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6858000" cx="9144000"/>
  <p:notesSz cx="6799250" cy="9932975"/>
  <p:embeddedFontLst>
    <p:embeddedFont>
      <p:font typeface="Arimo"/>
      <p:regular r:id="rId39"/>
      <p:bold r:id="rId40"/>
      <p:italic r:id="rId41"/>
      <p:boldItalic r:id="rId42"/>
    </p:embeddedFont>
    <p:embeddedFont>
      <p:font typeface="Tahoma"/>
      <p:regular r:id="rId43"/>
      <p:bold r:id="rId44"/>
    </p:embeddedFont>
    <p:embeddedFont>
      <p:font typeface="Arial Black"/>
      <p:regular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3128">
          <p15:clr>
            <a:srgbClr val="000000"/>
          </p15:clr>
        </p15:guide>
        <p15:guide id="2" pos="2142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3D8518F-9E30-4295-8CDF-F31354122F0F}">
  <a:tblStyle styleId="{53D8518F-9E30-4295-8CDF-F31354122F0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8" orient="horz"/>
        <p:guide pos="2142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mo-bold.fntdata"/><Relationship Id="rId20" Type="http://schemas.openxmlformats.org/officeDocument/2006/relationships/slide" Target="slides/slide14.xml"/><Relationship Id="rId42" Type="http://schemas.openxmlformats.org/officeDocument/2006/relationships/font" Target="fonts/Arimo-boldItalic.fntdata"/><Relationship Id="rId41" Type="http://schemas.openxmlformats.org/officeDocument/2006/relationships/font" Target="fonts/Arimo-italic.fntdata"/><Relationship Id="rId22" Type="http://schemas.openxmlformats.org/officeDocument/2006/relationships/slide" Target="slides/slide16.xml"/><Relationship Id="rId44" Type="http://schemas.openxmlformats.org/officeDocument/2006/relationships/font" Target="fonts/Tahoma-bold.fntdata"/><Relationship Id="rId21" Type="http://schemas.openxmlformats.org/officeDocument/2006/relationships/slide" Target="slides/slide15.xml"/><Relationship Id="rId43" Type="http://schemas.openxmlformats.org/officeDocument/2006/relationships/font" Target="fonts/Tahoma-regular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schemas.openxmlformats.org/officeDocument/2006/relationships/font" Target="fonts/ArialBlack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Arimo-regular.fnt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2862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610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2862" y="943610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me.eu/en/news/library-articles/page/41461/designation-of-cables-according-to-harmonised-standards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/>
          <p:nvPr/>
        </p:nvSpPr>
        <p:spPr>
          <a:xfrm>
            <a:off x="3852862" y="943610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6" name="Google Shape;56;p1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3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:notes"/>
          <p:cNvSpPr txBox="1"/>
          <p:nvPr/>
        </p:nvSpPr>
        <p:spPr>
          <a:xfrm>
            <a:off x="3852862" y="943610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0" name="Google Shape;170;p14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Google Shape;171;p14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CFFCC"/>
              </a:buClr>
              <a:buSzPts val="1600"/>
              <a:buNone/>
            </a:pPr>
            <a:r>
              <a:rPr lang="en-US" sz="1600">
                <a:solidFill>
                  <a:srgbClr val="CCFFCC"/>
                </a:solidFill>
              </a:rPr>
              <a:t>coefficient of utilization  = součinitelem využití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CCFFCC"/>
              </a:buClr>
              <a:buSzPts val="1600"/>
              <a:buNone/>
            </a:pPr>
            <a:r>
              <a:rPr lang="en-US" sz="1600">
                <a:solidFill>
                  <a:srgbClr val="CCFFCC"/>
                </a:solidFill>
              </a:rPr>
              <a:t>contemporaneity = součinitelem současnosti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5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/>
          <p:nvPr/>
        </p:nvSpPr>
        <p:spPr>
          <a:xfrm>
            <a:off x="3852862" y="943610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84" name="Google Shape;184;p16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Google Shape;185;p16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US" sz="700"/>
              <a:t>frost deposit - námraza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7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8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9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/>
        </p:nvSpPr>
        <p:spPr>
          <a:xfrm>
            <a:off x="3852862" y="943610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6" name="Google Shape;66;p2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0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1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2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3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4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5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6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7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7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8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9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0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1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1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2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2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/>
        </p:nvSpPr>
        <p:spPr>
          <a:xfrm>
            <a:off x="3852862" y="943610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mechanical ruggedness = mechanická odolnost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https://www.tme.eu/en/news/library-articles/page/41461/designation-of-cables-according-to-harmonised-standards/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/>
        </p:nvSpPr>
        <p:spPr>
          <a:xfrm>
            <a:off x="3852862" y="943610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/>
              <a:t>Shorings – podpěry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906462" y="4718050"/>
            <a:ext cx="4986337" cy="447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915987" y="744537"/>
            <a:ext cx="4967287" cy="3725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Relationship Id="rId4" Type="http://schemas.openxmlformats.org/officeDocument/2006/relationships/image" Target="../media/image11.jpg"/><Relationship Id="rId9" Type="http://schemas.openxmlformats.org/officeDocument/2006/relationships/image" Target="../media/image17.jpg"/><Relationship Id="rId5" Type="http://schemas.openxmlformats.org/officeDocument/2006/relationships/image" Target="../media/image19.jpg"/><Relationship Id="rId6" Type="http://schemas.openxmlformats.org/officeDocument/2006/relationships/image" Target="../media/image39.jpg"/><Relationship Id="rId7" Type="http://schemas.openxmlformats.org/officeDocument/2006/relationships/image" Target="../media/image15.jpg"/><Relationship Id="rId8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g"/><Relationship Id="rId4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Relationship Id="rId5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Relationship Id="rId4" Type="http://schemas.openxmlformats.org/officeDocument/2006/relationships/image" Target="../media/image2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jpg"/><Relationship Id="rId4" Type="http://schemas.openxmlformats.org/officeDocument/2006/relationships/image" Target="../media/image26.png"/><Relationship Id="rId5" Type="http://schemas.openxmlformats.org/officeDocument/2006/relationships/image" Target="../media/image3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www.lappgroup.cz/10/cz/katalog/technicke_tabulky/index.html" TargetMode="External"/><Relationship Id="rId4" Type="http://schemas.openxmlformats.org/officeDocument/2006/relationships/hyperlink" Target="http://www.schneider-electric.com/documents/technical-publications/en/shared/electrical-engineering/electrical-know-how/low-voltage-minus-1kv/ect158.pdf" TargetMode="External"/><Relationship Id="rId5" Type="http://schemas.openxmlformats.org/officeDocument/2006/relationships/hyperlink" Target="http://en.wikipedia.org/wiki/Overhead_power_line" TargetMode="External"/><Relationship Id="rId6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tme.eu/en/news/library-articles/page/41461/designation-of-cables-according-to-harmonised-standards/" TargetMode="External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idx="4294967295" type="ctrTitle"/>
          </p:nvPr>
        </p:nvSpPr>
        <p:spPr>
          <a:xfrm>
            <a:off x="611187" y="1773237"/>
            <a:ext cx="7773987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b="1" i="0" lang="en-US" sz="3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Conductors and cables</a:t>
            </a:r>
            <a:endParaRPr/>
          </a:p>
        </p:txBody>
      </p:sp>
      <p:sp>
        <p:nvSpPr>
          <p:cNvPr id="60" name="Google Shape;60;p13"/>
          <p:cNvSpPr txBox="1"/>
          <p:nvPr>
            <p:ph idx="4294967295" type="subTitle"/>
          </p:nvPr>
        </p:nvSpPr>
        <p:spPr>
          <a:xfrm>
            <a:off x="395287" y="3213100"/>
            <a:ext cx="6615112" cy="17732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Miroslav Novák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Technic</a:t>
            </a:r>
            <a:r>
              <a:rPr lang="en-US" sz="1500">
                <a:solidFill>
                  <a:schemeClr val="dk1"/>
                </a:solidFill>
              </a:rPr>
              <a:t>al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Univer</a:t>
            </a:r>
            <a:r>
              <a:rPr lang="en-US" sz="1500">
                <a:solidFill>
                  <a:schemeClr val="dk1"/>
                </a:solidFill>
              </a:rPr>
              <a:t>s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en-US" sz="1500">
                <a:solidFill>
                  <a:schemeClr val="dk1"/>
                </a:solidFill>
              </a:rPr>
              <a:t>y of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Liber</a:t>
            </a:r>
            <a:r>
              <a:rPr lang="en-US" sz="1500">
                <a:solidFill>
                  <a:schemeClr val="dk1"/>
                </a:solidFill>
              </a:rPr>
              <a:t>ec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🕿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+420 48 535 3626	e-</a:t>
            </a:r>
            <a:r>
              <a:rPr b="0" i="0" lang="en-US" sz="15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🖂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miroslav.novak@</a:t>
            </a:r>
            <a:r>
              <a:rPr lang="en-US" sz="1500">
                <a:solidFill>
                  <a:schemeClr val="dk1"/>
                </a:solidFill>
              </a:rPr>
              <a:t>tul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.cz</a:t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5105400" y="228600"/>
            <a:ext cx="38862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 Black"/>
              <a:buNone/>
            </a:pPr>
            <a:r>
              <a:rPr lang="en-US" sz="2400">
                <a:solidFill>
                  <a:srgbClr val="33CCFF"/>
                </a:solidFill>
                <a:latin typeface="Arial Black"/>
                <a:ea typeface="Arial Black"/>
                <a:cs typeface="Arial Black"/>
                <a:sym typeface="Arial Black"/>
              </a:rPr>
              <a:t>ETG 06 - Cables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3CCFF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rgbClr val="33CCFF"/>
                </a:solidFill>
                <a:latin typeface="Arial"/>
                <a:ea typeface="Arial"/>
                <a:cs typeface="Arial"/>
                <a:sym typeface="Arial"/>
              </a:rPr>
              <a:t>Rev. 20</a:t>
            </a:r>
            <a:r>
              <a:rPr lang="en-US">
                <a:solidFill>
                  <a:srgbClr val="33CCFF"/>
                </a:solidFill>
              </a:rPr>
              <a:t>22</a:t>
            </a:r>
            <a:endParaRPr/>
          </a:p>
        </p:txBody>
      </p:sp>
      <p:pic>
        <p:nvPicPr>
          <p:cNvPr descr="cable2dessus_cable3" id="62" name="Google Shape;6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5600" y="3505200"/>
            <a:ext cx="1714500" cy="1292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ax%2520Cable" id="63" name="Google Shape;6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3800" y="1752600"/>
            <a:ext cx="1360487" cy="152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emickaOdolnost" id="142" name="Google Shape;14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250" y="-28575"/>
            <a:ext cx="7524750" cy="620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>
            <p:ph idx="4294967295" type="title"/>
          </p:nvPr>
        </p:nvSpPr>
        <p:spPr>
          <a:xfrm>
            <a:off x="381000" y="685800"/>
            <a:ext cx="6858000" cy="533400"/>
          </a:xfrm>
          <a:prstGeom prst="rect">
            <a:avLst/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Chemical endurance of cable sheating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idx="4294967295" type="title"/>
          </p:nvPr>
        </p:nvSpPr>
        <p:spPr>
          <a:xfrm>
            <a:off x="323850" y="260350"/>
            <a:ext cx="8229600" cy="1057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 of conductors</a:t>
            </a:r>
            <a:endParaRPr/>
          </a:p>
        </p:txBody>
      </p:sp>
      <p:pic>
        <p:nvPicPr>
          <p:cNvPr descr="H07V2-K1000BL" id="149" name="Google Shape;149;p23" title="H07V2-K1000BL"/>
          <p:cNvPicPr preferRelativeResize="0"/>
          <p:nvPr/>
        </p:nvPicPr>
        <p:blipFill rotWithShape="1">
          <a:blip r:embed="rId3">
            <a:alphaModFix/>
          </a:blip>
          <a:srcRect b="0" l="0" r="50347" t="43301"/>
          <a:stretch/>
        </p:blipFill>
        <p:spPr>
          <a:xfrm>
            <a:off x="607575" y="1268500"/>
            <a:ext cx="1234525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/>
          <p:nvPr/>
        </p:nvSpPr>
        <p:spPr>
          <a:xfrm>
            <a:off x="323850" y="2202950"/>
            <a:ext cx="3000000" cy="41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CD0004"/>
                </a:solidFill>
              </a:rPr>
              <a:t>H07V2-K single core cable</a:t>
            </a:r>
            <a:endParaRPr b="1" sz="1300">
              <a:solidFill>
                <a:srgbClr val="CD0004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Relation to the harmonised standard: H - cable made in accordance with the harmonised standard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Nominal voltage: 07- 450/750V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Insulation &amp; sheath materials: V2- polyvinyl chloride resistant to increased temperature (PVC)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Cable structure: no designation: round cable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Conductor material: a dash, which means copper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Conductor structure: K - fine wire for fixed installation (class 5)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Number of conductors: 1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Protective conductor: X - lack of green/yellow protective conductor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Conductor cross-section: 10mm2</a:t>
            </a:r>
            <a:endParaRPr sz="1050" u="sng">
              <a:solidFill>
                <a:srgbClr val="183884"/>
              </a:solidFill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3402000" y="2769825"/>
            <a:ext cx="3000000" cy="34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CD0004"/>
                </a:solidFill>
              </a:rPr>
              <a:t>H03VVH2-F multicore power cable</a:t>
            </a:r>
            <a:endParaRPr b="1" sz="1300">
              <a:solidFill>
                <a:srgbClr val="CD0004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Relation to the harmonised standard: H - cable made in accordance with the harmonised standard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Nominal voltage: 03 - 300/300V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Insulation &amp; sheath materials: V- polyvinyl chloride(PVC)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Non-metal coating: V - polyvinyl chloride(PVC)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Cable structure: H2 - flat cable, non-separable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Conductor material: a dash, which means copper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Conductor structure: F - fine wire for cables (class 5)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Number of conductors: 12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Protective conductor: G - green/yellow protective conductor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Conductor cross-section: 1.5mm2</a:t>
            </a:r>
            <a:endParaRPr sz="1050">
              <a:solidFill>
                <a:srgbClr val="2E353B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8925" y="1188100"/>
            <a:ext cx="1981200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788" y="1032238"/>
            <a:ext cx="3190875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/>
          <p:nvPr>
            <p:ph idx="4294967295" type="title"/>
          </p:nvPr>
        </p:nvSpPr>
        <p:spPr>
          <a:xfrm>
            <a:off x="684212" y="260350"/>
            <a:ext cx="8229600" cy="1057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 of conductors</a:t>
            </a:r>
            <a:endParaRPr/>
          </a:p>
        </p:txBody>
      </p:sp>
      <p:sp>
        <p:nvSpPr>
          <p:cNvPr id="159" name="Google Shape;159;p24"/>
          <p:cNvSpPr txBox="1"/>
          <p:nvPr/>
        </p:nvSpPr>
        <p:spPr>
          <a:xfrm>
            <a:off x="983475" y="3207675"/>
            <a:ext cx="3000000" cy="34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CD0004"/>
                </a:solidFill>
              </a:rPr>
              <a:t>H07RN-F multicore power cable</a:t>
            </a:r>
            <a:endParaRPr b="1" sz="1300">
              <a:solidFill>
                <a:srgbClr val="CD0004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Relation to the harmonised standard: H - cable made in accordance with the harmonised standard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Nominal voltage 07- 450/750V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Insulation &amp; sheath materials: R - standard ethylene polypropylene rubber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Non-metal coating: N - flame retardant polychloroprene rubber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Cable structure: no designation: round cable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Conductor material: a dash, which means copper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Conductor structure: F - fine wire for cables (class 5)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Number of conductors: 12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Protective conductor: G - green/yellow protective conductor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Conductor cross-section: 1.5mm2</a:t>
            </a:r>
            <a:endParaRPr sz="1050">
              <a:solidFill>
                <a:srgbClr val="2E353B"/>
              </a:solidFill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4341775" y="3091850"/>
            <a:ext cx="3000000" cy="34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CD0004"/>
                </a:solidFill>
              </a:rPr>
              <a:t>H05RR-F multicore power cable</a:t>
            </a:r>
            <a:endParaRPr b="1" sz="1300">
              <a:solidFill>
                <a:srgbClr val="CD0004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Relation to the harmonised standard: H - cable made in accordance with the harmonised standard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Nominal voltage 05 - 300/500V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Insulation &amp; sheath materials: R - standard ethylene polypropylene rubber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Non-metal coating: R - standard ethylene polypropylene rubber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Cable structure: no designation: round cable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Conductor material: a dash, which means copper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Conductor structure: F - fine wire for cables (class 5)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Number of conductors: 2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Protective conductor: X - lack of green/yellow protective conductor</a:t>
            </a:r>
            <a:endParaRPr sz="1050">
              <a:solidFill>
                <a:srgbClr val="2E353B"/>
              </a:solidFill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53B"/>
              </a:buClr>
              <a:buSzPts val="1050"/>
              <a:buChar char="●"/>
            </a:pPr>
            <a:r>
              <a:rPr lang="en-US" sz="1050">
                <a:solidFill>
                  <a:srgbClr val="2E353B"/>
                </a:solidFill>
              </a:rPr>
              <a:t>Conductor cross-section: 0.75mm2</a:t>
            </a:r>
            <a:endParaRPr sz="1050">
              <a:solidFill>
                <a:srgbClr val="2E353B"/>
              </a:solidFill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0463" y="1470025"/>
            <a:ext cx="1880232" cy="146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idx="4294967295" type="title"/>
          </p:nvPr>
        </p:nvSpPr>
        <p:spPr>
          <a:xfrm>
            <a:off x="0" y="274637"/>
            <a:ext cx="91440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Design procedure 			</a:t>
            </a: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ČSN 33 2000</a:t>
            </a:r>
            <a:endParaRPr/>
          </a:p>
        </p:txBody>
      </p:sp>
      <p:sp>
        <p:nvSpPr>
          <p:cNvPr id="167" name="Google Shape;167;p25"/>
          <p:cNvSpPr txBox="1"/>
          <p:nvPr>
            <p:ph idx="4294967295" type="body"/>
          </p:nvPr>
        </p:nvSpPr>
        <p:spPr>
          <a:xfrm>
            <a:off x="0" y="1600200"/>
            <a:ext cx="91440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Circuit current calculation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Cross-section calculation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Economical revision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Choice of protection (fuse, circuit-breaker)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circuit current calculation, check max. and min. values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Verify the functionality of protection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Verify voltage drop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Verify protection selectivity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/>
          <p:nvPr>
            <p:ph idx="4294967295" type="title"/>
          </p:nvPr>
        </p:nvSpPr>
        <p:spPr>
          <a:xfrm>
            <a:off x="0" y="274637"/>
            <a:ext cx="91440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Circuit current calculation</a:t>
            </a:r>
            <a:endParaRPr/>
          </a:p>
        </p:txBody>
      </p:sp>
      <p:sp>
        <p:nvSpPr>
          <p:cNvPr id="174" name="Google Shape;174;p26"/>
          <p:cNvSpPr txBox="1"/>
          <p:nvPr>
            <p:ph idx="4294967295" type="body"/>
          </p:nvPr>
        </p:nvSpPr>
        <p:spPr>
          <a:xfrm>
            <a:off x="0" y="1600200"/>
            <a:ext cx="91440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 rating I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 of conductor currents 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without corrections is not economical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 is computed from </a:t>
            </a:r>
            <a:r>
              <a:rPr b="0" i="0" lang="en-US" sz="2000" u="none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apparent power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the lowest voltage level at network (230 V –10 %)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 is multiplied by </a:t>
            </a:r>
            <a:r>
              <a:rPr b="0" i="0" lang="en-US" sz="2000" u="none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coefficient of utilization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appliances do not take nominal power often. kb = 1 lighting, heaters; kb = 0,75 motors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 is multiplied by </a:t>
            </a:r>
            <a:r>
              <a:rPr b="0" i="0" lang="en-US" sz="2000" u="none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coefficient of contemporaneity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appliances are not switch on together. ks = 1 lighting, heating, air-conditioning; ks = 0,1 to 0,2 wall sockets; ks = 0,7 pumps, ventilators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Adjust result by </a:t>
            </a:r>
            <a:r>
              <a:rPr b="0" i="0" lang="en-US" sz="2000" u="none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coefficient of expanding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 equipment innovation. kr = 1,2 for industry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low number of connected devices (&lt;=4) 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to by </a:t>
            </a: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kb = 1 and </a:t>
            </a: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ks = 1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k</a:t>
            </a:r>
            <a:r>
              <a:rPr b="0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. k</a:t>
            </a:r>
            <a:r>
              <a:rPr b="0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. k</a:t>
            </a:r>
            <a:r>
              <a:rPr b="0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Σ I</a:t>
            </a:r>
            <a:r>
              <a:rPr b="0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tables of coefficients in literature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idx="4294967295" type="title"/>
          </p:nvPr>
        </p:nvSpPr>
        <p:spPr>
          <a:xfrm>
            <a:off x="0" y="274637"/>
            <a:ext cx="91440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Conductor warming</a:t>
            </a:r>
            <a:endParaRPr/>
          </a:p>
        </p:txBody>
      </p:sp>
      <p:sp>
        <p:nvSpPr>
          <p:cNvPr id="180" name="Google Shape;180;p27"/>
          <p:cNvSpPr txBox="1"/>
          <p:nvPr>
            <p:ph idx="4294967295" type="body"/>
          </p:nvPr>
        </p:nvSpPr>
        <p:spPr>
          <a:xfrm>
            <a:off x="287337" y="2286000"/>
            <a:ext cx="8247062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 limit depends on insulation material. Heat production depends on conductor load and type of operation. Conductor warming is key factor for operational economy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Ampacity (current load)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limited by Joule’s heat and by heat transfer to conductor surroundings, free conductors J</a:t>
            </a:r>
            <a:r>
              <a:rPr b="0" baseline="-2500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</a:t>
            </a: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&lt; 12 A/mm</a:t>
            </a:r>
            <a:r>
              <a:rPr b="0" baseline="3000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J</a:t>
            </a:r>
            <a:r>
              <a:rPr b="0" baseline="-2500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</a:t>
            </a: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8 A/mm</a:t>
            </a:r>
            <a:r>
              <a:rPr b="0" baseline="3000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tables of conductor loading are used in practice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Conductor placing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inhibit heat transfer, ratio for decreasing conductor ampacity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Ambient temperature (including sun radiation)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tables of loading are made for 30 °C, for other values use corrective coefficient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Parallel placing of more conductors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conductors heat each other, </a:t>
            </a: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corrective coefficient</a:t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7"/>
          <p:cNvPicPr preferRelativeResize="0"/>
          <p:nvPr/>
        </p:nvPicPr>
        <p:blipFill rotWithShape="1">
          <a:blip r:embed="rId3">
            <a:alphaModFix/>
          </a:blip>
          <a:srcRect b="11880" l="0" r="0" t="11172"/>
          <a:stretch/>
        </p:blipFill>
        <p:spPr>
          <a:xfrm>
            <a:off x="3882025" y="0"/>
            <a:ext cx="5261974" cy="223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>
            <p:ph idx="4294967295" type="title"/>
          </p:nvPr>
        </p:nvSpPr>
        <p:spPr>
          <a:xfrm>
            <a:off x="0" y="274637"/>
            <a:ext cx="91440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Conductor placing</a:t>
            </a:r>
            <a:endParaRPr/>
          </a:p>
        </p:txBody>
      </p:sp>
      <p:sp>
        <p:nvSpPr>
          <p:cNvPr id="188" name="Google Shape;188;p28"/>
          <p:cNvSpPr txBox="1"/>
          <p:nvPr>
            <p:ph idx="4294967295" type="body"/>
          </p:nvPr>
        </p:nvSpPr>
        <p:spPr>
          <a:xfrm>
            <a:off x="0" y="1600200"/>
            <a:ext cx="8551862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function: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Mechanical support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 resist to short circuit current forces, for over head lines has to carry own weight, wind, frost deposit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Mechanical and chemical shield of conductor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worse heat transfer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Conductors should be placed away from barriers – when conductor is endanger – use protection pipe, tracks are placed horizontally and vertically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>
            <p:ph idx="4294967295" type="title"/>
          </p:nvPr>
        </p:nvSpPr>
        <p:spPr>
          <a:xfrm>
            <a:off x="304800" y="44450"/>
            <a:ext cx="8229600" cy="1057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Conductor placing</a:t>
            </a:r>
            <a:endParaRPr/>
          </a:p>
        </p:txBody>
      </p:sp>
      <p:pic>
        <p:nvPicPr>
          <p:cNvPr descr="P1030308" id="194" name="Google Shape;19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2050" y="958850"/>
            <a:ext cx="798195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/>
          <p:nvPr>
            <p:ph idx="4294967295" type="title"/>
          </p:nvPr>
        </p:nvSpPr>
        <p:spPr>
          <a:xfrm>
            <a:off x="0" y="274637"/>
            <a:ext cx="91440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Conductor placing</a:t>
            </a:r>
            <a:endParaRPr/>
          </a:p>
        </p:txBody>
      </p:sp>
      <p:pic>
        <p:nvPicPr>
          <p:cNvPr descr="P1030310" id="200" name="Google Shape;20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81075"/>
            <a:ext cx="2362200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1030312" id="201" name="Google Shape;20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3200" y="981075"/>
            <a:ext cx="3454400" cy="2089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1030313" id="202" name="Google Shape;202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4600" y="981075"/>
            <a:ext cx="2446337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1030314" id="203" name="Google Shape;203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43400" y="4170362"/>
            <a:ext cx="3352800" cy="1763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1030315" id="204" name="Google Shape;204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8600" y="3267075"/>
            <a:ext cx="2362200" cy="1839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1030317" id="205" name="Google Shape;205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43200" y="3267075"/>
            <a:ext cx="2667000" cy="1858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1030318" id="206" name="Google Shape;206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85025" y="3965575"/>
            <a:ext cx="1958975" cy="196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0"/>
          <p:cNvSpPr txBox="1"/>
          <p:nvPr/>
        </p:nvSpPr>
        <p:spPr>
          <a:xfrm>
            <a:off x="900112" y="1905000"/>
            <a:ext cx="19192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Beneath plaster</a:t>
            </a:r>
            <a:endParaRPr/>
          </a:p>
        </p:txBody>
      </p:sp>
      <p:sp>
        <p:nvSpPr>
          <p:cNvPr id="208" name="Google Shape;208;p30"/>
          <p:cNvSpPr txBox="1"/>
          <p:nvPr/>
        </p:nvSpPr>
        <p:spPr>
          <a:xfrm>
            <a:off x="4140200" y="1905000"/>
            <a:ext cx="1727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Inside panels</a:t>
            </a:r>
            <a:endParaRPr/>
          </a:p>
        </p:txBody>
      </p:sp>
      <p:sp>
        <p:nvSpPr>
          <p:cNvPr id="209" name="Google Shape;209;p30"/>
          <p:cNvSpPr txBox="1"/>
          <p:nvPr/>
        </p:nvSpPr>
        <p:spPr>
          <a:xfrm>
            <a:off x="7239000" y="1905000"/>
            <a:ext cx="1905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Fillets</a:t>
            </a:r>
            <a:endParaRPr/>
          </a:p>
        </p:txBody>
      </p:sp>
      <p:sp>
        <p:nvSpPr>
          <p:cNvPr id="210" name="Google Shape;210;p30"/>
          <p:cNvSpPr txBox="1"/>
          <p:nvPr/>
        </p:nvSpPr>
        <p:spPr>
          <a:xfrm>
            <a:off x="228600" y="4191000"/>
            <a:ext cx="1981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Double floor</a:t>
            </a:r>
            <a:endParaRPr/>
          </a:p>
        </p:txBody>
      </p:sp>
      <p:sp>
        <p:nvSpPr>
          <p:cNvPr id="211" name="Google Shape;211;p30"/>
          <p:cNvSpPr txBox="1"/>
          <p:nvPr/>
        </p:nvSpPr>
        <p:spPr>
          <a:xfrm>
            <a:off x="2819400" y="4191000"/>
            <a:ext cx="1981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Cable spouts</a:t>
            </a:r>
            <a:endParaRPr/>
          </a:p>
        </p:txBody>
      </p:sp>
      <p:sp>
        <p:nvSpPr>
          <p:cNvPr id="212" name="Google Shape;212;p30"/>
          <p:cNvSpPr txBox="1"/>
          <p:nvPr/>
        </p:nvSpPr>
        <p:spPr>
          <a:xfrm>
            <a:off x="5410200" y="5105400"/>
            <a:ext cx="1981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Floor fillets</a:t>
            </a:r>
            <a:endParaRPr/>
          </a:p>
        </p:txBody>
      </p:sp>
      <p:sp>
        <p:nvSpPr>
          <p:cNvPr id="213" name="Google Shape;213;p30"/>
          <p:cNvSpPr txBox="1"/>
          <p:nvPr/>
        </p:nvSpPr>
        <p:spPr>
          <a:xfrm>
            <a:off x="7162800" y="6096000"/>
            <a:ext cx="1981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Over head lines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/>
          <p:nvPr>
            <p:ph idx="4294967295" type="title"/>
          </p:nvPr>
        </p:nvSpPr>
        <p:spPr>
          <a:xfrm>
            <a:off x="304800" y="692150"/>
            <a:ext cx="8229600" cy="1057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Nominal ampacities according to placing type for 30 °C </a:t>
            </a:r>
            <a:br>
              <a:rPr b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DIN VDE 0298, ČSN 33 200-5-523</a:t>
            </a:r>
            <a:endParaRPr/>
          </a:p>
        </p:txBody>
      </p:sp>
      <p:pic>
        <p:nvPicPr>
          <p:cNvPr descr="P1030320" id="219" name="Google Shape;21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5" y="2178050"/>
            <a:ext cx="9020175" cy="37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4294967295" type="title"/>
          </p:nvPr>
        </p:nvSpPr>
        <p:spPr>
          <a:xfrm>
            <a:off x="0" y="274637"/>
            <a:ext cx="9144000" cy="704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/>
          </a:p>
        </p:txBody>
      </p:sp>
      <p:sp>
        <p:nvSpPr>
          <p:cNvPr id="70" name="Google Shape;70;p14"/>
          <p:cNvSpPr txBox="1"/>
          <p:nvPr>
            <p:ph idx="4294967295" type="body"/>
          </p:nvPr>
        </p:nvSpPr>
        <p:spPr>
          <a:xfrm>
            <a:off x="246062" y="1600200"/>
            <a:ext cx="7545387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Lifetime limitations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criteria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circuit current immunity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 codes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Cables serve for </a:t>
            </a:r>
            <a:r>
              <a:rPr b="0" i="0" lang="en-US" sz="2400" u="none" cap="none" strike="noStrike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transfer of el. energy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b="0" i="0" lang="en-US" sz="2400" u="none" cap="none" strike="noStrike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transfer of signals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(measuring, regulation, signalization)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8305800" y="5476875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HONE%20CABLE%20SMALL" id="72" name="Google Shape;72;p14"/>
          <p:cNvPicPr preferRelativeResize="0"/>
          <p:nvPr/>
        </p:nvPicPr>
        <p:blipFill rotWithShape="1">
          <a:blip r:embed="rId3">
            <a:alphaModFix/>
          </a:blip>
          <a:srcRect b="5780" l="0" r="0" t="0"/>
          <a:stretch/>
        </p:blipFill>
        <p:spPr>
          <a:xfrm>
            <a:off x="5867400" y="981075"/>
            <a:ext cx="2911475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/>
          <p:nvPr>
            <p:ph idx="4294967295" type="title"/>
          </p:nvPr>
        </p:nvSpPr>
        <p:spPr>
          <a:xfrm>
            <a:off x="0" y="274637"/>
            <a:ext cx="91440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Ambient temperature </a:t>
            </a:r>
            <a:r>
              <a:rPr lang="en-US">
                <a:solidFill>
                  <a:schemeClr val="dk2"/>
                </a:solidFill>
              </a:rPr>
              <a:t>correction</a:t>
            </a:r>
            <a:r>
              <a:rPr b="0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coefficient</a:t>
            </a:r>
            <a:endParaRPr/>
          </a:p>
        </p:txBody>
      </p:sp>
      <p:sp>
        <p:nvSpPr>
          <p:cNvPr id="225" name="Google Shape;225;p32"/>
          <p:cNvSpPr txBox="1"/>
          <p:nvPr>
            <p:ph idx="4294967295" type="body"/>
          </p:nvPr>
        </p:nvSpPr>
        <p:spPr>
          <a:xfrm>
            <a:off x="0" y="3552825"/>
            <a:ext cx="9144000" cy="2573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 tolerance of insulation materials</a:t>
            </a:r>
            <a:endParaRPr/>
          </a:p>
        </p:txBody>
      </p:sp>
      <p:pic>
        <p:nvPicPr>
          <p:cNvPr descr="P1030321" id="226" name="Google Shape;22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52512"/>
            <a:ext cx="8953500" cy="203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1030319" id="227" name="Google Shape;22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" y="3681412"/>
            <a:ext cx="7153275" cy="23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/>
          <p:nvPr>
            <p:ph idx="4294967295" type="title"/>
          </p:nvPr>
        </p:nvSpPr>
        <p:spPr>
          <a:xfrm>
            <a:off x="0" y="274637"/>
            <a:ext cx="91440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Parallel placing corrective coefficient</a:t>
            </a:r>
            <a:endParaRPr/>
          </a:p>
        </p:txBody>
      </p:sp>
      <p:pic>
        <p:nvPicPr>
          <p:cNvPr descr="P1030322" id="233" name="Google Shape;23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00" y="1916112"/>
            <a:ext cx="8966200" cy="35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/>
          <p:nvPr>
            <p:ph idx="4294967295" type="title"/>
          </p:nvPr>
        </p:nvSpPr>
        <p:spPr>
          <a:xfrm>
            <a:off x="0" y="274637"/>
            <a:ext cx="91440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Conductor cross-section calculation from conductor warming</a:t>
            </a:r>
            <a:endParaRPr/>
          </a:p>
        </p:txBody>
      </p:sp>
      <p:sp>
        <p:nvSpPr>
          <p:cNvPr id="239" name="Google Shape;239;p34"/>
          <p:cNvSpPr txBox="1"/>
          <p:nvPr>
            <p:ph idx="4294967295" type="body"/>
          </p:nvPr>
        </p:nvSpPr>
        <p:spPr>
          <a:xfrm>
            <a:off x="0" y="1600200"/>
            <a:ext cx="91440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Calculate circuit current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Determinate ambient temperature – look for f1 coefficient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for parallel placing coefficient f2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Calculate corrected value of circuit current Ib’ = f1.f2.Ib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Determine type of placing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Determine cable construction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for conductor cross-section at ampacity table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/>
          <p:nvPr>
            <p:ph idx="4294967295" type="title"/>
          </p:nvPr>
        </p:nvSpPr>
        <p:spPr>
          <a:xfrm>
            <a:off x="0" y="188912"/>
            <a:ext cx="9144000" cy="1057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Calculation of economy of cross-section usage</a:t>
            </a:r>
            <a:endParaRPr/>
          </a:p>
        </p:txBody>
      </p:sp>
      <p:sp>
        <p:nvSpPr>
          <p:cNvPr id="245" name="Google Shape;245;p35"/>
          <p:cNvSpPr txBox="1"/>
          <p:nvPr>
            <p:ph idx="4294967295" type="body"/>
          </p:nvPr>
        </p:nvSpPr>
        <p:spPr>
          <a:xfrm>
            <a:off x="-3175" y="1196975"/>
            <a:ext cx="8247062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ratio between investment into larger cross-section and conductor losses during all conductor life cycle</a:t>
            </a: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Calculate only when&gt; full load &gt;1000 h/year and projected equipment life cycle &gt;10 years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 of full load </a:t>
            </a:r>
            <a:r>
              <a:rPr b="0" i="0" lang="en-US" sz="24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r>
              <a:rPr b="0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time when conductor leads maximal losses calculated from variable loading</a:t>
            </a:r>
            <a:b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 .. Inspected time (h)</a:t>
            </a:r>
            <a:b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ξ</a:t>
            </a: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.. Service factor Iavg/Imax (-)</a:t>
            </a:r>
            <a:b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.. Loading current (A)</a:t>
            </a:r>
            <a:b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.. Economical cross-section (mm</a:t>
            </a:r>
            <a:r>
              <a:rPr b="0" baseline="3000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Ib .. Calculated current (A)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 .. Type of conductor correction factor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5"/>
          <p:cNvSpPr txBox="1"/>
          <p:nvPr/>
        </p:nvSpPr>
        <p:spPr>
          <a:xfrm>
            <a:off x="4005262" y="32194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9187" y="2852737"/>
            <a:ext cx="2514600" cy="9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3387" y="2852737"/>
            <a:ext cx="16764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5"/>
          <p:cNvSpPr/>
          <p:nvPr/>
        </p:nvSpPr>
        <p:spPr>
          <a:xfrm>
            <a:off x="6249987" y="3233737"/>
            <a:ext cx="381000" cy="22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59187" y="3995737"/>
            <a:ext cx="1295400" cy="476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1" name="Google Shape;251;p35"/>
          <p:cNvGraphicFramePr/>
          <p:nvPr/>
        </p:nvGraphicFramePr>
        <p:xfrm>
          <a:off x="457200" y="46529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{53D8518F-9E30-4295-8CDF-F31354122F0F}</a:tableStyleId>
              </a:tblPr>
              <a:tblGrid>
                <a:gridCol w="5846750"/>
                <a:gridCol w="969950"/>
                <a:gridCol w="955675"/>
              </a:tblGrid>
              <a:tr h="3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Type of conductor / correction factor k (mm</a:t>
                      </a:r>
                      <a:r>
                        <a:rPr b="0" baseline="3000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0" baseline="3000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-1</a:t>
                      </a: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/>
                    </a:p>
                  </a:txBody>
                  <a:tcPr marT="45700" marB="45700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Free busbar</a:t>
                      </a:r>
                      <a:endParaRPr/>
                    </a:p>
                  </a:txBody>
                  <a:tcPr marT="45700" marB="45700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0,006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0,014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Protected cables and conductors &lt; 1 kV and  &lt; 16 mm</a:t>
                      </a:r>
                      <a:r>
                        <a:rPr b="0" baseline="3000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00" marB="45700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0,006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0,0129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Protected cables and conductors &lt; 10 mm</a:t>
                      </a:r>
                      <a:r>
                        <a:rPr b="0" baseline="3000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conductors inside wiring tubes</a:t>
                      </a:r>
                      <a:endParaRPr/>
                    </a:p>
                  </a:txBody>
                  <a:tcPr marT="45700" marB="45700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0,053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0,009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isticChar" id="256" name="Google Shape;25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5925" y="2889250"/>
            <a:ext cx="2378075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6"/>
          <p:cNvSpPr txBox="1"/>
          <p:nvPr>
            <p:ph idx="4294967295" type="title"/>
          </p:nvPr>
        </p:nvSpPr>
        <p:spPr>
          <a:xfrm>
            <a:off x="0" y="274637"/>
            <a:ext cx="91440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Protection</a:t>
            </a:r>
            <a:endParaRPr/>
          </a:p>
        </p:txBody>
      </p:sp>
      <p:sp>
        <p:nvSpPr>
          <p:cNvPr id="258" name="Google Shape;258;p36"/>
          <p:cNvSpPr txBox="1"/>
          <p:nvPr>
            <p:ph idx="4294967295" type="body"/>
          </p:nvPr>
        </p:nvSpPr>
        <p:spPr>
          <a:xfrm>
            <a:off x="0" y="1600200"/>
            <a:ext cx="7623175" cy="3460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Protection – eliminates risk of fire</a:t>
            </a:r>
            <a:endParaRPr/>
          </a:p>
          <a:p>
            <a:pPr indent="-457200" lvl="0" marL="4572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 for fault tripping</a:t>
            </a:r>
            <a:b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&gt; I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nominal </a:t>
            </a:r>
            <a:r>
              <a:rPr b="0" i="0" lang="en-US" sz="1800" u="none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cutoff current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protection is higher than calculated current</a:t>
            </a:r>
            <a:endParaRPr/>
          </a:p>
          <a:p>
            <a:pPr indent="-457200" lvl="0" marL="4572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Protection cutoff current I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&lt; critical load of conductor I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Zmax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&lt; 1,45 I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indent="-457200" lvl="0" marL="4572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Protection cutoff current I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minimal short circuit current of conductor</a:t>
            </a:r>
            <a:endParaRPr b="0" baseline="-2500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protection </a:t>
            </a:r>
            <a:r>
              <a:rPr b="0" i="0" lang="en-US" sz="1800" u="none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breaking capacity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ability to interrupt high current (arc extinguishing)</a:t>
            </a:r>
            <a:b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 circuit breakers for low voltage 6-10 kA </a:t>
            </a:r>
            <a:endParaRPr/>
          </a:p>
          <a:p>
            <a:pPr indent="-457200" lvl="0" marL="4572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time of cutoff t</a:t>
            </a:r>
            <a:endParaRPr/>
          </a:p>
        </p:txBody>
      </p:sp>
      <p:sp>
        <p:nvSpPr>
          <p:cNvPr id="259" name="Google Shape;259;p36"/>
          <p:cNvSpPr txBox="1"/>
          <p:nvPr/>
        </p:nvSpPr>
        <p:spPr>
          <a:xfrm>
            <a:off x="3851275" y="333375"/>
            <a:ext cx="4198800" cy="1123500"/>
          </a:xfrm>
          <a:prstGeom prst="rect">
            <a:avLst/>
          </a:prstGeom>
          <a:solidFill>
            <a:srgbClr val="CCFFCC"/>
          </a:solidFill>
          <a:ln cap="flat" cmpd="sng" w="57150">
            <a:solidFill>
              <a:schemeClr val="hlink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190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Overload protection must not be at:</a:t>
            </a:r>
            <a:endParaRPr/>
          </a:p>
          <a:p>
            <a:pPr indent="-190500" lvl="0" marL="1905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circuits</a:t>
            </a:r>
            <a:endParaRPr/>
          </a:p>
          <a:p>
            <a:pPr indent="-190500" lvl="0" marL="1905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Secondary circuit of current transformers</a:t>
            </a:r>
            <a:endParaRPr/>
          </a:p>
          <a:p>
            <a:pPr indent="-190500" lvl="0" marL="1905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Protection circuits (PE)</a:t>
            </a:r>
            <a:endParaRPr/>
          </a:p>
        </p:txBody>
      </p:sp>
      <p:sp>
        <p:nvSpPr>
          <p:cNvPr id="260" name="Google Shape;260;p36"/>
          <p:cNvSpPr txBox="1"/>
          <p:nvPr/>
        </p:nvSpPr>
        <p:spPr>
          <a:xfrm>
            <a:off x="-3776662" y="2563812"/>
            <a:ext cx="0" cy="44450"/>
          </a:xfrm>
          <a:prstGeom prst="rect">
            <a:avLst/>
          </a:prstGeom>
          <a:solidFill>
            <a:srgbClr val="FB820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jistic" id="261" name="Google Shape;26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1600" y="3810000"/>
            <a:ext cx="1651000" cy="20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1030323" id="266" name="Google Shape;26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200" y="533400"/>
            <a:ext cx="3314700" cy="2179637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7"/>
          <p:cNvSpPr txBox="1"/>
          <p:nvPr>
            <p:ph idx="4294967295" type="title"/>
          </p:nvPr>
        </p:nvSpPr>
        <p:spPr>
          <a:xfrm>
            <a:off x="228600" y="765175"/>
            <a:ext cx="5495925" cy="1057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Calculation of short circuit currents</a:t>
            </a:r>
            <a:endParaRPr/>
          </a:p>
        </p:txBody>
      </p:sp>
      <p:sp>
        <p:nvSpPr>
          <p:cNvPr id="268" name="Google Shape;268;p37"/>
          <p:cNvSpPr txBox="1"/>
          <p:nvPr>
            <p:ph idx="4294967295" type="body"/>
          </p:nvPr>
        </p:nvSpPr>
        <p:spPr>
          <a:xfrm>
            <a:off x="287337" y="2209800"/>
            <a:ext cx="8856662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ČSN 33 2000 čl. 434.2 a 533.3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9933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Maximal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short circuit current is calculated for: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Breaking capacity of protection device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Overloading of conductors – by heat, by forces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Calculate from maximal network voltage and minimal impedance (shortest conductor, lowest temp.)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993300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Minimal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short circuit current is calculated for: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Checking if protection device is able to switch off fault on the most distant part of circuit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Checking maximal heat load of conductors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Calculate form lowest network voltage and maximal impedance (most distant part, highest temperature)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Initial current peak I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’’ </a:t>
            </a:r>
            <a:b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</a:t>
            </a:r>
            <a:r>
              <a:rPr b="0" baseline="-2500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/√3 .. Equvalent voltage source at place of short circuit</a:t>
            </a:r>
            <a:b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b="0" baseline="-2500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 </a:t>
            </a: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 Short circuit impedance</a:t>
            </a:r>
            <a:b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.. Voltage coefficient (low voltage network c = 1)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Maximal short circuit current I</a:t>
            </a:r>
            <a:r>
              <a:rPr b="0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km</a:t>
            </a:r>
            <a:b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κ</a:t>
            </a: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.. Type of network coefficient </a:t>
            </a:r>
            <a:r>
              <a:rPr b="0" i="0" lang="en-US" sz="12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κ</a:t>
            </a: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1.02 + 0.98 e</a:t>
            </a:r>
            <a:r>
              <a:rPr b="0" baseline="3000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-3R/X</a:t>
            </a: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(low voltage network </a:t>
            </a:r>
            <a:r>
              <a:rPr b="0" i="0" lang="en-US" sz="12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κ</a:t>
            </a: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1.8)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7"/>
          <p:cNvSpPr txBox="1"/>
          <p:nvPr/>
        </p:nvSpPr>
        <p:spPr>
          <a:xfrm>
            <a:off x="4252912" y="32385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8487" y="4437062"/>
            <a:ext cx="1143000" cy="68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7"/>
          <p:cNvSpPr txBox="1"/>
          <p:nvPr/>
        </p:nvSpPr>
        <p:spPr>
          <a:xfrm>
            <a:off x="4233862" y="33147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48487" y="5589587"/>
            <a:ext cx="1447800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7"/>
          <p:cNvSpPr txBox="1"/>
          <p:nvPr/>
        </p:nvSpPr>
        <p:spPr>
          <a:xfrm>
            <a:off x="6019800" y="2743200"/>
            <a:ext cx="31242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circuit waveform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"/>
          <p:cNvSpPr txBox="1"/>
          <p:nvPr>
            <p:ph idx="4294967295" type="title"/>
          </p:nvPr>
        </p:nvSpPr>
        <p:spPr>
          <a:xfrm>
            <a:off x="0" y="274637"/>
            <a:ext cx="91440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Calculation of short circuit currents</a:t>
            </a:r>
            <a:r>
              <a:rPr b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endParaRPr/>
          </a:p>
        </p:txBody>
      </p:sp>
      <p:sp>
        <p:nvSpPr>
          <p:cNvPr id="279" name="Google Shape;279;p38"/>
          <p:cNvSpPr txBox="1"/>
          <p:nvPr>
            <p:ph idx="4294967295" type="body"/>
          </p:nvPr>
        </p:nvSpPr>
        <p:spPr>
          <a:xfrm>
            <a:off x="0" y="1600200"/>
            <a:ext cx="5868987" cy="372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methods of calculation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Values at place of connection to network gives your energy provider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depends on distribution transformer and on conductors from transformer to short circuit place</a:t>
            </a:r>
            <a:b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circuit current together with nominal voltage gives short circuit impedance Z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993300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Calculate as sum of network short circuit impedance plus conductor impedance from connection point to protection device</a:t>
            </a:r>
            <a:endParaRPr b="0" i="0" sz="1400" u="none">
              <a:solidFill>
                <a:srgbClr val="9933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99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0" name="Google Shape;280;p38"/>
          <p:cNvGraphicFramePr/>
          <p:nvPr/>
        </p:nvGraphicFramePr>
        <p:xfrm>
          <a:off x="838200" y="472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{53D8518F-9E30-4295-8CDF-F31354122F0F}</a:tableStyleId>
              </a:tblPr>
              <a:tblGrid>
                <a:gridCol w="909625"/>
                <a:gridCol w="614350"/>
                <a:gridCol w="609600"/>
                <a:gridCol w="577850"/>
                <a:gridCol w="679450"/>
                <a:gridCol w="679450"/>
                <a:gridCol w="676275"/>
                <a:gridCol w="679450"/>
                <a:gridCol w="676275"/>
                <a:gridCol w="679450"/>
              </a:tblGrid>
              <a:tr h="334950">
                <a:tc gridSpan="10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Estimative values of short circuit currents of distribution transformers</a:t>
                      </a:r>
                      <a:endParaRPr/>
                    </a:p>
                  </a:txBody>
                  <a:tcPr marT="45750" marB="45750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3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 (kVA)</a:t>
                      </a:r>
                      <a:endParaRPr/>
                    </a:p>
                  </a:txBody>
                  <a:tcPr marT="45750" marB="45750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</a:t>
                      </a:r>
                      <a:endParaRPr/>
                    </a:p>
                  </a:txBody>
                  <a:tcPr marT="45750" marB="4575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/>
                    </a:p>
                  </a:txBody>
                  <a:tcPr marT="45750" marB="4575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</a:t>
                      </a:r>
                      <a:endParaRPr/>
                    </a:p>
                  </a:txBody>
                  <a:tcPr marT="45750" marB="4575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160</a:t>
                      </a:r>
                      <a:endParaRPr/>
                    </a:p>
                  </a:txBody>
                  <a:tcPr marT="45750" marB="4575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250</a:t>
                      </a:r>
                      <a:endParaRPr/>
                    </a:p>
                  </a:txBody>
                  <a:tcPr marT="45750" marB="4575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400</a:t>
                      </a:r>
                      <a:endParaRPr/>
                    </a:p>
                  </a:txBody>
                  <a:tcPr marT="45750" marB="4575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630</a:t>
                      </a:r>
                      <a:endParaRPr/>
                    </a:p>
                  </a:txBody>
                  <a:tcPr marT="45750" marB="4575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1000</a:t>
                      </a:r>
                      <a:endParaRPr/>
                    </a:p>
                  </a:txBody>
                  <a:tcPr marT="45750" marB="4575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1600</a:t>
                      </a:r>
                      <a:endParaRPr/>
                    </a:p>
                  </a:txBody>
                  <a:tcPr marT="45750" marB="4575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Ik (kA)</a:t>
                      </a:r>
                      <a:endParaRPr/>
                    </a:p>
                  </a:txBody>
                  <a:tcPr marT="45750" marB="45750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2,3</a:t>
                      </a:r>
                      <a:endParaRPr/>
                    </a:p>
                  </a:txBody>
                  <a:tcPr marT="45750" marB="4575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2,8</a:t>
                      </a:r>
                      <a:endParaRPr/>
                    </a:p>
                  </a:txBody>
                  <a:tcPr marT="45750" marB="4575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3,4</a:t>
                      </a:r>
                      <a:endParaRPr/>
                    </a:p>
                  </a:txBody>
                  <a:tcPr marT="45750" marB="4575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5,5</a:t>
                      </a:r>
                      <a:endParaRPr/>
                    </a:p>
                  </a:txBody>
                  <a:tcPr marT="45750" marB="4575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8,6</a:t>
                      </a:r>
                      <a:endParaRPr/>
                    </a:p>
                  </a:txBody>
                  <a:tcPr marT="45750" marB="4575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/>
                    </a:p>
                  </a:txBody>
                  <a:tcPr marT="45750" marB="4575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endParaRPr/>
                    </a:p>
                  </a:txBody>
                  <a:tcPr marT="45750" marB="4575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/>
                    </a:p>
                  </a:txBody>
                  <a:tcPr marT="45750" marB="4575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  <a:endParaRPr/>
                    </a:p>
                  </a:txBody>
                  <a:tcPr marT="45750" marB="4575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P1030295" id="281" name="Google Shape;28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2209800"/>
            <a:ext cx="3429000" cy="19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8"/>
          <p:cNvSpPr txBox="1"/>
          <p:nvPr/>
        </p:nvSpPr>
        <p:spPr>
          <a:xfrm>
            <a:off x="5724525" y="2176462"/>
            <a:ext cx="3419475" cy="244475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Cross-section of cable NYY 4x185 mm</a:t>
            </a:r>
            <a:r>
              <a:rPr b="0" baseline="3000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83" name="Google Shape;283;p38"/>
          <p:cNvSpPr txBox="1"/>
          <p:nvPr/>
        </p:nvSpPr>
        <p:spPr>
          <a:xfrm>
            <a:off x="5724525" y="2492375"/>
            <a:ext cx="3419475" cy="438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08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Before	                After short circuit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0" i="1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baseline="-25000" i="1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i="1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21 kA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9"/>
          <p:cNvSpPr txBox="1"/>
          <p:nvPr>
            <p:ph idx="4294967295" type="title"/>
          </p:nvPr>
        </p:nvSpPr>
        <p:spPr>
          <a:xfrm>
            <a:off x="304800" y="188912"/>
            <a:ext cx="8839200" cy="1057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Verify the functionality of protection</a:t>
            </a:r>
            <a:endParaRPr/>
          </a:p>
        </p:txBody>
      </p:sp>
      <p:sp>
        <p:nvSpPr>
          <p:cNvPr id="289" name="Google Shape;289;p39"/>
          <p:cNvSpPr txBox="1"/>
          <p:nvPr>
            <p:ph idx="4294967295" type="body"/>
          </p:nvPr>
        </p:nvSpPr>
        <p:spPr>
          <a:xfrm>
            <a:off x="287337" y="1196975"/>
            <a:ext cx="8247062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dangerous voltage should appear on cover during faults. Voltage has to be switched off in short time </a:t>
            </a: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ČSN 33 2000 čl. 413.1.1.1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Fault current I</a:t>
            </a:r>
            <a:r>
              <a:rPr b="0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U</a:t>
            </a:r>
            <a:r>
              <a:rPr b="0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/Z</a:t>
            </a:r>
            <a:r>
              <a:rPr b="0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b="0" baseline="-2500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.. Nominal voltage</a:t>
            </a:r>
            <a:b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b="0" baseline="-2500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.. Impedance of fault loop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Circuit breaker: 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cutoff current of overcurent release Ia (electromagnetic release) has to be lower than fault current Ia &lt; Ip, reaction time is short (5 ms)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9933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The maximal length is limited for given conductor cross-section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99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0" name="Google Shape;290;p39"/>
          <p:cNvGraphicFramePr/>
          <p:nvPr/>
        </p:nvGraphicFramePr>
        <p:xfrm>
          <a:off x="1403350" y="22050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{53D8518F-9E30-4295-8CDF-F31354122F0F}</a:tableStyleId>
              </a:tblPr>
              <a:tblGrid>
                <a:gridCol w="1673225"/>
                <a:gridCol w="2628900"/>
                <a:gridCol w="2708275"/>
              </a:tblGrid>
              <a:tr h="25082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Nominal voltage  Uo (V)</a:t>
                      </a:r>
                      <a:endParaRPr/>
                    </a:p>
                  </a:txBody>
                  <a:tcPr marT="19050" marB="19050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Time of cutoff t0 (s)</a:t>
                      </a:r>
                      <a:endParaRPr/>
                    </a:p>
                  </a:txBody>
                  <a:tcPr marT="19050" marB="1905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508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Normal places UL = 50 V</a:t>
                      </a:r>
                      <a:endParaRPr/>
                    </a:p>
                  </a:txBody>
                  <a:tcPr marT="19050" marB="1905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Dangerous places UL = 25 V</a:t>
                      </a:r>
                      <a:endParaRPr/>
                    </a:p>
                  </a:txBody>
                  <a:tcPr marT="19050" marB="1905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230</a:t>
                      </a:r>
                      <a:endParaRPr/>
                    </a:p>
                  </a:txBody>
                  <a:tcPr marT="19050" marB="19050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0,4</a:t>
                      </a:r>
                      <a:endParaRPr/>
                    </a:p>
                  </a:txBody>
                  <a:tcPr marT="19050" marB="1905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0,2</a:t>
                      </a:r>
                      <a:endParaRPr/>
                    </a:p>
                  </a:txBody>
                  <a:tcPr marT="19050" marB="1905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400</a:t>
                      </a:r>
                      <a:endParaRPr/>
                    </a:p>
                  </a:txBody>
                  <a:tcPr marT="19050" marB="19050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0,2</a:t>
                      </a:r>
                      <a:endParaRPr/>
                    </a:p>
                  </a:txBody>
                  <a:tcPr marT="19050" marB="1905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0,05</a:t>
                      </a:r>
                      <a:endParaRPr/>
                    </a:p>
                  </a:txBody>
                  <a:tcPr marT="19050" marB="1905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&gt;400</a:t>
                      </a:r>
                      <a:endParaRPr/>
                    </a:p>
                  </a:txBody>
                  <a:tcPr marT="19050" marB="19050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0,1</a:t>
                      </a:r>
                      <a:endParaRPr/>
                    </a:p>
                  </a:txBody>
                  <a:tcPr marT="19050" marB="1905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0,02</a:t>
                      </a:r>
                      <a:endParaRPr/>
                    </a:p>
                  </a:txBody>
                  <a:tcPr marT="19050" marB="1905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"/>
          <p:cNvSpPr txBox="1"/>
          <p:nvPr>
            <p:ph idx="4294967295" type="title"/>
          </p:nvPr>
        </p:nvSpPr>
        <p:spPr>
          <a:xfrm>
            <a:off x="0" y="274637"/>
            <a:ext cx="91440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Verify voltage drop</a:t>
            </a:r>
            <a:endParaRPr/>
          </a:p>
        </p:txBody>
      </p:sp>
      <p:sp>
        <p:nvSpPr>
          <p:cNvPr id="296" name="Google Shape;296;p40"/>
          <p:cNvSpPr txBox="1"/>
          <p:nvPr>
            <p:ph idx="4294967295" type="body"/>
          </p:nvPr>
        </p:nvSpPr>
        <p:spPr>
          <a:xfrm>
            <a:off x="0" y="1600200"/>
            <a:ext cx="91440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Voltage drop depend on conductor load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Calculation from longitudinal impedance and from loading current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ρ</a:t>
            </a: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.. Rezistivity (</a:t>
            </a:r>
            <a:r>
              <a:rPr b="0" i="0" lang="en-US" sz="12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Ω</a:t>
            </a: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mm</a:t>
            </a:r>
            <a:r>
              <a:rPr b="0" baseline="3000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baseline="3000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 .. Length of conductor (m)</a:t>
            </a:r>
            <a:b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.. Cross-section area (mm</a:t>
            </a:r>
            <a:r>
              <a:rPr b="0" baseline="3000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.. Current (A)</a:t>
            </a:r>
            <a:b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Uf, Us .. Phase/line to line voltage (V)</a:t>
            </a:r>
            <a:b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 fi .. Power factor (-)</a:t>
            </a:r>
            <a:b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 .. Carried active power (W)</a:t>
            </a:r>
            <a:b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Voltage range 230 V ±10 %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(207 – 253 V)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Exceptionally should be higher voltage drop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Run-up of motors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Allowed voltage drop for lighting circuits is 3 % and 5 % for others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93300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Limits maximal length of cable</a:t>
            </a:r>
            <a:endParaRPr/>
          </a:p>
        </p:txBody>
      </p:sp>
      <p:sp>
        <p:nvSpPr>
          <p:cNvPr id="297" name="Google Shape;297;p40"/>
          <p:cNvSpPr txBox="1"/>
          <p:nvPr/>
        </p:nvSpPr>
        <p:spPr>
          <a:xfrm>
            <a:off x="4281487" y="33289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600" y="3200400"/>
            <a:ext cx="1219200" cy="4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200" y="3352800"/>
            <a:ext cx="2514600" cy="6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1200" y="4038600"/>
            <a:ext cx="2514600" cy="6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0"/>
          <p:cNvSpPr txBox="1"/>
          <p:nvPr/>
        </p:nvSpPr>
        <p:spPr>
          <a:xfrm>
            <a:off x="4648200" y="3581400"/>
            <a:ext cx="1219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phase</a:t>
            </a:r>
            <a:endParaRPr/>
          </a:p>
        </p:txBody>
      </p:sp>
      <p:sp>
        <p:nvSpPr>
          <p:cNvPr id="302" name="Google Shape;302;p40"/>
          <p:cNvSpPr txBox="1"/>
          <p:nvPr/>
        </p:nvSpPr>
        <p:spPr>
          <a:xfrm>
            <a:off x="4648200" y="4191000"/>
            <a:ext cx="1219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phase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 txBox="1"/>
          <p:nvPr>
            <p:ph idx="4294967295" type="title"/>
          </p:nvPr>
        </p:nvSpPr>
        <p:spPr>
          <a:xfrm>
            <a:off x="0" y="274637"/>
            <a:ext cx="91440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</a:pPr>
            <a:r>
              <a:rPr b="0" i="0" lang="en-US" sz="3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Verify protection selectivity</a:t>
            </a:r>
            <a:endParaRPr/>
          </a:p>
        </p:txBody>
      </p:sp>
      <p:sp>
        <p:nvSpPr>
          <p:cNvPr id="308" name="Google Shape;308;p41"/>
          <p:cNvSpPr txBox="1"/>
          <p:nvPr>
            <p:ph idx="4294967295" type="body"/>
          </p:nvPr>
        </p:nvSpPr>
        <p:spPr>
          <a:xfrm>
            <a:off x="0" y="1600200"/>
            <a:ext cx="5595937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Fault should affects only bad point of circuit – avoid redundant tripping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Protection devices are placed in point, where cross-section is changed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conductor has characteristic similar to protection devices – they should not crossed each other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1030324" id="309" name="Google Shape;309;p41"/>
          <p:cNvPicPr preferRelativeResize="0"/>
          <p:nvPr/>
        </p:nvPicPr>
        <p:blipFill rotWithShape="1">
          <a:blip r:embed="rId3">
            <a:alphaModFix/>
          </a:blip>
          <a:srcRect b="0" l="0" r="36198" t="0"/>
          <a:stretch/>
        </p:blipFill>
        <p:spPr>
          <a:xfrm>
            <a:off x="5983287" y="2316162"/>
            <a:ext cx="2333625" cy="248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idx="4294967295" type="title"/>
          </p:nvPr>
        </p:nvSpPr>
        <p:spPr>
          <a:xfrm>
            <a:off x="0" y="274637"/>
            <a:ext cx="91440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Types of conductors</a:t>
            </a:r>
            <a:endParaRPr/>
          </a:p>
        </p:txBody>
      </p:sp>
      <p:sp>
        <p:nvSpPr>
          <p:cNvPr id="78" name="Google Shape;78;p15"/>
          <p:cNvSpPr txBox="1"/>
          <p:nvPr>
            <p:ph idx="4294967295" type="body"/>
          </p:nvPr>
        </p:nvSpPr>
        <p:spPr>
          <a:xfrm>
            <a:off x="287337" y="1412875"/>
            <a:ext cx="8247062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Insulated conductor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mustn’t lay into the soil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Cable (more strands) consists of insulated conductors, common sheath and sometimes filler, reinforcement and support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additional sheath protects against mechanical or chemical stress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Dokument\texty_příspěvky, články, semine\texty_vyuka_projekty\ESY\prednasky\03_vodice\P1030296.JPG" id="79" name="Google Shape;7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933825"/>
            <a:ext cx="30480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kument\texty_příspěvky, články, semine\texty_vyuka_projekty\ESY\prednasky\03_vodice\P10302961.jpg" id="80" name="Google Shape;8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3800" y="3933825"/>
            <a:ext cx="4724400" cy="17875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468312" y="4005262"/>
            <a:ext cx="2879725" cy="244475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Conductor cross-section A = 16 mm</a:t>
            </a:r>
            <a:r>
              <a:rPr b="0" baseline="3000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Cu</a:t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3708400" y="4076700"/>
            <a:ext cx="4751387" cy="549275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Circular		           Sectional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Full	          Strands	Full core	 Strands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2"/>
          <p:cNvSpPr txBox="1"/>
          <p:nvPr>
            <p:ph idx="4294967295" type="title"/>
          </p:nvPr>
        </p:nvSpPr>
        <p:spPr>
          <a:xfrm>
            <a:off x="0" y="274637"/>
            <a:ext cx="91440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Standard colors of conductors</a:t>
            </a:r>
            <a:endParaRPr/>
          </a:p>
        </p:txBody>
      </p:sp>
      <p:graphicFrame>
        <p:nvGraphicFramePr>
          <p:cNvPr id="315" name="Google Shape;315;p42"/>
          <p:cNvGraphicFramePr/>
          <p:nvPr/>
        </p:nvGraphicFramePr>
        <p:xfrm>
          <a:off x="304800" y="42592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{53D8518F-9E30-4295-8CDF-F31354122F0F}</a:tableStyleId>
              </a:tblPr>
              <a:tblGrid>
                <a:gridCol w="1524000"/>
                <a:gridCol w="914400"/>
                <a:gridCol w="1524000"/>
              </a:tblGrid>
              <a:tr h="30480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DC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Positive pole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L+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CD000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Dark red</a:t>
                      </a:r>
                      <a:endParaRPr>
                        <a:solidFill>
                          <a:srgbClr val="CD0004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Negative pole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L-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Dark blue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Middle wire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33CC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Light blue</a:t>
                      </a:r>
                      <a:endParaRPr>
                        <a:solidFill>
                          <a:srgbClr val="33CCFF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Protective earth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6AA84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Green</a:t>
                      </a: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b="0" i="0" lang="en-US" sz="1400" u="none" cap="none" strike="noStrike">
                          <a:solidFill>
                            <a:srgbClr val="FFCC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yellow</a:t>
                      </a:r>
                      <a:endParaRPr>
                        <a:solidFill>
                          <a:srgbClr val="FFCC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6" name="Google Shape;316;p42"/>
          <p:cNvSpPr txBox="1"/>
          <p:nvPr>
            <p:ph idx="4294967295" type="body"/>
          </p:nvPr>
        </p:nvSpPr>
        <p:spPr>
          <a:xfrm>
            <a:off x="0" y="1125537"/>
            <a:ext cx="9144000" cy="195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Important security element</a:t>
            </a:r>
            <a:endParaRPr/>
          </a:p>
        </p:txBody>
      </p:sp>
      <p:graphicFrame>
        <p:nvGraphicFramePr>
          <p:cNvPr id="317" name="Google Shape;317;p42"/>
          <p:cNvGraphicFramePr/>
          <p:nvPr/>
        </p:nvGraphicFramePr>
        <p:xfrm>
          <a:off x="4419600" y="42592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{53D8518F-9E30-4295-8CDF-F31354122F0F}</a:tableStyleId>
              </a:tblPr>
              <a:tblGrid>
                <a:gridCol w="1447800"/>
                <a:gridCol w="990600"/>
                <a:gridCol w="1752600"/>
              </a:tblGrid>
              <a:tr h="30320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 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Working wire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L1, L2, L3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Black, </a:t>
                      </a:r>
                      <a:r>
                        <a:rPr b="0" i="0" lang="en-US" sz="1400" u="none" cap="none" strike="noStrike">
                          <a:solidFill>
                            <a:srgbClr val="98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brown</a:t>
                      </a: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b="0" i="0" lang="en-US" sz="1400" u="none" cap="none" strike="noStrike">
                          <a:solidFill>
                            <a:srgbClr val="9999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grey</a:t>
                      </a:r>
                      <a:endParaRPr>
                        <a:solidFill>
                          <a:srgbClr val="999999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Neutral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Light blue</a:t>
                      </a:r>
                      <a:endParaRPr>
                        <a:solidFill>
                          <a:schemeClr val="accent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Protective earth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6AA84F"/>
                          </a:solidFill>
                        </a:rPr>
                        <a:t>Green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-</a:t>
                      </a:r>
                      <a:r>
                        <a:rPr lang="en-US">
                          <a:solidFill>
                            <a:srgbClr val="FFCC00"/>
                          </a:solidFill>
                        </a:rPr>
                        <a:t>yellow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4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6AA84F"/>
                          </a:solidFill>
                        </a:rPr>
                        <a:t>Green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-</a:t>
                      </a:r>
                      <a:r>
                        <a:rPr lang="en-US">
                          <a:solidFill>
                            <a:srgbClr val="FFCC00"/>
                          </a:solidFill>
                        </a:rPr>
                        <a:t>yellow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18" name="Google Shape;318;p42"/>
          <p:cNvGraphicFramePr/>
          <p:nvPr/>
        </p:nvGraphicFramePr>
        <p:xfrm>
          <a:off x="2133600" y="17002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{53D8518F-9E30-4295-8CDF-F31354122F0F}</a:tableStyleId>
              </a:tblPr>
              <a:tblGrid>
                <a:gridCol w="2085975"/>
                <a:gridCol w="241300"/>
                <a:gridCol w="2930525"/>
              </a:tblGrid>
              <a:tr h="30480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Cable sheath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 cable &lt;1kV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4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Black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 cable &gt;1kV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4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Red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Mine cable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4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>
                          <a:solidFill>
                            <a:srgbClr val="F1C23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Yellow</a:t>
                      </a:r>
                      <a:endParaRPr>
                        <a:solidFill>
                          <a:srgbClr val="F1C232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Security circuits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4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>
                          <a:solidFill>
                            <a:srgbClr val="6D9EE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Light blue</a:t>
                      </a:r>
                      <a:endParaRPr>
                        <a:solidFill>
                          <a:srgbClr val="6D9EEB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3"/>
          <p:cNvSpPr txBox="1"/>
          <p:nvPr>
            <p:ph idx="4294967295" type="title"/>
          </p:nvPr>
        </p:nvSpPr>
        <p:spPr>
          <a:xfrm>
            <a:off x="0" y="274637"/>
            <a:ext cx="91440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Neutral wire</a:t>
            </a:r>
            <a:endParaRPr/>
          </a:p>
        </p:txBody>
      </p:sp>
      <p:sp>
        <p:nvSpPr>
          <p:cNvPr id="324" name="Google Shape;324;p43"/>
          <p:cNvSpPr txBox="1"/>
          <p:nvPr>
            <p:ph idx="4294967295" type="body"/>
          </p:nvPr>
        </p:nvSpPr>
        <p:spPr>
          <a:xfrm>
            <a:off x="0" y="1600200"/>
            <a:ext cx="91440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well-balanced systems should have smaller cross-section 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 ideal zero current - motors)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some cases should be overloaded by harmonics currents 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large lighting systems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99330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Protective earth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loading during short circuit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 txBox="1"/>
          <p:nvPr>
            <p:ph idx="4294967295" type="title"/>
          </p:nvPr>
        </p:nvSpPr>
        <p:spPr>
          <a:xfrm>
            <a:off x="0" y="274637"/>
            <a:ext cx="91440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Literature</a:t>
            </a:r>
            <a:endParaRPr/>
          </a:p>
        </p:txBody>
      </p:sp>
      <p:sp>
        <p:nvSpPr>
          <p:cNvPr id="330" name="Google Shape;330;p44"/>
          <p:cNvSpPr txBox="1"/>
          <p:nvPr>
            <p:ph idx="4294967295" type="body"/>
          </p:nvPr>
        </p:nvSpPr>
        <p:spPr>
          <a:xfrm>
            <a:off x="250825" y="2070100"/>
            <a:ext cx="8664575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FENCL, František. Elektrický rozvod a rozvodná zařízení. Skriptum FEL-ČVUT v Praze. Česká technika – nakladatelství ČVUT. 2006. ISBN 80-01-02771-6 [UKN]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HÄBERLE, Heinz; kol. Průmyslová elektronika a informační technologie. Europa – Sobotáles cz. Praha, 2003. ISBN 80-86706-04-4 [UKN]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BASTIAN, Peter; kol. Praktická elektrotechnika. Europa – Sobotáles cz. Praha, 2004. ISBN 80-86706-07-9 [UKN]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KŘÍŽ, Michal. Dimenzování a jištění elektrických zařízení – tabulky a příklady. IN-EL. Praha, 2001. ISBN 80-86230-21-X [UKN]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LappGroup – cable producer: </a:t>
            </a:r>
            <a:r>
              <a:rPr b="0" i="0" lang="en-U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http://www.lappgroup.cz/10/cz/katalog/technicke_tabulky/index.html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de Metz-Noblat, F. Dumas, C. Poulain. Cahier technique no. 158, Calculation of short-circuit currents. 2005: </a:t>
            </a:r>
            <a:r>
              <a:rPr b="0" i="0" lang="en-U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http://www.schneider-electric.com/documents/technical-publications/en/shared/electrical-engineering/electrical-know-how/low-voltage-minus-1kv/ect158.pdf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http://en.wikipedia.org/wiki/Overhead_power_line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UKN – Library of TUL</a:t>
            </a:r>
            <a:endParaRPr/>
          </a:p>
        </p:txBody>
      </p:sp>
      <p:pic>
        <p:nvPicPr>
          <p:cNvPr id="331" name="Google Shape;331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19400" y="692150"/>
            <a:ext cx="6324600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4294967295" type="title"/>
          </p:nvPr>
        </p:nvSpPr>
        <p:spPr>
          <a:xfrm>
            <a:off x="304800" y="139700"/>
            <a:ext cx="8839200" cy="1057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Demands            x     implementation</a:t>
            </a:r>
            <a:endParaRPr/>
          </a:p>
        </p:txBody>
      </p:sp>
      <p:sp>
        <p:nvSpPr>
          <p:cNvPr id="88" name="Google Shape;88;p16"/>
          <p:cNvSpPr txBox="1"/>
          <p:nvPr>
            <p:ph idx="4294967295" type="body"/>
          </p:nvPr>
        </p:nvSpPr>
        <p:spPr>
          <a:xfrm>
            <a:off x="0" y="1600200"/>
            <a:ext cx="441325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Mechanical endurance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Acceptable working temperature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voltage drop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resistance for overcurrent short circuit protection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 endurance</a:t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4783137" y="1628775"/>
            <a:ext cx="3979862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Minimal cross section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Ampacity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Voltage drop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Allowable length for short-circuit protection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■"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Core and insulation design</a:t>
            </a:r>
            <a:endParaRPr/>
          </a:p>
        </p:txBody>
      </p:sp>
      <p:cxnSp>
        <p:nvCxnSpPr>
          <p:cNvPr id="90" name="Google Shape;90;p16"/>
          <p:cNvCxnSpPr/>
          <p:nvPr/>
        </p:nvCxnSpPr>
        <p:spPr>
          <a:xfrm>
            <a:off x="3657600" y="1993900"/>
            <a:ext cx="1143000" cy="0"/>
          </a:xfrm>
          <a:prstGeom prst="straightConnector1">
            <a:avLst/>
          </a:prstGeom>
          <a:noFill/>
          <a:ln cap="flat" cmpd="sng" w="28575">
            <a:solidFill>
              <a:srgbClr val="FFCC00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91" name="Google Shape;91;p16"/>
          <p:cNvCxnSpPr/>
          <p:nvPr/>
        </p:nvCxnSpPr>
        <p:spPr>
          <a:xfrm>
            <a:off x="3657600" y="1993900"/>
            <a:ext cx="1219200" cy="1905000"/>
          </a:xfrm>
          <a:prstGeom prst="straightConnector1">
            <a:avLst/>
          </a:prstGeom>
          <a:noFill/>
          <a:ln cap="flat" cmpd="sng" w="28575">
            <a:solidFill>
              <a:srgbClr val="FFCC00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92" name="Google Shape;92;p16"/>
          <p:cNvCxnSpPr/>
          <p:nvPr/>
        </p:nvCxnSpPr>
        <p:spPr>
          <a:xfrm>
            <a:off x="3429000" y="2451100"/>
            <a:ext cx="1447800" cy="0"/>
          </a:xfrm>
          <a:prstGeom prst="straightConnector1">
            <a:avLst/>
          </a:prstGeom>
          <a:noFill/>
          <a:ln cap="flat" cmpd="sng" w="28575">
            <a:solidFill>
              <a:srgbClr val="CC6600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93" name="Google Shape;93;p16"/>
          <p:cNvCxnSpPr/>
          <p:nvPr/>
        </p:nvCxnSpPr>
        <p:spPr>
          <a:xfrm flipH="1" rot="10800000">
            <a:off x="3429000" y="2070100"/>
            <a:ext cx="1371600" cy="381000"/>
          </a:xfrm>
          <a:prstGeom prst="straightConnector1">
            <a:avLst/>
          </a:prstGeom>
          <a:noFill/>
          <a:ln cap="flat" cmpd="sng" w="28575">
            <a:solidFill>
              <a:srgbClr val="CC6600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94" name="Google Shape;94;p16"/>
          <p:cNvCxnSpPr/>
          <p:nvPr/>
        </p:nvCxnSpPr>
        <p:spPr>
          <a:xfrm flipH="1" rot="10800000">
            <a:off x="3429000" y="2755900"/>
            <a:ext cx="1447800" cy="381000"/>
          </a:xfrm>
          <a:prstGeom prst="straightConnector1">
            <a:avLst/>
          </a:prstGeom>
          <a:noFill/>
          <a:ln cap="flat" cmpd="sng" w="28575">
            <a:solidFill>
              <a:srgbClr val="CCFFCC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95" name="Google Shape;95;p16"/>
          <p:cNvCxnSpPr/>
          <p:nvPr/>
        </p:nvCxnSpPr>
        <p:spPr>
          <a:xfrm flipH="1" rot="10800000">
            <a:off x="3429000" y="2146300"/>
            <a:ext cx="1371600" cy="990600"/>
          </a:xfrm>
          <a:prstGeom prst="straightConnector1">
            <a:avLst/>
          </a:prstGeom>
          <a:noFill/>
          <a:ln cap="flat" cmpd="sng" w="28575">
            <a:solidFill>
              <a:srgbClr val="CCFFCC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96" name="Google Shape;96;p16"/>
          <p:cNvCxnSpPr/>
          <p:nvPr/>
        </p:nvCxnSpPr>
        <p:spPr>
          <a:xfrm flipH="1" rot="10800000">
            <a:off x="3429000" y="3213100"/>
            <a:ext cx="1447800" cy="304800"/>
          </a:xfrm>
          <a:prstGeom prst="straightConnector1">
            <a:avLst/>
          </a:prstGeom>
          <a:noFill/>
          <a:ln cap="flat" cmpd="sng" w="28575">
            <a:solidFill>
              <a:srgbClr val="FF66CC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97" name="Google Shape;97;p16"/>
          <p:cNvCxnSpPr/>
          <p:nvPr/>
        </p:nvCxnSpPr>
        <p:spPr>
          <a:xfrm flipH="1" rot="10800000">
            <a:off x="3429000" y="2205037"/>
            <a:ext cx="1371600" cy="1295400"/>
          </a:xfrm>
          <a:prstGeom prst="straightConnector1">
            <a:avLst/>
          </a:prstGeom>
          <a:noFill/>
          <a:ln cap="flat" cmpd="sng" w="28575">
            <a:solidFill>
              <a:srgbClr val="FF66CC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98" name="Google Shape;98;p16"/>
          <p:cNvCxnSpPr/>
          <p:nvPr/>
        </p:nvCxnSpPr>
        <p:spPr>
          <a:xfrm flipH="1" rot="10800000">
            <a:off x="3657600" y="3975100"/>
            <a:ext cx="1219200" cy="533400"/>
          </a:xfrm>
          <a:prstGeom prst="straightConnector1">
            <a:avLst/>
          </a:prstGeom>
          <a:noFill/>
          <a:ln cap="flat" cmpd="sng" w="28575">
            <a:solidFill>
              <a:srgbClr val="CCFF66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99" name="Google Shape;99;p16"/>
          <p:cNvCxnSpPr/>
          <p:nvPr/>
        </p:nvCxnSpPr>
        <p:spPr>
          <a:xfrm flipH="1" rot="10800000">
            <a:off x="3657600" y="2298700"/>
            <a:ext cx="1066800" cy="2209800"/>
          </a:xfrm>
          <a:prstGeom prst="straightConnector1">
            <a:avLst/>
          </a:prstGeom>
          <a:noFill/>
          <a:ln cap="flat" cmpd="sng" w="28575">
            <a:solidFill>
              <a:srgbClr val="CCFF66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pic>
        <p:nvPicPr>
          <p:cNvPr descr="P1030301" id="100" name="Google Shape;10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4365625"/>
            <a:ext cx="4343400" cy="182403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4859337" y="4365625"/>
            <a:ext cx="4284662" cy="2746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PVC shell                   protection wrapping       PVC insulation</a:t>
            </a:r>
            <a:endParaRPr/>
          </a:p>
        </p:txBody>
      </p:sp>
      <p:sp>
        <p:nvSpPr>
          <p:cNvPr id="102" name="Google Shape;102;p16"/>
          <p:cNvSpPr txBox="1"/>
          <p:nvPr/>
        </p:nvSpPr>
        <p:spPr>
          <a:xfrm>
            <a:off x="5183187" y="5807075"/>
            <a:ext cx="3960812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Concentric cooper             	Spiral of              Cooper	</a:t>
            </a:r>
            <a:b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wire	  strengthening conductor	      conductor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idx="4294967295" type="title"/>
          </p:nvPr>
        </p:nvSpPr>
        <p:spPr>
          <a:xfrm>
            <a:off x="0" y="274637"/>
            <a:ext cx="91440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Design of conductors</a:t>
            </a:r>
            <a:endParaRPr/>
          </a:p>
        </p:txBody>
      </p:sp>
      <p:sp>
        <p:nvSpPr>
          <p:cNvPr id="109" name="Google Shape;109;p17"/>
          <p:cNvSpPr txBox="1"/>
          <p:nvPr>
            <p:ph idx="4294967295" type="body"/>
          </p:nvPr>
        </p:nvSpPr>
        <p:spPr>
          <a:xfrm>
            <a:off x="0" y="1600200"/>
            <a:ext cx="91440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Tasks of design:</a:t>
            </a:r>
            <a:endParaRPr/>
          </a:p>
          <a:p>
            <a:pPr indent="-457200" lvl="0" marL="4572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</a:t>
            </a:r>
            <a:r>
              <a:rPr b="0" i="0" lang="en-US" sz="2000" u="none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type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conductor suitable for given environment and conditions of operation</a:t>
            </a:r>
            <a:endParaRPr/>
          </a:p>
          <a:p>
            <a:pPr indent="-457200" lvl="0" marL="4572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</a:t>
            </a:r>
            <a:r>
              <a:rPr b="0" i="0" lang="en-US" sz="2000" u="none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placing</a:t>
            </a:r>
            <a:endParaRPr/>
          </a:p>
          <a:p>
            <a:pPr indent="-457200" lvl="0" marL="4572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Calculation of conductor </a:t>
            </a:r>
            <a:r>
              <a:rPr b="0" i="0" lang="en-US" sz="2000" u="none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cross-section</a:t>
            </a:r>
            <a:endParaRPr/>
          </a:p>
          <a:p>
            <a:pPr indent="-457200" lvl="0" marL="4572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>
              <a:solidFill>
                <a:srgbClr val="9933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8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0" i="0" lang="en-US" sz="2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Fundamentals:</a:t>
            </a:r>
            <a:endParaRPr/>
          </a:p>
          <a:p>
            <a:pPr indent="-457200" lvl="0" marL="4572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993300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Temperature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to be in allowed limits</a:t>
            </a:r>
            <a:endParaRPr/>
          </a:p>
          <a:p>
            <a:pPr indent="-457200" lvl="0" marL="4572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Conductor cross-section has to be in </a:t>
            </a:r>
            <a:r>
              <a:rPr b="0" i="0" lang="en-US" sz="2000" u="none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economical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limits</a:t>
            </a:r>
            <a:endParaRPr/>
          </a:p>
          <a:p>
            <a:pPr indent="-457200" lvl="0" marL="4572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Conductors has to have sufficient </a:t>
            </a:r>
            <a:r>
              <a:rPr b="0" i="0" lang="en-US" sz="2000" u="none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mechanical ruggedness</a:t>
            </a:r>
            <a:endParaRPr/>
          </a:p>
          <a:p>
            <a:pPr indent="-457200" lvl="0" marL="4572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993300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Voltage drop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to be in limits</a:t>
            </a:r>
            <a:endParaRPr/>
          </a:p>
          <a:p>
            <a:pPr indent="-457200" lvl="0" marL="4572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to withstand </a:t>
            </a:r>
            <a:r>
              <a:rPr b="0" i="0" lang="en-US" sz="2000" u="none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short current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forces and temperatures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idx="4294967295" type="title"/>
          </p:nvPr>
        </p:nvSpPr>
        <p:spPr>
          <a:xfrm>
            <a:off x="304800" y="619125"/>
            <a:ext cx="2286000" cy="23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Conductor marking </a:t>
            </a:r>
            <a:br>
              <a:rPr b="0" i="0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>
                <a:solidFill>
                  <a:schemeClr val="dk2"/>
                </a:solidFill>
              </a:rPr>
              <a:t>du eto CENELEC in document</a:t>
            </a:r>
            <a:endParaRPr sz="2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2"/>
                </a:solidFill>
              </a:rPr>
              <a:t>PN-HD 361 S3 "System for cable designation"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15" name="Google Shape;115;p18"/>
          <p:cNvSpPr txBox="1"/>
          <p:nvPr>
            <p:ph idx="4294967295" type="body"/>
          </p:nvPr>
        </p:nvSpPr>
        <p:spPr>
          <a:xfrm>
            <a:off x="0" y="3857625"/>
            <a:ext cx="2554200" cy="31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marking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(international)</a:t>
            </a:r>
            <a:endParaRPr b="0" i="0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400" u="sng">
                <a:solidFill>
                  <a:schemeClr val="hlink"/>
                </a:solidFill>
                <a:hlinkClick r:id="rId3"/>
              </a:rPr>
              <a:t>https://www.tme.eu/en/news/library-articles/page/41461/designation-of-cables-according-to-harmonised-standards/</a:t>
            </a:r>
            <a:endParaRPr sz="1400"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descr="P1030300" id="116" name="Google Shape;11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0800" y="0"/>
            <a:ext cx="6534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idx="4294967295" type="title"/>
          </p:nvPr>
        </p:nvSpPr>
        <p:spPr>
          <a:xfrm>
            <a:off x="0" y="274637"/>
            <a:ext cx="91440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Mechanical ruggedness</a:t>
            </a:r>
            <a:endParaRPr/>
          </a:p>
        </p:txBody>
      </p:sp>
      <p:sp>
        <p:nvSpPr>
          <p:cNvPr id="123" name="Google Shape;123;p19"/>
          <p:cNvSpPr txBox="1"/>
          <p:nvPr>
            <p:ph idx="4294967295" type="body"/>
          </p:nvPr>
        </p:nvSpPr>
        <p:spPr>
          <a:xfrm>
            <a:off x="152400" y="1052512"/>
            <a:ext cx="8991600" cy="2735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cross-section area is limited for short parts by mechanical ruggedness, depends on conductor placing – distance of shoring, flexible conductors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Solid conductors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flexibility, &lt; 10 mm</a:t>
            </a:r>
            <a:r>
              <a:rPr b="0" baseline="3000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only for firm placing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Divided core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better flexibility, all &gt; 16 mm</a:t>
            </a:r>
            <a:r>
              <a:rPr b="0" baseline="3000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fine and ultra fine fibers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 for moving applications, flexible connections</a:t>
            </a:r>
            <a:endParaRPr/>
          </a:p>
        </p:txBody>
      </p:sp>
      <p:graphicFrame>
        <p:nvGraphicFramePr>
          <p:cNvPr id="124" name="Google Shape;124;p19"/>
          <p:cNvGraphicFramePr/>
          <p:nvPr/>
        </p:nvGraphicFramePr>
        <p:xfrm>
          <a:off x="228600" y="386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{53D8518F-9E30-4295-8CDF-F31354122F0F}</a:tableStyleId>
              </a:tblPr>
              <a:tblGrid>
                <a:gridCol w="1046150"/>
                <a:gridCol w="3297225"/>
              </a:tblGrid>
              <a:tr h="3651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33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99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Solid core Cu</a:t>
                      </a:r>
                      <a:endParaRPr/>
                    </a:p>
                  </a:txBody>
                  <a:tcPr marT="45700" marB="45700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17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Cross-section</a:t>
                      </a:r>
                      <a:endParaRPr/>
                    </a:p>
                  </a:txBody>
                  <a:tcPr marT="45700" marB="45700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1" i="0" lang="en-US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Type, usage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en-US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1,5 mm</a:t>
                      </a:r>
                      <a:r>
                        <a:rPr b="0" baseline="30000" i="0" lang="en-US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00" marB="45700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en-US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Lighting, wall sockets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en-US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0,5 mm</a:t>
                      </a:r>
                      <a:r>
                        <a:rPr b="0" baseline="30000" i="0" lang="en-US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00" marB="45700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en-US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Signalization, control circuit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en-US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mm</a:t>
                      </a:r>
                      <a:r>
                        <a:rPr b="0" baseline="30000" i="0" lang="en-US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00" marB="45700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en-US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Eqipotential bonding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en-US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mm</a:t>
                      </a:r>
                      <a:r>
                        <a:rPr b="0" baseline="30000" i="0" lang="en-US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00" marB="45700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en-US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Over head lines</a:t>
                      </a:r>
                      <a:endParaRPr/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5" name="Google Shape;125;p19"/>
          <p:cNvGraphicFramePr/>
          <p:nvPr/>
        </p:nvGraphicFramePr>
        <p:xfrm>
          <a:off x="4572000" y="386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{53D8518F-9E30-4295-8CDF-F31354122F0F}</a:tableStyleId>
              </a:tblPr>
              <a:tblGrid>
                <a:gridCol w="1368425"/>
                <a:gridCol w="2952750"/>
              </a:tblGrid>
              <a:tr h="4270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33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9933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Fine fiber core Cu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68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en-US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Cross-section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1" i="0" lang="en-US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Typ, usage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en-US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0,1 mm</a:t>
                      </a:r>
                      <a:r>
                        <a:rPr b="0" baseline="30000" i="0" lang="en-US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en-US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Hand appliances &lt;1 A, &lt;2 m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5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en-US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0,5 mm</a:t>
                      </a:r>
                      <a:r>
                        <a:rPr b="0" baseline="30000" i="0" lang="en-US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en-US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Appliances &lt;2,5 A, &lt;2 m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en-US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0,75 mm</a:t>
                      </a:r>
                      <a:r>
                        <a:rPr b="0" baseline="30000" i="0" lang="en-US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en-US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Appliances &lt; 10 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idx="4294967295" type="title"/>
          </p:nvPr>
        </p:nvSpPr>
        <p:spPr>
          <a:xfrm>
            <a:off x="0" y="274637"/>
            <a:ext cx="91440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Force action of short circuit currents</a:t>
            </a:r>
            <a:endParaRPr/>
          </a:p>
        </p:txBody>
      </p:sp>
      <p:sp>
        <p:nvSpPr>
          <p:cNvPr id="131" name="Google Shape;131;p20"/>
          <p:cNvSpPr txBox="1"/>
          <p:nvPr>
            <p:ph idx="4294967295" type="body"/>
          </p:nvPr>
        </p:nvSpPr>
        <p:spPr>
          <a:xfrm>
            <a:off x="287337" y="1557337"/>
            <a:ext cx="8247062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Several times  &gt; nominal currents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 be revised on conductors placed close together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Force F = BlI sin </a:t>
            </a:r>
            <a:r>
              <a:rPr b="0" i="0" lang="en-US" sz="24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    </a:t>
            </a: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(two conductors close together carry current)</a:t>
            </a:r>
            <a:endParaRPr b="0" i="0" sz="1400" u="none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= </a:t>
            </a:r>
            <a:r>
              <a:rPr b="0" i="0" lang="en-US" sz="20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 (T);	</a:t>
            </a:r>
            <a:r>
              <a:rPr b="0" i="0" lang="en-US" sz="20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4</a:t>
            </a:r>
            <a:r>
              <a:rPr b="0" i="0" lang="en-US" sz="20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π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(Hm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);	H = I / (2</a:t>
            </a:r>
            <a:r>
              <a:rPr b="0" i="0" lang="en-US" sz="20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π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(Am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Force direction, highest in perpendicular direction sin </a:t>
            </a:r>
            <a:r>
              <a:rPr b="0" i="0" lang="en-US" sz="20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α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= 1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 length of conductor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distance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short circuit current, limited by power source (net) and short circuit impedance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(ordinarily thousands of A)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=&gt;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 = 2.10</a:t>
            </a:r>
            <a:r>
              <a:rPr b="0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r>
              <a:rPr b="0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l/a (N)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 be more than thousand Newton's per meter!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idx="4294967295" type="title"/>
          </p:nvPr>
        </p:nvSpPr>
        <p:spPr>
          <a:xfrm>
            <a:off x="0" y="274637"/>
            <a:ext cx="9144000" cy="70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Dielectric strength of insulation</a:t>
            </a:r>
            <a:endParaRPr/>
          </a:p>
        </p:txBody>
      </p:sp>
      <p:sp>
        <p:nvSpPr>
          <p:cNvPr id="137" name="Google Shape;137;p21"/>
          <p:cNvSpPr txBox="1"/>
          <p:nvPr>
            <p:ph idx="4294967295" type="body"/>
          </p:nvPr>
        </p:nvSpPr>
        <p:spPr>
          <a:xfrm>
            <a:off x="0" y="1600200"/>
            <a:ext cx="91440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parameter for insulation choosing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Heat stress decreases dielectric strength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