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8" r:id="rId4"/>
    <p:sldId id="268" r:id="rId5"/>
    <p:sldId id="274" r:id="rId6"/>
    <p:sldId id="261" r:id="rId7"/>
    <p:sldId id="269" r:id="rId8"/>
    <p:sldId id="276" r:id="rId9"/>
    <p:sldId id="270" r:id="rId10"/>
    <p:sldId id="277" r:id="rId11"/>
    <p:sldId id="278" r:id="rId12"/>
    <p:sldId id="279" r:id="rId13"/>
    <p:sldId id="280" r:id="rId14"/>
    <p:sldId id="28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1257458002F0DC7/cz/cites_publikace/$FILE/ODOIMZ-clanek_Ochrana%20prirody_Umluva%20CITES%20padesatileta-20230907.pdf" TargetMode="External"/><Relationship Id="rId2" Type="http://schemas.openxmlformats.org/officeDocument/2006/relationships/hyperlink" Target="https://cites.org/e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mzp.cz/C1257458002F0DC7/cz/cites_publikace/$FILE/OMOB-Publikace_CITES-20101109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z/ochrana-druhu" TargetMode="External"/><Relationship Id="rId2" Type="http://schemas.openxmlformats.org/officeDocument/2006/relationships/hyperlink" Target="https://portal.nature.cz/druh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nature.cz/web/cz/zvlaste-chranene-druhy#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zachranneprogramy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nature.cz/web/cz/nepuvodni-druhy#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rtal.nature.cz/evropsky-vyznamne-druhy#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53D41-E223-9083-E528-CBE5D1B5D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4467" y="2514600"/>
            <a:ext cx="9340146" cy="2262781"/>
          </a:xfrm>
        </p:spPr>
        <p:txBody>
          <a:bodyPr/>
          <a:lstStyle/>
          <a:p>
            <a:r>
              <a:rPr lang="cs-CZ" dirty="0"/>
              <a:t>Ochrana živočišných druhů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34D9CCB6-B9D8-A079-DEC2-FABDF7C9B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Zoologie a ekologie živočichů (2024)</a:t>
            </a:r>
          </a:p>
          <a:p>
            <a:endParaRPr lang="cs-CZ" dirty="0"/>
          </a:p>
          <a:p>
            <a:pPr algn="r"/>
            <a:r>
              <a:rPr lang="cs-CZ" dirty="0"/>
              <a:t>Jitka Feřtová</a:t>
            </a:r>
          </a:p>
        </p:txBody>
      </p:sp>
    </p:spTree>
    <p:extLst>
      <p:ext uri="{BB962C8B-B14F-4D97-AF65-F5344CB8AC3E}">
        <p14:creationId xmlns:p14="http://schemas.microsoft.com/office/powerpoint/2010/main" val="404140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F046A-5BD3-6B63-3E51-D989C87B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45" y="127320"/>
            <a:ext cx="8911687" cy="1280890"/>
          </a:xfrm>
        </p:spPr>
        <p:txBody>
          <a:bodyPr/>
          <a:lstStyle/>
          <a:p>
            <a:r>
              <a:rPr lang="cs-CZ" dirty="0"/>
              <a:t>III. CITES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56C26-EE2D-F8A0-22A4-B3EDCCDFE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544010"/>
            <a:ext cx="8915400" cy="6313990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/>
              <a:t>Úmluva o mezinárodním obchodu ohroženými druhy volně žijících živočichů a planě rostoucích rostlin</a:t>
            </a:r>
          </a:p>
          <a:p>
            <a:r>
              <a:rPr lang="cs-CZ" sz="1900" dirty="0"/>
              <a:t>Sekretariát CITES v Ženevě - </a:t>
            </a:r>
            <a:r>
              <a:rPr lang="cs-CZ" sz="1900" b="1" i="0" u="none" strike="noStrike" dirty="0">
                <a:solidFill>
                  <a:srgbClr val="B8640E"/>
                </a:solidFill>
                <a:effectLst/>
                <a:highlight>
                  <a:srgbClr val="FFFFFF"/>
                </a:highlight>
                <a:hlinkClick r:id="rId2"/>
              </a:rPr>
              <a:t>www.cites.org</a:t>
            </a:r>
            <a:r>
              <a:rPr lang="cs-CZ" sz="1900" b="0" i="0" dirty="0">
                <a:solidFill>
                  <a:srgbClr val="36332A"/>
                </a:solidFill>
                <a:effectLst/>
                <a:highlight>
                  <a:srgbClr val="FFFFFF"/>
                </a:highlight>
              </a:rPr>
              <a:t>,</a:t>
            </a:r>
            <a:endParaRPr lang="cs-CZ" sz="1900" dirty="0"/>
          </a:p>
          <a:p>
            <a:r>
              <a:rPr lang="cs-CZ" sz="1900" dirty="0"/>
              <a:t>Legislativa EU</a:t>
            </a:r>
          </a:p>
          <a:p>
            <a:r>
              <a:rPr lang="cs-CZ" sz="1900" dirty="0"/>
              <a:t>Legislativa v ČR  - zákon </a:t>
            </a:r>
            <a:r>
              <a:rPr lang="cs-CZ" sz="1900" b="1" dirty="0"/>
              <a:t>č. 100/2004 Sb</a:t>
            </a:r>
            <a:r>
              <a:rPr lang="cs-CZ" sz="1900" dirty="0"/>
              <a:t>. o ochraně druhů volně žijících živočichů a planě rostoucích rostlin regulováním obchodu s nimi</a:t>
            </a:r>
          </a:p>
          <a:p>
            <a:r>
              <a:rPr lang="cs-CZ" sz="1900" dirty="0"/>
              <a:t>výkonný orgán CITES v ČR – MŽP, KÚ</a:t>
            </a:r>
          </a:p>
          <a:p>
            <a:r>
              <a:rPr lang="cs-CZ" sz="1900" dirty="0"/>
              <a:t>vědecký orgán CITES v ČR – AOPK (vědecké výbory)</a:t>
            </a:r>
          </a:p>
          <a:p>
            <a:r>
              <a:rPr lang="cs-CZ" sz="1900" dirty="0"/>
              <a:t>Česká inspekce životního prostředí (ČIŽP) spolu s Celní správou ČR a Policií ČR kontrolují</a:t>
            </a:r>
          </a:p>
          <a:p>
            <a:r>
              <a:rPr lang="pt-BR" sz="1900" dirty="0"/>
              <a:t>Informační systém Registr CITES (IS Registr CITES)</a:t>
            </a:r>
            <a:endParaRPr lang="cs-CZ" sz="1900" dirty="0"/>
          </a:p>
          <a:p>
            <a:r>
              <a:rPr lang="cs-CZ" sz="1900" dirty="0"/>
              <a:t>Permity CITES – povolení vývozu (dovozu) – prokázání původu jedince</a:t>
            </a:r>
          </a:p>
          <a:p>
            <a:r>
              <a:rPr lang="cs-CZ" sz="1900" dirty="0"/>
              <a:t>CITES – druhy příloh I, II a III</a:t>
            </a: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https://www.mzp.cz/C1257458002F0DC7/cz/cites_publikace/$FILE/ODOIMZ-clanek_Ochrana%20prirody_Umluva%20CITES%20padesatileta-20230907.pdf</a:t>
            </a:r>
            <a:endParaRPr lang="cs-CZ" dirty="0"/>
          </a:p>
          <a:p>
            <a:r>
              <a:rPr lang="cs-CZ" dirty="0">
                <a:hlinkClick r:id="rId4"/>
              </a:rPr>
              <a:t>https://www.mzp.cz/C1257458002F0DC7/cz/cites_publikace/$FILE/OMOB-Publikace_CITES-20101109.pdf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3E83E2-2B02-FD94-8931-B2C24B4A3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735315"/>
            <a:ext cx="3276600" cy="21226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6DAB3D-D551-CB1A-C125-5D26D2765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96" y="1240069"/>
            <a:ext cx="2295942" cy="34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3CE93-EDB9-FC98-D22E-0D0A3265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CITES - příloha I CITES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9E168-FEB0-F0DF-2A04-BCC8C6A73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28" y="2133600"/>
            <a:ext cx="7411583" cy="3777622"/>
          </a:xfrm>
        </p:spPr>
        <p:txBody>
          <a:bodyPr>
            <a:normAutofit/>
          </a:bodyPr>
          <a:lstStyle/>
          <a:p>
            <a:r>
              <a:rPr lang="cs-CZ" dirty="0"/>
              <a:t>Cca 500 druhů živočichů a 300 druhů rostlin, které jsou </a:t>
            </a:r>
            <a:r>
              <a:rPr lang="cs-CZ" b="1" dirty="0"/>
              <a:t>přímo ohrožené vyhynutím.</a:t>
            </a:r>
          </a:p>
          <a:p>
            <a:r>
              <a:rPr lang="cs-CZ" dirty="0"/>
              <a:t>Zákaz obchodování - dovozu i vývozu (výjimky)</a:t>
            </a:r>
          </a:p>
          <a:p>
            <a:r>
              <a:rPr lang="cs-CZ" dirty="0"/>
              <a:t>Příklady živočichů: všichni lidoopi (gorila, orangutan, šimpanz), lemuři, pandy a někteří medvědi, jihoamerické opice, velcí kytovci a delfíni, řada druhů kočkovitých šelem (gepard, levhart, tygr aj.), oba druhy slonů, nosorožci, kabar pižmový, řada dravců, jeřábů, bažantů a papoušků, mořské želvy, určité druhy krokodýlů a ještěrů, velemloci, latimérie </a:t>
            </a:r>
          </a:p>
          <a:p>
            <a:r>
              <a:rPr lang="cs-CZ" b="1" dirty="0"/>
              <a:t>Z fauny ČR </a:t>
            </a:r>
            <a:r>
              <a:rPr lang="cs-CZ" dirty="0"/>
              <a:t>sem patří </a:t>
            </a:r>
            <a:r>
              <a:rPr lang="cs-CZ" b="1" dirty="0"/>
              <a:t>orel královský, orel mořský, sokol stěhovavý a vydra říční.</a:t>
            </a:r>
          </a:p>
        </p:txBody>
      </p:sp>
      <p:pic>
        <p:nvPicPr>
          <p:cNvPr id="2050" name="Picture 2" descr="Orel královský – Wikipedie">
            <a:extLst>
              <a:ext uri="{FF2B5EF4-FFF2-40B4-BE49-F238E27FC236}">
                <a16:creationId xmlns:a16="http://schemas.microsoft.com/office/drawing/2014/main" id="{6FE45843-2C94-0B5A-C7AB-2C446221E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1" y="3663307"/>
            <a:ext cx="3315248" cy="319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rel mořský – Wikipedie">
            <a:extLst>
              <a:ext uri="{FF2B5EF4-FFF2-40B4-BE49-F238E27FC236}">
                <a16:creationId xmlns:a16="http://schemas.microsoft.com/office/drawing/2014/main" id="{20363431-6D94-1F13-9F94-831DF30E2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1" y="1230005"/>
            <a:ext cx="3649390" cy="24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9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9F624-FFF4-05E1-2588-90245EF7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 CITES – příloha II CITES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2F2A3-D8F8-681E-E085-E4E6FA2EE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350" y="1873676"/>
            <a:ext cx="8629650" cy="4360214"/>
          </a:xfrm>
        </p:spPr>
        <p:txBody>
          <a:bodyPr>
            <a:normAutofit/>
          </a:bodyPr>
          <a:lstStyle/>
          <a:p>
            <a:r>
              <a:rPr lang="cs-CZ" dirty="0"/>
              <a:t>Druhy, jejichž situace v přírodě není kritická, ale které by mohly být ohroženy, pokud by </a:t>
            </a:r>
            <a:r>
              <a:rPr lang="cs-CZ" b="1" dirty="0"/>
              <a:t>mezinárodní obchod </a:t>
            </a:r>
            <a:r>
              <a:rPr lang="cs-CZ" dirty="0"/>
              <a:t>s nimi nebyl </a:t>
            </a:r>
            <a:r>
              <a:rPr lang="cs-CZ" b="1" dirty="0"/>
              <a:t>regulován</a:t>
            </a:r>
            <a:r>
              <a:rPr lang="cs-CZ" dirty="0"/>
              <a:t> – povolení vývozu</a:t>
            </a:r>
          </a:p>
          <a:p>
            <a:r>
              <a:rPr lang="cs-CZ" dirty="0"/>
              <a:t>Více než 4000 druhů živočichů a kolem 28 000 druhů rostlin.</a:t>
            </a:r>
          </a:p>
          <a:p>
            <a:r>
              <a:rPr lang="cs-CZ" dirty="0"/>
              <a:t>Příklady živočichů: všechny opice, kytovci, vydry a kočkovité šelmy, dále hroši, pekari, luskouni, řada druhů antilop, nandu pampový, plameňáci, všechny druhy dravců, sov, papoušků (s výjimkou andulky, korely, papoušíka </a:t>
            </a:r>
            <a:r>
              <a:rPr lang="cs-CZ" dirty="0" err="1"/>
              <a:t>růžohrdlého</a:t>
            </a:r>
            <a:r>
              <a:rPr lang="cs-CZ" dirty="0"/>
              <a:t> a </a:t>
            </a:r>
            <a:r>
              <a:rPr lang="cs-CZ" dirty="0" err="1"/>
              <a:t>alexandra</a:t>
            </a:r>
            <a:r>
              <a:rPr lang="cs-CZ" dirty="0"/>
              <a:t> malého) a kolibříků, loskuták, rýžovník aj. ptáci, různé druhy želv, všichni*) krokodýli, leguáni, varani a čeleď hroznýšovitých, některé druhy exotických žab a ryb, motýlů, sklípkanů, měkkýšů, mořských korálů, </a:t>
            </a:r>
          </a:p>
          <a:p>
            <a:r>
              <a:rPr lang="cs-CZ" b="1" dirty="0"/>
              <a:t>Z fauny ČR </a:t>
            </a:r>
            <a:r>
              <a:rPr lang="cs-CZ" dirty="0"/>
              <a:t>jsou zde kromě všech dravých ptáků </a:t>
            </a:r>
            <a:r>
              <a:rPr lang="cs-CZ" b="1" dirty="0"/>
              <a:t>(dravci) a sov </a:t>
            </a:r>
            <a:r>
              <a:rPr lang="cs-CZ" dirty="0"/>
              <a:t>zahrnuti </a:t>
            </a:r>
            <a:r>
              <a:rPr lang="cs-CZ" b="1" dirty="0"/>
              <a:t>vlk, medvěd, rys, kočka divoká, čáp černý, drop velký, pijavka lékařská, jasoň červenooký,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4" name="Picture 6" descr="Drop velký – Wikipedie">
            <a:extLst>
              <a:ext uri="{FF2B5EF4-FFF2-40B4-BE49-F238E27FC236}">
                <a16:creationId xmlns:a16="http://schemas.microsoft.com/office/drawing/2014/main" id="{4746BE8A-5ADF-A00A-2B89-4DD0FE15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1" y="4261904"/>
            <a:ext cx="3154135" cy="25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asoň červenooký – Wikipedie">
            <a:extLst>
              <a:ext uri="{FF2B5EF4-FFF2-40B4-BE49-F238E27FC236}">
                <a16:creationId xmlns:a16="http://schemas.microsoft.com/office/drawing/2014/main" id="{6981F1DD-031C-37D5-5F08-37B21108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0" y="1905001"/>
            <a:ext cx="3143779" cy="22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88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503D8-DC92-5088-2DD6-B9AE303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CITES – příloha III CITES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D3F63-C3EE-F5E5-D2AC-92F7D9B2E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Druhy, které jsou ohroženy mezinárodním obchodem pouze </a:t>
            </a:r>
            <a:r>
              <a:rPr lang="cs-CZ" b="1" dirty="0"/>
              <a:t>v určitých zemích</a:t>
            </a:r>
            <a:r>
              <a:rPr lang="cs-CZ" dirty="0"/>
              <a:t> a jsou chráněny na návrh těchto zem – povolení vývozu</a:t>
            </a:r>
          </a:p>
          <a:p>
            <a:r>
              <a:rPr lang="cs-CZ" dirty="0"/>
              <a:t>Cca 250 druhů živočichů a 45 taxonů rostlin.</a:t>
            </a:r>
          </a:p>
          <a:p>
            <a:r>
              <a:rPr lang="cs-CZ" dirty="0"/>
              <a:t>Příklady: medojed kapský a hyenka hřivnatá (Botswana); želva </a:t>
            </a:r>
            <a:r>
              <a:rPr lang="cs-CZ" dirty="0" err="1"/>
              <a:t>trojkýlná</a:t>
            </a:r>
            <a:r>
              <a:rPr lang="cs-CZ" dirty="0"/>
              <a:t> (Čína); mravenečník mexický (Guatemala); aguti středoamerický, nosál bělohubý, pižmovka velká, kondor královský a chřestýš brazilský (Honduras); svišť himálajský, šakal obecný, promyka mungo, užovka rybářská a zmije řetízková (Indie); brouk roháč </a:t>
            </a:r>
            <a:r>
              <a:rPr lang="cs-CZ" dirty="0" err="1"/>
              <a:t>Colophon</a:t>
            </a:r>
            <a:r>
              <a:rPr lang="cs-CZ" dirty="0"/>
              <a:t> (JAR); lenochod krátkokrký (Kostarika); bažant horský a koroptev korunkatá (Malajsie); holub růžový (Mauritius); antilopa jelení a satyr himálajský (Nepál); </a:t>
            </a:r>
            <a:r>
              <a:rPr lang="cs-CZ" dirty="0" err="1"/>
              <a:t>pagekon</a:t>
            </a:r>
            <a:r>
              <a:rPr lang="cs-CZ" dirty="0"/>
              <a:t> (Nový Zéland); jelen berberský (Tunisko) aj.</a:t>
            </a:r>
          </a:p>
        </p:txBody>
      </p:sp>
    </p:spTree>
    <p:extLst>
      <p:ext uri="{BB962C8B-B14F-4D97-AF65-F5344CB8AC3E}">
        <p14:creationId xmlns:p14="http://schemas.microsoft.com/office/powerpoint/2010/main" val="165025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C1A0F-4857-68B5-745E-D1FB0C9A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 CITES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40B9E-5592-B1EA-FDEE-5BF668E31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591" y="1540189"/>
            <a:ext cx="8915400" cy="3777622"/>
          </a:xfrm>
        </p:spPr>
        <p:txBody>
          <a:bodyPr/>
          <a:lstStyle/>
          <a:p>
            <a:r>
              <a:rPr lang="cs-CZ" dirty="0"/>
              <a:t>Druhy dovážené k nám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2F573D-978F-24FC-2549-2D9D3DC5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75" y="1905001"/>
            <a:ext cx="11502371" cy="50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0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24467-DA13-514A-85F0-A8A4528C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9" y="0"/>
            <a:ext cx="8911687" cy="1280890"/>
          </a:xfrm>
        </p:spPr>
        <p:txBody>
          <a:bodyPr/>
          <a:lstStyle/>
          <a:p>
            <a:r>
              <a:rPr lang="cs-CZ" dirty="0"/>
              <a:t>III CITES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3E431-3B43-A552-09E7-D481E362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0015"/>
            <a:ext cx="8915400" cy="3777622"/>
          </a:xfrm>
        </p:spPr>
        <p:txBody>
          <a:bodyPr/>
          <a:lstStyle/>
          <a:p>
            <a:r>
              <a:rPr lang="cs-CZ" dirty="0"/>
              <a:t>Druhy nejčastěji vyvážené od nás</a:t>
            </a:r>
          </a:p>
        </p:txBody>
      </p:sp>
      <p:pic>
        <p:nvPicPr>
          <p:cNvPr id="1026" name="Picture 2" descr="Sokol stěhovavý – Wikipedie">
            <a:extLst>
              <a:ext uri="{FF2B5EF4-FFF2-40B4-BE49-F238E27FC236}">
                <a16:creationId xmlns:a16="http://schemas.microsoft.com/office/drawing/2014/main" id="{E449DC23-5FE3-86C6-BFA2-3044F3E7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640445"/>
            <a:ext cx="3595106" cy="24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yferus - dravci - Jestřáb lesní">
            <a:extLst>
              <a:ext uri="{FF2B5EF4-FFF2-40B4-BE49-F238E27FC236}">
                <a16:creationId xmlns:a16="http://schemas.microsoft.com/office/drawing/2014/main" id="{093DE4A9-BCD3-F16F-099F-8DDCA1922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86" y="552979"/>
            <a:ext cx="3358910" cy="25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sela pestrá – Wikipedie">
            <a:extLst>
              <a:ext uri="{FF2B5EF4-FFF2-40B4-BE49-F238E27FC236}">
                <a16:creationId xmlns:a16="http://schemas.microsoft.com/office/drawing/2014/main" id="{6B20A034-503C-6076-1771-4199A022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522" y="70015"/>
            <a:ext cx="2752478" cy="18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459B56-256E-71A2-DD6E-F7E5F9934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845" y="2133600"/>
            <a:ext cx="2722155" cy="1909762"/>
          </a:xfrm>
          <a:prstGeom prst="rect">
            <a:avLst/>
          </a:prstGeom>
        </p:spPr>
      </p:pic>
      <p:pic>
        <p:nvPicPr>
          <p:cNvPr id="1034" name="Picture 10" descr="Chameleon jemenský – Wikipedie">
            <a:extLst>
              <a:ext uri="{FF2B5EF4-FFF2-40B4-BE49-F238E27FC236}">
                <a16:creationId xmlns:a16="http://schemas.microsoft.com/office/drawing/2014/main" id="{132DB71C-06EE-7C84-4E98-CB30F7ED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233" y="4271962"/>
            <a:ext cx="2615905" cy="19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FEEDE2-965D-1209-A404-E006002DA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95" y="2885734"/>
            <a:ext cx="8508687" cy="39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DC5DB-3782-DA1E-4A0B-791EBE6A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druhů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1DCD3-2676-6F7B-615C-44175952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cs-CZ" sz="2000" dirty="0"/>
              <a:t>Česká legislativa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000" dirty="0"/>
              <a:t>Evropsky významné druhy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000" dirty="0"/>
              <a:t>Druhy chráněné podle mezinárodních úmluv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ZDROJ informací: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https://portal.nature.cz/druhy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https://www.nature.cz/ochrana-druhu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35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CAFFB-8F6C-4B99-4AB3-32B99217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0633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I. Obecná ochrana přírody </a:t>
            </a:r>
            <a:br>
              <a:rPr lang="cs-CZ" dirty="0"/>
            </a:br>
            <a:r>
              <a:rPr lang="cs-CZ" dirty="0"/>
              <a:t>x</a:t>
            </a:r>
            <a:br>
              <a:rPr lang="cs-CZ" dirty="0"/>
            </a:br>
            <a:r>
              <a:rPr lang="cs-CZ" dirty="0"/>
              <a:t>Zvláštní ochrana přírody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C0D6F-528C-B771-4B7C-3AA4C2B31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212" y="2245178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altLang="cs-CZ" sz="1800" b="1" dirty="0"/>
              <a:t>                                                                Podle </a:t>
            </a:r>
            <a:r>
              <a:rPr lang="cs-CZ" altLang="cs-CZ" sz="1800" b="1" u="sng" dirty="0"/>
              <a:t>úrovně ochrany</a:t>
            </a:r>
            <a:endParaRPr lang="cs-CZ" altLang="cs-CZ" sz="1800" b="1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1800" dirty="0"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cs-CZ" altLang="cs-CZ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cs-CZ" altLang="cs-CZ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1800" dirty="0">
                <a:cs typeface="Times New Roman" panose="02020603050405020304" pitchFamily="18" charset="0"/>
              </a:rPr>
              <a:t>                                    </a:t>
            </a:r>
            <a:r>
              <a:rPr lang="cs-CZ" altLang="cs-CZ" sz="1600" dirty="0">
                <a:cs typeface="Times New Roman" panose="02020603050405020304" pitchFamily="18" charset="0"/>
              </a:rPr>
              <a:t>VKP, ÚSES, Přírodní park…                   PP, PR, NPP, NPR, CHKO, NP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1600" dirty="0">
                <a:cs typeface="Times New Roman" panose="02020603050405020304" pitchFamily="18" charset="0"/>
              </a:rPr>
              <a:t>                                         obecná ochrana druhů, ptáků…           ZCHD rostlin a živočichů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1800" dirty="0"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B738A91C-04C9-7702-6D38-02C8D8C447A2}"/>
              </a:ext>
            </a:extLst>
          </p:cNvPr>
          <p:cNvSpPr/>
          <p:nvPr/>
        </p:nvSpPr>
        <p:spPr>
          <a:xfrm>
            <a:off x="5896592" y="2609423"/>
            <a:ext cx="2634020" cy="11683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800" dirty="0">
                <a:cs typeface="Times New Roman" panose="02020603050405020304" pitchFamily="18" charset="0"/>
              </a:rPr>
              <a:t>obecn</a:t>
            </a:r>
            <a:r>
              <a:rPr lang="cs-CZ" altLang="cs-CZ" dirty="0">
                <a:cs typeface="Times New Roman" panose="02020603050405020304" pitchFamily="18" charset="0"/>
              </a:rPr>
              <a:t>á</a:t>
            </a:r>
            <a:r>
              <a:rPr lang="cs-CZ" altLang="cs-CZ" sz="1800" dirty="0">
                <a:cs typeface="Times New Roman" panose="02020603050405020304" pitchFamily="18" charset="0"/>
              </a:rPr>
              <a:t> ochran</a:t>
            </a:r>
            <a:r>
              <a:rPr lang="cs-CZ" altLang="cs-CZ" dirty="0">
                <a:cs typeface="Times New Roman" panose="02020603050405020304" pitchFamily="18" charset="0"/>
              </a:rPr>
              <a:t>a</a:t>
            </a:r>
            <a:r>
              <a:rPr lang="cs-CZ" altLang="cs-CZ" sz="1800" dirty="0">
                <a:cs typeface="Times New Roman" panose="02020603050405020304" pitchFamily="18" charset="0"/>
              </a:rPr>
              <a:t> přírody a krajiny</a:t>
            </a:r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1467780A-840B-BB3F-69F1-4D5826743106}"/>
              </a:ext>
            </a:extLst>
          </p:cNvPr>
          <p:cNvSpPr/>
          <p:nvPr/>
        </p:nvSpPr>
        <p:spPr>
          <a:xfrm>
            <a:off x="9076675" y="2609423"/>
            <a:ext cx="2733040" cy="1168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800" dirty="0">
                <a:cs typeface="Times New Roman" panose="02020603050405020304" pitchFamily="18" charset="0"/>
              </a:rPr>
              <a:t>zvláštní ochran</a:t>
            </a:r>
            <a:r>
              <a:rPr lang="cs-CZ" altLang="cs-CZ" dirty="0">
                <a:cs typeface="Times New Roman" panose="02020603050405020304" pitchFamily="18" charset="0"/>
              </a:rPr>
              <a:t>a</a:t>
            </a:r>
            <a:r>
              <a:rPr lang="cs-CZ" altLang="cs-CZ" sz="1800" dirty="0">
                <a:cs typeface="Times New Roman" panose="02020603050405020304" pitchFamily="18" charset="0"/>
              </a:rPr>
              <a:t> přírody</a:t>
            </a:r>
            <a:r>
              <a:rPr lang="cs-CZ" altLang="cs-CZ" sz="1800" dirty="0"/>
              <a:t> a</a:t>
            </a:r>
            <a:r>
              <a:rPr lang="cs-CZ" altLang="cs-CZ" sz="1800" dirty="0">
                <a:cs typeface="Times New Roman" panose="02020603050405020304" pitchFamily="18" charset="0"/>
              </a:rPr>
              <a:t> krajiny</a:t>
            </a:r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710F4FC-14B9-B594-AA14-1F9133F262C8}"/>
              </a:ext>
            </a:extLst>
          </p:cNvPr>
          <p:cNvSpPr/>
          <p:nvPr/>
        </p:nvSpPr>
        <p:spPr>
          <a:xfrm>
            <a:off x="2719089" y="3697109"/>
            <a:ext cx="263144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800" dirty="0">
                <a:cs typeface="Times New Roman" panose="02020603050405020304" pitchFamily="18" charset="0"/>
              </a:rPr>
              <a:t>územní ochrana přírody a krajiny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005BBCE-88F7-816E-E6F3-E18CF2D712C5}"/>
              </a:ext>
            </a:extLst>
          </p:cNvPr>
          <p:cNvSpPr txBox="1"/>
          <p:nvPr/>
        </p:nvSpPr>
        <p:spPr>
          <a:xfrm rot="16200000">
            <a:off x="-159870" y="3593156"/>
            <a:ext cx="5096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/>
              <a:t>Podle </a:t>
            </a:r>
            <a:r>
              <a:rPr lang="cs-CZ" altLang="cs-CZ" sz="1800" b="1" u="sng" dirty="0">
                <a:cs typeface="Times New Roman" panose="02020603050405020304" pitchFamily="18" charset="0"/>
              </a:rPr>
              <a:t>objekt</a:t>
            </a:r>
            <a:r>
              <a:rPr lang="cs-CZ" altLang="cs-CZ" sz="1800" b="1" u="sng" dirty="0"/>
              <a:t>u</a:t>
            </a:r>
            <a:r>
              <a:rPr lang="cs-CZ" altLang="cs-CZ" sz="1800" b="1" u="sng" dirty="0">
                <a:cs typeface="Times New Roman" panose="02020603050405020304" pitchFamily="18" charset="0"/>
              </a:rPr>
              <a:t> ochrany</a:t>
            </a:r>
            <a:endParaRPr lang="cs-CZ" b="1" dirty="0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D5C973A1-E435-8DD0-711D-A15DBC35CB4B}"/>
              </a:ext>
            </a:extLst>
          </p:cNvPr>
          <p:cNvSpPr/>
          <p:nvPr/>
        </p:nvSpPr>
        <p:spPr>
          <a:xfrm>
            <a:off x="2695974" y="4988732"/>
            <a:ext cx="2631440" cy="112794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800" dirty="0"/>
              <a:t>druhová (prvková) </a:t>
            </a:r>
            <a:r>
              <a:rPr lang="cs-CZ" altLang="cs-CZ" sz="1800" dirty="0">
                <a:cs typeface="Times New Roman" panose="02020603050405020304" pitchFamily="18" charset="0"/>
              </a:rPr>
              <a:t>ochran</a:t>
            </a:r>
            <a:r>
              <a:rPr lang="cs-CZ" altLang="cs-CZ" dirty="0">
                <a:cs typeface="Times New Roman" panose="02020603050405020304" pitchFamily="18" charset="0"/>
              </a:rPr>
              <a:t>a</a:t>
            </a:r>
            <a:r>
              <a:rPr lang="cs-CZ" altLang="cs-CZ" sz="1800" dirty="0">
                <a:cs typeface="Times New Roman" panose="02020603050405020304" pitchFamily="18" charset="0"/>
              </a:rPr>
              <a:t> přírody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98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7AB1E-75DD-2311-2854-98074D5F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2" y="349790"/>
            <a:ext cx="9481006" cy="1280890"/>
          </a:xfrm>
        </p:spPr>
        <p:txBody>
          <a:bodyPr>
            <a:normAutofit/>
          </a:bodyPr>
          <a:lstStyle/>
          <a:p>
            <a:r>
              <a:rPr lang="cs-CZ" sz="3400" dirty="0"/>
              <a:t>I. Zvláště chráněné druhy rostlin a živočichů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66276-FE43-CEED-AFEE-1077B373E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52" y="1402080"/>
            <a:ext cx="8915400" cy="5506720"/>
          </a:xfrm>
        </p:spPr>
        <p:txBody>
          <a:bodyPr>
            <a:normAutofit/>
          </a:bodyPr>
          <a:lstStyle/>
          <a:p>
            <a:r>
              <a:rPr lang="cs-CZ" dirty="0"/>
              <a:t>Kategorie, režim ochrany a příklady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Kriticky ohrožené druhy </a:t>
            </a:r>
            <a:r>
              <a:rPr lang="cs-CZ" dirty="0"/>
              <a:t>(KO)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Silně ohrožené druhy  </a:t>
            </a:r>
            <a:r>
              <a:rPr lang="cs-CZ" dirty="0"/>
              <a:t>(SO)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Ohrožené druhy </a:t>
            </a:r>
            <a:r>
              <a:rPr lang="cs-CZ" dirty="0"/>
              <a:t>(O)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avec, vlk, venku, psovité šelmy&#10;&#10;Popis byl vytvořen automaticky">
            <a:extLst>
              <a:ext uri="{FF2B5EF4-FFF2-40B4-BE49-F238E27FC236}">
                <a16:creationId xmlns:a16="http://schemas.microsoft.com/office/drawing/2014/main" id="{ECF672C6-6F85-8802-8A8D-971862A0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837" y="1174344"/>
            <a:ext cx="3039873" cy="2235201"/>
          </a:xfrm>
          <a:prstGeom prst="rect">
            <a:avLst/>
          </a:prstGeom>
        </p:spPr>
      </p:pic>
      <p:pic>
        <p:nvPicPr>
          <p:cNvPr id="3076" name="Picture 4" descr="Fotografie">
            <a:extLst>
              <a:ext uri="{FF2B5EF4-FFF2-40B4-BE49-F238E27FC236}">
                <a16:creationId xmlns:a16="http://schemas.microsoft.com/office/drawing/2014/main" id="{27108C35-24E9-7873-4870-666C4F5B2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278" y="1163215"/>
            <a:ext cx="2608875" cy="39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AE127A8-AC53-5880-3B68-E5C54F36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2" y="2851480"/>
            <a:ext cx="2758891" cy="20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636FCDD-5D82-4BDB-F024-11A10C603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87" y="2851480"/>
            <a:ext cx="2879176" cy="20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lis glis - plch velký">
            <a:extLst>
              <a:ext uri="{FF2B5EF4-FFF2-40B4-BE49-F238E27FC236}">
                <a16:creationId xmlns:a16="http://schemas.microsoft.com/office/drawing/2014/main" id="{A7A6303C-6256-03B8-A1EE-DD1DE543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76" y="4865992"/>
            <a:ext cx="2915287" cy="19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1E67840F-1FBB-357C-019F-FCC549FF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48" y="3250045"/>
            <a:ext cx="1980685" cy="36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6556AA-24D4-17CA-4D93-C08F9CF2CDBC}"/>
              </a:ext>
            </a:extLst>
          </p:cNvPr>
          <p:cNvSpPr txBox="1"/>
          <p:nvPr/>
        </p:nvSpPr>
        <p:spPr>
          <a:xfrm>
            <a:off x="292351" y="6030686"/>
            <a:ext cx="404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8"/>
              </a:rPr>
              <a:t>https://portal.nature.cz/web/cz/zvlaste-chranene-druhy#/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61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7AB1E-75DD-2311-2854-98074D5F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49790"/>
            <a:ext cx="9731377" cy="1280890"/>
          </a:xfrm>
        </p:spPr>
        <p:txBody>
          <a:bodyPr>
            <a:normAutofit/>
          </a:bodyPr>
          <a:lstStyle/>
          <a:p>
            <a:r>
              <a:rPr lang="cs-CZ" sz="3400" dirty="0"/>
              <a:t>I. Zvláště chráněné druhy rostlin a živočichů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66276-FE43-CEED-AFEE-1077B373E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87" y="1152677"/>
            <a:ext cx="9553684" cy="550672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Záchranné programy – živočichové: </a:t>
            </a:r>
            <a:r>
              <a:rPr lang="cs-CZ" dirty="0"/>
              <a:t>sýček obecný, sysel obecný, užovka stromová, perlorodka říční, hnědásek osikový, krasec dubový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Programy péče – pro „konfliktní druhy“ </a:t>
            </a:r>
            <a:r>
              <a:rPr lang="cs-CZ" dirty="0"/>
              <a:t>- bobr evropský, vydra říční, vlk obecný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Regionální akční plány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>
                <a:hlinkClick r:id="rId2"/>
              </a:rPr>
              <a:t>https://www.zachranneprogramy.cz/</a:t>
            </a:r>
            <a:endParaRPr lang="cs-CZ" b="1" dirty="0"/>
          </a:p>
        </p:txBody>
      </p:sp>
      <p:pic>
        <p:nvPicPr>
          <p:cNvPr id="1026" name="Picture 2" descr="Autor snímku: Václav Hlaváč">
            <a:extLst>
              <a:ext uri="{FF2B5EF4-FFF2-40B4-BE49-F238E27FC236}">
                <a16:creationId xmlns:a16="http://schemas.microsoft.com/office/drawing/2014/main" id="{67EE1630-7C9D-89C7-AD9E-8C48C921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72" y="4374610"/>
            <a:ext cx="56864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1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151E4-D0AB-1106-CCF4-5AB8DF70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782" y="145139"/>
            <a:ext cx="8911687" cy="1280890"/>
          </a:xfrm>
        </p:spPr>
        <p:txBody>
          <a:bodyPr/>
          <a:lstStyle/>
          <a:p>
            <a:r>
              <a:rPr lang="cs-CZ" dirty="0"/>
              <a:t>I. Ochrana přírody před nepůvodními invazními druhy rostlin a živočichů</a:t>
            </a:r>
          </a:p>
        </p:txBody>
      </p:sp>
      <p:pic>
        <p:nvPicPr>
          <p:cNvPr id="10244" name="Picture 4" descr="Nepůvodní druhy ryb v našich vodách - Chytej.cz">
            <a:extLst>
              <a:ext uri="{FF2B5EF4-FFF2-40B4-BE49-F238E27FC236}">
                <a16:creationId xmlns:a16="http://schemas.microsoft.com/office/drawing/2014/main" id="{21D6CCB7-B104-10C4-B980-E17DC0A9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5" y="4191956"/>
            <a:ext cx="3388053" cy="23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brázek - Reynoutria sachalinensis (křídlatka sachalinská) | BioLib.cz">
            <a:extLst>
              <a:ext uri="{FF2B5EF4-FFF2-40B4-BE49-F238E27FC236}">
                <a16:creationId xmlns:a16="http://schemas.microsoft.com/office/drawing/2014/main" id="{20713F67-DAD8-5CDE-A999-FF145093B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08" y="1673678"/>
            <a:ext cx="3388052" cy="25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A93EED0F-EBE2-E828-8169-4D169548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6" y="1647230"/>
            <a:ext cx="3388052" cy="253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PSÍK MÝVALOVITÝ">
            <a:extLst>
              <a:ext uri="{FF2B5EF4-FFF2-40B4-BE49-F238E27FC236}">
                <a16:creationId xmlns:a16="http://schemas.microsoft.com/office/drawing/2014/main" id="{BFAD9C12-83F8-B36D-E5FE-D0707D8EB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84" y="4130783"/>
            <a:ext cx="3449100" cy="23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E6065F-BF8D-924E-A592-D1CCCA10541D}"/>
              </a:ext>
            </a:extLst>
          </p:cNvPr>
          <p:cNvSpPr txBox="1"/>
          <p:nvPr/>
        </p:nvSpPr>
        <p:spPr>
          <a:xfrm>
            <a:off x="3047999" y="13329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https://portal.nature.cz/web/cz/nepuvodni-druhy#/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573A9B-64D7-E870-F260-B1DA3B93B082}"/>
              </a:ext>
            </a:extLst>
          </p:cNvPr>
          <p:cNvSpPr txBox="1"/>
          <p:nvPr/>
        </p:nvSpPr>
        <p:spPr>
          <a:xfrm>
            <a:off x="7021860" y="2118168"/>
            <a:ext cx="5170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Zákon č. 114/1992 Sb. o ochraně přírody a krajiny v platném znění stanovuje 3 úrovně právní regulace nepůvodních a invazních druhů: </a:t>
            </a:r>
          </a:p>
          <a:p>
            <a:pPr marL="342900" indent="-342900">
              <a:buAutoNum type="arabicPeriod"/>
            </a:pPr>
            <a:r>
              <a:rPr lang="cs-CZ" i="1" dirty="0"/>
              <a:t>regulace nepůvodních druhů obecně </a:t>
            </a:r>
            <a:r>
              <a:rPr lang="cs-CZ" dirty="0"/>
              <a:t>§ 5</a:t>
            </a:r>
            <a:r>
              <a:rPr lang="cs-CZ" i="1" dirty="0"/>
              <a:t> </a:t>
            </a:r>
          </a:p>
          <a:p>
            <a:pPr marL="342900" indent="-342900">
              <a:buAutoNum type="arabicPeriod"/>
            </a:pPr>
            <a:r>
              <a:rPr lang="cs-CZ" i="1" dirty="0"/>
              <a:t> regulace cizích a místně se nevyskytujících druhů v akvakultuře </a:t>
            </a:r>
            <a:r>
              <a:rPr lang="cs-CZ" dirty="0"/>
              <a:t>§ 13a - 13c</a:t>
            </a:r>
            <a:endParaRPr lang="cs-CZ" i="1" dirty="0"/>
          </a:p>
          <a:p>
            <a:pPr marL="342900" indent="-342900">
              <a:buAutoNum type="arabicPeriod"/>
            </a:pPr>
            <a:r>
              <a:rPr lang="cs-CZ" i="1" dirty="0"/>
              <a:t> regulace invazních nepůvodních druhů z unijního seznamu  § 13d - 13l</a:t>
            </a:r>
          </a:p>
        </p:txBody>
      </p:sp>
    </p:spTree>
    <p:extLst>
      <p:ext uri="{BB962C8B-B14F-4D97-AF65-F5344CB8AC3E}">
        <p14:creationId xmlns:p14="http://schemas.microsoft.com/office/powerpoint/2010/main" val="45733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3570F-B20E-3142-19B3-3A214F18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NATURA 2000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D50E8-2F81-4C6D-49CD-1B5DCC1DC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897" y="2153919"/>
            <a:ext cx="8951994" cy="4329073"/>
          </a:xfrm>
        </p:spPr>
        <p:txBody>
          <a:bodyPr>
            <a:normAutofit/>
          </a:bodyPr>
          <a:lstStyle/>
          <a:p>
            <a:r>
              <a:rPr lang="cs-CZ" dirty="0"/>
              <a:t>Implementace evropské legislativy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Směrnice o  ptácích </a:t>
            </a:r>
            <a:r>
              <a:rPr lang="cs-CZ" dirty="0"/>
              <a:t>(</a:t>
            </a:r>
            <a:r>
              <a:rPr lang="pl-PL" dirty="0"/>
              <a:t>Směrnice Rady č. 79/409/EHS)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Směrnice o stanovištích </a:t>
            </a:r>
            <a:r>
              <a:rPr lang="cs-CZ" dirty="0"/>
              <a:t>(Směrnice Rady 92/43/EHS) - chráněné druhy rostlin a živočichů (v přílohách II, III a V) a stanoviště (v příloze I)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Typy území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Ptačí oblasti </a:t>
            </a:r>
            <a:r>
              <a:rPr lang="cs-CZ" dirty="0"/>
              <a:t>(PO) - 41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Evropsky významné lokality </a:t>
            </a:r>
            <a:r>
              <a:rPr lang="cs-CZ" dirty="0"/>
              <a:t>(EVL) – 1112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Charakteristika oblasti - Jizerské hory - AOPK ČR">
            <a:extLst>
              <a:ext uri="{FF2B5EF4-FFF2-40B4-BE49-F238E27FC236}">
                <a16:creationId xmlns:a16="http://schemas.microsoft.com/office/drawing/2014/main" id="{69C0CEE2-7623-AF68-22AE-A275A2CA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31" y="126089"/>
            <a:ext cx="3332544" cy="24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mátka UNESCO - Jizerskohorské bučiny (Památka UNESCO) • Mapy.cz">
            <a:extLst>
              <a:ext uri="{FF2B5EF4-FFF2-40B4-BE49-F238E27FC236}">
                <a16:creationId xmlns:a16="http://schemas.microsoft.com/office/drawing/2014/main" id="{BB238CF6-36C5-43FF-9E50-FA5B9F79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3883877"/>
            <a:ext cx="5063172" cy="28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9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F2F8C-1C1B-AA3C-97CF-A35073C3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NATURA 2000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7BE5F-5D6D-8F81-AAD7-3F3360F78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https://portal.nature.cz/evropsky-vyznamne-druhy#/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36C93C-5B23-CCDF-DEE7-33EB12E3F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66" y="2784421"/>
            <a:ext cx="8097380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8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5E537-5B97-32CD-88E4-8BBFBF21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1" y="624110"/>
            <a:ext cx="9371012" cy="1280890"/>
          </a:xfrm>
        </p:spPr>
        <p:txBody>
          <a:bodyPr/>
          <a:lstStyle/>
          <a:p>
            <a:r>
              <a:rPr lang="cs-CZ" dirty="0"/>
              <a:t>III. Mezinárodní úmluvy v ochraně přírody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19883F-8DCA-B30E-7D36-D4B576A3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766" y="1513840"/>
            <a:ext cx="9842313" cy="5252720"/>
          </a:xfrm>
        </p:spPr>
        <p:txBody>
          <a:bodyPr>
            <a:normAutofit/>
          </a:bodyPr>
          <a:lstStyle/>
          <a:p>
            <a:r>
              <a:rPr lang="cs-CZ" b="1" dirty="0"/>
              <a:t>Úmluva o biologické rozmanitosti </a:t>
            </a:r>
            <a:r>
              <a:rPr lang="en-US" b="0" i="0" dirty="0">
                <a:solidFill>
                  <a:srgbClr val="454545"/>
                </a:solidFill>
                <a:effectLst/>
              </a:rPr>
              <a:t>(</a:t>
            </a:r>
            <a:r>
              <a:rPr lang="en-US" b="0" i="1" dirty="0">
                <a:solidFill>
                  <a:srgbClr val="454545"/>
                </a:solidFill>
                <a:effectLst/>
              </a:rPr>
              <a:t>Convention on Biological Diversity</a:t>
            </a:r>
            <a:r>
              <a:rPr lang="en-US" b="0" i="0" dirty="0">
                <a:solidFill>
                  <a:srgbClr val="454545"/>
                </a:solidFill>
                <a:effectLst/>
              </a:rPr>
              <a:t>, CBD)</a:t>
            </a:r>
            <a:r>
              <a:rPr lang="cs-CZ" dirty="0">
                <a:solidFill>
                  <a:srgbClr val="454545"/>
                </a:solidFill>
              </a:rPr>
              <a:t> - </a:t>
            </a:r>
            <a:r>
              <a:rPr lang="cs-CZ" dirty="0"/>
              <a:t> Rio de </a:t>
            </a:r>
            <a:r>
              <a:rPr lang="cs-CZ" dirty="0" err="1"/>
              <a:t>Janeiro</a:t>
            </a:r>
            <a:r>
              <a:rPr lang="cs-CZ" dirty="0"/>
              <a:t> (</a:t>
            </a:r>
            <a:r>
              <a:rPr lang="cs-CZ" b="0" i="0" dirty="0">
                <a:solidFill>
                  <a:srgbClr val="454545"/>
                </a:solidFill>
                <a:effectLst/>
              </a:rPr>
              <a:t>1993)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ochrana biologické rozmanitosti na všech úrovních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udržitelné využívání jejích složek (přírodní zdroje a procesy)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spravedlivé a rovnoměrné rozdělování přínosů plynoucích z využívání genetických zdrojů (Nagojský protokol 2010)</a:t>
            </a:r>
          </a:p>
          <a:p>
            <a:pPr marL="0" indent="0">
              <a:buNone/>
            </a:pPr>
            <a:r>
              <a:rPr lang="cs-CZ" b="1" dirty="0"/>
              <a:t>→ </a:t>
            </a:r>
            <a:r>
              <a:rPr lang="cs-CZ" b="0" i="0" dirty="0">
                <a:solidFill>
                  <a:srgbClr val="454545"/>
                </a:solidFill>
                <a:effectLst/>
              </a:rPr>
              <a:t> </a:t>
            </a:r>
            <a:r>
              <a:rPr lang="pl-PL" b="0" i="0" dirty="0">
                <a:solidFill>
                  <a:srgbClr val="454545"/>
                </a:solidFill>
                <a:effectLst/>
              </a:rPr>
              <a:t>Strategie EU v oblasti biologické rozmanitosti do roku 2030</a:t>
            </a:r>
            <a:endParaRPr lang="cs-CZ" b="0" i="0" dirty="0">
              <a:solidFill>
                <a:srgbClr val="454545"/>
              </a:solidFill>
              <a:effectLst/>
            </a:endParaRPr>
          </a:p>
          <a:p>
            <a:r>
              <a:rPr lang="cs-CZ" b="1" dirty="0"/>
              <a:t>CITES </a:t>
            </a:r>
            <a:r>
              <a:rPr lang="cs-CZ" dirty="0"/>
              <a:t>– o mezinárodním obchodu s ohroženými druhy volně žijících živočichů a planě rostoucích rostlin (1973) – zákon č. 100/2004 Sb.</a:t>
            </a:r>
          </a:p>
          <a:p>
            <a:r>
              <a:rPr lang="cs-CZ" b="1" dirty="0" err="1"/>
              <a:t>Bonská</a:t>
            </a:r>
            <a:r>
              <a:rPr lang="cs-CZ" b="1" dirty="0"/>
              <a:t> úmluva</a:t>
            </a:r>
            <a:r>
              <a:rPr lang="cs-CZ" dirty="0"/>
              <a:t> o ochraně stěhovavých druhů volně žijících živočichů (1979)</a:t>
            </a:r>
          </a:p>
          <a:p>
            <a:r>
              <a:rPr lang="cs-CZ" b="1" dirty="0"/>
              <a:t>Bernská úmluva  </a:t>
            </a:r>
            <a:r>
              <a:rPr lang="cs-CZ" dirty="0"/>
              <a:t>o ochraně evropských planě rostoucích rostlin, volně žijících živočichů a přírodních stanovišť (1979)</a:t>
            </a:r>
          </a:p>
          <a:p>
            <a:r>
              <a:rPr lang="cs-CZ" b="1" dirty="0" err="1"/>
              <a:t>Ramsarská</a:t>
            </a:r>
            <a:r>
              <a:rPr lang="cs-CZ" b="1" dirty="0"/>
              <a:t> úmluva </a:t>
            </a:r>
            <a:r>
              <a:rPr lang="cs-CZ" dirty="0"/>
              <a:t>o mokřadech mezinárodního významu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93334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</TotalTime>
  <Words>1119</Words>
  <Application>Microsoft Office PowerPoint</Application>
  <PresentationFormat>Širokoúhlá obrazovka</PresentationFormat>
  <Paragraphs>110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Times New Roman</vt:lpstr>
      <vt:lpstr>Wingdings</vt:lpstr>
      <vt:lpstr>Wingdings 3</vt:lpstr>
      <vt:lpstr>Stébla</vt:lpstr>
      <vt:lpstr>Ochrana živočišných druhů </vt:lpstr>
      <vt:lpstr>Ochrana druhů</vt:lpstr>
      <vt:lpstr>I. Obecná ochrana přírody  x Zvláštní ochrana přírody</vt:lpstr>
      <vt:lpstr>I. Zvláště chráněné druhy rostlin a živočichů</vt:lpstr>
      <vt:lpstr>I. Zvláště chráněné druhy rostlin a živočichů</vt:lpstr>
      <vt:lpstr>I. Ochrana přírody před nepůvodními invazními druhy rostlin a živočichů</vt:lpstr>
      <vt:lpstr>II. NATURA 2000</vt:lpstr>
      <vt:lpstr>II. NATURA 2000</vt:lpstr>
      <vt:lpstr>III. Mezinárodní úmluvy v ochraně přírody</vt:lpstr>
      <vt:lpstr>III. CITES</vt:lpstr>
      <vt:lpstr>III. CITES - příloha I CITES</vt:lpstr>
      <vt:lpstr>III CITES – příloha II CITES</vt:lpstr>
      <vt:lpstr>III. CITES – příloha III CITES</vt:lpstr>
      <vt:lpstr>III CITES</vt:lpstr>
      <vt:lpstr>III CITES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Feřtová</dc:creator>
  <cp:lastModifiedBy>Jitka Feřtová</cp:lastModifiedBy>
  <cp:revision>3</cp:revision>
  <dcterms:created xsi:type="dcterms:W3CDTF">2024-05-22T06:13:14Z</dcterms:created>
  <dcterms:modified xsi:type="dcterms:W3CDTF">2024-05-22T10:23:38Z</dcterms:modified>
</cp:coreProperties>
</file>