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2" r:id="rId3"/>
    <p:sldId id="287" r:id="rId4"/>
    <p:sldId id="289" r:id="rId5"/>
    <p:sldId id="288" r:id="rId6"/>
    <p:sldId id="258" r:id="rId7"/>
    <p:sldId id="290" r:id="rId8"/>
    <p:sldId id="291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33"/>
    <a:srgbClr val="33CC33"/>
    <a:srgbClr val="66FF33"/>
    <a:srgbClr val="CCFF3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E40A0-C64E-4073-9A27-8F8BB5A4432F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 phldr="1"/>
      <dgm:spPr/>
    </dgm:pt>
    <dgm:pt modelId="{63F4AC10-D30A-426B-AA1C-E30216AE277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400" smtClean="0"/>
            <a:t>Plánování výroby</a:t>
          </a:r>
          <a:endParaRPr lang="cs-CZ" sz="2400" dirty="0" smtClean="0"/>
        </a:p>
      </dgm:t>
    </dgm:pt>
    <dgm:pt modelId="{B534D44E-AD88-4161-BCE8-E7BB97EFC4E0}" type="parTrans" cxnId="{171308D4-7A8E-4FB2-8829-151F1156E7A2}">
      <dgm:prSet/>
      <dgm:spPr/>
      <dgm:t>
        <a:bodyPr/>
        <a:lstStyle/>
        <a:p>
          <a:endParaRPr lang="cs-CZ"/>
        </a:p>
      </dgm:t>
    </dgm:pt>
    <dgm:pt modelId="{219A54CF-BC5E-4216-984C-CDA0E29853F4}" type="sibTrans" cxnId="{171308D4-7A8E-4FB2-8829-151F1156E7A2}">
      <dgm:prSet/>
      <dgm:spPr/>
      <dgm:t>
        <a:bodyPr/>
        <a:lstStyle/>
        <a:p>
          <a:endParaRPr lang="cs-CZ"/>
        </a:p>
      </dgm:t>
    </dgm:pt>
    <dgm:pt modelId="{0D9F5BD9-A78B-4B72-BC7D-FA58B22BF604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400" dirty="0" smtClean="0"/>
            <a:t>Operativní řízení výroby</a:t>
          </a:r>
        </a:p>
      </dgm:t>
    </dgm:pt>
    <dgm:pt modelId="{11C49E9A-FE5B-4A72-8F58-22E87D50C96E}" type="parTrans" cxnId="{9297280F-5D38-4E1D-8B27-8610CBD99F77}">
      <dgm:prSet/>
      <dgm:spPr/>
      <dgm:t>
        <a:bodyPr/>
        <a:lstStyle/>
        <a:p>
          <a:endParaRPr lang="cs-CZ"/>
        </a:p>
      </dgm:t>
    </dgm:pt>
    <dgm:pt modelId="{3E7D9282-A69B-40F7-86D2-99AA4C84F63A}" type="sibTrans" cxnId="{9297280F-5D38-4E1D-8B27-8610CBD99F77}">
      <dgm:prSet/>
      <dgm:spPr/>
      <dgm:t>
        <a:bodyPr/>
        <a:lstStyle/>
        <a:p>
          <a:endParaRPr lang="cs-CZ"/>
        </a:p>
      </dgm:t>
    </dgm:pt>
    <dgm:pt modelId="{4035D665-BFBD-43BD-9E32-4AC1CEE068FF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400" smtClean="0"/>
            <a:t>Rozvrhování výroby</a:t>
          </a:r>
          <a:endParaRPr lang="cs-CZ" sz="2400" dirty="0" smtClean="0"/>
        </a:p>
      </dgm:t>
    </dgm:pt>
    <dgm:pt modelId="{7CE0DE7E-7AC2-42B4-A9CF-ACDEB29B7064}" type="sibTrans" cxnId="{B1006736-1ADA-4C57-9041-C3CA1D44F5B3}">
      <dgm:prSet/>
      <dgm:spPr/>
      <dgm:t>
        <a:bodyPr/>
        <a:lstStyle/>
        <a:p>
          <a:endParaRPr lang="cs-CZ"/>
        </a:p>
      </dgm:t>
    </dgm:pt>
    <dgm:pt modelId="{C697DF11-4790-4DE6-B12A-7920D946E05F}" type="parTrans" cxnId="{B1006736-1ADA-4C57-9041-C3CA1D44F5B3}">
      <dgm:prSet/>
      <dgm:spPr/>
      <dgm:t>
        <a:bodyPr/>
        <a:lstStyle/>
        <a:p>
          <a:endParaRPr lang="cs-CZ"/>
        </a:p>
      </dgm:t>
    </dgm:pt>
    <dgm:pt modelId="{3651FA87-BC1C-45B9-94A8-6F75BEAB2C8A}" type="pres">
      <dgm:prSet presAssocID="{3A2E40A0-C64E-4073-9A27-8F8BB5A4432F}" presName="Name0" presStyleCnt="0">
        <dgm:presLayoutVars>
          <dgm:dir/>
          <dgm:animLvl val="lvl"/>
          <dgm:resizeHandles val="exact"/>
        </dgm:presLayoutVars>
      </dgm:prSet>
      <dgm:spPr/>
    </dgm:pt>
    <dgm:pt modelId="{2A6BB00F-8ECD-4C89-9CB5-7D46108DFD89}" type="pres">
      <dgm:prSet presAssocID="{63F4AC10-D30A-426B-AA1C-E30216AE277A}" presName="Name8" presStyleCnt="0"/>
      <dgm:spPr/>
    </dgm:pt>
    <dgm:pt modelId="{ECA57DB6-CC47-4EFB-8F39-936983886672}" type="pres">
      <dgm:prSet presAssocID="{63F4AC10-D30A-426B-AA1C-E30216AE277A}" presName="level" presStyleLbl="node1" presStyleIdx="0" presStyleCnt="3" custScaleX="10031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94F842-0FD3-4AF9-8330-CA261ED95E50}" type="pres">
      <dgm:prSet presAssocID="{63F4AC10-D30A-426B-AA1C-E30216AE27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8FD26A-CA2F-49A6-8571-418D1F6B4384}" type="pres">
      <dgm:prSet presAssocID="{4035D665-BFBD-43BD-9E32-4AC1CEE068FF}" presName="Name8" presStyleCnt="0"/>
      <dgm:spPr/>
    </dgm:pt>
    <dgm:pt modelId="{C85D9F75-8EE0-4FCD-AC3D-5FDFCA1C87B8}" type="pres">
      <dgm:prSet presAssocID="{4035D665-BFBD-43BD-9E32-4AC1CEE068F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1E9F6-2CC8-4BBD-B1BA-2E8F858B7B94}" type="pres">
      <dgm:prSet presAssocID="{4035D665-BFBD-43BD-9E32-4AC1CEE068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8BA596-E200-433F-9867-F1637EEAC001}" type="pres">
      <dgm:prSet presAssocID="{0D9F5BD9-A78B-4B72-BC7D-FA58B22BF604}" presName="Name8" presStyleCnt="0"/>
      <dgm:spPr/>
    </dgm:pt>
    <dgm:pt modelId="{97FD8DF5-3B94-4EE3-A789-00D0A203DA1B}" type="pres">
      <dgm:prSet presAssocID="{0D9F5BD9-A78B-4B72-BC7D-FA58B22BF60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BEB622-D20F-471D-9183-4D7BA4E76137}" type="pres">
      <dgm:prSet presAssocID="{0D9F5BD9-A78B-4B72-BC7D-FA58B22BF6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71308D4-7A8E-4FB2-8829-151F1156E7A2}" srcId="{3A2E40A0-C64E-4073-9A27-8F8BB5A4432F}" destId="{63F4AC10-D30A-426B-AA1C-E30216AE277A}" srcOrd="0" destOrd="0" parTransId="{B534D44E-AD88-4161-BCE8-E7BB97EFC4E0}" sibTransId="{219A54CF-BC5E-4216-984C-CDA0E29853F4}"/>
    <dgm:cxn modelId="{B1006736-1ADA-4C57-9041-C3CA1D44F5B3}" srcId="{3A2E40A0-C64E-4073-9A27-8F8BB5A4432F}" destId="{4035D665-BFBD-43BD-9E32-4AC1CEE068FF}" srcOrd="1" destOrd="0" parTransId="{C697DF11-4790-4DE6-B12A-7920D946E05F}" sibTransId="{7CE0DE7E-7AC2-42B4-A9CF-ACDEB29B7064}"/>
    <dgm:cxn modelId="{688A2A6E-BED7-4A69-9CC3-AE5776066CB1}" type="presOf" srcId="{63F4AC10-D30A-426B-AA1C-E30216AE277A}" destId="{ECA57DB6-CC47-4EFB-8F39-936983886672}" srcOrd="0" destOrd="0" presId="urn:microsoft.com/office/officeart/2005/8/layout/pyramid1"/>
    <dgm:cxn modelId="{F9F99568-5096-4182-B915-F3E4CDE17717}" type="presOf" srcId="{4035D665-BFBD-43BD-9E32-4AC1CEE068FF}" destId="{C85D9F75-8EE0-4FCD-AC3D-5FDFCA1C87B8}" srcOrd="0" destOrd="0" presId="urn:microsoft.com/office/officeart/2005/8/layout/pyramid1"/>
    <dgm:cxn modelId="{35D86247-167B-4076-B442-F016BA0FF23D}" type="presOf" srcId="{0D9F5BD9-A78B-4B72-BC7D-FA58B22BF604}" destId="{BABEB622-D20F-471D-9183-4D7BA4E76137}" srcOrd="1" destOrd="0" presId="urn:microsoft.com/office/officeart/2005/8/layout/pyramid1"/>
    <dgm:cxn modelId="{8D6BE8A9-DD9D-41C4-B9DA-B0E1B243E296}" type="presOf" srcId="{3A2E40A0-C64E-4073-9A27-8F8BB5A4432F}" destId="{3651FA87-BC1C-45B9-94A8-6F75BEAB2C8A}" srcOrd="0" destOrd="0" presId="urn:microsoft.com/office/officeart/2005/8/layout/pyramid1"/>
    <dgm:cxn modelId="{9297280F-5D38-4E1D-8B27-8610CBD99F77}" srcId="{3A2E40A0-C64E-4073-9A27-8F8BB5A4432F}" destId="{0D9F5BD9-A78B-4B72-BC7D-FA58B22BF604}" srcOrd="2" destOrd="0" parTransId="{11C49E9A-FE5B-4A72-8F58-22E87D50C96E}" sibTransId="{3E7D9282-A69B-40F7-86D2-99AA4C84F63A}"/>
    <dgm:cxn modelId="{7A5E1C96-9BED-4325-8826-37244C646FC5}" type="presOf" srcId="{0D9F5BD9-A78B-4B72-BC7D-FA58B22BF604}" destId="{97FD8DF5-3B94-4EE3-A789-00D0A203DA1B}" srcOrd="0" destOrd="0" presId="urn:microsoft.com/office/officeart/2005/8/layout/pyramid1"/>
    <dgm:cxn modelId="{656B06FE-8838-46FB-BAC7-DD064FD5C394}" type="presOf" srcId="{4035D665-BFBD-43BD-9E32-4AC1CEE068FF}" destId="{9DF1E9F6-2CC8-4BBD-B1BA-2E8F858B7B94}" srcOrd="1" destOrd="0" presId="urn:microsoft.com/office/officeart/2005/8/layout/pyramid1"/>
    <dgm:cxn modelId="{906B5430-6B35-4B4C-A77A-A6395E4B9D60}" type="presOf" srcId="{63F4AC10-D30A-426B-AA1C-E30216AE277A}" destId="{4F94F842-0FD3-4AF9-8330-CA261ED95E50}" srcOrd="1" destOrd="0" presId="urn:microsoft.com/office/officeart/2005/8/layout/pyramid1"/>
    <dgm:cxn modelId="{830F57A0-A860-4AE1-A786-CE4574D5F780}" type="presParOf" srcId="{3651FA87-BC1C-45B9-94A8-6F75BEAB2C8A}" destId="{2A6BB00F-8ECD-4C89-9CB5-7D46108DFD89}" srcOrd="0" destOrd="0" presId="urn:microsoft.com/office/officeart/2005/8/layout/pyramid1"/>
    <dgm:cxn modelId="{60B5FE31-1250-4B52-877F-31A518677B31}" type="presParOf" srcId="{2A6BB00F-8ECD-4C89-9CB5-7D46108DFD89}" destId="{ECA57DB6-CC47-4EFB-8F39-936983886672}" srcOrd="0" destOrd="0" presId="urn:microsoft.com/office/officeart/2005/8/layout/pyramid1"/>
    <dgm:cxn modelId="{C089CB1F-34F9-4D53-B6ED-C5346ACDDABF}" type="presParOf" srcId="{2A6BB00F-8ECD-4C89-9CB5-7D46108DFD89}" destId="{4F94F842-0FD3-4AF9-8330-CA261ED95E50}" srcOrd="1" destOrd="0" presId="urn:microsoft.com/office/officeart/2005/8/layout/pyramid1"/>
    <dgm:cxn modelId="{94D7314B-A526-4DC3-98E2-92137C978C1E}" type="presParOf" srcId="{3651FA87-BC1C-45B9-94A8-6F75BEAB2C8A}" destId="{608FD26A-CA2F-49A6-8571-418D1F6B4384}" srcOrd="1" destOrd="0" presId="urn:microsoft.com/office/officeart/2005/8/layout/pyramid1"/>
    <dgm:cxn modelId="{DC07B1A5-5526-4599-B121-B0807A0A9320}" type="presParOf" srcId="{608FD26A-CA2F-49A6-8571-418D1F6B4384}" destId="{C85D9F75-8EE0-4FCD-AC3D-5FDFCA1C87B8}" srcOrd="0" destOrd="0" presId="urn:microsoft.com/office/officeart/2005/8/layout/pyramid1"/>
    <dgm:cxn modelId="{CBC587C5-96B1-4F03-BC77-D3D9E0CDF542}" type="presParOf" srcId="{608FD26A-CA2F-49A6-8571-418D1F6B4384}" destId="{9DF1E9F6-2CC8-4BBD-B1BA-2E8F858B7B94}" srcOrd="1" destOrd="0" presId="urn:microsoft.com/office/officeart/2005/8/layout/pyramid1"/>
    <dgm:cxn modelId="{5DAE1A2D-3814-4658-810A-F7EB51001E74}" type="presParOf" srcId="{3651FA87-BC1C-45B9-94A8-6F75BEAB2C8A}" destId="{8F8BA596-E200-433F-9867-F1637EEAC001}" srcOrd="2" destOrd="0" presId="urn:microsoft.com/office/officeart/2005/8/layout/pyramid1"/>
    <dgm:cxn modelId="{C94AAA69-1583-466E-AAB2-7457A0C0FC22}" type="presParOf" srcId="{8F8BA596-E200-433F-9867-F1637EEAC001}" destId="{97FD8DF5-3B94-4EE3-A789-00D0A203DA1B}" srcOrd="0" destOrd="0" presId="urn:microsoft.com/office/officeart/2005/8/layout/pyramid1"/>
    <dgm:cxn modelId="{0178FC7C-3F2B-4CBB-B6D6-E50F87F9DAA0}" type="presParOf" srcId="{8F8BA596-E200-433F-9867-F1637EEAC001}" destId="{BABEB622-D20F-471D-9183-4D7BA4E7613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57DB6-CC47-4EFB-8F39-936983886672}">
      <dsp:nvSpPr>
        <dsp:cNvPr id="0" name=""/>
        <dsp:cNvSpPr/>
      </dsp:nvSpPr>
      <dsp:spPr>
        <a:xfrm>
          <a:off x="1970712" y="0"/>
          <a:ext cx="1980009" cy="1220611"/>
        </a:xfrm>
        <a:prstGeom prst="trapezoid">
          <a:avLst>
            <a:gd name="adj" fmla="val 808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2400" kern="1200" smtClean="0"/>
            <a:t>Plánování výroby</a:t>
          </a:r>
          <a:endParaRPr lang="cs-CZ" sz="2400" kern="1200" dirty="0" smtClean="0"/>
        </a:p>
      </dsp:txBody>
      <dsp:txXfrm>
        <a:off x="1970712" y="0"/>
        <a:ext cx="1980009" cy="1220611"/>
      </dsp:txXfrm>
    </dsp:sp>
    <dsp:sp modelId="{C85D9F75-8EE0-4FCD-AC3D-5FDFCA1C87B8}">
      <dsp:nvSpPr>
        <dsp:cNvPr id="0" name=""/>
        <dsp:cNvSpPr/>
      </dsp:nvSpPr>
      <dsp:spPr>
        <a:xfrm>
          <a:off x="986905" y="1220611"/>
          <a:ext cx="3947622" cy="1220611"/>
        </a:xfrm>
        <a:prstGeom prst="trapezoid">
          <a:avLst>
            <a:gd name="adj" fmla="val 808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2400" kern="1200" smtClean="0"/>
            <a:t>Rozvrhování výroby</a:t>
          </a:r>
          <a:endParaRPr lang="cs-CZ" sz="2400" kern="1200" dirty="0" smtClean="0"/>
        </a:p>
      </dsp:txBody>
      <dsp:txXfrm>
        <a:off x="1677739" y="1220611"/>
        <a:ext cx="2565954" cy="1220611"/>
      </dsp:txXfrm>
    </dsp:sp>
    <dsp:sp modelId="{97FD8DF5-3B94-4EE3-A789-00D0A203DA1B}">
      <dsp:nvSpPr>
        <dsp:cNvPr id="0" name=""/>
        <dsp:cNvSpPr/>
      </dsp:nvSpPr>
      <dsp:spPr>
        <a:xfrm>
          <a:off x="0" y="2441222"/>
          <a:ext cx="5921434" cy="1220611"/>
        </a:xfrm>
        <a:prstGeom prst="trapezoid">
          <a:avLst>
            <a:gd name="adj" fmla="val 808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2400" kern="1200" dirty="0" smtClean="0"/>
            <a:t>Operativní řízení výroby</a:t>
          </a:r>
        </a:p>
      </dsp:txBody>
      <dsp:txXfrm>
        <a:off x="1036250" y="2441222"/>
        <a:ext cx="3848932" cy="122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C46FC-571F-4BBF-81DA-67AFEF33B0A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556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03A14-0327-48A6-BA2A-49286084E5D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5107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041E8-BA13-44D0-82E2-94F99243B70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9133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46FC-571F-4BBF-81DA-67AFEF33B0AB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5702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395B-1017-4807-B10C-DA6D997342FC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1629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1FB0-D57A-4C10-8BC7-3784DC1B91CE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1975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12BE0-CA29-4E3B-875E-41CCC066C220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09405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C0B8F-4B73-4CC5-80B4-6430752CE80F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3383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56E5-26AA-4016-9772-C1BF98F53DE6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28654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6A8F-700A-45DC-9246-81864BB214B2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8874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395-5D53-451A-8A70-59C7440D3ED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7317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6395B-1017-4807-B10C-DA6D997342F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7108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EE50-86DA-4ABE-BFAB-A0E573B40466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32806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3A14-0327-48A6-BA2A-49286084E5D0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571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1E8-BA13-44D0-82E2-94F99243B70D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8898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D1FB0-D57A-4C10-8BC7-3784DC1B91C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346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12BE0-CA29-4E3B-875E-41CCC066C22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8139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C0B8F-4B73-4CC5-80B4-6430752CE80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509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B56E5-26AA-4016-9772-C1BF98F53DE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0322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F6A8F-700A-45DC-9246-81864BB214B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7918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9C395-5D53-451A-8A70-59C7440D3ED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2273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CEE50-86DA-4ABE-BFAB-A0E573B4046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0833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7468C6-E322-40F4-A9B7-B5122592F7B8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68C6-E322-40F4-A9B7-B5122592F7B8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0350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Řízení výroby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7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84213" y="1628775"/>
            <a:ext cx="2743200" cy="4400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Výhody: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Automatizace bilančních propočtů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Integrovaná databáze vstupních dat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Pořádek v technickém normování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Integrace složek plánu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Důsledný controlling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Volná vazba na strategický plán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635375" y="1557338"/>
            <a:ext cx="4419600" cy="501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Nevýhody: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Centralistický rozpis plánu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Deterministická data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Nízká podpora rozhodování při nedostatku zdrojů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Nepružnost systému, „přeplánovávání“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Velmi rozsáhlé báze dat, problémy aktualizace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Obtížné přizpůsobení typu výroby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Drahé systémy, dlouhá implementace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Neprůhledné algoritmy</a:t>
            </a:r>
          </a:p>
        </p:txBody>
      </p:sp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611188" y="620713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</a:rPr>
              <a:t>Tlačný systém řízení výroby MRP, MPS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 autoUpdateAnimBg="0"/>
      <p:bldP spid="718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>
            <a:spLocks noChangeArrowheads="1"/>
          </p:cNvSpPr>
          <p:nvPr/>
        </p:nvSpPr>
        <p:spPr bwMode="auto">
          <a:xfrm>
            <a:off x="539750" y="549275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</a:rPr>
              <a:t>Tažný systém řízení výroby KANBAN</a:t>
            </a:r>
            <a:endParaRPr lang="en-US" altLang="en-US" sz="2800" b="1">
              <a:latin typeface="Calibri" panose="020F050202020403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971550" y="1125538"/>
            <a:ext cx="74168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Odstranění centrálního řízení výroby posunem operativního řízení  výroby na úroveň pracovišť</a:t>
            </a:r>
            <a:endParaRPr lang="cs-CZ" altLang="en-US" sz="1200">
              <a:latin typeface="Calibri" panose="020F050202020403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971550" y="2276475"/>
            <a:ext cx="74168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Základem systému je rozdělení výrobního procesu na dílčí ucelené úseky, např. pracoviště, výrobní stupně mezi nimiž se vytvářejí regulační obvody na bázi vztahu „dodavatel“ – „odběratel“                                                                                                     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914650" y="3502025"/>
            <a:ext cx="3744913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059113" y="3573463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Výrobní proces</a:t>
            </a:r>
            <a:endParaRPr lang="cs-CZ" altLang="en-US" sz="1200">
              <a:latin typeface="Calibri" panose="020F050202020403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11188" y="4868863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692275" y="4868863"/>
            <a:ext cx="71913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771775" y="4868863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516688" y="4868863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n-1</a:t>
            </a:r>
            <a:endParaRPr lang="cs-CZ" altLang="en-US" sz="1800" b="1">
              <a:latin typeface="Calibri" panose="020F0502020204030204" pitchFamily="34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597775" y="4868863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n</a:t>
            </a:r>
            <a:endParaRPr lang="cs-CZ" altLang="en-US" sz="1800" b="1">
              <a:latin typeface="Calibri" panose="020F0502020204030204" pitchFamily="34" charset="0"/>
            </a:endParaRP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1403350" y="50133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2484438" y="50133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3563938" y="50133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7308850" y="50133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395288" y="4508500"/>
            <a:ext cx="2232025" cy="11525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619250" y="4579938"/>
            <a:ext cx="2232025" cy="11525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6372225" y="4579938"/>
            <a:ext cx="2232025" cy="1152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684213" y="407670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>
                <a:solidFill>
                  <a:srgbClr val="FF3300"/>
                </a:solidFill>
                <a:latin typeface="Calibri" panose="020F0502020204030204" pitchFamily="34" charset="0"/>
              </a:rPr>
              <a:t>R</a:t>
            </a:r>
            <a:r>
              <a:rPr lang="cs-CZ" altLang="en-US" sz="1800" baseline="-25000">
                <a:solidFill>
                  <a:srgbClr val="FF33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2987675" y="407670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>
                <a:solidFill>
                  <a:schemeClr val="folHlink"/>
                </a:solidFill>
                <a:latin typeface="Calibri" panose="020F0502020204030204" pitchFamily="34" charset="0"/>
              </a:rPr>
              <a:t>R</a:t>
            </a:r>
            <a:r>
              <a:rPr lang="cs-CZ" altLang="en-US" sz="1800" baseline="-25000">
                <a:solidFill>
                  <a:schemeClr val="folHlink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7667625" y="407670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  <a:latin typeface="Calibri" panose="020F0502020204030204" pitchFamily="34" charset="0"/>
              </a:rPr>
              <a:t>R</a:t>
            </a:r>
            <a:r>
              <a:rPr lang="cs-CZ" altLang="en-US" sz="1800" baseline="-25000">
                <a:solidFill>
                  <a:schemeClr val="accent2"/>
                </a:solidFill>
                <a:latin typeface="Calibri" panose="020F0502020204030204" pitchFamily="34" charset="0"/>
              </a:rPr>
              <a:t>n-1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5435600" y="4868863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n-2</a:t>
            </a:r>
            <a:endParaRPr lang="cs-CZ" altLang="en-US" sz="1800" b="1">
              <a:latin typeface="Calibri" panose="020F0502020204030204" pitchFamily="34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6227763" y="50133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5076825" y="5013325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5148263" y="4508500"/>
            <a:ext cx="2232025" cy="11525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5148263" y="407670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>
                <a:solidFill>
                  <a:srgbClr val="CC3300"/>
                </a:solidFill>
                <a:latin typeface="Calibri" panose="020F0502020204030204" pitchFamily="34" charset="0"/>
              </a:rPr>
              <a:t>R</a:t>
            </a:r>
            <a:r>
              <a:rPr lang="cs-CZ" altLang="en-US" sz="1800" baseline="-25000">
                <a:solidFill>
                  <a:srgbClr val="CC3300"/>
                </a:solidFill>
                <a:latin typeface="Calibri" panose="020F0502020204030204" pitchFamily="34" charset="0"/>
              </a:rPr>
              <a:t>n-2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4211638" y="48688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……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1547813" y="3933825"/>
            <a:ext cx="108108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solidFill>
                  <a:srgbClr val="FF3300"/>
                </a:solidFill>
                <a:latin typeface="Calibri" panose="020F0502020204030204" pitchFamily="34" charset="0"/>
              </a:rPr>
              <a:t>Odběratel</a:t>
            </a:r>
            <a:endParaRPr lang="en-US" altLang="en-US" sz="1000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1619250" y="5876925"/>
            <a:ext cx="12239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solidFill>
                  <a:schemeClr val="folHlink"/>
                </a:solidFill>
                <a:latin typeface="Calibri" panose="020F0502020204030204" pitchFamily="34" charset="0"/>
              </a:rPr>
              <a:t>Dodavatel</a:t>
            </a:r>
            <a:endParaRPr lang="en-US" altLang="en-US" sz="100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2051050" y="4437063"/>
            <a:ext cx="73025" cy="431800"/>
          </a:xfrm>
          <a:prstGeom prst="downArrow">
            <a:avLst>
              <a:gd name="adj1" fmla="val 50000"/>
              <a:gd name="adj2" fmla="val 1478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8234" name="AutoShape 42"/>
          <p:cNvSpPr>
            <a:spLocks noChangeArrowheads="1"/>
          </p:cNvSpPr>
          <p:nvPr/>
        </p:nvSpPr>
        <p:spPr bwMode="auto">
          <a:xfrm>
            <a:off x="2051050" y="5229225"/>
            <a:ext cx="73025" cy="647700"/>
          </a:xfrm>
          <a:prstGeom prst="upArrow">
            <a:avLst>
              <a:gd name="adj1" fmla="val 50000"/>
              <a:gd name="adj2" fmla="val 22173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 animBg="1"/>
      <p:bldP spid="8209" grpId="0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/>
      <p:bldP spid="8223" grpId="0"/>
      <p:bldP spid="8224" grpId="0"/>
      <p:bldP spid="8225" grpId="0" animBg="1"/>
      <p:bldP spid="8226" grpId="0" animBg="1"/>
      <p:bldP spid="8227" grpId="0" animBg="1"/>
      <p:bldP spid="8228" grpId="0" animBg="1"/>
      <p:bldP spid="8229" grpId="0"/>
      <p:bldP spid="8230" grpId="0"/>
      <p:bldP spid="8231" grpId="0" animBg="1"/>
      <p:bldP spid="8232" grpId="0" animBg="1"/>
      <p:bldP spid="8233" grpId="0" animBg="1"/>
      <p:bldP spid="82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67544" y="1124744"/>
            <a:ext cx="8280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Každý </a:t>
            </a:r>
            <a:r>
              <a:rPr lang="cs-CZ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stupeň je zároveň “zákazníkem“ předcházejícího </a:t>
            </a:r>
            <a:r>
              <a:rPr lang="cs-CZ" altLang="en-US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a „dodavatelem“ navazujícího </a:t>
            </a:r>
            <a:r>
              <a:rPr lang="cs-CZ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stupně a musí dodržovat tato pravidla:</a:t>
            </a:r>
            <a:endParaRPr lang="cs-CZ" altLang="en-US" sz="2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Text Box 51"/>
          <p:cNvSpPr txBox="1">
            <a:spLocks noChangeArrowheads="1"/>
          </p:cNvSpPr>
          <p:nvPr/>
        </p:nvSpPr>
        <p:spPr bwMode="auto">
          <a:xfrm>
            <a:off x="3203575" y="260350"/>
            <a:ext cx="216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4000" b="1">
                <a:latin typeface="Calibri" panose="020F0502020204030204" pitchFamily="34" charset="0"/>
              </a:rPr>
              <a:t>KANBAN</a:t>
            </a:r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1547813" y="2133600"/>
            <a:ext cx="6985000" cy="706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Navazující pracoviště, „zákazník“, musí odebrat objednané množství od předcházejícího stupně, nebo stupňů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1547813" y="2852738"/>
            <a:ext cx="6985000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Každé pracoviště,“dodavatel“, musí vyrobit a připravit k přepravě (uložit na přepravní systém, paletu, přepravku, kontejner…) a dát pokyn k přepravě spolu s kartou </a:t>
            </a:r>
            <a:r>
              <a:rPr lang="cs-CZ" altLang="en-US" sz="2000" b="1">
                <a:solidFill>
                  <a:srgbClr val="FF3300"/>
                </a:solidFill>
                <a:latin typeface="Calibri" panose="020F0502020204030204" pitchFamily="34" charset="0"/>
              </a:rPr>
              <a:t>jen</a:t>
            </a:r>
            <a:r>
              <a:rPr lang="cs-CZ" altLang="en-US" sz="2000" b="1">
                <a:latin typeface="Calibri" panose="020F0502020204030204" pitchFamily="34" charset="0"/>
              </a:rPr>
              <a:t> objednané množství polotovarů ve 100% kvalitě - pokud nemá objednávku, kartu, </a:t>
            </a:r>
            <a:r>
              <a:rPr lang="cs-CZ" altLang="en-US" sz="2000" b="1">
                <a:solidFill>
                  <a:srgbClr val="FF3300"/>
                </a:solidFill>
                <a:latin typeface="Calibri" panose="020F0502020204030204" pitchFamily="34" charset="0"/>
              </a:rPr>
              <a:t>nepracuje !                                                                                                                         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1547813" y="4581525"/>
            <a:ext cx="6985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Úkoly jsou předávány ve formě kanbanových karet, karty jsou nedílnou součástí přepravovaného množství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1547813" y="5300663"/>
            <a:ext cx="6985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Karta funguje jako objednávka při předávání úkolu předcházejícímu a jako dodací list při přepravě požadavku na navazující pracoviště</a:t>
            </a:r>
            <a:endParaRPr lang="en-US" altLang="en-U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68" grpId="0" animBg="1"/>
      <p:bldP spid="9269" grpId="0" animBg="1"/>
      <p:bldP spid="9270" grpId="0" animBg="1"/>
      <p:bldP spid="92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1"/>
          <p:cNvSpPr txBox="1">
            <a:spLocks noChangeArrowheads="1"/>
          </p:cNvSpPr>
          <p:nvPr/>
        </p:nvSpPr>
        <p:spPr bwMode="auto">
          <a:xfrm>
            <a:off x="3276600" y="333375"/>
            <a:ext cx="23034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4000" b="1">
                <a:latin typeface="Calibri" panose="020F0502020204030204" pitchFamily="34" charset="0"/>
              </a:rPr>
              <a:t>KANBAN</a:t>
            </a:r>
          </a:p>
        </p:txBody>
      </p:sp>
      <p:sp>
        <p:nvSpPr>
          <p:cNvPr id="10243" name="Text Box 60"/>
          <p:cNvSpPr txBox="1">
            <a:spLocks noChangeArrowheads="1"/>
          </p:cNvSpPr>
          <p:nvPr/>
        </p:nvSpPr>
        <p:spPr bwMode="auto">
          <a:xfrm>
            <a:off x="827088" y="1557338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0244" name="Text Box 61"/>
          <p:cNvSpPr txBox="1">
            <a:spLocks noChangeArrowheads="1"/>
          </p:cNvSpPr>
          <p:nvPr/>
        </p:nvSpPr>
        <p:spPr bwMode="auto">
          <a:xfrm>
            <a:off x="1908175" y="1557338"/>
            <a:ext cx="719138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0245" name="Text Box 62"/>
          <p:cNvSpPr txBox="1">
            <a:spLocks noChangeArrowheads="1"/>
          </p:cNvSpPr>
          <p:nvPr/>
        </p:nvSpPr>
        <p:spPr bwMode="auto">
          <a:xfrm>
            <a:off x="3059113" y="1557338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0246" name="Text Box 63"/>
          <p:cNvSpPr txBox="1">
            <a:spLocks noChangeArrowheads="1"/>
          </p:cNvSpPr>
          <p:nvPr/>
        </p:nvSpPr>
        <p:spPr bwMode="auto">
          <a:xfrm>
            <a:off x="6515100" y="1557338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n-1</a:t>
            </a:r>
            <a:endParaRPr lang="cs-CZ" altLang="en-US" sz="1800" b="1">
              <a:latin typeface="Calibri" panose="020F0502020204030204" pitchFamily="34" charset="0"/>
            </a:endParaRPr>
          </a:p>
        </p:txBody>
      </p:sp>
      <p:sp>
        <p:nvSpPr>
          <p:cNvPr id="10247" name="Text Box 64"/>
          <p:cNvSpPr txBox="1">
            <a:spLocks noChangeArrowheads="1"/>
          </p:cNvSpPr>
          <p:nvPr/>
        </p:nvSpPr>
        <p:spPr bwMode="auto">
          <a:xfrm>
            <a:off x="7596188" y="1557338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n</a:t>
            </a:r>
            <a:endParaRPr lang="cs-CZ" altLang="en-US" sz="1800" b="1">
              <a:latin typeface="Calibri" panose="020F0502020204030204" pitchFamily="34" charset="0"/>
            </a:endParaRPr>
          </a:p>
        </p:txBody>
      </p:sp>
      <p:sp>
        <p:nvSpPr>
          <p:cNvPr id="10248" name="AutoShape 65"/>
          <p:cNvSpPr>
            <a:spLocks noChangeArrowheads="1"/>
          </p:cNvSpPr>
          <p:nvPr/>
        </p:nvSpPr>
        <p:spPr bwMode="auto">
          <a:xfrm>
            <a:off x="1619250" y="17018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249" name="AutoShape 66"/>
          <p:cNvSpPr>
            <a:spLocks noChangeArrowheads="1"/>
          </p:cNvSpPr>
          <p:nvPr/>
        </p:nvSpPr>
        <p:spPr bwMode="auto">
          <a:xfrm>
            <a:off x="2771775" y="17018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250" name="AutoShape 67"/>
          <p:cNvSpPr>
            <a:spLocks noChangeArrowheads="1"/>
          </p:cNvSpPr>
          <p:nvPr/>
        </p:nvSpPr>
        <p:spPr bwMode="auto">
          <a:xfrm>
            <a:off x="3995738" y="17018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251" name="AutoShape 68"/>
          <p:cNvSpPr>
            <a:spLocks noChangeArrowheads="1"/>
          </p:cNvSpPr>
          <p:nvPr/>
        </p:nvSpPr>
        <p:spPr bwMode="auto">
          <a:xfrm>
            <a:off x="7307263" y="17018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252" name="AutoShape 69"/>
          <p:cNvSpPr>
            <a:spLocks noChangeArrowheads="1"/>
          </p:cNvSpPr>
          <p:nvPr/>
        </p:nvSpPr>
        <p:spPr bwMode="auto">
          <a:xfrm>
            <a:off x="6227763" y="17018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cxnSp>
        <p:nvCxnSpPr>
          <p:cNvPr id="10310" name="AutoShape 70"/>
          <p:cNvCxnSpPr>
            <a:cxnSpLocks noChangeShapeType="1"/>
            <a:stCxn id="10244" idx="0"/>
            <a:endCxn id="10243" idx="0"/>
          </p:cNvCxnSpPr>
          <p:nvPr/>
        </p:nvCxnSpPr>
        <p:spPr bwMode="auto">
          <a:xfrm rot="-5400000" flipH="1" flipV="1">
            <a:off x="1727200" y="1017588"/>
            <a:ext cx="1587" cy="1081088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1" name="AutoShape 71"/>
          <p:cNvCxnSpPr>
            <a:cxnSpLocks noChangeShapeType="1"/>
          </p:cNvCxnSpPr>
          <p:nvPr/>
        </p:nvCxnSpPr>
        <p:spPr bwMode="auto">
          <a:xfrm rot="16200000" flipH="1">
            <a:off x="1727200" y="1377950"/>
            <a:ext cx="1588" cy="1081088"/>
          </a:xfrm>
          <a:prstGeom prst="bentConnector3">
            <a:avLst>
              <a:gd name="adj1" fmla="val 77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2" name="AutoShape 72"/>
          <p:cNvCxnSpPr>
            <a:cxnSpLocks noChangeShapeType="1"/>
          </p:cNvCxnSpPr>
          <p:nvPr/>
        </p:nvCxnSpPr>
        <p:spPr bwMode="auto">
          <a:xfrm rot="-5400000" flipH="1" flipV="1">
            <a:off x="2951163" y="1017588"/>
            <a:ext cx="1587" cy="1081087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3" name="AutoShape 73"/>
          <p:cNvCxnSpPr>
            <a:cxnSpLocks noChangeShapeType="1"/>
          </p:cNvCxnSpPr>
          <p:nvPr/>
        </p:nvCxnSpPr>
        <p:spPr bwMode="auto">
          <a:xfrm rot="16200000" flipH="1">
            <a:off x="2951163" y="1377950"/>
            <a:ext cx="1588" cy="1081087"/>
          </a:xfrm>
          <a:prstGeom prst="bentConnector3">
            <a:avLst>
              <a:gd name="adj1" fmla="val 680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7" name="Text Box 74"/>
          <p:cNvSpPr txBox="1">
            <a:spLocks noChangeArrowheads="1"/>
          </p:cNvSpPr>
          <p:nvPr/>
        </p:nvSpPr>
        <p:spPr bwMode="auto">
          <a:xfrm>
            <a:off x="5435600" y="1557338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VS</a:t>
            </a:r>
            <a:r>
              <a:rPr lang="cs-CZ" altLang="en-US" sz="1800" b="1" baseline="-25000">
                <a:latin typeface="Calibri" panose="020F0502020204030204" pitchFamily="34" charset="0"/>
              </a:rPr>
              <a:t>n-1</a:t>
            </a:r>
            <a:endParaRPr lang="cs-CZ" altLang="en-US" sz="1800" b="1">
              <a:latin typeface="Calibri" panose="020F0502020204030204" pitchFamily="34" charset="0"/>
            </a:endParaRPr>
          </a:p>
        </p:txBody>
      </p:sp>
      <p:sp>
        <p:nvSpPr>
          <p:cNvPr id="10258" name="AutoShape 75"/>
          <p:cNvSpPr>
            <a:spLocks noChangeArrowheads="1"/>
          </p:cNvSpPr>
          <p:nvPr/>
        </p:nvSpPr>
        <p:spPr bwMode="auto">
          <a:xfrm>
            <a:off x="5148263" y="1701800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259" name="Text Box 76"/>
          <p:cNvSpPr txBox="1">
            <a:spLocks noChangeArrowheads="1"/>
          </p:cNvSpPr>
          <p:nvPr/>
        </p:nvSpPr>
        <p:spPr bwMode="auto">
          <a:xfrm>
            <a:off x="4356100" y="15573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……</a:t>
            </a:r>
          </a:p>
        </p:txBody>
      </p:sp>
      <p:cxnSp>
        <p:nvCxnSpPr>
          <p:cNvPr id="10317" name="AutoShape 77"/>
          <p:cNvCxnSpPr>
            <a:cxnSpLocks noChangeShapeType="1"/>
          </p:cNvCxnSpPr>
          <p:nvPr/>
        </p:nvCxnSpPr>
        <p:spPr bwMode="auto">
          <a:xfrm rot="16200000" flipH="1">
            <a:off x="7559675" y="1377950"/>
            <a:ext cx="1588" cy="1081088"/>
          </a:xfrm>
          <a:prstGeom prst="bentConnector3">
            <a:avLst>
              <a:gd name="adj1" fmla="val 7700000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8" name="AutoShape 78"/>
          <p:cNvCxnSpPr>
            <a:cxnSpLocks noChangeShapeType="1"/>
          </p:cNvCxnSpPr>
          <p:nvPr/>
        </p:nvCxnSpPr>
        <p:spPr bwMode="auto">
          <a:xfrm rot="16200000" flipH="1">
            <a:off x="6264275" y="1377950"/>
            <a:ext cx="1588" cy="1081088"/>
          </a:xfrm>
          <a:prstGeom prst="bentConnector3">
            <a:avLst>
              <a:gd name="adj1" fmla="val 6900000"/>
            </a:avLst>
          </a:prstGeom>
          <a:noFill/>
          <a:ln w="9525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9" name="AutoShape 79"/>
          <p:cNvCxnSpPr>
            <a:cxnSpLocks noChangeShapeType="1"/>
          </p:cNvCxnSpPr>
          <p:nvPr/>
        </p:nvCxnSpPr>
        <p:spPr bwMode="auto">
          <a:xfrm rot="-5400000" flipH="1" flipV="1">
            <a:off x="7559675" y="1017588"/>
            <a:ext cx="1587" cy="1081088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0" name="AutoShape 80"/>
          <p:cNvCxnSpPr>
            <a:cxnSpLocks noChangeShapeType="1"/>
          </p:cNvCxnSpPr>
          <p:nvPr/>
        </p:nvCxnSpPr>
        <p:spPr bwMode="auto">
          <a:xfrm rot="-5400000" flipH="1" flipV="1">
            <a:off x="6264275" y="1017588"/>
            <a:ext cx="1587" cy="1081088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1" name="Line 81"/>
          <p:cNvSpPr>
            <a:spLocks noChangeShapeType="1"/>
          </p:cNvSpPr>
          <p:nvPr/>
        </p:nvSpPr>
        <p:spPr bwMode="auto">
          <a:xfrm>
            <a:off x="3635375" y="13414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3635375" y="2062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>
            <a:off x="4859338" y="13414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>
            <a:off x="4859338" y="2062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363537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6" name="Line 86"/>
          <p:cNvSpPr>
            <a:spLocks noChangeShapeType="1"/>
          </p:cNvSpPr>
          <p:nvPr/>
        </p:nvSpPr>
        <p:spPr bwMode="auto">
          <a:xfrm flipV="1">
            <a:off x="5580063" y="19177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>
            <a:off x="5580063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8" name="Line 88"/>
          <p:cNvSpPr>
            <a:spLocks noChangeShapeType="1"/>
          </p:cNvSpPr>
          <p:nvPr/>
        </p:nvSpPr>
        <p:spPr bwMode="auto">
          <a:xfrm>
            <a:off x="3635375" y="19177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9" name="AutoShape 89"/>
          <p:cNvSpPr>
            <a:spLocks noChangeArrowheads="1"/>
          </p:cNvSpPr>
          <p:nvPr/>
        </p:nvSpPr>
        <p:spPr bwMode="auto">
          <a:xfrm>
            <a:off x="2843213" y="1270000"/>
            <a:ext cx="288925" cy="215900"/>
          </a:xfrm>
          <a:prstGeom prst="parallelogram">
            <a:avLst>
              <a:gd name="adj" fmla="val 3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330" name="AutoShape 90"/>
          <p:cNvSpPr>
            <a:spLocks noChangeArrowheads="1"/>
          </p:cNvSpPr>
          <p:nvPr/>
        </p:nvSpPr>
        <p:spPr bwMode="auto">
          <a:xfrm>
            <a:off x="1692275" y="1196975"/>
            <a:ext cx="288925" cy="215900"/>
          </a:xfrm>
          <a:prstGeom prst="parallelogram">
            <a:avLst>
              <a:gd name="adj" fmla="val 334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331" name="AutoShape 91"/>
          <p:cNvSpPr>
            <a:spLocks noChangeArrowheads="1"/>
          </p:cNvSpPr>
          <p:nvPr/>
        </p:nvSpPr>
        <p:spPr bwMode="auto">
          <a:xfrm>
            <a:off x="1547813" y="1846263"/>
            <a:ext cx="288925" cy="215900"/>
          </a:xfrm>
          <a:prstGeom prst="parallelogram">
            <a:avLst>
              <a:gd name="adj" fmla="val 334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332" name="AutoShape 92"/>
          <p:cNvSpPr>
            <a:spLocks noChangeArrowheads="1"/>
          </p:cNvSpPr>
          <p:nvPr/>
        </p:nvSpPr>
        <p:spPr bwMode="auto">
          <a:xfrm>
            <a:off x="2700338" y="1846263"/>
            <a:ext cx="288925" cy="215900"/>
          </a:xfrm>
          <a:prstGeom prst="parallelogram">
            <a:avLst>
              <a:gd name="adj" fmla="val 3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333" name="AutoShape 93"/>
          <p:cNvSpPr>
            <a:spLocks noChangeArrowheads="1"/>
          </p:cNvSpPr>
          <p:nvPr/>
        </p:nvSpPr>
        <p:spPr bwMode="auto">
          <a:xfrm>
            <a:off x="6156325" y="1196975"/>
            <a:ext cx="288925" cy="215900"/>
          </a:xfrm>
          <a:prstGeom prst="parallelogram">
            <a:avLst>
              <a:gd name="adj" fmla="val 33456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334" name="AutoShape 94"/>
          <p:cNvSpPr>
            <a:spLocks noChangeArrowheads="1"/>
          </p:cNvSpPr>
          <p:nvPr/>
        </p:nvSpPr>
        <p:spPr bwMode="auto">
          <a:xfrm>
            <a:off x="7380288" y="1196975"/>
            <a:ext cx="288925" cy="215900"/>
          </a:xfrm>
          <a:prstGeom prst="parallelogram">
            <a:avLst>
              <a:gd name="adj" fmla="val 334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335" name="AutoShape 95"/>
          <p:cNvSpPr>
            <a:spLocks noChangeArrowheads="1"/>
          </p:cNvSpPr>
          <p:nvPr/>
        </p:nvSpPr>
        <p:spPr bwMode="auto">
          <a:xfrm>
            <a:off x="6156325" y="1846263"/>
            <a:ext cx="288925" cy="215900"/>
          </a:xfrm>
          <a:prstGeom prst="parallelogram">
            <a:avLst>
              <a:gd name="adj" fmla="val 33456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336" name="AutoShape 96"/>
          <p:cNvSpPr>
            <a:spLocks noChangeArrowheads="1"/>
          </p:cNvSpPr>
          <p:nvPr/>
        </p:nvSpPr>
        <p:spPr bwMode="auto">
          <a:xfrm>
            <a:off x="7235825" y="1846263"/>
            <a:ext cx="288925" cy="215900"/>
          </a:xfrm>
          <a:prstGeom prst="parallelogram">
            <a:avLst>
              <a:gd name="adj" fmla="val 334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337" name="Rectangle 97"/>
          <p:cNvSpPr>
            <a:spLocks noChangeArrowheads="1"/>
          </p:cNvSpPr>
          <p:nvPr/>
        </p:nvSpPr>
        <p:spPr bwMode="auto">
          <a:xfrm>
            <a:off x="3276600" y="2276475"/>
            <a:ext cx="240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  <a:latin typeface="Calibri" panose="020F0502020204030204" pitchFamily="34" charset="0"/>
              </a:rPr>
              <a:t>Žádné předzásobování!</a:t>
            </a:r>
            <a:endParaRPr lang="en-US" altLang="en-US" sz="1800" b="1">
              <a:solidFill>
                <a:srgbClr val="FF3300"/>
              </a:solidFill>
              <a:latin typeface="Calibri" panose="020F0502020204030204" pitchFamily="34" charset="0"/>
            </a:endParaRPr>
          </a:p>
        </p:txBody>
      </p:sp>
      <p:sp>
        <p:nvSpPr>
          <p:cNvPr id="10338" name="Text Box 98"/>
          <p:cNvSpPr txBox="1">
            <a:spLocks noChangeArrowheads="1"/>
          </p:cNvSpPr>
          <p:nvPr/>
        </p:nvSpPr>
        <p:spPr bwMode="auto">
          <a:xfrm>
            <a:off x="900113" y="2708275"/>
            <a:ext cx="74168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</a:rPr>
              <a:t>    Požadavky  zákazníků přímo určují výrobní úkoly proti směru materiálového toku ! </a:t>
            </a:r>
          </a:p>
        </p:txBody>
      </p:sp>
      <p:graphicFrame>
        <p:nvGraphicFramePr>
          <p:cNvPr id="10339" name="Object 99"/>
          <p:cNvGraphicFramePr>
            <a:graphicFrameLocks noChangeAspect="1"/>
          </p:cNvGraphicFramePr>
          <p:nvPr/>
        </p:nvGraphicFramePr>
        <p:xfrm>
          <a:off x="2843213" y="4365625"/>
          <a:ext cx="3017837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Fotografie" r:id="rId3" imgW="7354327" imgH="4800000" progId="MSPhotoEd.3">
                  <p:embed/>
                </p:oleObj>
              </mc:Choice>
              <mc:Fallback>
                <p:oleObj name="Fotografie" r:id="rId3" imgW="7354327" imgH="4800000" progId="MSPhotoEd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365625"/>
                        <a:ext cx="3017837" cy="198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" name="AutoShape 104"/>
          <p:cNvSpPr>
            <a:spLocks noChangeArrowheads="1"/>
          </p:cNvSpPr>
          <p:nvPr/>
        </p:nvSpPr>
        <p:spPr bwMode="auto">
          <a:xfrm>
            <a:off x="900113" y="3357563"/>
            <a:ext cx="7343775" cy="503237"/>
          </a:xfrm>
          <a:prstGeom prst="leftArrow">
            <a:avLst>
              <a:gd name="adj1" fmla="val 50000"/>
              <a:gd name="adj2" fmla="val 17930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0345" name="Text Box 105"/>
          <p:cNvSpPr txBox="1">
            <a:spLocks noChangeArrowheads="1"/>
          </p:cNvSpPr>
          <p:nvPr/>
        </p:nvSpPr>
        <p:spPr bwMode="auto">
          <a:xfrm>
            <a:off x="4211638" y="3429000"/>
            <a:ext cx="1008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600" b="1">
                <a:solidFill>
                  <a:schemeClr val="bg1"/>
                </a:solidFill>
                <a:latin typeface="Calibri" panose="020F0502020204030204" pitchFamily="34" charset="0"/>
              </a:rPr>
              <a:t>TAH</a:t>
            </a:r>
            <a:endParaRPr lang="en-US" alt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346" name="AutoShape 106"/>
          <p:cNvSpPr>
            <a:spLocks noChangeArrowheads="1"/>
          </p:cNvSpPr>
          <p:nvPr/>
        </p:nvSpPr>
        <p:spPr bwMode="auto">
          <a:xfrm>
            <a:off x="7667625" y="549275"/>
            <a:ext cx="1008063" cy="574675"/>
          </a:xfrm>
          <a:prstGeom prst="wedgeRectCallout">
            <a:avLst>
              <a:gd name="adj1" fmla="val -53778"/>
              <a:gd name="adj2" fmla="val 676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200">
                <a:latin typeface="Calibri" panose="020F0502020204030204" pitchFamily="34" charset="0"/>
              </a:rPr>
              <a:t>Objednávka zákazníka</a:t>
            </a: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6" name="Rectangle 97"/>
          <p:cNvSpPr>
            <a:spLocks noChangeArrowheads="1"/>
          </p:cNvSpPr>
          <p:nvPr/>
        </p:nvSpPr>
        <p:spPr bwMode="auto">
          <a:xfrm>
            <a:off x="3524250" y="3860800"/>
            <a:ext cx="1795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Kanbanové karty</a:t>
            </a:r>
            <a:endParaRPr lang="en-US" altLang="en-US" sz="18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03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9" grpId="0" animBg="1"/>
      <p:bldP spid="10330" grpId="0" animBg="1"/>
      <p:bldP spid="10331" grpId="0" animBg="1"/>
      <p:bldP spid="10332" grpId="0" animBg="1"/>
      <p:bldP spid="10333" grpId="0" animBg="1"/>
      <p:bldP spid="10334" grpId="0" animBg="1"/>
      <p:bldP spid="10335" grpId="0" animBg="1"/>
      <p:bldP spid="10336" grpId="0" animBg="1"/>
      <p:bldP spid="10337" grpId="0"/>
      <p:bldP spid="10337" grpId="1"/>
      <p:bldP spid="10338" grpId="0" animBg="1"/>
      <p:bldP spid="10344" grpId="0" animBg="1"/>
      <p:bldP spid="10345" grpId="0"/>
      <p:bldP spid="10346" grpId="0" animBg="1"/>
      <p:bldP spid="46" grpId="0"/>
      <p:bldP spid="4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042988" y="908050"/>
            <a:ext cx="72009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Karta 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Calibri" panose="020F0502020204030204" pitchFamily="34" charset="0"/>
              </a:rPr>
              <a:t>nosič informací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cs-CZ" altLang="en-US" sz="2000" b="1">
                <a:latin typeface="Calibri" panose="020F0502020204030204" pitchFamily="34" charset="0"/>
              </a:rPr>
              <a:t>představitel určitého množství polotovarů, výrobků, surovin..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286125" y="2370138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Typy karet</a:t>
            </a:r>
          </a:p>
        </p:txBody>
      </p:sp>
      <p:graphicFrame>
        <p:nvGraphicFramePr>
          <p:cNvPr id="5319" name="Group 199"/>
          <p:cNvGraphicFramePr>
            <a:graphicFrameLocks noGrp="1"/>
          </p:cNvGraphicFramePr>
          <p:nvPr/>
        </p:nvGraphicFramePr>
        <p:xfrm>
          <a:off x="468313" y="2781300"/>
          <a:ext cx="3744912" cy="350641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388469578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99881366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45918050"/>
                    </a:ext>
                  </a:extLst>
                </a:gridCol>
              </a:tblGrid>
              <a:tr h="3968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Výrobní karta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199787"/>
                  </a:ext>
                </a:extLst>
              </a:tr>
              <a:tr h="822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Popis operace: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Výroba polotovaru xy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Druh přepravního obalu: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Přepravka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Číslo karty: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63260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Identifikační číslo: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kusů v obalu: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ks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Datum vystavení: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20572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Výrobní stupeň: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Výroba běhounů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Velikost dávky: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ks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pracoviště: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Vulkanizace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97281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Kontrolní pracoviště: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Datum výroby/směna: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5.10./odpolední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20296"/>
                  </a:ext>
                </a:extLst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Materiál: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Výrobní postup: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054943"/>
                  </a:ext>
                </a:extLst>
              </a:tr>
            </a:tbl>
          </a:graphicData>
        </a:graphic>
      </p:graphicFrame>
      <p:graphicFrame>
        <p:nvGraphicFramePr>
          <p:cNvPr id="5316" name="Group 196"/>
          <p:cNvGraphicFramePr>
            <a:graphicFrameLocks noGrp="1"/>
          </p:cNvGraphicFramePr>
          <p:nvPr/>
        </p:nvGraphicFramePr>
        <p:xfrm>
          <a:off x="4643438" y="2781300"/>
          <a:ext cx="3744912" cy="3414323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350680592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102991967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620476979"/>
                    </a:ext>
                  </a:extLst>
                </a:gridCol>
              </a:tblGrid>
              <a:tr h="39687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Přepravní karta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832494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Kyselina sírová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Druh přepravního obalu: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plastový kontejner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Číslo karty: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803941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Identifikační číslo: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kusů, množství, v obalu: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 kg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Datum vystavení: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373747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Dodavatel: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Spolchemie sklad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Termín objednávky: Pokles pod signální  mez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pracoviště: Kardex Liberec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59402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Kontrolní pracoviště: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Termín vyřízení: 2 dny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52663"/>
                  </a:ext>
                </a:extLst>
              </a:tr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Signální mez: 30kg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Čárový kód: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545181"/>
                  </a:ext>
                </a:extLst>
              </a:tr>
            </a:tbl>
          </a:graphicData>
        </a:graphic>
      </p:graphicFrame>
      <p:sp>
        <p:nvSpPr>
          <p:cNvPr id="5309" name="AutoShape 189"/>
          <p:cNvSpPr>
            <a:spLocks noChangeArrowheads="1"/>
          </p:cNvSpPr>
          <p:nvPr/>
        </p:nvSpPr>
        <p:spPr bwMode="auto">
          <a:xfrm>
            <a:off x="2339975" y="2420938"/>
            <a:ext cx="288925" cy="215900"/>
          </a:xfrm>
          <a:prstGeom prst="parallelogram">
            <a:avLst>
              <a:gd name="adj" fmla="val 3345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310" name="AutoShape 190"/>
          <p:cNvSpPr>
            <a:spLocks noChangeArrowheads="1"/>
          </p:cNvSpPr>
          <p:nvPr/>
        </p:nvSpPr>
        <p:spPr bwMode="auto">
          <a:xfrm>
            <a:off x="6443663" y="2420938"/>
            <a:ext cx="288925" cy="215900"/>
          </a:xfrm>
          <a:prstGeom prst="parallelogram">
            <a:avLst>
              <a:gd name="adj" fmla="val 334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11326" name="Text Box 200"/>
          <p:cNvSpPr txBox="1">
            <a:spLocks noChangeArrowheads="1"/>
          </p:cNvSpPr>
          <p:nvPr/>
        </p:nvSpPr>
        <p:spPr bwMode="auto">
          <a:xfrm>
            <a:off x="3276600" y="333375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4000" b="1">
                <a:latin typeface="Calibri" panose="020F0502020204030204" pitchFamily="34" charset="0"/>
              </a:rPr>
              <a:t>KANBAN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 autoUpdateAnimBg="0"/>
      <p:bldP spid="5134" grpId="0" autoUpdateAnimBg="0"/>
      <p:bldP spid="5309" grpId="0" animBg="1"/>
      <p:bldP spid="53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1042988" y="981075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Hlavní cíl firmy – vydělávat peníze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1042988" y="5230813"/>
            <a:ext cx="1676400" cy="8620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Průtok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Jak rychle jsme schopni vydělat  peníze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3708400" y="2349500"/>
            <a:ext cx="1676400" cy="162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Rentabilita kapitálu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 – 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4140200" y="35734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 flipH="1">
            <a:off x="2843213" y="33575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1187450" y="3068638"/>
            <a:ext cx="1676400" cy="68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Tržby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Zdroj peněz</a:t>
            </a: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148263" y="33575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6300788" y="2997200"/>
            <a:ext cx="1676400" cy="681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Náklady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cs-CZ" alt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635375" y="4581525"/>
            <a:ext cx="16764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Zásoby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kolik jsme nakoupili, abychom vydělali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 flipV="1">
            <a:off x="4500563" y="39338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6084888" y="4724400"/>
            <a:ext cx="2447925" cy="116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Náklady spojené s realizací tržeb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co nás to stálo, abychom přeměnili zásoby na peníze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5292725" y="52292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2700338" y="5661025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7164388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3708400" y="1557338"/>
            <a:ext cx="16764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Služby zákazníkům</a:t>
            </a:r>
            <a:endParaRPr lang="cs-CZ" alt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41" name="AutoShape 45"/>
          <p:cNvCxnSpPr>
            <a:cxnSpLocks noChangeShapeType="1"/>
            <a:stCxn id="4140" idx="1"/>
            <a:endCxn id="4129" idx="0"/>
          </p:cNvCxnSpPr>
          <p:nvPr/>
        </p:nvCxnSpPr>
        <p:spPr bwMode="auto">
          <a:xfrm rot="10800000" flipV="1">
            <a:off x="2025650" y="1912938"/>
            <a:ext cx="1682750" cy="1155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2" name="AutoShape 46"/>
          <p:cNvCxnSpPr>
            <a:cxnSpLocks noChangeShapeType="1"/>
            <a:stCxn id="4140" idx="3"/>
            <a:endCxn id="4131" idx="0"/>
          </p:cNvCxnSpPr>
          <p:nvPr/>
        </p:nvCxnSpPr>
        <p:spPr bwMode="auto">
          <a:xfrm>
            <a:off x="5384800" y="1912938"/>
            <a:ext cx="1754188" cy="10842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900113" y="4149725"/>
            <a:ext cx="7848600" cy="23764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46" name="AutoShape 50"/>
          <p:cNvCxnSpPr>
            <a:cxnSpLocks noChangeShapeType="1"/>
            <a:stCxn id="4132" idx="1"/>
            <a:endCxn id="4129" idx="2"/>
          </p:cNvCxnSpPr>
          <p:nvPr/>
        </p:nvCxnSpPr>
        <p:spPr bwMode="auto">
          <a:xfrm rot="10800000">
            <a:off x="2025650" y="3749675"/>
            <a:ext cx="1609725" cy="12636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9" name="Text Box 13"/>
          <p:cNvSpPr txBox="1">
            <a:spLocks noChangeArrowheads="1"/>
          </p:cNvSpPr>
          <p:nvPr/>
        </p:nvSpPr>
        <p:spPr bwMode="auto">
          <a:xfrm>
            <a:off x="566738" y="287338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</a:rPr>
              <a:t>Kombinovaný systém řízení výroby TOC</a:t>
            </a:r>
            <a:endParaRPr lang="en-US" altLang="en-US" sz="28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5" grpId="0" animBg="1"/>
      <p:bldP spid="4126" grpId="0" animBg="1"/>
      <p:bldP spid="4129" grpId="0" animBg="1"/>
      <p:bldP spid="4131" grpId="0" animBg="1"/>
      <p:bldP spid="4132" grpId="0" animBg="1"/>
      <p:bldP spid="4134" grpId="0" animBg="1"/>
      <p:bldP spid="4140" grpId="0" animBg="1"/>
      <p:bldP spid="41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743325" y="765175"/>
            <a:ext cx="1676400" cy="52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? Průtok ?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84213" y="1484313"/>
            <a:ext cx="799147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cs typeface="Calibri" panose="020F0502020204030204" pitchFamily="34" charset="0"/>
              </a:rPr>
              <a:t>Realizace tržeb znamená uskutečnění podnikových procesů, které na sebe navazují a kterými procházejí hmotné a informační toky  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941513" y="3717925"/>
            <a:ext cx="1008062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Nákup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407150" y="3717925"/>
            <a:ext cx="1223963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Zákazníci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967288" y="2565400"/>
            <a:ext cx="1223962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Zpracování objednávek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454400" y="2565400"/>
            <a:ext cx="1223963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Plánování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822825" y="3717925"/>
            <a:ext cx="1223963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Distribuce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238500" y="3717925"/>
            <a:ext cx="1223963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Výroba</a:t>
            </a:r>
          </a:p>
        </p:txBody>
      </p:sp>
      <p:cxnSp>
        <p:nvCxnSpPr>
          <p:cNvPr id="5146" name="AutoShape 26"/>
          <p:cNvCxnSpPr>
            <a:cxnSpLocks noChangeShapeType="1"/>
            <a:stCxn id="5141" idx="1"/>
            <a:endCxn id="5138" idx="0"/>
          </p:cNvCxnSpPr>
          <p:nvPr/>
        </p:nvCxnSpPr>
        <p:spPr bwMode="auto">
          <a:xfrm rot="10800000" flipV="1">
            <a:off x="2446338" y="2722563"/>
            <a:ext cx="1008062" cy="995362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8" name="AutoShape 28"/>
          <p:cNvCxnSpPr>
            <a:cxnSpLocks noChangeShapeType="1"/>
            <a:stCxn id="5141" idx="2"/>
            <a:endCxn id="5142" idx="0"/>
          </p:cNvCxnSpPr>
          <p:nvPr/>
        </p:nvCxnSpPr>
        <p:spPr bwMode="auto">
          <a:xfrm rot="16200000" flipH="1">
            <a:off x="4332288" y="2614612"/>
            <a:ext cx="838200" cy="1368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2949575" y="38623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6046788" y="386238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4462463" y="3862388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4678363" y="27813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5154" name="AutoShape 34"/>
          <p:cNvCxnSpPr>
            <a:cxnSpLocks noChangeShapeType="1"/>
            <a:stCxn id="5139" idx="0"/>
            <a:endCxn id="5140" idx="3"/>
          </p:cNvCxnSpPr>
          <p:nvPr/>
        </p:nvCxnSpPr>
        <p:spPr bwMode="auto">
          <a:xfrm rot="5400000" flipH="1">
            <a:off x="6161088" y="2859087"/>
            <a:ext cx="889000" cy="82867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3743325" y="28543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1438275" y="3860800"/>
            <a:ext cx="431800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7702550" y="3860800"/>
            <a:ext cx="360363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8207375" y="3429000"/>
            <a:ext cx="936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600" b="1">
                <a:solidFill>
                  <a:schemeClr val="accent2"/>
                </a:solidFill>
                <a:latin typeface="Times New Roman" panose="02020603050405020304" pitchFamily="18" charset="0"/>
              </a:rPr>
              <a:t>Zdroj peněz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430213" y="3500438"/>
            <a:ext cx="1008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Investice do zásob</a:t>
            </a:r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835150" y="2347913"/>
            <a:ext cx="4537075" cy="2089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3132138" y="4076700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 nákladů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755650" y="5157788"/>
            <a:ext cx="78486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Čím větší průtok v plánovaném období, tím více peněz !</a:t>
            </a:r>
          </a:p>
        </p:txBody>
      </p:sp>
      <p:sp>
        <p:nvSpPr>
          <p:cNvPr id="5163" name="AutoShape 43"/>
          <p:cNvSpPr>
            <a:spLocks noChangeArrowheads="1"/>
          </p:cNvSpPr>
          <p:nvPr/>
        </p:nvSpPr>
        <p:spPr bwMode="auto">
          <a:xfrm>
            <a:off x="1835150" y="4652963"/>
            <a:ext cx="4681538" cy="360362"/>
          </a:xfrm>
          <a:prstGeom prst="rightArrow">
            <a:avLst>
              <a:gd name="adj1" fmla="val 54185"/>
              <a:gd name="adj2" fmla="val 15421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 autoUpdateAnimBg="0"/>
      <p:bldP spid="5136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58" grpId="0"/>
      <p:bldP spid="5159" grpId="0"/>
      <p:bldP spid="5160" grpId="0" animBg="1"/>
      <p:bldP spid="5161" grpId="0"/>
      <p:bldP spid="5162" grpId="0" animBg="1" autoUpdateAnimBg="0"/>
      <p:bldP spid="51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16013" y="549275"/>
            <a:ext cx="6985000" cy="954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Co brání neomezenému růstu průtoku a tedy i tržeb ? 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700338" y="1790700"/>
            <a:ext cx="3744912" cy="466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4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OMEZENÍ !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692275" y="242093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>
                <a:latin typeface="Calibri" panose="020F0502020204030204" pitchFamily="34" charset="0"/>
                <a:cs typeface="Calibri" panose="020F0502020204030204" pitchFamily="34" charset="0"/>
              </a:rPr>
              <a:t>Materiál, energie, obaly ...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692275" y="285432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>
                <a:latin typeface="Calibri" panose="020F0502020204030204" pitchFamily="34" charset="0"/>
                <a:cs typeface="Calibri" panose="020F0502020204030204" pitchFamily="34" charset="0"/>
              </a:rPr>
              <a:t>Finance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692275" y="328612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>
                <a:latin typeface="Calibri" panose="020F0502020204030204" pitchFamily="34" charset="0"/>
                <a:cs typeface="Calibri" panose="020F0502020204030204" pitchFamily="34" charset="0"/>
              </a:rPr>
              <a:t>Pracovníci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692275" y="371792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>
                <a:latin typeface="Calibri" panose="020F0502020204030204" pitchFamily="34" charset="0"/>
                <a:cs typeface="Calibri" panose="020F0502020204030204" pitchFamily="34" charset="0"/>
              </a:rPr>
              <a:t>Kapacity výrobní, přepravní, skladovací… 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692275" y="414972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>
                <a:latin typeface="Calibri" panose="020F0502020204030204" pitchFamily="34" charset="0"/>
                <a:cs typeface="Calibri" panose="020F0502020204030204" pitchFamily="34" charset="0"/>
              </a:rPr>
              <a:t>Poptávka zákazníků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692275" y="4510088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>
                <a:latin typeface="Calibri" panose="020F0502020204030204" pitchFamily="34" charset="0"/>
                <a:cs typeface="Calibri" panose="020F0502020204030204" pitchFamily="34" charset="0"/>
              </a:rPr>
              <a:t>Systém řízení firemních procesů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755650" y="5373688"/>
            <a:ext cx="7848600" cy="95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Omezení, úzké místo - vše co omezuje plynulost řízených procesů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animBg="1" autoUpdateAnimBg="0"/>
      <p:bldP spid="6159" grpId="0" animBg="1" autoUpdateAnimBg="0"/>
      <p:bldP spid="6160" grpId="0" autoUpdateAnimBg="0"/>
      <p:bldP spid="6161" grpId="0" autoUpdateAnimBg="0"/>
      <p:bldP spid="6162" grpId="0" autoUpdateAnimBg="0"/>
      <p:bldP spid="6163" grpId="0" autoUpdateAnimBg="0"/>
      <p:bldP spid="6168" grpId="0" autoUpdateAnimBg="0"/>
      <p:bldP spid="6169" grpId="0" autoUpdateAnimBg="0"/>
      <p:bldP spid="617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1835150" y="765175"/>
            <a:ext cx="525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Teorie omezení – obecný postup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187450" y="1700213"/>
            <a:ext cx="7162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1"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Formulace cíle a kriteria jeho </a:t>
            </a:r>
            <a:r>
              <a:rPr lang="cs-CZ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dosažení.</a:t>
            </a:r>
            <a:endParaRPr lang="cs-CZ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187450" y="2309813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2"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Identifikace omezení, úzkého místa (úzkých míst</a:t>
            </a:r>
            <a:r>
              <a:rPr lang="cs-CZ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187450" y="2843213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3"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Zabezpečení plného využití úzkého </a:t>
            </a:r>
            <a:r>
              <a:rPr lang="cs-CZ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místa.</a:t>
            </a:r>
            <a:endParaRPr lang="cs-CZ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187450" y="3376613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4"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Delegace rozhodování na úzké </a:t>
            </a:r>
            <a:r>
              <a:rPr lang="cs-CZ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místo. </a:t>
            </a:r>
            <a:endParaRPr lang="cs-CZ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187450" y="3986213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5"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Zvýšení výkonu úzkého místa, jeho </a:t>
            </a:r>
            <a:r>
              <a:rPr lang="cs-CZ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odstranění.</a:t>
            </a:r>
            <a:endParaRPr lang="cs-CZ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187450" y="4595813"/>
            <a:ext cx="7162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6"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Bilance kapacit - pokud dojde ke změně úzkého  </a:t>
            </a:r>
          </a:p>
          <a:p>
            <a:pPr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  místa, opakovat  proces od bodu </a:t>
            </a:r>
            <a:r>
              <a:rPr lang="cs-CZ" alt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endParaRPr lang="cs-CZ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utoUpdateAnimBg="0"/>
      <p:bldP spid="7184" grpId="0" autoUpdateAnimBg="0"/>
      <p:bldP spid="7185" grpId="0" autoUpdateAnimBg="0"/>
      <p:bldP spid="7186" grpId="0" autoUpdateAnimBg="0"/>
      <p:bldP spid="7187" grpId="0" autoUpdateAnimBg="0"/>
      <p:bldP spid="718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1331913" y="549275"/>
            <a:ext cx="68405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Teorie omezení – aplikace v řízení výroby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84213" y="1412875"/>
            <a:ext cx="792003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1"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 Formulace cíle a kritéria jeho dosažení v oblasti výroby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4213" y="2132856"/>
            <a:ext cx="77041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Zajistit takový systém plánování a řízení výroby, aby objednávky zákazníků byly plněny včas – jejich „průtok“ výrobním procesem byl co nejrychlejší – při nízkých nákladech a nízkém stavu nedokončené výroby. 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900113" y="3663082"/>
            <a:ext cx="7704137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Plán musí být </a:t>
            </a: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proto: 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reálný -</a:t>
            </a: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musí respektovat omezení, úzká </a:t>
            </a: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místa, 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0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efektivní - </a:t>
            </a: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co nejrychlejší průtok objednávek zákazníků při nízkých nákladech a nízkém stavu nedokončené </a:t>
            </a: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výroby, 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odolný - </a:t>
            </a: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vůči náhodným výkyvům v poptávce, opožděným  dodávkám a poruchám, nebo náhodným průběhům výrobních </a:t>
            </a: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operací.</a:t>
            </a:r>
            <a:endParaRPr lang="cs-CZ" altLang="en-US" sz="2000" b="1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utoUpdateAnimBg="0"/>
      <p:bldP spid="8208" grpId="0"/>
      <p:bldP spid="8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51520" y="116632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>
                <a:latin typeface="Calibri" panose="020F0502020204030204" pitchFamily="34" charset="0"/>
              </a:rPr>
              <a:t>Ř</a:t>
            </a:r>
            <a:r>
              <a:rPr lang="cs-CZ" altLang="en-US" sz="3600" b="1" smtClean="0">
                <a:latin typeface="Calibri" panose="020F0502020204030204" pitchFamily="34" charset="0"/>
              </a:rPr>
              <a:t>ízení výroby - východiska</a:t>
            </a:r>
            <a:endParaRPr lang="en-US" altLang="en-US" sz="3600">
              <a:latin typeface="Calibri" panose="020F0502020204030204" pitchFamily="34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92183"/>
            <a:ext cx="7704856" cy="57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01675" y="620688"/>
            <a:ext cx="7162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2. Identifikace omezení, úzkého místa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331913" y="1844824"/>
            <a:ext cx="7162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1"/>
            </a:pP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Stanovení kapacity jednotlivých strojů, </a:t>
            </a: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aparátů. 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331913" y="2353890"/>
            <a:ext cx="716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2"/>
            </a:pP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Lokalizace objednávek na jednotlivé stroje, </a:t>
            </a: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aparáty. 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327150" y="2903538"/>
            <a:ext cx="7162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3"/>
            </a:pP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Identifikace a lokalizace úzkých míst ve </a:t>
            </a: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výrobě. 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187624" y="1340768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Přímá bilanční metoda:</a:t>
            </a:r>
            <a:endParaRPr lang="cs-CZ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479260" y="3514985"/>
            <a:ext cx="7766825" cy="2311969"/>
            <a:chOff x="497516" y="3565303"/>
            <a:chExt cx="7766825" cy="2311969"/>
          </a:xfrm>
        </p:grpSpPr>
        <p:sp>
          <p:nvSpPr>
            <p:cNvPr id="10551" name="Rectangle 311"/>
            <p:cNvSpPr>
              <a:spLocks noChangeArrowheads="1"/>
            </p:cNvSpPr>
            <p:nvPr/>
          </p:nvSpPr>
          <p:spPr bwMode="auto">
            <a:xfrm>
              <a:off x="7288213" y="5586413"/>
              <a:ext cx="9620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50" name="Rectangle 310"/>
            <p:cNvSpPr>
              <a:spLocks noChangeArrowheads="1"/>
            </p:cNvSpPr>
            <p:nvPr/>
          </p:nvSpPr>
          <p:spPr bwMode="auto">
            <a:xfrm>
              <a:off x="7069138" y="55864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49" name="Rectangle 309"/>
            <p:cNvSpPr>
              <a:spLocks noChangeArrowheads="1"/>
            </p:cNvSpPr>
            <p:nvPr/>
          </p:nvSpPr>
          <p:spPr bwMode="auto">
            <a:xfrm>
              <a:off x="6632971" y="5632797"/>
              <a:ext cx="459309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170</a:t>
              </a:r>
            </a:p>
          </p:txBody>
        </p:sp>
        <p:sp>
          <p:nvSpPr>
            <p:cNvPr id="10548" name="Rectangle 308"/>
            <p:cNvSpPr>
              <a:spLocks noChangeArrowheads="1"/>
            </p:cNvSpPr>
            <p:nvPr/>
          </p:nvSpPr>
          <p:spPr bwMode="auto">
            <a:xfrm>
              <a:off x="6196013" y="5586413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47" name="Rectangle 307"/>
            <p:cNvSpPr>
              <a:spLocks noChangeArrowheads="1"/>
            </p:cNvSpPr>
            <p:nvPr/>
          </p:nvSpPr>
          <p:spPr bwMode="auto">
            <a:xfrm>
              <a:off x="5976938" y="55864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46" name="Rectangle 306"/>
            <p:cNvSpPr>
              <a:spLocks noChangeArrowheads="1"/>
            </p:cNvSpPr>
            <p:nvPr/>
          </p:nvSpPr>
          <p:spPr bwMode="auto">
            <a:xfrm>
              <a:off x="5540771" y="5632797"/>
              <a:ext cx="459309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290</a:t>
              </a:r>
            </a:p>
          </p:txBody>
        </p:sp>
        <p:sp>
          <p:nvSpPr>
            <p:cNvPr id="10545" name="Rectangle 305"/>
            <p:cNvSpPr>
              <a:spLocks noChangeArrowheads="1"/>
            </p:cNvSpPr>
            <p:nvPr/>
          </p:nvSpPr>
          <p:spPr bwMode="auto">
            <a:xfrm>
              <a:off x="5103813" y="5586413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44" name="Rectangle 304"/>
            <p:cNvSpPr>
              <a:spLocks noChangeArrowheads="1"/>
            </p:cNvSpPr>
            <p:nvPr/>
          </p:nvSpPr>
          <p:spPr bwMode="auto">
            <a:xfrm>
              <a:off x="4884738" y="55864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43" name="Rectangle 303"/>
            <p:cNvSpPr>
              <a:spLocks noChangeArrowheads="1"/>
            </p:cNvSpPr>
            <p:nvPr/>
          </p:nvSpPr>
          <p:spPr bwMode="auto">
            <a:xfrm>
              <a:off x="4448571" y="5632797"/>
              <a:ext cx="459309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190</a:t>
              </a:r>
            </a:p>
          </p:txBody>
        </p:sp>
        <p:sp>
          <p:nvSpPr>
            <p:cNvPr id="10542" name="Rectangle 302"/>
            <p:cNvSpPr>
              <a:spLocks noChangeArrowheads="1"/>
            </p:cNvSpPr>
            <p:nvPr/>
          </p:nvSpPr>
          <p:spPr bwMode="auto">
            <a:xfrm>
              <a:off x="4011613" y="5586413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41" name="Rectangle 301"/>
            <p:cNvSpPr>
              <a:spLocks noChangeArrowheads="1"/>
            </p:cNvSpPr>
            <p:nvPr/>
          </p:nvSpPr>
          <p:spPr bwMode="auto">
            <a:xfrm>
              <a:off x="3792538" y="55864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40" name="Rectangle 300"/>
            <p:cNvSpPr>
              <a:spLocks noChangeArrowheads="1"/>
            </p:cNvSpPr>
            <p:nvPr/>
          </p:nvSpPr>
          <p:spPr bwMode="auto">
            <a:xfrm>
              <a:off x="3426221" y="5632797"/>
              <a:ext cx="377819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0539" name="Rectangle 299"/>
            <p:cNvSpPr>
              <a:spLocks noChangeArrowheads="1"/>
            </p:cNvSpPr>
            <p:nvPr/>
          </p:nvSpPr>
          <p:spPr bwMode="auto">
            <a:xfrm>
              <a:off x="2989263" y="5586413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8" name="Rectangle 298"/>
            <p:cNvSpPr>
              <a:spLocks noChangeArrowheads="1"/>
            </p:cNvSpPr>
            <p:nvPr/>
          </p:nvSpPr>
          <p:spPr bwMode="auto">
            <a:xfrm>
              <a:off x="2770188" y="55864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7" name="Rectangle 297"/>
            <p:cNvSpPr>
              <a:spLocks noChangeArrowheads="1"/>
            </p:cNvSpPr>
            <p:nvPr/>
          </p:nvSpPr>
          <p:spPr bwMode="auto">
            <a:xfrm>
              <a:off x="2297509" y="5632797"/>
              <a:ext cx="50190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190</a:t>
              </a:r>
            </a:p>
          </p:txBody>
        </p:sp>
        <p:sp>
          <p:nvSpPr>
            <p:cNvPr id="10536" name="Rectangle 296"/>
            <p:cNvSpPr>
              <a:spLocks noChangeArrowheads="1"/>
            </p:cNvSpPr>
            <p:nvPr/>
          </p:nvSpPr>
          <p:spPr bwMode="auto">
            <a:xfrm>
              <a:off x="1835150" y="5586413"/>
              <a:ext cx="5048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5" name="Rectangle 295"/>
            <p:cNvSpPr>
              <a:spLocks noChangeArrowheads="1"/>
            </p:cNvSpPr>
            <p:nvPr/>
          </p:nvSpPr>
          <p:spPr bwMode="auto">
            <a:xfrm>
              <a:off x="1176338" y="5586413"/>
              <a:ext cx="6588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4" name="Rectangle 294"/>
            <p:cNvSpPr>
              <a:spLocks noChangeArrowheads="1"/>
            </p:cNvSpPr>
            <p:nvPr/>
          </p:nvSpPr>
          <p:spPr bwMode="auto">
            <a:xfrm>
              <a:off x="900113" y="5586413"/>
              <a:ext cx="276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3" name="Rectangle 293"/>
            <p:cNvSpPr>
              <a:spLocks noChangeArrowheads="1"/>
            </p:cNvSpPr>
            <p:nvPr/>
          </p:nvSpPr>
          <p:spPr bwMode="auto">
            <a:xfrm>
              <a:off x="7288213" y="5341938"/>
              <a:ext cx="9620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O1,O4,O5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2" name="Rectangle 292"/>
            <p:cNvSpPr>
              <a:spLocks noChangeArrowheads="1"/>
            </p:cNvSpPr>
            <p:nvPr/>
          </p:nvSpPr>
          <p:spPr bwMode="auto">
            <a:xfrm>
              <a:off x="7069138" y="534193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1" name="Rectangle 291"/>
            <p:cNvSpPr>
              <a:spLocks noChangeArrowheads="1"/>
            </p:cNvSpPr>
            <p:nvPr/>
          </p:nvSpPr>
          <p:spPr bwMode="auto">
            <a:xfrm>
              <a:off x="6675438" y="5341938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30" name="Rectangle 290"/>
            <p:cNvSpPr>
              <a:spLocks noChangeArrowheads="1"/>
            </p:cNvSpPr>
            <p:nvPr/>
          </p:nvSpPr>
          <p:spPr bwMode="auto">
            <a:xfrm>
              <a:off x="6196013" y="5341938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9" name="Rectangle 289"/>
            <p:cNvSpPr>
              <a:spLocks noChangeArrowheads="1"/>
            </p:cNvSpPr>
            <p:nvPr/>
          </p:nvSpPr>
          <p:spPr bwMode="auto">
            <a:xfrm>
              <a:off x="5976938" y="534193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8" name="Rectangle 288"/>
            <p:cNvSpPr>
              <a:spLocks noChangeArrowheads="1"/>
            </p:cNvSpPr>
            <p:nvPr/>
          </p:nvSpPr>
          <p:spPr bwMode="auto">
            <a:xfrm>
              <a:off x="5583238" y="5341938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7" name="Rectangle 287"/>
            <p:cNvSpPr>
              <a:spLocks noChangeArrowheads="1"/>
            </p:cNvSpPr>
            <p:nvPr/>
          </p:nvSpPr>
          <p:spPr bwMode="auto">
            <a:xfrm>
              <a:off x="5103813" y="5341938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6" name="Rectangle 286"/>
            <p:cNvSpPr>
              <a:spLocks noChangeArrowheads="1"/>
            </p:cNvSpPr>
            <p:nvPr/>
          </p:nvSpPr>
          <p:spPr bwMode="auto">
            <a:xfrm>
              <a:off x="4884738" y="534193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5" name="Rectangle 285"/>
            <p:cNvSpPr>
              <a:spLocks noChangeArrowheads="1"/>
            </p:cNvSpPr>
            <p:nvPr/>
          </p:nvSpPr>
          <p:spPr bwMode="auto">
            <a:xfrm>
              <a:off x="4491038" y="5341938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3" name="Rectangle 283"/>
            <p:cNvSpPr>
              <a:spLocks noChangeArrowheads="1"/>
            </p:cNvSpPr>
            <p:nvPr/>
          </p:nvSpPr>
          <p:spPr bwMode="auto">
            <a:xfrm>
              <a:off x="3792538" y="534193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2" name="Rectangle 282"/>
            <p:cNvSpPr>
              <a:spLocks noChangeArrowheads="1"/>
            </p:cNvSpPr>
            <p:nvPr/>
          </p:nvSpPr>
          <p:spPr bwMode="auto">
            <a:xfrm>
              <a:off x="3468688" y="5341938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0" name="Rectangle 280"/>
            <p:cNvSpPr>
              <a:spLocks noChangeArrowheads="1"/>
            </p:cNvSpPr>
            <p:nvPr/>
          </p:nvSpPr>
          <p:spPr bwMode="auto">
            <a:xfrm>
              <a:off x="2770188" y="534193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19" name="Rectangle 279"/>
            <p:cNvSpPr>
              <a:spLocks noChangeArrowheads="1"/>
            </p:cNvSpPr>
            <p:nvPr/>
          </p:nvSpPr>
          <p:spPr bwMode="auto">
            <a:xfrm>
              <a:off x="2339975" y="5341938"/>
              <a:ext cx="4302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18" name="Rectangle 278"/>
            <p:cNvSpPr>
              <a:spLocks noChangeArrowheads="1"/>
            </p:cNvSpPr>
            <p:nvPr/>
          </p:nvSpPr>
          <p:spPr bwMode="auto">
            <a:xfrm>
              <a:off x="1835150" y="5341938"/>
              <a:ext cx="5048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17" name="Rectangle 277"/>
            <p:cNvSpPr>
              <a:spLocks noChangeArrowheads="1"/>
            </p:cNvSpPr>
            <p:nvPr/>
          </p:nvSpPr>
          <p:spPr bwMode="auto">
            <a:xfrm>
              <a:off x="1176338" y="5341938"/>
              <a:ext cx="6588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16" name="Rectangle 276"/>
            <p:cNvSpPr>
              <a:spLocks noChangeArrowheads="1"/>
            </p:cNvSpPr>
            <p:nvPr/>
          </p:nvSpPr>
          <p:spPr bwMode="auto">
            <a:xfrm>
              <a:off x="767383" y="5341938"/>
              <a:ext cx="276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15" name="Rectangle 275"/>
            <p:cNvSpPr>
              <a:spLocks noChangeArrowheads="1"/>
            </p:cNvSpPr>
            <p:nvPr/>
          </p:nvSpPr>
          <p:spPr bwMode="auto">
            <a:xfrm>
              <a:off x="7288213" y="5097463"/>
              <a:ext cx="9620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O1,O2,O3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14" name="Rectangle 274"/>
            <p:cNvSpPr>
              <a:spLocks noChangeArrowheads="1"/>
            </p:cNvSpPr>
            <p:nvPr/>
          </p:nvSpPr>
          <p:spPr bwMode="auto">
            <a:xfrm>
              <a:off x="7069138" y="509746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13" name="Rectangle 273"/>
            <p:cNvSpPr>
              <a:spLocks noChangeArrowheads="1"/>
            </p:cNvSpPr>
            <p:nvPr/>
          </p:nvSpPr>
          <p:spPr bwMode="auto">
            <a:xfrm>
              <a:off x="6675438" y="5097463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11" name="Rectangle 271"/>
            <p:cNvSpPr>
              <a:spLocks noChangeArrowheads="1"/>
            </p:cNvSpPr>
            <p:nvPr/>
          </p:nvSpPr>
          <p:spPr bwMode="auto">
            <a:xfrm>
              <a:off x="5976938" y="509746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10" name="Rectangle 270"/>
            <p:cNvSpPr>
              <a:spLocks noChangeArrowheads="1"/>
            </p:cNvSpPr>
            <p:nvPr/>
          </p:nvSpPr>
          <p:spPr bwMode="auto">
            <a:xfrm>
              <a:off x="5583238" y="5097463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8" name="Rectangle 268"/>
            <p:cNvSpPr>
              <a:spLocks noChangeArrowheads="1"/>
            </p:cNvSpPr>
            <p:nvPr/>
          </p:nvSpPr>
          <p:spPr bwMode="auto">
            <a:xfrm>
              <a:off x="4884738" y="509746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7" name="Rectangle 267"/>
            <p:cNvSpPr>
              <a:spLocks noChangeArrowheads="1"/>
            </p:cNvSpPr>
            <p:nvPr/>
          </p:nvSpPr>
          <p:spPr bwMode="auto">
            <a:xfrm>
              <a:off x="4491038" y="5097463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6" name="Rectangle 266"/>
            <p:cNvSpPr>
              <a:spLocks noChangeArrowheads="1"/>
            </p:cNvSpPr>
            <p:nvPr/>
          </p:nvSpPr>
          <p:spPr bwMode="auto">
            <a:xfrm>
              <a:off x="4011613" y="5097463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5" name="Rectangle 265"/>
            <p:cNvSpPr>
              <a:spLocks noChangeArrowheads="1"/>
            </p:cNvSpPr>
            <p:nvPr/>
          </p:nvSpPr>
          <p:spPr bwMode="auto">
            <a:xfrm>
              <a:off x="3792538" y="509746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4" name="Rectangle 264"/>
            <p:cNvSpPr>
              <a:spLocks noChangeArrowheads="1"/>
            </p:cNvSpPr>
            <p:nvPr/>
          </p:nvSpPr>
          <p:spPr bwMode="auto">
            <a:xfrm>
              <a:off x="3468688" y="509746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3" name="Rectangle 263"/>
            <p:cNvSpPr>
              <a:spLocks noChangeArrowheads="1"/>
            </p:cNvSpPr>
            <p:nvPr/>
          </p:nvSpPr>
          <p:spPr bwMode="auto">
            <a:xfrm>
              <a:off x="2989263" y="5097463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2" name="Rectangle 262"/>
            <p:cNvSpPr>
              <a:spLocks noChangeArrowheads="1"/>
            </p:cNvSpPr>
            <p:nvPr/>
          </p:nvSpPr>
          <p:spPr bwMode="auto">
            <a:xfrm>
              <a:off x="2770188" y="509746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1" name="Rectangle 261"/>
            <p:cNvSpPr>
              <a:spLocks noChangeArrowheads="1"/>
            </p:cNvSpPr>
            <p:nvPr/>
          </p:nvSpPr>
          <p:spPr bwMode="auto">
            <a:xfrm>
              <a:off x="2339975" y="5097463"/>
              <a:ext cx="4302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0" name="Rectangle 260"/>
            <p:cNvSpPr>
              <a:spLocks noChangeArrowheads="1"/>
            </p:cNvSpPr>
            <p:nvPr/>
          </p:nvSpPr>
          <p:spPr bwMode="auto">
            <a:xfrm>
              <a:off x="1835150" y="5097463"/>
              <a:ext cx="5048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9" name="Rectangle 259"/>
            <p:cNvSpPr>
              <a:spLocks noChangeArrowheads="1"/>
            </p:cNvSpPr>
            <p:nvPr/>
          </p:nvSpPr>
          <p:spPr bwMode="auto">
            <a:xfrm>
              <a:off x="1176338" y="5097463"/>
              <a:ext cx="6588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8" name="Rectangle 258"/>
            <p:cNvSpPr>
              <a:spLocks noChangeArrowheads="1"/>
            </p:cNvSpPr>
            <p:nvPr/>
          </p:nvSpPr>
          <p:spPr bwMode="auto">
            <a:xfrm>
              <a:off x="767383" y="5097463"/>
              <a:ext cx="276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7" name="Rectangle 257"/>
            <p:cNvSpPr>
              <a:spLocks noChangeArrowheads="1"/>
            </p:cNvSpPr>
            <p:nvPr/>
          </p:nvSpPr>
          <p:spPr bwMode="auto">
            <a:xfrm>
              <a:off x="7288213" y="4852988"/>
              <a:ext cx="9620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O3,O4,O5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6" name="Rectangle 256"/>
            <p:cNvSpPr>
              <a:spLocks noChangeArrowheads="1"/>
            </p:cNvSpPr>
            <p:nvPr/>
          </p:nvSpPr>
          <p:spPr bwMode="auto">
            <a:xfrm>
              <a:off x="7069138" y="485298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5" name="Rectangle 255"/>
            <p:cNvSpPr>
              <a:spLocks noChangeArrowheads="1"/>
            </p:cNvSpPr>
            <p:nvPr/>
          </p:nvSpPr>
          <p:spPr bwMode="auto">
            <a:xfrm>
              <a:off x="6675438" y="4852988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4" name="Rectangle 254"/>
            <p:cNvSpPr>
              <a:spLocks noChangeArrowheads="1"/>
            </p:cNvSpPr>
            <p:nvPr/>
          </p:nvSpPr>
          <p:spPr bwMode="auto">
            <a:xfrm>
              <a:off x="6196013" y="4852988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3" name="Rectangle 253"/>
            <p:cNvSpPr>
              <a:spLocks noChangeArrowheads="1"/>
            </p:cNvSpPr>
            <p:nvPr/>
          </p:nvSpPr>
          <p:spPr bwMode="auto">
            <a:xfrm>
              <a:off x="5976938" y="485298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2" name="Rectangle 252"/>
            <p:cNvSpPr>
              <a:spLocks noChangeArrowheads="1"/>
            </p:cNvSpPr>
            <p:nvPr/>
          </p:nvSpPr>
          <p:spPr bwMode="auto">
            <a:xfrm>
              <a:off x="5583238" y="4852988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150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1" name="Rectangle 251"/>
            <p:cNvSpPr>
              <a:spLocks noChangeArrowheads="1"/>
            </p:cNvSpPr>
            <p:nvPr/>
          </p:nvSpPr>
          <p:spPr bwMode="auto">
            <a:xfrm>
              <a:off x="5103813" y="4852988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0" name="Rectangle 250"/>
            <p:cNvSpPr>
              <a:spLocks noChangeArrowheads="1"/>
            </p:cNvSpPr>
            <p:nvPr/>
          </p:nvSpPr>
          <p:spPr bwMode="auto">
            <a:xfrm>
              <a:off x="4884738" y="485298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9" name="Rectangle 249"/>
            <p:cNvSpPr>
              <a:spLocks noChangeArrowheads="1"/>
            </p:cNvSpPr>
            <p:nvPr/>
          </p:nvSpPr>
          <p:spPr bwMode="auto">
            <a:xfrm>
              <a:off x="4491038" y="4852988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120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8" name="Rectangle 248"/>
            <p:cNvSpPr>
              <a:spLocks noChangeArrowheads="1"/>
            </p:cNvSpPr>
            <p:nvPr/>
          </p:nvSpPr>
          <p:spPr bwMode="auto">
            <a:xfrm>
              <a:off x="4011613" y="4852988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7" name="Rectangle 247"/>
            <p:cNvSpPr>
              <a:spLocks noChangeArrowheads="1"/>
            </p:cNvSpPr>
            <p:nvPr/>
          </p:nvSpPr>
          <p:spPr bwMode="auto">
            <a:xfrm>
              <a:off x="3792538" y="485298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6" name="Rectangle 246"/>
            <p:cNvSpPr>
              <a:spLocks noChangeArrowheads="1"/>
            </p:cNvSpPr>
            <p:nvPr/>
          </p:nvSpPr>
          <p:spPr bwMode="auto">
            <a:xfrm>
              <a:off x="3468688" y="4852988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4" name="Rectangle 244"/>
            <p:cNvSpPr>
              <a:spLocks noChangeArrowheads="1"/>
            </p:cNvSpPr>
            <p:nvPr/>
          </p:nvSpPr>
          <p:spPr bwMode="auto">
            <a:xfrm>
              <a:off x="2770188" y="4852988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3" name="Rectangle 243"/>
            <p:cNvSpPr>
              <a:spLocks noChangeArrowheads="1"/>
            </p:cNvSpPr>
            <p:nvPr/>
          </p:nvSpPr>
          <p:spPr bwMode="auto">
            <a:xfrm>
              <a:off x="2339975" y="4852988"/>
              <a:ext cx="4302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1" name="Rectangle 241"/>
            <p:cNvSpPr>
              <a:spLocks noChangeArrowheads="1"/>
            </p:cNvSpPr>
            <p:nvPr/>
          </p:nvSpPr>
          <p:spPr bwMode="auto">
            <a:xfrm>
              <a:off x="1176338" y="4852988"/>
              <a:ext cx="6588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0" name="Rectangle 240"/>
            <p:cNvSpPr>
              <a:spLocks noChangeArrowheads="1"/>
            </p:cNvSpPr>
            <p:nvPr/>
          </p:nvSpPr>
          <p:spPr bwMode="auto">
            <a:xfrm>
              <a:off x="767383" y="4852988"/>
              <a:ext cx="276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79" name="Rectangle 239"/>
            <p:cNvSpPr>
              <a:spLocks noChangeArrowheads="1"/>
            </p:cNvSpPr>
            <p:nvPr/>
          </p:nvSpPr>
          <p:spPr bwMode="auto">
            <a:xfrm>
              <a:off x="7288213" y="4608513"/>
              <a:ext cx="9620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O1,O3,O4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78" name="Rectangle 238"/>
            <p:cNvSpPr>
              <a:spLocks noChangeArrowheads="1"/>
            </p:cNvSpPr>
            <p:nvPr/>
          </p:nvSpPr>
          <p:spPr bwMode="auto">
            <a:xfrm>
              <a:off x="7069138" y="46085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77" name="Rectangle 237"/>
            <p:cNvSpPr>
              <a:spLocks noChangeArrowheads="1"/>
            </p:cNvSpPr>
            <p:nvPr/>
          </p:nvSpPr>
          <p:spPr bwMode="auto">
            <a:xfrm>
              <a:off x="6675438" y="4608513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75" name="Rectangle 235"/>
            <p:cNvSpPr>
              <a:spLocks noChangeArrowheads="1"/>
            </p:cNvSpPr>
            <p:nvPr/>
          </p:nvSpPr>
          <p:spPr bwMode="auto">
            <a:xfrm>
              <a:off x="5976938" y="46085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74" name="Rectangle 234"/>
            <p:cNvSpPr>
              <a:spLocks noChangeArrowheads="1"/>
            </p:cNvSpPr>
            <p:nvPr/>
          </p:nvSpPr>
          <p:spPr bwMode="auto">
            <a:xfrm>
              <a:off x="5583238" y="4608513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73" name="Rectangle 233"/>
            <p:cNvSpPr>
              <a:spLocks noChangeArrowheads="1"/>
            </p:cNvSpPr>
            <p:nvPr/>
          </p:nvSpPr>
          <p:spPr bwMode="auto">
            <a:xfrm>
              <a:off x="5103813" y="4608513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72" name="Rectangle 232"/>
            <p:cNvSpPr>
              <a:spLocks noChangeArrowheads="1"/>
            </p:cNvSpPr>
            <p:nvPr/>
          </p:nvSpPr>
          <p:spPr bwMode="auto">
            <a:xfrm>
              <a:off x="4884738" y="46085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71" name="Rectangle 231"/>
            <p:cNvSpPr>
              <a:spLocks noChangeArrowheads="1"/>
            </p:cNvSpPr>
            <p:nvPr/>
          </p:nvSpPr>
          <p:spPr bwMode="auto">
            <a:xfrm>
              <a:off x="4491038" y="4608513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70" name="Rectangle 230"/>
            <p:cNvSpPr>
              <a:spLocks noChangeArrowheads="1"/>
            </p:cNvSpPr>
            <p:nvPr/>
          </p:nvSpPr>
          <p:spPr bwMode="auto">
            <a:xfrm>
              <a:off x="4011613" y="4608513"/>
              <a:ext cx="4794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69" name="Rectangle 229"/>
            <p:cNvSpPr>
              <a:spLocks noChangeArrowheads="1"/>
            </p:cNvSpPr>
            <p:nvPr/>
          </p:nvSpPr>
          <p:spPr bwMode="auto">
            <a:xfrm>
              <a:off x="3792538" y="46085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68" name="Rectangle 228"/>
            <p:cNvSpPr>
              <a:spLocks noChangeArrowheads="1"/>
            </p:cNvSpPr>
            <p:nvPr/>
          </p:nvSpPr>
          <p:spPr bwMode="auto">
            <a:xfrm>
              <a:off x="3468688" y="4608513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66" name="Rectangle 226"/>
            <p:cNvSpPr>
              <a:spLocks noChangeArrowheads="1"/>
            </p:cNvSpPr>
            <p:nvPr/>
          </p:nvSpPr>
          <p:spPr bwMode="auto">
            <a:xfrm>
              <a:off x="2770188" y="4608513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65" name="Rectangle 225"/>
            <p:cNvSpPr>
              <a:spLocks noChangeArrowheads="1"/>
            </p:cNvSpPr>
            <p:nvPr/>
          </p:nvSpPr>
          <p:spPr bwMode="auto">
            <a:xfrm>
              <a:off x="2339975" y="4608513"/>
              <a:ext cx="4302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64" name="Rectangle 224"/>
            <p:cNvSpPr>
              <a:spLocks noChangeArrowheads="1"/>
            </p:cNvSpPr>
            <p:nvPr/>
          </p:nvSpPr>
          <p:spPr bwMode="auto">
            <a:xfrm>
              <a:off x="1835150" y="4608513"/>
              <a:ext cx="5048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63" name="Rectangle 223"/>
            <p:cNvSpPr>
              <a:spLocks noChangeArrowheads="1"/>
            </p:cNvSpPr>
            <p:nvPr/>
          </p:nvSpPr>
          <p:spPr bwMode="auto">
            <a:xfrm>
              <a:off x="1176338" y="4608513"/>
              <a:ext cx="6588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62" name="Rectangle 222"/>
            <p:cNvSpPr>
              <a:spLocks noChangeArrowheads="1"/>
            </p:cNvSpPr>
            <p:nvPr/>
          </p:nvSpPr>
          <p:spPr bwMode="auto">
            <a:xfrm>
              <a:off x="767383" y="4608513"/>
              <a:ext cx="276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61" name="Rectangle 221"/>
            <p:cNvSpPr>
              <a:spLocks noChangeArrowheads="1"/>
            </p:cNvSpPr>
            <p:nvPr/>
          </p:nvSpPr>
          <p:spPr bwMode="auto">
            <a:xfrm>
              <a:off x="7288213" y="4213225"/>
              <a:ext cx="962025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Sled operací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60" name="Rectangle 220"/>
            <p:cNvSpPr>
              <a:spLocks noChangeArrowheads="1"/>
            </p:cNvSpPr>
            <p:nvPr/>
          </p:nvSpPr>
          <p:spPr bwMode="auto">
            <a:xfrm>
              <a:off x="7069138" y="4213225"/>
              <a:ext cx="219075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59" name="Rectangle 219"/>
            <p:cNvSpPr>
              <a:spLocks noChangeArrowheads="1"/>
            </p:cNvSpPr>
            <p:nvPr/>
          </p:nvSpPr>
          <p:spPr bwMode="auto">
            <a:xfrm>
              <a:off x="6675438" y="4213225"/>
              <a:ext cx="393700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57" name="Rectangle 217"/>
            <p:cNvSpPr>
              <a:spLocks noChangeArrowheads="1"/>
            </p:cNvSpPr>
            <p:nvPr/>
          </p:nvSpPr>
          <p:spPr bwMode="auto">
            <a:xfrm>
              <a:off x="5976938" y="4213225"/>
              <a:ext cx="219075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56" name="Rectangle 216"/>
            <p:cNvSpPr>
              <a:spLocks noChangeArrowheads="1"/>
            </p:cNvSpPr>
            <p:nvPr/>
          </p:nvSpPr>
          <p:spPr bwMode="auto">
            <a:xfrm>
              <a:off x="5583238" y="4213225"/>
              <a:ext cx="393700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54" name="Rectangle 214"/>
            <p:cNvSpPr>
              <a:spLocks noChangeArrowheads="1"/>
            </p:cNvSpPr>
            <p:nvPr/>
          </p:nvSpPr>
          <p:spPr bwMode="auto">
            <a:xfrm>
              <a:off x="4884738" y="4213225"/>
              <a:ext cx="219075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53" name="Rectangle 213"/>
            <p:cNvSpPr>
              <a:spLocks noChangeArrowheads="1"/>
            </p:cNvSpPr>
            <p:nvPr/>
          </p:nvSpPr>
          <p:spPr bwMode="auto">
            <a:xfrm>
              <a:off x="4491038" y="4213225"/>
              <a:ext cx="393700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51" name="Rectangle 211"/>
            <p:cNvSpPr>
              <a:spLocks noChangeArrowheads="1"/>
            </p:cNvSpPr>
            <p:nvPr/>
          </p:nvSpPr>
          <p:spPr bwMode="auto">
            <a:xfrm>
              <a:off x="3792538" y="4213225"/>
              <a:ext cx="219075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50" name="Rectangle 210"/>
            <p:cNvSpPr>
              <a:spLocks noChangeArrowheads="1"/>
            </p:cNvSpPr>
            <p:nvPr/>
          </p:nvSpPr>
          <p:spPr bwMode="auto">
            <a:xfrm>
              <a:off x="3468688" y="4213225"/>
              <a:ext cx="323850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8" name="Rectangle 208"/>
            <p:cNvSpPr>
              <a:spLocks noChangeArrowheads="1"/>
            </p:cNvSpPr>
            <p:nvPr/>
          </p:nvSpPr>
          <p:spPr bwMode="auto">
            <a:xfrm>
              <a:off x="2770188" y="4213225"/>
              <a:ext cx="219075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7" name="Rectangle 207"/>
            <p:cNvSpPr>
              <a:spLocks noChangeArrowheads="1"/>
            </p:cNvSpPr>
            <p:nvPr/>
          </p:nvSpPr>
          <p:spPr bwMode="auto">
            <a:xfrm>
              <a:off x="2339975" y="4213225"/>
              <a:ext cx="430213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6" name="Rectangle 206"/>
            <p:cNvSpPr>
              <a:spLocks noChangeArrowheads="1"/>
            </p:cNvSpPr>
            <p:nvPr/>
          </p:nvSpPr>
          <p:spPr bwMode="auto">
            <a:xfrm>
              <a:off x="1835696" y="4185840"/>
              <a:ext cx="610643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t 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5" name="Rectangle 205"/>
            <p:cNvSpPr>
              <a:spLocks noChangeArrowheads="1"/>
            </p:cNvSpPr>
            <p:nvPr/>
          </p:nvSpPr>
          <p:spPr bwMode="auto">
            <a:xfrm>
              <a:off x="1176338" y="4213225"/>
              <a:ext cx="731837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Poptávka (tun)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4" name="Rectangle 204"/>
            <p:cNvSpPr>
              <a:spLocks noChangeArrowheads="1"/>
            </p:cNvSpPr>
            <p:nvPr/>
          </p:nvSpPr>
          <p:spPr bwMode="auto">
            <a:xfrm>
              <a:off x="900113" y="4213225"/>
              <a:ext cx="276225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3" name="Rectangle 203"/>
            <p:cNvSpPr>
              <a:spLocks noChangeArrowheads="1"/>
            </p:cNvSpPr>
            <p:nvPr/>
          </p:nvSpPr>
          <p:spPr bwMode="auto">
            <a:xfrm>
              <a:off x="7288213" y="3968750"/>
              <a:ext cx="9620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220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2" name="Rectangle 202"/>
            <p:cNvSpPr>
              <a:spLocks noChangeArrowheads="1"/>
            </p:cNvSpPr>
            <p:nvPr/>
          </p:nvSpPr>
          <p:spPr bwMode="auto">
            <a:xfrm>
              <a:off x="7069138" y="3968750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1" name="Rectangle 201"/>
            <p:cNvSpPr>
              <a:spLocks noChangeArrowheads="1"/>
            </p:cNvSpPr>
            <p:nvPr/>
          </p:nvSpPr>
          <p:spPr bwMode="auto">
            <a:xfrm>
              <a:off x="6675438" y="3968750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40" name="Rectangle 200"/>
            <p:cNvSpPr>
              <a:spLocks noChangeArrowheads="1"/>
            </p:cNvSpPr>
            <p:nvPr/>
          </p:nvSpPr>
          <p:spPr bwMode="auto">
            <a:xfrm>
              <a:off x="6196013" y="4005064"/>
              <a:ext cx="1092199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O5</a:t>
              </a:r>
            </a:p>
          </p:txBody>
        </p:sp>
        <p:sp>
          <p:nvSpPr>
            <p:cNvPr id="10439" name="Rectangle 199"/>
            <p:cNvSpPr>
              <a:spLocks noChangeArrowheads="1"/>
            </p:cNvSpPr>
            <p:nvPr/>
          </p:nvSpPr>
          <p:spPr bwMode="auto">
            <a:xfrm>
              <a:off x="5976938" y="3968750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38" name="Rectangle 198"/>
            <p:cNvSpPr>
              <a:spLocks noChangeArrowheads="1"/>
            </p:cNvSpPr>
            <p:nvPr/>
          </p:nvSpPr>
          <p:spPr bwMode="auto">
            <a:xfrm>
              <a:off x="5583238" y="3968750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37" name="Rectangle 197"/>
            <p:cNvSpPr>
              <a:spLocks noChangeArrowheads="1"/>
            </p:cNvSpPr>
            <p:nvPr/>
          </p:nvSpPr>
          <p:spPr bwMode="auto">
            <a:xfrm>
              <a:off x="5103813" y="4005064"/>
              <a:ext cx="1085514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O4</a:t>
              </a:r>
            </a:p>
          </p:txBody>
        </p:sp>
        <p:sp>
          <p:nvSpPr>
            <p:cNvPr id="10436" name="Rectangle 196"/>
            <p:cNvSpPr>
              <a:spLocks noChangeArrowheads="1"/>
            </p:cNvSpPr>
            <p:nvPr/>
          </p:nvSpPr>
          <p:spPr bwMode="auto">
            <a:xfrm>
              <a:off x="4884738" y="3968750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35" name="Rectangle 195"/>
            <p:cNvSpPr>
              <a:spLocks noChangeArrowheads="1"/>
            </p:cNvSpPr>
            <p:nvPr/>
          </p:nvSpPr>
          <p:spPr bwMode="auto">
            <a:xfrm>
              <a:off x="4491038" y="3968750"/>
              <a:ext cx="393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34" name="Rectangle 194"/>
            <p:cNvSpPr>
              <a:spLocks noChangeArrowheads="1"/>
            </p:cNvSpPr>
            <p:nvPr/>
          </p:nvSpPr>
          <p:spPr bwMode="auto">
            <a:xfrm>
              <a:off x="4011613" y="4005064"/>
              <a:ext cx="1098734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O3</a:t>
              </a:r>
            </a:p>
          </p:txBody>
        </p:sp>
        <p:sp>
          <p:nvSpPr>
            <p:cNvPr id="10433" name="Rectangle 193"/>
            <p:cNvSpPr>
              <a:spLocks noChangeArrowheads="1"/>
            </p:cNvSpPr>
            <p:nvPr/>
          </p:nvSpPr>
          <p:spPr bwMode="auto">
            <a:xfrm>
              <a:off x="3792538" y="3968750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32" name="Rectangle 192"/>
            <p:cNvSpPr>
              <a:spLocks noChangeArrowheads="1"/>
            </p:cNvSpPr>
            <p:nvPr/>
          </p:nvSpPr>
          <p:spPr bwMode="auto">
            <a:xfrm>
              <a:off x="3468688" y="3968750"/>
              <a:ext cx="323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31" name="Rectangle 191"/>
            <p:cNvSpPr>
              <a:spLocks noChangeArrowheads="1"/>
            </p:cNvSpPr>
            <p:nvPr/>
          </p:nvSpPr>
          <p:spPr bwMode="auto">
            <a:xfrm>
              <a:off x="2989263" y="4005064"/>
              <a:ext cx="1022349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O2</a:t>
              </a:r>
            </a:p>
          </p:txBody>
        </p:sp>
        <p:sp>
          <p:nvSpPr>
            <p:cNvPr id="10430" name="Rectangle 190"/>
            <p:cNvSpPr>
              <a:spLocks noChangeArrowheads="1"/>
            </p:cNvSpPr>
            <p:nvPr/>
          </p:nvSpPr>
          <p:spPr bwMode="auto">
            <a:xfrm>
              <a:off x="2770188" y="3968750"/>
              <a:ext cx="219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29" name="Rectangle 189"/>
            <p:cNvSpPr>
              <a:spLocks noChangeArrowheads="1"/>
            </p:cNvSpPr>
            <p:nvPr/>
          </p:nvSpPr>
          <p:spPr bwMode="auto">
            <a:xfrm>
              <a:off x="2339975" y="3968750"/>
              <a:ext cx="4302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28" name="Rectangle 188"/>
            <p:cNvSpPr>
              <a:spLocks noChangeArrowheads="1"/>
            </p:cNvSpPr>
            <p:nvPr/>
          </p:nvSpPr>
          <p:spPr bwMode="auto">
            <a:xfrm>
              <a:off x="1835150" y="4005064"/>
              <a:ext cx="11541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400" b="1">
                  <a:latin typeface="Calibri" panose="020F0502020204030204" pitchFamily="34" charset="0"/>
                  <a:cs typeface="Calibri" panose="020F0502020204030204" pitchFamily="34" charset="0"/>
                </a:rPr>
                <a:t>O1</a:t>
              </a:r>
            </a:p>
          </p:txBody>
        </p:sp>
        <p:sp>
          <p:nvSpPr>
            <p:cNvPr id="10427" name="Rectangle 187"/>
            <p:cNvSpPr>
              <a:spLocks noChangeArrowheads="1"/>
            </p:cNvSpPr>
            <p:nvPr/>
          </p:nvSpPr>
          <p:spPr bwMode="auto">
            <a:xfrm>
              <a:off x="1176338" y="3968750"/>
              <a:ext cx="6588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26" name="Rectangle 186"/>
            <p:cNvSpPr>
              <a:spLocks noChangeArrowheads="1"/>
            </p:cNvSpPr>
            <p:nvPr/>
          </p:nvSpPr>
          <p:spPr bwMode="auto">
            <a:xfrm>
              <a:off x="900113" y="3968750"/>
              <a:ext cx="276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25" name="Rectangle 185"/>
            <p:cNvSpPr>
              <a:spLocks noChangeArrowheads="1"/>
            </p:cNvSpPr>
            <p:nvPr/>
          </p:nvSpPr>
          <p:spPr bwMode="auto">
            <a:xfrm>
              <a:off x="7236296" y="3573016"/>
              <a:ext cx="102804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Disponibilní čas výroby </a:t>
              </a: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cs-CZ" altLang="en-US" sz="10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hod)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24" name="Rectangle 184"/>
            <p:cNvSpPr>
              <a:spLocks noChangeArrowheads="1"/>
            </p:cNvSpPr>
            <p:nvPr/>
          </p:nvSpPr>
          <p:spPr bwMode="auto">
            <a:xfrm>
              <a:off x="7069138" y="3573463"/>
              <a:ext cx="21907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23" name="Rectangle 183"/>
            <p:cNvSpPr>
              <a:spLocks noChangeArrowheads="1"/>
            </p:cNvSpPr>
            <p:nvPr/>
          </p:nvSpPr>
          <p:spPr bwMode="auto">
            <a:xfrm>
              <a:off x="6675438" y="3573463"/>
              <a:ext cx="393700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22" name="Rectangle 182"/>
            <p:cNvSpPr>
              <a:spLocks noChangeArrowheads="1"/>
            </p:cNvSpPr>
            <p:nvPr/>
          </p:nvSpPr>
          <p:spPr bwMode="auto">
            <a:xfrm>
              <a:off x="6196013" y="3573463"/>
              <a:ext cx="47942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21" name="Rectangle 181"/>
            <p:cNvSpPr>
              <a:spLocks noChangeArrowheads="1"/>
            </p:cNvSpPr>
            <p:nvPr/>
          </p:nvSpPr>
          <p:spPr bwMode="auto">
            <a:xfrm>
              <a:off x="5976938" y="3573463"/>
              <a:ext cx="21907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20" name="Rectangle 180"/>
            <p:cNvSpPr>
              <a:spLocks noChangeArrowheads="1"/>
            </p:cNvSpPr>
            <p:nvPr/>
          </p:nvSpPr>
          <p:spPr bwMode="auto">
            <a:xfrm>
              <a:off x="5583238" y="3573463"/>
              <a:ext cx="393700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19" name="Rectangle 179"/>
            <p:cNvSpPr>
              <a:spLocks noChangeArrowheads="1"/>
            </p:cNvSpPr>
            <p:nvPr/>
          </p:nvSpPr>
          <p:spPr bwMode="auto">
            <a:xfrm>
              <a:off x="5103813" y="3573463"/>
              <a:ext cx="47942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18" name="Rectangle 178"/>
            <p:cNvSpPr>
              <a:spLocks noChangeArrowheads="1"/>
            </p:cNvSpPr>
            <p:nvPr/>
          </p:nvSpPr>
          <p:spPr bwMode="auto">
            <a:xfrm>
              <a:off x="4884738" y="3573463"/>
              <a:ext cx="21907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17" name="Rectangle 177"/>
            <p:cNvSpPr>
              <a:spLocks noChangeArrowheads="1"/>
            </p:cNvSpPr>
            <p:nvPr/>
          </p:nvSpPr>
          <p:spPr bwMode="auto">
            <a:xfrm>
              <a:off x="4491038" y="3573463"/>
              <a:ext cx="393700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16" name="Rectangle 176"/>
            <p:cNvSpPr>
              <a:spLocks noChangeArrowheads="1"/>
            </p:cNvSpPr>
            <p:nvPr/>
          </p:nvSpPr>
          <p:spPr bwMode="auto">
            <a:xfrm>
              <a:off x="4011613" y="3573463"/>
              <a:ext cx="47942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  <p:sp>
          <p:nvSpPr>
            <p:cNvPr id="10414" name="Rectangle 174"/>
            <p:cNvSpPr>
              <a:spLocks noChangeArrowheads="1"/>
            </p:cNvSpPr>
            <p:nvPr/>
          </p:nvSpPr>
          <p:spPr bwMode="auto">
            <a:xfrm>
              <a:off x="3929261" y="3565303"/>
              <a:ext cx="1434902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cs-CZ" altLang="en-US" sz="18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perace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13" name="Rectangle 173"/>
            <p:cNvSpPr>
              <a:spLocks noChangeArrowheads="1"/>
            </p:cNvSpPr>
            <p:nvPr/>
          </p:nvSpPr>
          <p:spPr bwMode="auto">
            <a:xfrm>
              <a:off x="2989263" y="3573463"/>
              <a:ext cx="47942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12" name="Rectangle 172"/>
            <p:cNvSpPr>
              <a:spLocks noChangeArrowheads="1"/>
            </p:cNvSpPr>
            <p:nvPr/>
          </p:nvSpPr>
          <p:spPr bwMode="auto">
            <a:xfrm>
              <a:off x="2770188" y="3573463"/>
              <a:ext cx="21907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11" name="Rectangle 171"/>
            <p:cNvSpPr>
              <a:spLocks noChangeArrowheads="1"/>
            </p:cNvSpPr>
            <p:nvPr/>
          </p:nvSpPr>
          <p:spPr bwMode="auto">
            <a:xfrm>
              <a:off x="2339975" y="3573463"/>
              <a:ext cx="430213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10" name="Rectangle 170"/>
            <p:cNvSpPr>
              <a:spLocks noChangeArrowheads="1"/>
            </p:cNvSpPr>
            <p:nvPr/>
          </p:nvSpPr>
          <p:spPr bwMode="auto">
            <a:xfrm>
              <a:off x="1835150" y="3573463"/>
              <a:ext cx="50482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09" name="Rectangle 169"/>
            <p:cNvSpPr>
              <a:spLocks noChangeArrowheads="1"/>
            </p:cNvSpPr>
            <p:nvPr/>
          </p:nvSpPr>
          <p:spPr bwMode="auto">
            <a:xfrm>
              <a:off x="1176338" y="3573463"/>
              <a:ext cx="658812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08" name="Rectangle 168"/>
            <p:cNvSpPr>
              <a:spLocks noChangeArrowheads="1"/>
            </p:cNvSpPr>
            <p:nvPr/>
          </p:nvSpPr>
          <p:spPr bwMode="auto">
            <a:xfrm>
              <a:off x="900113" y="3573463"/>
              <a:ext cx="276225" cy="395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52" name="Line 312"/>
            <p:cNvSpPr>
              <a:spLocks noChangeShapeType="1"/>
            </p:cNvSpPr>
            <p:nvPr/>
          </p:nvSpPr>
          <p:spPr bwMode="auto">
            <a:xfrm>
              <a:off x="1907704" y="3573016"/>
              <a:ext cx="6336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3" name="Line 313"/>
            <p:cNvSpPr>
              <a:spLocks noChangeShapeType="1"/>
            </p:cNvSpPr>
            <p:nvPr/>
          </p:nvSpPr>
          <p:spPr bwMode="auto">
            <a:xfrm>
              <a:off x="539552" y="5830888"/>
              <a:ext cx="7704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4" name="Line 314"/>
            <p:cNvSpPr>
              <a:spLocks noChangeShapeType="1"/>
            </p:cNvSpPr>
            <p:nvPr/>
          </p:nvSpPr>
          <p:spPr bwMode="auto">
            <a:xfrm>
              <a:off x="539552" y="4221088"/>
              <a:ext cx="0" cy="1584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5" name="Line 315"/>
            <p:cNvSpPr>
              <a:spLocks noChangeShapeType="1"/>
            </p:cNvSpPr>
            <p:nvPr/>
          </p:nvSpPr>
          <p:spPr bwMode="auto">
            <a:xfrm>
              <a:off x="8250238" y="3573463"/>
              <a:ext cx="0" cy="22574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8" name="Line 318"/>
            <p:cNvSpPr>
              <a:spLocks noChangeShapeType="1"/>
            </p:cNvSpPr>
            <p:nvPr/>
          </p:nvSpPr>
          <p:spPr bwMode="auto">
            <a:xfrm>
              <a:off x="1907704" y="3968750"/>
              <a:ext cx="6336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2" name="Line 322"/>
            <p:cNvSpPr>
              <a:spLocks noChangeShapeType="1"/>
            </p:cNvSpPr>
            <p:nvPr/>
          </p:nvSpPr>
          <p:spPr bwMode="auto">
            <a:xfrm>
              <a:off x="1908175" y="3573016"/>
              <a:ext cx="0" cy="2016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93" name="Line 353"/>
            <p:cNvSpPr>
              <a:spLocks noChangeShapeType="1"/>
            </p:cNvSpPr>
            <p:nvPr/>
          </p:nvSpPr>
          <p:spPr bwMode="auto">
            <a:xfrm>
              <a:off x="7288213" y="3573463"/>
              <a:ext cx="0" cy="22574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97" name="Line 357"/>
            <p:cNvSpPr>
              <a:spLocks noChangeShapeType="1"/>
            </p:cNvSpPr>
            <p:nvPr/>
          </p:nvSpPr>
          <p:spPr bwMode="auto">
            <a:xfrm>
              <a:off x="1176338" y="4221088"/>
              <a:ext cx="0" cy="136800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04" name="Line 364"/>
            <p:cNvSpPr>
              <a:spLocks noChangeShapeType="1"/>
            </p:cNvSpPr>
            <p:nvPr/>
          </p:nvSpPr>
          <p:spPr bwMode="auto">
            <a:xfrm>
              <a:off x="2989263" y="3968750"/>
              <a:ext cx="0" cy="186213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08" name="Line 368"/>
            <p:cNvSpPr>
              <a:spLocks noChangeShapeType="1"/>
            </p:cNvSpPr>
            <p:nvPr/>
          </p:nvSpPr>
          <p:spPr bwMode="auto">
            <a:xfrm>
              <a:off x="4011613" y="3968750"/>
              <a:ext cx="0" cy="186213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12" name="Line 372"/>
            <p:cNvSpPr>
              <a:spLocks noChangeShapeType="1"/>
            </p:cNvSpPr>
            <p:nvPr/>
          </p:nvSpPr>
          <p:spPr bwMode="auto">
            <a:xfrm>
              <a:off x="5103813" y="3968750"/>
              <a:ext cx="0" cy="186213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16" name="Line 376"/>
            <p:cNvSpPr>
              <a:spLocks noChangeShapeType="1"/>
            </p:cNvSpPr>
            <p:nvPr/>
          </p:nvSpPr>
          <p:spPr bwMode="auto">
            <a:xfrm>
              <a:off x="6196013" y="3968750"/>
              <a:ext cx="0" cy="186213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25" name="Line 385"/>
            <p:cNvSpPr>
              <a:spLocks noChangeShapeType="1"/>
            </p:cNvSpPr>
            <p:nvPr/>
          </p:nvSpPr>
          <p:spPr bwMode="auto">
            <a:xfrm>
              <a:off x="539552" y="4213225"/>
              <a:ext cx="7704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26" name="Line 386"/>
            <p:cNvSpPr>
              <a:spLocks noChangeShapeType="1"/>
            </p:cNvSpPr>
            <p:nvPr/>
          </p:nvSpPr>
          <p:spPr bwMode="auto">
            <a:xfrm>
              <a:off x="539552" y="4608513"/>
              <a:ext cx="7704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38" name="Line 398"/>
            <p:cNvSpPr>
              <a:spLocks noChangeShapeType="1"/>
            </p:cNvSpPr>
            <p:nvPr/>
          </p:nvSpPr>
          <p:spPr bwMode="auto">
            <a:xfrm>
              <a:off x="2339975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42" name="Line 402"/>
            <p:cNvSpPr>
              <a:spLocks noChangeShapeType="1"/>
            </p:cNvSpPr>
            <p:nvPr/>
          </p:nvSpPr>
          <p:spPr bwMode="auto">
            <a:xfrm>
              <a:off x="2770188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1" name="Line 411"/>
            <p:cNvSpPr>
              <a:spLocks noChangeShapeType="1"/>
            </p:cNvSpPr>
            <p:nvPr/>
          </p:nvSpPr>
          <p:spPr bwMode="auto">
            <a:xfrm>
              <a:off x="3468688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55" name="Line 415"/>
            <p:cNvSpPr>
              <a:spLocks noChangeShapeType="1"/>
            </p:cNvSpPr>
            <p:nvPr/>
          </p:nvSpPr>
          <p:spPr bwMode="auto">
            <a:xfrm>
              <a:off x="3792538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64" name="Line 424"/>
            <p:cNvSpPr>
              <a:spLocks noChangeShapeType="1"/>
            </p:cNvSpPr>
            <p:nvPr/>
          </p:nvSpPr>
          <p:spPr bwMode="auto">
            <a:xfrm>
              <a:off x="4491038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68" name="Line 428"/>
            <p:cNvSpPr>
              <a:spLocks noChangeShapeType="1"/>
            </p:cNvSpPr>
            <p:nvPr/>
          </p:nvSpPr>
          <p:spPr bwMode="auto">
            <a:xfrm>
              <a:off x="4884738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77" name="Line 437"/>
            <p:cNvSpPr>
              <a:spLocks noChangeShapeType="1"/>
            </p:cNvSpPr>
            <p:nvPr/>
          </p:nvSpPr>
          <p:spPr bwMode="auto">
            <a:xfrm>
              <a:off x="5583238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81" name="Line 441"/>
            <p:cNvSpPr>
              <a:spLocks noChangeShapeType="1"/>
            </p:cNvSpPr>
            <p:nvPr/>
          </p:nvSpPr>
          <p:spPr bwMode="auto">
            <a:xfrm>
              <a:off x="5976938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90" name="Line 450"/>
            <p:cNvSpPr>
              <a:spLocks noChangeShapeType="1"/>
            </p:cNvSpPr>
            <p:nvPr/>
          </p:nvSpPr>
          <p:spPr bwMode="auto">
            <a:xfrm>
              <a:off x="6675438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94" name="Line 454"/>
            <p:cNvSpPr>
              <a:spLocks noChangeShapeType="1"/>
            </p:cNvSpPr>
            <p:nvPr/>
          </p:nvSpPr>
          <p:spPr bwMode="auto">
            <a:xfrm>
              <a:off x="7069138" y="4213225"/>
              <a:ext cx="0" cy="16176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704" name="Line 464"/>
            <p:cNvSpPr>
              <a:spLocks noChangeShapeType="1"/>
            </p:cNvSpPr>
            <p:nvPr/>
          </p:nvSpPr>
          <p:spPr bwMode="auto">
            <a:xfrm>
              <a:off x="539552" y="4852988"/>
              <a:ext cx="7704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792" name="Line 552"/>
            <p:cNvSpPr>
              <a:spLocks noChangeShapeType="1"/>
            </p:cNvSpPr>
            <p:nvPr/>
          </p:nvSpPr>
          <p:spPr bwMode="auto">
            <a:xfrm>
              <a:off x="539552" y="5097463"/>
              <a:ext cx="7704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880" name="Line 640"/>
            <p:cNvSpPr>
              <a:spLocks noChangeShapeType="1"/>
            </p:cNvSpPr>
            <p:nvPr/>
          </p:nvSpPr>
          <p:spPr bwMode="auto">
            <a:xfrm>
              <a:off x="539552" y="5341938"/>
              <a:ext cx="7704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52" name="Line 812"/>
            <p:cNvSpPr>
              <a:spLocks noChangeShapeType="1"/>
            </p:cNvSpPr>
            <p:nvPr/>
          </p:nvSpPr>
          <p:spPr bwMode="auto">
            <a:xfrm>
              <a:off x="539552" y="5586413"/>
              <a:ext cx="77040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8" name="Rectangle 205"/>
            <p:cNvSpPr>
              <a:spLocks noChangeArrowheads="1"/>
            </p:cNvSpPr>
            <p:nvPr/>
          </p:nvSpPr>
          <p:spPr bwMode="auto">
            <a:xfrm>
              <a:off x="507207" y="4117275"/>
              <a:ext cx="731837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Výrobek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Rectangle 206"/>
            <p:cNvSpPr>
              <a:spLocks noChangeArrowheads="1"/>
            </p:cNvSpPr>
            <p:nvPr/>
          </p:nvSpPr>
          <p:spPr bwMode="auto">
            <a:xfrm>
              <a:off x="2903014" y="4199533"/>
              <a:ext cx="610643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t 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0" name="Rectangle 206"/>
            <p:cNvSpPr>
              <a:spLocks noChangeArrowheads="1"/>
            </p:cNvSpPr>
            <p:nvPr/>
          </p:nvSpPr>
          <p:spPr bwMode="auto">
            <a:xfrm>
              <a:off x="3943598" y="4202631"/>
              <a:ext cx="610643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t 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Rectangle 206"/>
            <p:cNvSpPr>
              <a:spLocks noChangeArrowheads="1"/>
            </p:cNvSpPr>
            <p:nvPr/>
          </p:nvSpPr>
          <p:spPr bwMode="auto">
            <a:xfrm>
              <a:off x="5015332" y="4175247"/>
              <a:ext cx="610643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t 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Rectangle 206"/>
            <p:cNvSpPr>
              <a:spLocks noChangeArrowheads="1"/>
            </p:cNvSpPr>
            <p:nvPr/>
          </p:nvSpPr>
          <p:spPr bwMode="auto">
            <a:xfrm>
              <a:off x="6130405" y="4210551"/>
              <a:ext cx="610643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" hangingPunct="1">
                <a:spcBef>
                  <a:spcPct val="0"/>
                </a:spcBef>
                <a:buFontTx/>
                <a:buNone/>
              </a:pPr>
              <a:r>
                <a:rPr lang="cs-CZ" altLang="en-US" sz="1000" b="1">
                  <a:latin typeface="Calibri" panose="020F0502020204030204" pitchFamily="34" charset="0"/>
                  <a:cs typeface="Calibri" panose="020F0502020204030204" pitchFamily="34" charset="0"/>
                </a:rPr>
                <a:t>t </a:t>
              </a:r>
              <a:endParaRPr lang="cs-CZ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Obdélník 1"/>
            <p:cNvSpPr/>
            <p:nvPr/>
          </p:nvSpPr>
          <p:spPr>
            <a:xfrm>
              <a:off x="497516" y="5589240"/>
              <a:ext cx="18422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/>
              <a:r>
                <a:rPr lang="cs-CZ" altLang="en-US" sz="1200" b="1" smtClean="0">
                  <a:latin typeface="Calibri" panose="020F0502020204030204" pitchFamily="34" charset="0"/>
                  <a:cs typeface="Calibri" panose="020F0502020204030204" pitchFamily="34" charset="0"/>
                </a:rPr>
                <a:t>Celkový čas operace </a:t>
              </a:r>
              <a:r>
                <a:rPr lang="cs-CZ" alt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(hod)</a:t>
              </a:r>
            </a:p>
          </p:txBody>
        </p:sp>
      </p:grpSp>
      <p:sp>
        <p:nvSpPr>
          <p:cNvPr id="184" name="Rectangle 206"/>
          <p:cNvSpPr>
            <a:spLocks noChangeArrowheads="1"/>
          </p:cNvSpPr>
          <p:nvPr/>
        </p:nvSpPr>
        <p:spPr bwMode="auto">
          <a:xfrm>
            <a:off x="457200" y="6011365"/>
            <a:ext cx="5322888" cy="3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cs-CZ" altLang="en-US" sz="1200" b="1" smtClean="0">
                <a:latin typeface="Calibri" panose="020F0502020204030204" pitchFamily="34" charset="0"/>
                <a:cs typeface="Calibri" panose="020F0502020204030204" pitchFamily="34" charset="0"/>
              </a:rPr>
              <a:t>t = specifická spotřeba času na výrobu výrobku ve výrobní operaci (hod/t)   </a:t>
            </a:r>
            <a:endParaRPr lang="cs-CZ" alt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Rectangle 206"/>
          <p:cNvSpPr>
            <a:spLocks noChangeArrowheads="1"/>
          </p:cNvSpPr>
          <p:nvPr/>
        </p:nvSpPr>
        <p:spPr bwMode="auto">
          <a:xfrm>
            <a:off x="479260" y="6303955"/>
            <a:ext cx="6541012" cy="3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r>
              <a:rPr lang="cs-CZ" altLang="en-US" sz="1200" b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altLang="en-US" sz="1200" b="1" smtClean="0">
                <a:latin typeface="Calibri" panose="020F0502020204030204" pitchFamily="34" charset="0"/>
                <a:cs typeface="Calibri" panose="020F0502020204030204" pitchFamily="34" charset="0"/>
              </a:rPr>
              <a:t> = celková spotřeba času na výrobu poptávaného množství výrobku ve výrobní operaci (hod)   </a:t>
            </a:r>
            <a:endParaRPr lang="cs-CZ" alt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5522515" y="5536095"/>
            <a:ext cx="459309" cy="290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9" name="Ovál 188"/>
          <p:cNvSpPr/>
          <p:nvPr/>
        </p:nvSpPr>
        <p:spPr>
          <a:xfrm>
            <a:off x="7232428" y="3366888"/>
            <a:ext cx="1075372" cy="782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84213" y="842293"/>
            <a:ext cx="7162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2. Identifikace omezení, úzkého místa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116013" y="1556792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Nepřímé postupy: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044575" y="2132856"/>
            <a:ext cx="71628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1"/>
            </a:pP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Dotazování u pracovníků odpovědných za expedici: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Kde hledáš chybějící zboží, koho kontaktuješ?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Které činnosti se v podniku stále opožďují?  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044575" y="3645024"/>
            <a:ext cx="75438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Char char="2"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en-U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Analýza událostí, ke kterým došlo v uplynulém období: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Jaký je dosavadní vývoj stavu zásobníků materiálů, polotovarů ?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Nehromadí se úkoly na některých pracovištích?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Nedochází ke skluzům v plnění úkolů ?  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1690688" y="5300663"/>
            <a:ext cx="6477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/>
              <a:t>O 1</a:t>
            </a:r>
            <a:endParaRPr lang="en-US" altLang="en-US" sz="1800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346450" y="5300663"/>
            <a:ext cx="6477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/>
              <a:t>O 2</a:t>
            </a:r>
            <a:endParaRPr lang="en-US" altLang="en-US" sz="1800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075238" y="5300663"/>
            <a:ext cx="6477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/>
              <a:t>O 3</a:t>
            </a:r>
            <a:endParaRPr lang="en-US" altLang="en-US" sz="1800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6875463" y="5300663"/>
            <a:ext cx="6477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/>
              <a:t>O4 </a:t>
            </a:r>
            <a:endParaRPr lang="en-US" altLang="en-US" sz="1800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2555875" y="5516563"/>
            <a:ext cx="5746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2555875" y="5372100"/>
            <a:ext cx="5746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4211638" y="5516563"/>
            <a:ext cx="5746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011863" y="5516563"/>
            <a:ext cx="5746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4211638" y="5372100"/>
            <a:ext cx="5746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4211638" y="5227638"/>
            <a:ext cx="5746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4211638" y="5084763"/>
            <a:ext cx="5746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3074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4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4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utoUpdateAnimBg="0"/>
      <p:bldP spid="30738" grpId="0" autoUpdateAnimBg="0"/>
      <p:bldP spid="30739" grpId="0" autoUpdateAnimBg="0"/>
      <p:bldP spid="30740" grpId="0" autoUpdateAnimBg="0"/>
      <p:bldP spid="30742" grpId="0" animBg="1"/>
      <p:bldP spid="30743" grpId="0" animBg="1"/>
      <p:bldP spid="30744" grpId="0" build="allAtOnce" animBg="1"/>
      <p:bldP spid="30744" grpId="1" build="allAtOnce" animBg="1"/>
      <p:bldP spid="30746" grpId="0" animBg="1"/>
      <p:bldP spid="30747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827584" y="692696"/>
            <a:ext cx="7162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2. Identifikace omezení, úzkého místa</a:t>
            </a:r>
          </a:p>
        </p:txBody>
      </p:sp>
      <p:graphicFrame>
        <p:nvGraphicFramePr>
          <p:cNvPr id="1128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824077"/>
              </p:ext>
            </p:extLst>
          </p:nvPr>
        </p:nvGraphicFramePr>
        <p:xfrm>
          <a:off x="1619672" y="2060848"/>
          <a:ext cx="6096000" cy="353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list" r:id="rId3" imgW="4686785" imgH="2514915" progId="Excel.Sheet.8">
                  <p:embed/>
                </p:oleObj>
              </mc:Choice>
              <mc:Fallback>
                <p:oleObj name="list" r:id="rId3" imgW="4686785" imgH="2514915" progId="Excel.Shee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060848"/>
                        <a:ext cx="6096000" cy="353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22"/>
          <p:cNvSpPr txBox="1">
            <a:spLocks noChangeArrowheads="1"/>
          </p:cNvSpPr>
          <p:nvPr/>
        </p:nvSpPr>
        <p:spPr bwMode="auto">
          <a:xfrm>
            <a:off x="2267744" y="1501255"/>
            <a:ext cx="5113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>
                <a:latin typeface="Calibri" panose="020F0502020204030204" pitchFamily="34" charset="0"/>
                <a:cs typeface="Calibri" panose="020F0502020204030204" pitchFamily="34" charset="0"/>
              </a:rPr>
              <a:t>Výkonový profil výrobního procesu</a:t>
            </a:r>
          </a:p>
        </p:txBody>
      </p:sp>
      <p:sp>
        <p:nvSpPr>
          <p:cNvPr id="5" name="Ovál 4"/>
          <p:cNvSpPr/>
          <p:nvPr/>
        </p:nvSpPr>
        <p:spPr>
          <a:xfrm>
            <a:off x="4355976" y="3645024"/>
            <a:ext cx="85650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971550" y="692150"/>
            <a:ext cx="7162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3. Zabezpečení plného využití úzkého místa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044575" y="1484313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A. Podrobný rozpis plánu na úzké místo: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404938" y="2205038"/>
            <a:ext cx="568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A2.    Stanovení velikosti výrobní dávky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404938" y="1844675"/>
            <a:ext cx="705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A1.    Určení priorit výroby jednotlivých výrobků, polotovarů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404938" y="2563813"/>
            <a:ext cx="475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A3.    Stanovení velikosti přepravní dávky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042988" y="3357563"/>
            <a:ext cx="705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A1.    Určení priorit výroby jednotlivých výrobků, polotovarů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827088" y="3716338"/>
            <a:ext cx="7162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Obecná kriteria -prioritní může být objednávka s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116013" y="4005263"/>
            <a:ext cx="7162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 nejbližším termínem vyřízení 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116013" y="4581525"/>
            <a:ext cx="7162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3.   největším skluzem v plnění termínu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116013" y="4868863"/>
            <a:ext cx="7162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4.   největším přínosem pro firmu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116013" y="5157788"/>
            <a:ext cx="7162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5.   nejdelším, nebo nejkratším trvání operace na zařízení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1116013" y="5445125"/>
            <a:ext cx="7162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6.   největším nebo nejnižším počtem navazujících operací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116013" y="5734050"/>
            <a:ext cx="7162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7.  nejdelším nebo nejkratším trváním výrobního cyklu…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1116013" y="4292600"/>
            <a:ext cx="7162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2.   největším nebo nejnižším trváním navazujících operací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utoUpdateAnimBg="0"/>
      <p:bldP spid="12305" grpId="0" autoUpdateAnimBg="0"/>
      <p:bldP spid="12306" grpId="0" autoUpdateAnimBg="0"/>
      <p:bldP spid="12309" grpId="0" autoUpdateAnimBg="0"/>
      <p:bldP spid="12310" grpId="0" autoUpdateAnimBg="0"/>
      <p:bldP spid="12311" grpId="0" autoUpdateAnimBg="0"/>
      <p:bldP spid="12312" grpId="0" autoUpdateAnimBg="0"/>
      <p:bldP spid="12313" grpId="0" autoUpdateAnimBg="0"/>
      <p:bldP spid="12314" grpId="0" autoUpdateAnimBg="0"/>
      <p:bldP spid="12315" grpId="0" autoUpdateAnimBg="0"/>
      <p:bldP spid="12316" grpId="0" autoUpdateAnimBg="0"/>
      <p:bldP spid="12317" grpId="0" autoUpdateAnimBg="0"/>
      <p:bldP spid="12318" grpId="0" autoUpdateAnimBg="0"/>
      <p:bldP spid="1231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055688" y="784225"/>
            <a:ext cx="7162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3. Zabezpečení plného využití úzkého místa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492500" y="1268413"/>
            <a:ext cx="19446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Druhy zásobníků</a:t>
            </a:r>
          </a:p>
        </p:txBody>
      </p:sp>
      <p:sp>
        <p:nvSpPr>
          <p:cNvPr id="21508" name="Rectangle 18"/>
          <p:cNvSpPr>
            <a:spLocks noChangeArrowheads="1"/>
          </p:cNvSpPr>
          <p:nvPr/>
        </p:nvSpPr>
        <p:spPr bwMode="auto">
          <a:xfrm>
            <a:off x="1114425" y="2205038"/>
            <a:ext cx="3313113" cy="417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4786313" y="2205038"/>
            <a:ext cx="3313112" cy="417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187450" y="2349500"/>
            <a:ext cx="3097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 i="1">
                <a:latin typeface="Calibri" panose="020F0502020204030204" pitchFamily="34" charset="0"/>
                <a:cs typeface="Calibri" panose="020F0502020204030204" pitchFamily="34" charset="0"/>
              </a:rPr>
              <a:t>Časový zásobník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859338" y="2349500"/>
            <a:ext cx="3097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 i="1">
                <a:latin typeface="Calibri" panose="020F0502020204030204" pitchFamily="34" charset="0"/>
                <a:cs typeface="Calibri" panose="020F0502020204030204" pitchFamily="34" charset="0"/>
              </a:rPr>
              <a:t>Množstevní zásobník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187450" y="2636838"/>
            <a:ext cx="30972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Časový úsek, který je přidáván k průběžné době výroby v takové výši, aby chránil navazující úzké místo před náhodnými výkyvy ve výrobě dodávaného polotovaru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187450" y="5300663"/>
            <a:ext cx="3097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není využit, je polotovar, materiál o zvolený časový úsek dříve k dispozici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4932363" y="2708275"/>
            <a:ext cx="309721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Zásoba polotovaru, materiálu, výrobku, která je vytvářena pro krytí nepředvídaných výkyvů v poptávce zákazníků, poruchách ve výrobě položek uložených v zásobníku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1116013" y="1628775"/>
            <a:ext cx="72009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en-US" sz="14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Vytváření zásobníků neznamená růst stavu zásob, ale jejich účelnou lokalizaci v logistickém řetězci v zájmu plynulých materiálových toků</a:t>
            </a:r>
          </a:p>
        </p:txBody>
      </p:sp>
      <p:grpSp>
        <p:nvGrpSpPr>
          <p:cNvPr id="16418" name="Group 34"/>
          <p:cNvGrpSpPr>
            <a:grpSpLocks/>
          </p:cNvGrpSpPr>
          <p:nvPr/>
        </p:nvGrpSpPr>
        <p:grpSpPr bwMode="auto">
          <a:xfrm>
            <a:off x="1836738" y="4076700"/>
            <a:ext cx="1008062" cy="431800"/>
            <a:chOff x="1157" y="2568"/>
            <a:chExt cx="635" cy="272"/>
          </a:xfrm>
        </p:grpSpPr>
        <p:sp>
          <p:nvSpPr>
            <p:cNvPr id="21525" name="Line 26"/>
            <p:cNvSpPr>
              <a:spLocks noChangeShapeType="1"/>
            </p:cNvSpPr>
            <p:nvPr/>
          </p:nvSpPr>
          <p:spPr bwMode="auto">
            <a:xfrm>
              <a:off x="1157" y="2568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6" name="Line 27"/>
            <p:cNvSpPr>
              <a:spLocks noChangeShapeType="1"/>
            </p:cNvSpPr>
            <p:nvPr/>
          </p:nvSpPr>
          <p:spPr bwMode="auto">
            <a:xfrm>
              <a:off x="1474" y="256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7" name="Line 28"/>
            <p:cNvSpPr>
              <a:spLocks noChangeShapeType="1"/>
            </p:cNvSpPr>
            <p:nvPr/>
          </p:nvSpPr>
          <p:spPr bwMode="auto">
            <a:xfrm>
              <a:off x="1474" y="2704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8" name="Line 30"/>
            <p:cNvSpPr>
              <a:spLocks noChangeShapeType="1"/>
            </p:cNvSpPr>
            <p:nvPr/>
          </p:nvSpPr>
          <p:spPr bwMode="auto">
            <a:xfrm>
              <a:off x="1792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2844800" y="4508500"/>
            <a:ext cx="7921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3636963" y="4508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3636963" y="4724400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4932363" y="4005263"/>
            <a:ext cx="30972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Směrodatná odchylka velikosti objednávek …………………..…2,4 t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003800" y="4652963"/>
            <a:ext cx="3097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Pojistná zásoba…</a:t>
            </a:r>
            <a:r>
              <a:rPr lang="en-US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… 2 . 2,4 =  4,8 t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4932363" y="5229225"/>
            <a:ext cx="30972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zajištění 97,5% pravděpodobnosti splnění požadavků zákazníka</a:t>
            </a:r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2627313" y="4724400"/>
            <a:ext cx="217487" cy="431800"/>
          </a:xfrm>
          <a:prstGeom prst="upArrow">
            <a:avLst>
              <a:gd name="adj1" fmla="val 50000"/>
              <a:gd name="adj2" fmla="val 496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2844800" y="49403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20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asov</a:t>
            </a:r>
            <a:r>
              <a:rPr lang="cs-CZ" altLang="en-US" sz="120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 re</a:t>
            </a:r>
            <a:r>
              <a:rPr lang="cs-CZ" altLang="en-US" sz="120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erva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4.07407E-6 L -0.04739 4.07407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utoUpdateAnimBg="0"/>
      <p:bldP spid="16401" grpId="0" autoUpdateAnimBg="0"/>
      <p:bldP spid="16404" grpId="0"/>
      <p:bldP spid="16405" grpId="0"/>
      <p:bldP spid="16406" grpId="0"/>
      <p:bldP spid="16407" grpId="0"/>
      <p:bldP spid="16409" grpId="0" autoUpdateAnimBg="0"/>
      <p:bldP spid="16419" grpId="0"/>
      <p:bldP spid="16420" grpId="0"/>
      <p:bldP spid="16421" grpId="0"/>
      <p:bldP spid="16422" grpId="0" animBg="1"/>
      <p:bldP spid="164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9"/>
          <p:cNvSpPr txBox="1">
            <a:spLocks noChangeArrowheads="1"/>
          </p:cNvSpPr>
          <p:nvPr/>
        </p:nvSpPr>
        <p:spPr bwMode="auto">
          <a:xfrm>
            <a:off x="909638" y="828675"/>
            <a:ext cx="716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4"/>
            </a:pPr>
            <a:r>
              <a:rPr lang="cs-CZ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Delegace rozhodování na úzké místo </a:t>
            </a:r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1789113" y="3708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2916238" y="3716338"/>
            <a:ext cx="1333500" cy="152400"/>
          </a:xfrm>
          <a:prstGeom prst="rightArrow">
            <a:avLst>
              <a:gd name="adj1" fmla="val 50000"/>
              <a:gd name="adj2" fmla="val 2187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4859338" y="3708400"/>
            <a:ext cx="504825" cy="152400"/>
          </a:xfrm>
          <a:prstGeom prst="rightArrow">
            <a:avLst>
              <a:gd name="adj1" fmla="val 50000"/>
              <a:gd name="adj2" fmla="val 828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6002338" y="3708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7092950" y="3716338"/>
            <a:ext cx="431800" cy="144462"/>
          </a:xfrm>
          <a:prstGeom prst="rightArrow">
            <a:avLst>
              <a:gd name="adj1" fmla="val 50000"/>
              <a:gd name="adj2" fmla="val 7472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467" name="AutoShape 35"/>
          <p:cNvCxnSpPr>
            <a:cxnSpLocks noChangeShapeType="1"/>
          </p:cNvCxnSpPr>
          <p:nvPr/>
        </p:nvCxnSpPr>
        <p:spPr bwMode="auto">
          <a:xfrm rot="5400000" flipH="1">
            <a:off x="6346825" y="1727201"/>
            <a:ext cx="33337" cy="3725862"/>
          </a:xfrm>
          <a:prstGeom prst="bentConnector3">
            <a:avLst>
              <a:gd name="adj1" fmla="val 2628569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643438" y="2060575"/>
            <a:ext cx="3455987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3.Rozpis objednávek na úzké místo podrobný plán úzkého místa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476375" y="1628775"/>
            <a:ext cx="28082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1.Identifikace úzkého místa</a:t>
            </a:r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3708400" y="1916113"/>
            <a:ext cx="719138" cy="1584325"/>
          </a:xfrm>
          <a:prstGeom prst="line">
            <a:avLst/>
          </a:prstGeom>
          <a:noFill/>
          <a:ln w="9525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539750" y="4797425"/>
            <a:ext cx="3744913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Kdo rozhoduje o materiálových vstupech a úkolech pro nekritická místa ?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4572000" y="4797425"/>
            <a:ext cx="360045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Místo, které ovlivňuje výkonnost celého systému – úzké místo!</a:t>
            </a:r>
          </a:p>
        </p:txBody>
      </p:sp>
      <p:sp>
        <p:nvSpPr>
          <p:cNvPr id="18475" name="AutoShape 43"/>
          <p:cNvSpPr>
            <a:spLocks noChangeArrowheads="1"/>
          </p:cNvSpPr>
          <p:nvPr/>
        </p:nvSpPr>
        <p:spPr bwMode="auto">
          <a:xfrm>
            <a:off x="4140200" y="50133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 flipH="1" flipV="1">
            <a:off x="4859338" y="4148138"/>
            <a:ext cx="720725" cy="6492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77" name="AutoShape 45"/>
          <p:cNvSpPr>
            <a:spLocks noChangeArrowheads="1"/>
          </p:cNvSpPr>
          <p:nvPr/>
        </p:nvSpPr>
        <p:spPr bwMode="auto">
          <a:xfrm rot="5400000">
            <a:off x="1259681" y="3285332"/>
            <a:ext cx="503237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3276600" y="2349500"/>
            <a:ext cx="431800" cy="4318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835150" y="1989138"/>
            <a:ext cx="22320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2.Vytvoření zásobníku</a:t>
            </a:r>
          </a:p>
        </p:txBody>
      </p:sp>
      <p:sp>
        <p:nvSpPr>
          <p:cNvPr id="18483" name="Line 51"/>
          <p:cNvSpPr>
            <a:spLocks noChangeShapeType="1"/>
          </p:cNvSpPr>
          <p:nvPr/>
        </p:nvSpPr>
        <p:spPr bwMode="auto">
          <a:xfrm>
            <a:off x="2843213" y="2349500"/>
            <a:ext cx="360362" cy="863600"/>
          </a:xfrm>
          <a:prstGeom prst="line">
            <a:avLst/>
          </a:prstGeom>
          <a:noFill/>
          <a:ln w="9525">
            <a:solidFill>
              <a:srgbClr val="0099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18484" name="AutoShape 52"/>
          <p:cNvCxnSpPr>
            <a:cxnSpLocks noChangeShapeType="1"/>
          </p:cNvCxnSpPr>
          <p:nvPr/>
        </p:nvCxnSpPr>
        <p:spPr bwMode="auto">
          <a:xfrm rot="16200000" flipV="1">
            <a:off x="2252663" y="1727200"/>
            <a:ext cx="1092200" cy="3511550"/>
          </a:xfrm>
          <a:prstGeom prst="bentConnector4">
            <a:avLst>
              <a:gd name="adj1" fmla="val -19477"/>
              <a:gd name="adj2" fmla="val 106509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1187450" y="4365625"/>
            <a:ext cx="34559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4.Zavedení regulačního obvodu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1116013" y="2781300"/>
            <a:ext cx="8636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Sklad</a:t>
            </a: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7524750" y="3644900"/>
            <a:ext cx="1008063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Zákazníci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6443663" y="3644900"/>
            <a:ext cx="6477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VS5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1116013" y="3644900"/>
            <a:ext cx="6477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VS1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2268538" y="3644900"/>
            <a:ext cx="6477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VS2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4211638" y="3644900"/>
            <a:ext cx="6477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VS3</a:t>
            </a:r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5364163" y="3644900"/>
            <a:ext cx="6477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VS4</a:t>
            </a:r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4140200" y="3500438"/>
            <a:ext cx="792163" cy="6492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539750" y="5805488"/>
            <a:ext cx="82073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Drum (úzké místo) Buffer (zásobník) Rope (regulační obvod) (DBR) systém 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4208 L -0.00798 0.18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7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 animBg="1"/>
      <p:bldP spid="18462" grpId="0" animBg="1"/>
      <p:bldP spid="18463" grpId="0" animBg="1"/>
      <p:bldP spid="18464" grpId="0" animBg="1"/>
      <p:bldP spid="18465" grpId="0" animBg="1"/>
      <p:bldP spid="18469" grpId="0" animBg="1"/>
      <p:bldP spid="18470" grpId="0" animBg="1"/>
      <p:bldP spid="18473" grpId="0" animBg="1"/>
      <p:bldP spid="18474" grpId="0" animBg="1"/>
      <p:bldP spid="18475" grpId="0" animBg="1"/>
      <p:bldP spid="18477" grpId="0" animBg="1"/>
      <p:bldP spid="18479" grpId="0" animBg="1"/>
      <p:bldP spid="18479" grpId="1" animBg="1"/>
      <p:bldP spid="18482" grpId="0" animBg="1"/>
      <p:bldP spid="18486" grpId="0" animBg="1"/>
      <p:bldP spid="18487" grpId="0" animBg="1"/>
      <p:bldP spid="18488" grpId="0" animBg="1"/>
      <p:bldP spid="18489" grpId="0" animBg="1"/>
      <p:bldP spid="18491" grpId="0" animBg="1"/>
      <p:bldP spid="18492" grpId="0" animBg="1"/>
      <p:bldP spid="18493" grpId="0" animBg="1"/>
      <p:bldP spid="18494" grpId="0" animBg="1"/>
      <p:bldP spid="18495" grpId="0" animBg="1"/>
      <p:bldP spid="184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1655478" y="134076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latin typeface="Caibri"/>
              </a:rPr>
              <a:t>Poptávka (předpověď/objednávky)</a:t>
            </a:r>
            <a:endParaRPr lang="cs-CZ" sz="2400" dirty="0">
              <a:latin typeface="Caibri"/>
            </a:endParaRPr>
          </a:p>
        </p:txBody>
      </p:sp>
      <p:sp>
        <p:nvSpPr>
          <p:cNvPr id="2" name="Šipka dolů 1"/>
          <p:cNvSpPr/>
          <p:nvPr/>
        </p:nvSpPr>
        <p:spPr>
          <a:xfrm>
            <a:off x="4031742" y="1932511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1655478" y="2566645"/>
            <a:ext cx="702097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latin typeface="Caibri"/>
              </a:rPr>
              <a:t>Úplný bilanční model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>
                <a:latin typeface="Caibri"/>
              </a:rPr>
              <a:t>Model mezivýrobkových </a:t>
            </a:r>
            <a:r>
              <a:rPr lang="cs-CZ" smtClean="0">
                <a:latin typeface="Caibri"/>
              </a:rPr>
              <a:t>vztahů </a:t>
            </a:r>
            <a:endParaRPr lang="cs-CZ">
              <a:latin typeface="Caibri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>
                <a:latin typeface="Caibri"/>
              </a:rPr>
              <a:t>Model bilance spotřeby </a:t>
            </a:r>
            <a:r>
              <a:rPr lang="cs-CZ" smtClean="0">
                <a:latin typeface="Caibri"/>
              </a:rPr>
              <a:t>surovin</a:t>
            </a:r>
            <a:endParaRPr lang="cs-CZ">
              <a:latin typeface="Caibri"/>
            </a:endParaRPr>
          </a:p>
          <a:p>
            <a:pPr marL="447675" indent="-447675">
              <a:spcBef>
                <a:spcPts val="600"/>
              </a:spcBef>
              <a:buFont typeface="+mj-lt"/>
              <a:buAutoNum type="arabicPeriod"/>
            </a:pPr>
            <a:r>
              <a:rPr lang="cs-CZ">
                <a:latin typeface="Caibri"/>
              </a:rPr>
              <a:t>Model bilance kapacit výrobních </a:t>
            </a:r>
            <a:r>
              <a:rPr lang="cs-CZ" smtClean="0">
                <a:latin typeface="Caibri"/>
              </a:rPr>
              <a:t>zařízení</a:t>
            </a:r>
            <a:endParaRPr lang="cs-CZ">
              <a:latin typeface="Caibri"/>
            </a:endParaRPr>
          </a:p>
          <a:p>
            <a:endParaRPr lang="cs-CZ" sz="2400" dirty="0">
              <a:latin typeface="Caibri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23528" y="404664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>
                <a:latin typeface="Calibri" panose="020F0502020204030204" pitchFamily="34" charset="0"/>
              </a:rPr>
              <a:t>Ř</a:t>
            </a:r>
            <a:r>
              <a:rPr lang="cs-CZ" altLang="en-US" sz="3600" b="1" smtClean="0">
                <a:latin typeface="Calibri" panose="020F0502020204030204" pitchFamily="34" charset="0"/>
              </a:rPr>
              <a:t>ízení výroby - východiska</a:t>
            </a:r>
            <a:endParaRPr lang="en-US" altLang="en-US" sz="3600">
              <a:latin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996952"/>
            <a:ext cx="2001904" cy="396494"/>
          </a:xfrm>
          <a:prstGeom prst="rect">
            <a:avLst/>
          </a:prstGeom>
        </p:spPr>
      </p:pic>
      <p:sp>
        <p:nvSpPr>
          <p:cNvPr id="24" name="Šipka dolů 23"/>
          <p:cNvSpPr/>
          <p:nvPr/>
        </p:nvSpPr>
        <p:spPr>
          <a:xfrm rot="16200000">
            <a:off x="5620354" y="2943171"/>
            <a:ext cx="1800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 rot="16200000">
            <a:off x="5615718" y="3328183"/>
            <a:ext cx="1800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 rot="16200000">
            <a:off x="6606226" y="3661735"/>
            <a:ext cx="1800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532" y="3393180"/>
            <a:ext cx="1279868" cy="374059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4"/>
          <a:srcRect r="79929" b="9286"/>
          <a:stretch/>
        </p:blipFill>
        <p:spPr>
          <a:xfrm>
            <a:off x="4240875" y="5877272"/>
            <a:ext cx="229805" cy="309833"/>
          </a:xfrm>
          <a:prstGeom prst="rect">
            <a:avLst/>
          </a:prstGeom>
        </p:spPr>
      </p:pic>
      <p:sp>
        <p:nvSpPr>
          <p:cNvPr id="29" name="Šipka dolů 28"/>
          <p:cNvSpPr/>
          <p:nvPr/>
        </p:nvSpPr>
        <p:spPr>
          <a:xfrm>
            <a:off x="4031742" y="4207443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1656646" y="4713652"/>
            <a:ext cx="702097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mtClean="0">
                <a:latin typeface="Caibri"/>
              </a:rPr>
              <a:t>Logistické plány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mtClean="0">
                <a:latin typeface="Caibri"/>
              </a:rPr>
              <a:t>Plán výroby </a:t>
            </a:r>
            <a:endParaRPr lang="cs-CZ">
              <a:latin typeface="Caibri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mtClean="0">
                <a:latin typeface="Caibri"/>
              </a:rPr>
              <a:t>Plán nákupu</a:t>
            </a:r>
            <a:endParaRPr lang="cs-CZ">
              <a:latin typeface="Caibri"/>
            </a:endParaRPr>
          </a:p>
          <a:p>
            <a:pPr marL="447675" indent="-447675">
              <a:spcBef>
                <a:spcPts val="600"/>
              </a:spcBef>
              <a:buFont typeface="+mj-lt"/>
              <a:buAutoNum type="arabicPeriod"/>
            </a:pPr>
            <a:r>
              <a:rPr lang="cs-CZ" smtClean="0">
                <a:latin typeface="Caibri"/>
              </a:rPr>
              <a:t>Plán kapacit</a:t>
            </a:r>
            <a:endParaRPr lang="cs-CZ">
              <a:latin typeface="Caibri"/>
            </a:endParaRPr>
          </a:p>
          <a:p>
            <a:endParaRPr lang="cs-CZ" sz="2400" dirty="0">
              <a:latin typeface="Caibri"/>
            </a:endParaRPr>
          </a:p>
        </p:txBody>
      </p:sp>
      <p:sp>
        <p:nvSpPr>
          <p:cNvPr id="31" name="Šipka dolů 30"/>
          <p:cNvSpPr/>
          <p:nvPr/>
        </p:nvSpPr>
        <p:spPr>
          <a:xfrm rot="16200000">
            <a:off x="3748146" y="5067183"/>
            <a:ext cx="1800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dolů 31"/>
          <p:cNvSpPr/>
          <p:nvPr/>
        </p:nvSpPr>
        <p:spPr>
          <a:xfrm rot="16200000">
            <a:off x="3743510" y="5452195"/>
            <a:ext cx="1800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 dolů 32"/>
          <p:cNvSpPr/>
          <p:nvPr/>
        </p:nvSpPr>
        <p:spPr>
          <a:xfrm rot="16200000">
            <a:off x="3743510" y="5813103"/>
            <a:ext cx="1800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lů 33"/>
          <p:cNvSpPr/>
          <p:nvPr/>
        </p:nvSpPr>
        <p:spPr>
          <a:xfrm rot="18173679">
            <a:off x="5726052" y="1276131"/>
            <a:ext cx="202821" cy="22316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 rotWithShape="1">
          <a:blip r:embed="rId2"/>
          <a:srcRect t="17468" r="85103"/>
          <a:stretch/>
        </p:blipFill>
        <p:spPr>
          <a:xfrm>
            <a:off x="4278676" y="5223683"/>
            <a:ext cx="298220" cy="327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3"/>
          <a:srcRect r="81848" b="3848"/>
          <a:stretch/>
        </p:blipFill>
        <p:spPr>
          <a:xfrm>
            <a:off x="4267670" y="5517609"/>
            <a:ext cx="232322" cy="359663"/>
          </a:xfrm>
          <a:prstGeom prst="rect">
            <a:avLst/>
          </a:prstGeom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93" y="3733976"/>
            <a:ext cx="1207517" cy="3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3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2492453"/>
              </p:ext>
            </p:extLst>
          </p:nvPr>
        </p:nvGraphicFramePr>
        <p:xfrm>
          <a:off x="1187624" y="1628800"/>
          <a:ext cx="5921434" cy="366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422529" y="1880674"/>
            <a:ext cx="140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ibri"/>
              </a:rPr>
              <a:t>měsíce, roky</a:t>
            </a:r>
            <a:endParaRPr lang="cs-CZ" dirty="0">
              <a:latin typeface="Caibri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98561" y="3009029"/>
            <a:ext cx="141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ibri"/>
              </a:rPr>
              <a:t>dny, týdny</a:t>
            </a:r>
            <a:endParaRPr lang="cs-CZ" dirty="0">
              <a:latin typeface="Caibri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92324" y="4199426"/>
            <a:ext cx="110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Caibri"/>
              </a:rPr>
              <a:t>min, sec</a:t>
            </a:r>
            <a:endParaRPr lang="cs-CZ" dirty="0">
              <a:latin typeface="Caibri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758998" y="2250006"/>
            <a:ext cx="2736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758999" y="3409382"/>
            <a:ext cx="1656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758999" y="4651404"/>
            <a:ext cx="7143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585545" y="2065340"/>
            <a:ext cx="323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latin typeface="Caibri"/>
              </a:rPr>
              <a:t>Ekonomika, požadavky na vstupy </a:t>
            </a:r>
            <a:endParaRPr lang="cs-CZ" dirty="0">
              <a:latin typeface="Caibri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794131" y="4466738"/>
            <a:ext cx="2251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smtClean="0">
                <a:latin typeface="Caibri"/>
              </a:rPr>
              <a:t>Sběr dat z výroby</a:t>
            </a:r>
          </a:p>
          <a:p>
            <a:pPr algn="ctr"/>
            <a:r>
              <a:rPr lang="cs-CZ" sz="1700" smtClean="0">
                <a:latin typeface="Caibri"/>
              </a:rPr>
              <a:t>Disponibilita zdrojů</a:t>
            </a:r>
            <a:endParaRPr lang="cs-CZ" sz="1700" dirty="0">
              <a:latin typeface="Caibri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70473" y="3224716"/>
            <a:ext cx="225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latin typeface="Caibri"/>
              </a:rPr>
              <a:t>Proveditelnost plánu</a:t>
            </a:r>
            <a:endParaRPr lang="cs-CZ" dirty="0">
              <a:latin typeface="Caibri"/>
            </a:endParaRPr>
          </a:p>
        </p:txBody>
      </p:sp>
      <p:cxnSp>
        <p:nvCxnSpPr>
          <p:cNvPr id="14" name="Pravoúhlá spojnice 13"/>
          <p:cNvCxnSpPr/>
          <p:nvPr/>
        </p:nvCxnSpPr>
        <p:spPr>
          <a:xfrm rot="16200000" flipV="1">
            <a:off x="6647864" y="3149470"/>
            <a:ext cx="690536" cy="19440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5721524" y="3409382"/>
            <a:ext cx="100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rot="5400000">
            <a:off x="6250243" y="1651299"/>
            <a:ext cx="665255" cy="22320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02636" y="354965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>
                <a:latin typeface="Calibri" panose="020F0502020204030204" pitchFamily="34" charset="0"/>
              </a:rPr>
              <a:t>Ř</a:t>
            </a:r>
            <a:r>
              <a:rPr lang="cs-CZ" altLang="en-US" sz="3600" b="1" smtClean="0">
                <a:latin typeface="Calibri" panose="020F0502020204030204" pitchFamily="34" charset="0"/>
              </a:rPr>
              <a:t>ízení výroby - východiska</a:t>
            </a:r>
            <a:endParaRPr lang="en-US" altLang="en-US" sz="3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7"/>
          <p:cNvSpPr txBox="1">
            <a:spLocks noChangeArrowheads="1"/>
          </p:cNvSpPr>
          <p:nvPr/>
        </p:nvSpPr>
        <p:spPr bwMode="auto">
          <a:xfrm>
            <a:off x="323528" y="266190"/>
            <a:ext cx="8064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cs-CZ" altLang="en-US" sz="3000" b="1" smtClean="0">
                <a:latin typeface="Calibri" panose="020F0502020204030204" pitchFamily="34" charset="0"/>
              </a:rPr>
              <a:t>Tvorba </a:t>
            </a:r>
            <a:r>
              <a:rPr lang="cs-CZ" altLang="en-US" sz="3000" b="1">
                <a:latin typeface="Calibri" panose="020F0502020204030204" pitchFamily="34" charset="0"/>
              </a:rPr>
              <a:t>výrobních plánů a rozvrhů, analýza </a:t>
            </a:r>
            <a:r>
              <a:rPr lang="cs-CZ" altLang="en-US" sz="3000" b="1" smtClean="0">
                <a:latin typeface="Calibri" panose="020F0502020204030204" pitchFamily="34" charset="0"/>
              </a:rPr>
              <a:t>reálnosti</a:t>
            </a:r>
            <a:endParaRPr lang="cs-CZ" altLang="en-US" sz="3000" b="1">
              <a:latin typeface="Calibri" panose="020F0502020204030204" pitchFamily="34" charset="0"/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468313" y="1844675"/>
            <a:ext cx="80645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sumarizace požadavků zákazníků na výrobky nebo služby na sledované plánovací období</a:t>
            </a:r>
            <a:endParaRPr lang="en-US" altLang="en-US" sz="2000" b="1">
              <a:latin typeface="Calibri" panose="020F0502020204030204" pitchFamily="34" charset="0"/>
            </a:endParaRPr>
          </a:p>
        </p:txBody>
      </p:sp>
      <p:sp>
        <p:nvSpPr>
          <p:cNvPr id="3076" name="Text Box 67"/>
          <p:cNvSpPr txBox="1">
            <a:spLocks noChangeArrowheads="1"/>
          </p:cNvSpPr>
          <p:nvPr/>
        </p:nvSpPr>
        <p:spPr bwMode="auto">
          <a:xfrm>
            <a:off x="468313" y="1474788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 i="1">
                <a:latin typeface="Calibri" panose="020F0502020204030204" pitchFamily="34" charset="0"/>
              </a:rPr>
              <a:t>Obecný postup:</a:t>
            </a:r>
            <a:endParaRPr lang="en-US" altLang="en-US" sz="1800" b="1" i="1">
              <a:latin typeface="Calibri" panose="020F0502020204030204" pitchFamily="34" charset="0"/>
            </a:endParaRPr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468313" y="4211638"/>
            <a:ext cx="80645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analýza reálnosti plánu z hlediska disponibilních kapacit a materiálních zdrojů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468313" y="2987675"/>
            <a:ext cx="80645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en-US" sz="2000" b="1">
                <a:latin typeface="Calibri" panose="020F0502020204030204" pitchFamily="34" charset="0"/>
              </a:rPr>
              <a:t>centrální rozpis požadavků zákazníků na jednotlivé operace bez kapacitních omezení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659563" y="5364163"/>
            <a:ext cx="187166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Je plán reálný ? </a:t>
            </a: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5435600" y="5364163"/>
            <a:ext cx="936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Ne</a:t>
            </a: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68" name="Line 72"/>
          <p:cNvSpPr>
            <a:spLocks noChangeShapeType="1"/>
          </p:cNvSpPr>
          <p:nvPr/>
        </p:nvSpPr>
        <p:spPr bwMode="auto">
          <a:xfrm flipH="1">
            <a:off x="6156325" y="55800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4169" name="AutoShape 73"/>
          <p:cNvCxnSpPr>
            <a:cxnSpLocks noChangeShapeType="1"/>
          </p:cNvCxnSpPr>
          <p:nvPr/>
        </p:nvCxnSpPr>
        <p:spPr bwMode="auto">
          <a:xfrm>
            <a:off x="8532813" y="1979613"/>
            <a:ext cx="1587" cy="1141412"/>
          </a:xfrm>
          <a:prstGeom prst="bentConnector3">
            <a:avLst>
              <a:gd name="adj1" fmla="val 155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3" name="AutoShape 77"/>
          <p:cNvCxnSpPr>
            <a:cxnSpLocks noChangeShapeType="1"/>
          </p:cNvCxnSpPr>
          <p:nvPr/>
        </p:nvCxnSpPr>
        <p:spPr bwMode="auto">
          <a:xfrm>
            <a:off x="8532813" y="3203575"/>
            <a:ext cx="1587" cy="1117600"/>
          </a:xfrm>
          <a:prstGeom prst="bent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5" name="AutoShape 79"/>
          <p:cNvCxnSpPr>
            <a:cxnSpLocks noChangeShapeType="1"/>
          </p:cNvCxnSpPr>
          <p:nvPr/>
        </p:nvCxnSpPr>
        <p:spPr bwMode="auto">
          <a:xfrm>
            <a:off x="8532813" y="4427538"/>
            <a:ext cx="1587" cy="1117600"/>
          </a:xfrm>
          <a:prstGeom prst="bentConnector3">
            <a:avLst>
              <a:gd name="adj1" fmla="val 139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76" name="Text Box 80"/>
          <p:cNvSpPr txBox="1">
            <a:spLocks noChangeArrowheads="1"/>
          </p:cNvSpPr>
          <p:nvPr/>
        </p:nvSpPr>
        <p:spPr bwMode="auto">
          <a:xfrm>
            <a:off x="468313" y="5364163"/>
            <a:ext cx="46799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Změna zdrojů</a:t>
            </a: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77" name="Line 81"/>
          <p:cNvSpPr>
            <a:spLocks noChangeShapeType="1"/>
          </p:cNvSpPr>
          <p:nvPr/>
        </p:nvSpPr>
        <p:spPr bwMode="auto">
          <a:xfrm flipH="1">
            <a:off x="3635375" y="55800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4178" name="AutoShape 82"/>
          <p:cNvCxnSpPr>
            <a:cxnSpLocks noChangeShapeType="1"/>
            <a:endCxn id="4165" idx="1"/>
          </p:cNvCxnSpPr>
          <p:nvPr/>
        </p:nvCxnSpPr>
        <p:spPr bwMode="auto">
          <a:xfrm rot="16200000" flipV="1">
            <a:off x="31750" y="3778251"/>
            <a:ext cx="2238375" cy="1365250"/>
          </a:xfrm>
          <a:prstGeom prst="bentConnector4">
            <a:avLst>
              <a:gd name="adj1" fmla="val -116"/>
              <a:gd name="adj2" fmla="val 11674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7235825" y="6083300"/>
            <a:ext cx="9366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Ano</a:t>
            </a: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80" name="Text Box 84"/>
          <p:cNvSpPr txBox="1">
            <a:spLocks noChangeArrowheads="1"/>
          </p:cNvSpPr>
          <p:nvPr/>
        </p:nvSpPr>
        <p:spPr bwMode="auto">
          <a:xfrm>
            <a:off x="468313" y="6083300"/>
            <a:ext cx="64801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Postupná realizace plánu</a:t>
            </a: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 flipH="1">
            <a:off x="5003800" y="62992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82" name="Line 86"/>
          <p:cNvSpPr>
            <a:spLocks noChangeShapeType="1"/>
          </p:cNvSpPr>
          <p:nvPr/>
        </p:nvSpPr>
        <p:spPr bwMode="auto">
          <a:xfrm>
            <a:off x="7667625" y="5867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2" grpId="0" animBg="1"/>
      <p:bldP spid="4164" grpId="0" animBg="1"/>
      <p:bldP spid="4165" grpId="0" animBg="1"/>
      <p:bldP spid="4166" grpId="0" animBg="1"/>
      <p:bldP spid="4167" grpId="0" animBg="1"/>
      <p:bldP spid="4176" grpId="0" animBg="1"/>
      <p:bldP spid="4179" grpId="0" animBg="1"/>
      <p:bldP spid="4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67544" y="44624"/>
            <a:ext cx="83529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b="1" smtClean="0">
                <a:latin typeface="Calibri" panose="020F0502020204030204" pitchFamily="34" charset="0"/>
              </a:rPr>
              <a:t>Tvorba výrobních plánů a rozvrhů, analýza reálnosti</a:t>
            </a:r>
            <a:endParaRPr lang="cs-CZ" altLang="en-US" b="1">
              <a:latin typeface="Calibri" panose="020F0502020204030204" pitchFamily="34" charset="0"/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4247964" y="1111552"/>
            <a:ext cx="648072" cy="44553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27584" y="1557087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smtClean="0">
                <a:solidFill>
                  <a:srgbClr val="FF0000"/>
                </a:solidFill>
                <a:latin typeface="Caibri"/>
              </a:rPr>
              <a:t>Úlohy matematického programování</a:t>
            </a:r>
          </a:p>
          <a:p>
            <a:pPr algn="ctr"/>
            <a:r>
              <a:rPr lang="cs-CZ" sz="2400" smtClean="0">
                <a:solidFill>
                  <a:srgbClr val="FF0000"/>
                </a:solidFill>
                <a:latin typeface="Caibri"/>
              </a:rPr>
              <a:t>(lineární, nelineární, celočíselné, smíšené)</a:t>
            </a:r>
            <a:endParaRPr lang="cs-CZ" sz="2400" dirty="0">
              <a:solidFill>
                <a:srgbClr val="FF0000"/>
              </a:solidFill>
              <a:latin typeface="Ca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907704" y="2558999"/>
                <a:ext cx="274132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6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cs-CZ" sz="26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cs-CZ" sz="2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cs-CZ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sz="2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acc>
                            <m:accPr>
                              <m:chr m:val="⃗"/>
                              <m:ctrlP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cs-CZ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cs-CZ" sz="260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58999"/>
                <a:ext cx="2741328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379453" y="3058016"/>
                <a:ext cx="1360757" cy="459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cs-CZ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⃗"/>
                          <m:ctrlPr>
                            <a:rPr lang="cs-CZ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cs-CZ" sz="260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453" y="3058016"/>
                <a:ext cx="1360757" cy="459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609547" y="3616216"/>
                <a:ext cx="90056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cs-CZ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cs-CZ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260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547" y="3616216"/>
                <a:ext cx="90056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Šipka dolů 9"/>
          <p:cNvSpPr/>
          <p:nvPr/>
        </p:nvSpPr>
        <p:spPr>
          <a:xfrm rot="16200000">
            <a:off x="4944603" y="2491593"/>
            <a:ext cx="190897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16200000">
            <a:off x="4333658" y="2738802"/>
            <a:ext cx="184954" cy="1155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16200000">
            <a:off x="4171136" y="3399438"/>
            <a:ext cx="221965" cy="867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287056" y="2452209"/>
            <a:ext cx="316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smtClean="0">
                <a:latin typeface="Caibri"/>
              </a:rPr>
              <a:t>Účelová funkce </a:t>
            </a:r>
          </a:p>
          <a:p>
            <a:pPr algn="ctr"/>
            <a:r>
              <a:rPr lang="cs-CZ" sz="1600" smtClean="0">
                <a:latin typeface="Caibri"/>
              </a:rPr>
              <a:t>(zisk, tržby, průtok, makespan...)</a:t>
            </a:r>
            <a:endParaRPr lang="cs-CZ" sz="1600" dirty="0">
              <a:latin typeface="Caibri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68044" y="3031441"/>
            <a:ext cx="380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smtClean="0">
                <a:latin typeface="Caibri"/>
              </a:rPr>
              <a:t>Soustava omezení</a:t>
            </a:r>
          </a:p>
          <a:p>
            <a:pPr algn="ctr"/>
            <a:r>
              <a:rPr lang="cs-CZ" sz="1600" smtClean="0">
                <a:latin typeface="Caibri"/>
              </a:rPr>
              <a:t>(suroviny, kapacity, požadavky trhu...)</a:t>
            </a:r>
            <a:endParaRPr lang="cs-CZ" sz="1600" dirty="0">
              <a:latin typeface="Caibri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974876" y="3703861"/>
            <a:ext cx="380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smtClean="0">
                <a:latin typeface="Caibri"/>
              </a:rPr>
              <a:t>Požadavek nezápornosti řešení</a:t>
            </a:r>
            <a:endParaRPr lang="cs-CZ" sz="1600" dirty="0">
              <a:latin typeface="Caibri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11560" y="4709858"/>
            <a:ext cx="83529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600" dirty="0" smtClean="0">
                <a:latin typeface="Calibri" panose="020F0502020204030204" pitchFamily="34" charset="0"/>
              </a:rPr>
              <a:t>Optimalizace výrobního programu</a:t>
            </a:r>
            <a:endParaRPr lang="cs-CZ" altLang="en-US" sz="2600" dirty="0">
              <a:latin typeface="Calibri" panose="020F0502020204030204" pitchFamily="34" charset="0"/>
            </a:endParaRPr>
          </a:p>
        </p:txBody>
      </p:sp>
      <p:sp>
        <p:nvSpPr>
          <p:cNvPr id="19" name="Šipka dolů 18"/>
          <p:cNvSpPr/>
          <p:nvPr/>
        </p:nvSpPr>
        <p:spPr>
          <a:xfrm>
            <a:off x="4247964" y="4261597"/>
            <a:ext cx="648072" cy="5008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4247964" y="5280883"/>
            <a:ext cx="648072" cy="5008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736685" y="5819816"/>
            <a:ext cx="567063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600" dirty="0" smtClean="0">
                <a:latin typeface="Calibri" panose="020F0502020204030204" pitchFamily="34" charset="0"/>
              </a:rPr>
              <a:t>Stanovení velikosti výrobní dávky, řazení a načasování výroby výrobních dávek</a:t>
            </a:r>
            <a:endParaRPr lang="cs-CZ" alt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95536" y="332656"/>
            <a:ext cx="83529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smtClean="0">
                <a:latin typeface="Calibri" panose="020F0502020204030204" pitchFamily="34" charset="0"/>
              </a:rPr>
              <a:t>Tvorba výrobních plánů a rozvrhů</a:t>
            </a:r>
            <a:endParaRPr lang="cs-CZ" altLang="en-US" sz="3600" b="1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0" y="1484784"/>
            <a:ext cx="8316416" cy="3229041"/>
          </a:xfrm>
          <a:prstGeom prst="rect">
            <a:avLst/>
          </a:prstGeom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24104" y="5013176"/>
            <a:ext cx="83529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000" smtClean="0">
                <a:latin typeface="Calibri" panose="020F0502020204030204" pitchFamily="34" charset="0"/>
              </a:rPr>
              <a:t>Ganttův diagram</a:t>
            </a:r>
            <a:endParaRPr lang="cs-CZ" altLang="en-US" sz="3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1817688" y="447357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2884488" y="447357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3951288" y="447357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25" name="Rectangle 15"/>
          <p:cNvSpPr>
            <a:spLocks noChangeArrowheads="1"/>
          </p:cNvSpPr>
          <p:nvPr/>
        </p:nvSpPr>
        <p:spPr bwMode="auto">
          <a:xfrm>
            <a:off x="5018088" y="447357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26" name="Rectangle 16"/>
          <p:cNvSpPr>
            <a:spLocks noChangeArrowheads="1"/>
          </p:cNvSpPr>
          <p:nvPr/>
        </p:nvSpPr>
        <p:spPr bwMode="auto">
          <a:xfrm>
            <a:off x="6161088" y="447357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815975" y="4097338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</a:rPr>
              <a:t>Materiál</a:t>
            </a:r>
            <a:endParaRPr lang="cs-CZ" altLang="en-US" sz="1200">
              <a:latin typeface="Calibri" panose="020F0502020204030204" pitchFamily="34" charset="0"/>
            </a:endParaRPr>
          </a:p>
        </p:txBody>
      </p: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6865938" y="4024313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</a:rPr>
              <a:t>Objednávky</a:t>
            </a:r>
            <a:endParaRPr lang="cs-CZ" altLang="en-US" sz="1200">
              <a:latin typeface="Calibri" panose="020F0502020204030204" pitchFamily="34" charset="0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2427288" y="4625975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903288" y="46259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3494088" y="4625975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4560888" y="4625975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5703888" y="4625975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6770688" y="4625975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35" name="Text Box 25"/>
          <p:cNvSpPr txBox="1">
            <a:spLocks noChangeArrowheads="1"/>
          </p:cNvSpPr>
          <p:nvPr/>
        </p:nvSpPr>
        <p:spPr bwMode="auto">
          <a:xfrm>
            <a:off x="1741488" y="4092575"/>
            <a:ext cx="506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</a:rPr>
              <a:t>VS1         VS2        VS3          VS4        VS5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635375" y="2852738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MRP</a:t>
            </a: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 flipV="1">
            <a:off x="5083175" y="3081338"/>
            <a:ext cx="21336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>
            <a:off x="2111375" y="3233738"/>
            <a:ext cx="1981200" cy="762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>
            <a:off x="3254375" y="3309938"/>
            <a:ext cx="990600" cy="6858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4397375" y="3309938"/>
            <a:ext cx="0" cy="6096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4625975" y="3309938"/>
            <a:ext cx="685800" cy="6096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4778375" y="3157538"/>
            <a:ext cx="1600200" cy="8382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7213600" y="3081338"/>
            <a:ext cx="3175" cy="866775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1741488" y="4473575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5178" name="AutoShape 58"/>
          <p:cNvSpPr>
            <a:spLocks noChangeArrowheads="1"/>
          </p:cNvSpPr>
          <p:nvPr/>
        </p:nvSpPr>
        <p:spPr bwMode="auto">
          <a:xfrm>
            <a:off x="971550" y="5029200"/>
            <a:ext cx="6602413" cy="503238"/>
          </a:xfrm>
          <a:prstGeom prst="rightArrow">
            <a:avLst>
              <a:gd name="adj1" fmla="val 56250"/>
              <a:gd name="adj2" fmla="val 114252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3" name="Text Box 59"/>
          <p:cNvSpPr txBox="1">
            <a:spLocks noChangeArrowheads="1"/>
          </p:cNvSpPr>
          <p:nvPr/>
        </p:nvSpPr>
        <p:spPr bwMode="auto">
          <a:xfrm>
            <a:off x="539750" y="836613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</a:rPr>
              <a:t>Tlačný systém řízení výroby MRP, MPS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3757613" y="5173663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TLAK</a:t>
            </a:r>
            <a:endParaRPr lang="en-US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1187450" y="1916113"/>
            <a:ext cx="64801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1800" b="1">
                <a:latin typeface="Calibri" panose="020F0502020204030204" pitchFamily="34" charset="0"/>
              </a:rPr>
              <a:t>Postupná realizace plánu</a:t>
            </a: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1908175" y="4508500"/>
            <a:ext cx="381000" cy="3810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2987675" y="4508500"/>
            <a:ext cx="3810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4067175" y="4508500"/>
            <a:ext cx="381000" cy="3810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5148263" y="4508500"/>
            <a:ext cx="381000" cy="381000"/>
          </a:xfrm>
          <a:prstGeom prst="ellipse">
            <a:avLst/>
          </a:prstGeom>
          <a:solidFill>
            <a:srgbClr val="33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6300788" y="45085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6" grpId="0" autoUpdateAnimBg="0"/>
      <p:bldP spid="5178" grpId="0" animBg="1"/>
      <p:bldP spid="5183" grpId="0"/>
      <p:bldP spid="5185" grpId="0" animBg="1"/>
      <p:bldP spid="5186" grpId="0" animBg="1"/>
      <p:bldP spid="5187" grpId="0" animBg="1"/>
      <p:bldP spid="5188" grpId="0" animBg="1"/>
      <p:bldP spid="51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1408113" y="522922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47" name="Rectangle 15"/>
          <p:cNvSpPr>
            <a:spLocks noChangeArrowheads="1"/>
          </p:cNvSpPr>
          <p:nvPr/>
        </p:nvSpPr>
        <p:spPr bwMode="auto">
          <a:xfrm>
            <a:off x="2855913" y="522922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48" name="Rectangle 16"/>
          <p:cNvSpPr>
            <a:spLocks noChangeArrowheads="1"/>
          </p:cNvSpPr>
          <p:nvPr/>
        </p:nvSpPr>
        <p:spPr bwMode="auto">
          <a:xfrm>
            <a:off x="5751513" y="522922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49" name="AutoShape 17"/>
          <p:cNvSpPr>
            <a:spLocks noChangeArrowheads="1"/>
          </p:cNvSpPr>
          <p:nvPr/>
        </p:nvSpPr>
        <p:spPr bwMode="auto">
          <a:xfrm>
            <a:off x="20177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0" name="AutoShape 18"/>
          <p:cNvSpPr>
            <a:spLocks noChangeArrowheads="1"/>
          </p:cNvSpPr>
          <p:nvPr/>
        </p:nvSpPr>
        <p:spPr bwMode="auto">
          <a:xfrm>
            <a:off x="11795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1" name="AutoShape 20"/>
          <p:cNvSpPr>
            <a:spLocks noChangeArrowheads="1"/>
          </p:cNvSpPr>
          <p:nvPr/>
        </p:nvSpPr>
        <p:spPr bwMode="auto">
          <a:xfrm>
            <a:off x="26273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2" name="AutoShape 21"/>
          <p:cNvSpPr>
            <a:spLocks noChangeArrowheads="1"/>
          </p:cNvSpPr>
          <p:nvPr/>
        </p:nvSpPr>
        <p:spPr bwMode="auto">
          <a:xfrm>
            <a:off x="34655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3" name="AutoShape 23"/>
          <p:cNvSpPr>
            <a:spLocks noChangeArrowheads="1"/>
          </p:cNvSpPr>
          <p:nvPr/>
        </p:nvSpPr>
        <p:spPr bwMode="auto">
          <a:xfrm>
            <a:off x="55229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4" name="AutoShape 24"/>
          <p:cNvSpPr>
            <a:spLocks noChangeArrowheads="1"/>
          </p:cNvSpPr>
          <p:nvPr/>
        </p:nvSpPr>
        <p:spPr bwMode="auto">
          <a:xfrm>
            <a:off x="49133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5" name="AutoShape 25"/>
          <p:cNvSpPr>
            <a:spLocks noChangeArrowheads="1"/>
          </p:cNvSpPr>
          <p:nvPr/>
        </p:nvSpPr>
        <p:spPr bwMode="auto">
          <a:xfrm>
            <a:off x="40751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6" name="Rectangle 28"/>
          <p:cNvSpPr>
            <a:spLocks noChangeArrowheads="1"/>
          </p:cNvSpPr>
          <p:nvPr/>
        </p:nvSpPr>
        <p:spPr bwMode="auto">
          <a:xfrm>
            <a:off x="4303713" y="522922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7" name="AutoShape 29"/>
          <p:cNvSpPr>
            <a:spLocks noChangeArrowheads="1"/>
          </p:cNvSpPr>
          <p:nvPr/>
        </p:nvSpPr>
        <p:spPr bwMode="auto">
          <a:xfrm>
            <a:off x="63611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8" name="Rectangle 30"/>
          <p:cNvSpPr>
            <a:spLocks noChangeArrowheads="1"/>
          </p:cNvSpPr>
          <p:nvPr/>
        </p:nvSpPr>
        <p:spPr bwMode="auto">
          <a:xfrm>
            <a:off x="7199313" y="5229225"/>
            <a:ext cx="60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59" name="AutoShape 31"/>
          <p:cNvSpPr>
            <a:spLocks noChangeArrowheads="1"/>
          </p:cNvSpPr>
          <p:nvPr/>
        </p:nvSpPr>
        <p:spPr bwMode="auto">
          <a:xfrm>
            <a:off x="69707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60" name="AutoShape 32"/>
          <p:cNvSpPr>
            <a:spLocks noChangeArrowheads="1"/>
          </p:cNvSpPr>
          <p:nvPr/>
        </p:nvSpPr>
        <p:spPr bwMode="auto">
          <a:xfrm>
            <a:off x="7808913" y="538162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latin typeface="Calibri" panose="020F0502020204030204" pitchFamily="34" charset="0"/>
            </a:endParaRPr>
          </a:p>
        </p:txBody>
      </p:sp>
      <p:sp>
        <p:nvSpPr>
          <p:cNvPr id="6161" name="Text Box 33"/>
          <p:cNvSpPr txBox="1">
            <a:spLocks noChangeArrowheads="1"/>
          </p:cNvSpPr>
          <p:nvPr/>
        </p:nvSpPr>
        <p:spPr bwMode="auto">
          <a:xfrm>
            <a:off x="1331913" y="5229225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6162" name="Text Box 34"/>
          <p:cNvSpPr txBox="1">
            <a:spLocks noChangeArrowheads="1"/>
          </p:cNvSpPr>
          <p:nvPr/>
        </p:nvSpPr>
        <p:spPr bwMode="auto">
          <a:xfrm>
            <a:off x="1187450" y="4868863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</a:rPr>
              <a:t>Materiál</a:t>
            </a:r>
            <a:endParaRPr lang="cs-CZ" altLang="en-US" sz="1200">
              <a:latin typeface="Calibri" panose="020F0502020204030204" pitchFamily="34" charset="0"/>
            </a:endParaRPr>
          </a:p>
        </p:txBody>
      </p:sp>
      <p:sp>
        <p:nvSpPr>
          <p:cNvPr id="6163" name="Text Box 35"/>
          <p:cNvSpPr txBox="1">
            <a:spLocks noChangeArrowheads="1"/>
          </p:cNvSpPr>
          <p:nvPr/>
        </p:nvSpPr>
        <p:spPr bwMode="auto">
          <a:xfrm>
            <a:off x="7019925" y="4149725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</a:rPr>
              <a:t>Změněné objednávky</a:t>
            </a:r>
            <a:endParaRPr lang="cs-CZ" altLang="en-US" sz="1200">
              <a:latin typeface="Calibri" panose="020F0502020204030204" pitchFamily="34" charset="0"/>
            </a:endParaRPr>
          </a:p>
        </p:txBody>
      </p:sp>
      <p:sp>
        <p:nvSpPr>
          <p:cNvPr id="6164" name="Text Box 36"/>
          <p:cNvSpPr txBox="1">
            <a:spLocks noChangeArrowheads="1"/>
          </p:cNvSpPr>
          <p:nvPr/>
        </p:nvSpPr>
        <p:spPr bwMode="auto">
          <a:xfrm>
            <a:off x="1187450" y="1484313"/>
            <a:ext cx="6480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Postupná realizace plánu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6165" name="Text Box 37"/>
          <p:cNvSpPr txBox="1">
            <a:spLocks noChangeArrowheads="1"/>
          </p:cNvSpPr>
          <p:nvPr/>
        </p:nvSpPr>
        <p:spPr bwMode="auto">
          <a:xfrm>
            <a:off x="603250" y="620713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</a:rPr>
              <a:t>Tlačný systém řízení výroby MRP, MPS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827088" y="2060575"/>
            <a:ext cx="7650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Změna objednávek v průběhu plánovacího období</a:t>
            </a:r>
            <a:endParaRPr lang="cs-CZ" altLang="en-US" sz="2000">
              <a:latin typeface="Calibri" panose="020F0502020204030204" pitchFamily="34" charset="0"/>
            </a:endParaRP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3492500" y="3573463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MRP</a:t>
            </a:r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4940300" y="3789363"/>
            <a:ext cx="2584450" cy="127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flipH="1">
            <a:off x="1968500" y="3954463"/>
            <a:ext cx="1981200" cy="762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H="1">
            <a:off x="3111500" y="4030663"/>
            <a:ext cx="990600" cy="6858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4254500" y="4030663"/>
            <a:ext cx="0" cy="6096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4483100" y="4030663"/>
            <a:ext cx="685800" cy="6096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4635500" y="3878263"/>
            <a:ext cx="1600200" cy="8382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H="1">
            <a:off x="7524750" y="3789363"/>
            <a:ext cx="3175" cy="360362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1258888" y="2636838"/>
            <a:ext cx="6480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</a:rPr>
              <a:t>Nutnost změnit plán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47" name="Rovnoramenný trojúhelník 46"/>
          <p:cNvSpPr/>
          <p:nvPr/>
        </p:nvSpPr>
        <p:spPr>
          <a:xfrm rot="10800000">
            <a:off x="2268538" y="5300663"/>
            <a:ext cx="287337" cy="288925"/>
          </a:xfrm>
          <a:prstGeom prst="triangl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Calibri" pitchFamily="34" charset="0"/>
            </a:endParaRPr>
          </a:p>
        </p:txBody>
      </p:sp>
      <p:sp>
        <p:nvSpPr>
          <p:cNvPr id="48" name="Rovnoramenný trojúhelník 47"/>
          <p:cNvSpPr/>
          <p:nvPr/>
        </p:nvSpPr>
        <p:spPr>
          <a:xfrm rot="10800000">
            <a:off x="6659563" y="5300663"/>
            <a:ext cx="288925" cy="288925"/>
          </a:xfrm>
          <a:prstGeom prst="triangl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Calibri" pitchFamily="34" charset="0"/>
            </a:endParaRPr>
          </a:p>
        </p:txBody>
      </p:sp>
      <p:sp>
        <p:nvSpPr>
          <p:cNvPr id="49" name="Rovnoramenný trojúhelník 48"/>
          <p:cNvSpPr/>
          <p:nvPr/>
        </p:nvSpPr>
        <p:spPr>
          <a:xfrm rot="10800000">
            <a:off x="3708400" y="5300663"/>
            <a:ext cx="287338" cy="288925"/>
          </a:xfrm>
          <a:prstGeom prst="triangl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Calibri" pitchFamily="34" charset="0"/>
            </a:endParaRPr>
          </a:p>
        </p:txBody>
      </p:sp>
      <p:sp>
        <p:nvSpPr>
          <p:cNvPr id="50" name="Rovnoramenný trojúhelník 49"/>
          <p:cNvSpPr/>
          <p:nvPr/>
        </p:nvSpPr>
        <p:spPr>
          <a:xfrm rot="10800000">
            <a:off x="5219700" y="5300663"/>
            <a:ext cx="288925" cy="288925"/>
          </a:xfrm>
          <a:prstGeom prst="triangl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atin typeface="Calibri" pitchFamily="34" charset="0"/>
            </a:endParaRPr>
          </a:p>
        </p:txBody>
      </p:sp>
      <p:sp>
        <p:nvSpPr>
          <p:cNvPr id="6180" name="Text Box 25"/>
          <p:cNvSpPr txBox="1">
            <a:spLocks noChangeArrowheads="1"/>
          </p:cNvSpPr>
          <p:nvPr/>
        </p:nvSpPr>
        <p:spPr bwMode="auto">
          <a:xfrm>
            <a:off x="2700338" y="4797425"/>
            <a:ext cx="506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</a:rPr>
              <a:t>VS1      VS2       VS3       VS4        VS5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/>
      <p:bldP spid="6183" grpId="0"/>
      <p:bldP spid="6191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1631</Words>
  <Application>Microsoft Office PowerPoint</Application>
  <PresentationFormat>Předvádění na obrazovce (4:3)</PresentationFormat>
  <Paragraphs>419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Caibri</vt:lpstr>
      <vt:lpstr>Calibri</vt:lpstr>
      <vt:lpstr>Cambria Math</vt:lpstr>
      <vt:lpstr>Times New Roman</vt:lpstr>
      <vt:lpstr>Výchozí návrh</vt:lpstr>
      <vt:lpstr>Motiv systému Office</vt:lpstr>
      <vt:lpstr>Fotografie</vt:lpstr>
      <vt:lpstr>list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VSCHT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jakub.dyntar</cp:lastModifiedBy>
  <cp:revision>53</cp:revision>
  <dcterms:created xsi:type="dcterms:W3CDTF">2007-03-14T09:57:48Z</dcterms:created>
  <dcterms:modified xsi:type="dcterms:W3CDTF">2024-04-17T08:28:56Z</dcterms:modified>
</cp:coreProperties>
</file>