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72" r:id="rId3"/>
    <p:sldId id="273" r:id="rId4"/>
    <p:sldId id="274" r:id="rId5"/>
    <p:sldId id="257" r:id="rId6"/>
    <p:sldId id="258" r:id="rId7"/>
    <p:sldId id="259" r:id="rId8"/>
    <p:sldId id="260" r:id="rId9"/>
    <p:sldId id="261" r:id="rId10"/>
    <p:sldId id="262" r:id="rId11"/>
    <p:sldId id="298" r:id="rId12"/>
    <p:sldId id="299" r:id="rId13"/>
    <p:sldId id="300" r:id="rId14"/>
    <p:sldId id="263" r:id="rId15"/>
    <p:sldId id="264" r:id="rId16"/>
    <p:sldId id="265" r:id="rId17"/>
    <p:sldId id="267" r:id="rId18"/>
    <p:sldId id="268" r:id="rId19"/>
    <p:sldId id="269" r:id="rId20"/>
    <p:sldId id="270" r:id="rId21"/>
    <p:sldId id="306" r:id="rId22"/>
    <p:sldId id="307" r:id="rId23"/>
    <p:sldId id="308" r:id="rId24"/>
    <p:sldId id="313" r:id="rId25"/>
    <p:sldId id="309" r:id="rId26"/>
    <p:sldId id="310" r:id="rId27"/>
    <p:sldId id="312" r:id="rId28"/>
    <p:sldId id="314" r:id="rId29"/>
    <p:sldId id="315" r:id="rId30"/>
    <p:sldId id="316" r:id="rId31"/>
    <p:sldId id="317" r:id="rId32"/>
    <p:sldId id="271" r:id="rId33"/>
    <p:sldId id="301" r:id="rId34"/>
    <p:sldId id="302" r:id="rId35"/>
    <p:sldId id="275" r:id="rId36"/>
    <p:sldId id="276" r:id="rId37"/>
    <p:sldId id="277" r:id="rId38"/>
    <p:sldId id="278" r:id="rId3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0891DBD6-02DE-4585-B287-9C8C33AD64E2}">
          <p14:sldIdLst>
            <p14:sldId id="256"/>
            <p14:sldId id="272"/>
            <p14:sldId id="273"/>
            <p14:sldId id="274"/>
            <p14:sldId id="257"/>
            <p14:sldId id="258"/>
            <p14:sldId id="259"/>
            <p14:sldId id="260"/>
            <p14:sldId id="261"/>
            <p14:sldId id="262"/>
            <p14:sldId id="298"/>
            <p14:sldId id="299"/>
            <p14:sldId id="300"/>
            <p14:sldId id="263"/>
            <p14:sldId id="264"/>
            <p14:sldId id="265"/>
            <p14:sldId id="267"/>
            <p14:sldId id="268"/>
            <p14:sldId id="269"/>
            <p14:sldId id="270"/>
            <p14:sldId id="306"/>
            <p14:sldId id="307"/>
            <p14:sldId id="308"/>
            <p14:sldId id="313"/>
            <p14:sldId id="309"/>
            <p14:sldId id="310"/>
            <p14:sldId id="312"/>
            <p14:sldId id="314"/>
            <p14:sldId id="315"/>
            <p14:sldId id="316"/>
            <p14:sldId id="317"/>
            <p14:sldId id="271"/>
            <p14:sldId id="301"/>
            <p14:sldId id="302"/>
            <p14:sldId id="275"/>
            <p14:sldId id="276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1"/>
  </p:normalViewPr>
  <p:slideViewPr>
    <p:cSldViewPr>
      <p:cViewPr varScale="1">
        <p:scale>
          <a:sx n="108" d="100"/>
          <a:sy n="108" d="100"/>
        </p:scale>
        <p:origin x="1760" y="1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EF93-C0EC-4A89-8F3A-4C8F4319607A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A1E34-FBD4-4077-A1F0-6B6C8CF035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207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A1E34-FBD4-4077-A1F0-6B6C8CF0353D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592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A1E34-FBD4-4077-A1F0-6B6C8CF0353D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2367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68DF-1D60-4A35-81B5-8AB86725379D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13B1-09A4-4C77-B58A-82A7F734B8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06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68DF-1D60-4A35-81B5-8AB86725379D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13B1-09A4-4C77-B58A-82A7F734B8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796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68DF-1D60-4A35-81B5-8AB86725379D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13B1-09A4-4C77-B58A-82A7F734B8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811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68DF-1D60-4A35-81B5-8AB86725379D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13B1-09A4-4C77-B58A-82A7F734B8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090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68DF-1D60-4A35-81B5-8AB86725379D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13B1-09A4-4C77-B58A-82A7F734B8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828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68DF-1D60-4A35-81B5-8AB86725379D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13B1-09A4-4C77-B58A-82A7F734B8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709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68DF-1D60-4A35-81B5-8AB86725379D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13B1-09A4-4C77-B58A-82A7F734B8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68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68DF-1D60-4A35-81B5-8AB86725379D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13B1-09A4-4C77-B58A-82A7F734B8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22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68DF-1D60-4A35-81B5-8AB86725379D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13B1-09A4-4C77-B58A-82A7F734B8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69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68DF-1D60-4A35-81B5-8AB86725379D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13B1-09A4-4C77-B58A-82A7F734B8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858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968DF-1D60-4A35-81B5-8AB86725379D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913B1-09A4-4C77-B58A-82A7F734B8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44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968DF-1D60-4A35-81B5-8AB86725379D}" type="datetimeFigureOut">
              <a:rPr lang="cs-CZ" smtClean="0"/>
              <a:t>06.06.2024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913B1-09A4-4C77-B58A-82A7F734B8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51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q_SpRBXRmE&amp;ab_channel=x0li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9592" y="2515183"/>
            <a:ext cx="7772400" cy="1827634"/>
          </a:xfrm>
        </p:spPr>
        <p:txBody>
          <a:bodyPr>
            <a:normAutofit fontScale="90000"/>
          </a:bodyPr>
          <a:lstStyle/>
          <a:p>
            <a:r>
              <a:rPr lang="cs-CZ" sz="4900" dirty="0"/>
              <a:t>Od moderny k postmoderně</a:t>
            </a:r>
            <a:br>
              <a:rPr lang="cs-CZ" sz="4900" dirty="0"/>
            </a:br>
            <a:br>
              <a:rPr lang="cs-CZ" sz="4900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1653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/>
          </a:bodyPr>
          <a:lstStyle/>
          <a:p>
            <a:r>
              <a:rPr lang="cs-CZ" dirty="0"/>
              <a:t>Postmoderní kultura je </a:t>
            </a:r>
            <a:r>
              <a:rPr lang="cs-CZ" dirty="0" err="1"/>
              <a:t>neelitářská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84784"/>
            <a:ext cx="8640960" cy="51845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„Bylo </a:t>
            </a:r>
            <a:r>
              <a:rPr lang="cs-CZ" b="1" dirty="0"/>
              <a:t>chybou moderní architektury</a:t>
            </a:r>
            <a:r>
              <a:rPr lang="cs-CZ" dirty="0"/>
              <a:t>, že se </a:t>
            </a:r>
            <a:r>
              <a:rPr lang="cs-CZ" b="1" dirty="0"/>
              <a:t>zaměřila na elitu.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b="1" dirty="0"/>
              <a:t>Postmoderna </a:t>
            </a:r>
            <a:r>
              <a:rPr lang="cs-CZ" dirty="0"/>
              <a:t>se pokouší překonat elitářský nárok nikoliv svými úkoly, nýbrž </a:t>
            </a:r>
            <a:r>
              <a:rPr lang="cs-CZ" b="1" dirty="0"/>
              <a:t>rozšířením řeči architektury </a:t>
            </a:r>
            <a:r>
              <a:rPr lang="cs-CZ" dirty="0"/>
              <a:t>v různých směrech – k </a:t>
            </a:r>
            <a:r>
              <a:rPr lang="cs-CZ" b="1" dirty="0"/>
              <a:t>sepětí s místem, k zvyklostem a ke komerčnímu žargonu ulice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cs-CZ" dirty="0"/>
              <a:t>Proto </a:t>
            </a:r>
            <a:r>
              <a:rPr lang="cs-CZ" b="1" dirty="0"/>
              <a:t>dvojí kódování</a:t>
            </a:r>
            <a:r>
              <a:rPr lang="cs-CZ" dirty="0"/>
              <a:t>, architektura, která oslovuje </a:t>
            </a:r>
            <a:r>
              <a:rPr lang="cs-CZ" b="1" dirty="0"/>
              <a:t>elitu i člověka z ulice</a:t>
            </a:r>
            <a:r>
              <a:rPr lang="cs-CZ" dirty="0"/>
              <a:t>.“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600" dirty="0" err="1"/>
              <a:t>Jencks</a:t>
            </a:r>
            <a:r>
              <a:rPr lang="cs-CZ" sz="2600" dirty="0"/>
              <a:t> Charles, </a:t>
            </a:r>
            <a:r>
              <a:rPr lang="cs-CZ" sz="2600" dirty="0" err="1"/>
              <a:t>The</a:t>
            </a:r>
            <a:r>
              <a:rPr lang="cs-CZ" sz="2600" dirty="0"/>
              <a:t> </a:t>
            </a:r>
            <a:r>
              <a:rPr lang="cs-CZ" sz="2600" dirty="0" err="1"/>
              <a:t>Language</a:t>
            </a:r>
            <a:r>
              <a:rPr lang="cs-CZ" sz="2600" dirty="0"/>
              <a:t> </a:t>
            </a:r>
            <a:r>
              <a:rPr lang="cs-CZ" sz="2600" dirty="0" err="1"/>
              <a:t>of</a:t>
            </a:r>
            <a:r>
              <a:rPr lang="cs-CZ" sz="2600" dirty="0"/>
              <a:t> Post-</a:t>
            </a:r>
            <a:r>
              <a:rPr lang="cs-CZ" sz="2600" dirty="0" err="1"/>
              <a:t>Modern</a:t>
            </a:r>
            <a:r>
              <a:rPr lang="cs-CZ" sz="2600" dirty="0"/>
              <a:t> </a:t>
            </a:r>
            <a:r>
              <a:rPr lang="cs-CZ" sz="2600" dirty="0" err="1"/>
              <a:t>Architecture</a:t>
            </a:r>
            <a:r>
              <a:rPr lang="cs-CZ" sz="2600" dirty="0"/>
              <a:t>, New York, </a:t>
            </a:r>
            <a:r>
              <a:rPr lang="cs-CZ" sz="2600" dirty="0" err="1"/>
              <a:t>Rizzoli</a:t>
            </a:r>
            <a:r>
              <a:rPr lang="cs-CZ" sz="2600" dirty="0"/>
              <a:t>, 1977, str. 8. Citováno in Ševčík Oldřich, Problémy moderny a postmoderny, Praha, Vydavatelství ČVUT, 1998.</a:t>
            </a:r>
          </a:p>
        </p:txBody>
      </p:sp>
    </p:spTree>
    <p:extLst>
      <p:ext uri="{BB962C8B-B14F-4D97-AF65-F5344CB8AC3E}">
        <p14:creationId xmlns:p14="http://schemas.microsoft.com/office/powerpoint/2010/main" val="3003044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88" y="0"/>
            <a:ext cx="5039351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292112" y="-80704"/>
            <a:ext cx="3600400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Charles </a:t>
            </a:r>
            <a:r>
              <a:rPr lang="cs-CZ" dirty="0" err="1"/>
              <a:t>Jencks</a:t>
            </a:r>
            <a:r>
              <a:rPr lang="cs-CZ" dirty="0"/>
              <a:t> píše, že přelomovým datem vzniku postmoderní architektury je 15. červenec roku 1972. </a:t>
            </a:r>
          </a:p>
          <a:p>
            <a:r>
              <a:rPr lang="cs-CZ" dirty="0"/>
              <a:t>Má tím na mysli symbolický konec moderní architektury – konec  jednoho vzorového projektu moderní architektury.</a:t>
            </a:r>
          </a:p>
          <a:p>
            <a:r>
              <a:rPr lang="cs-CZ" dirty="0"/>
              <a:t>Toho dne byla dynamitem odstřelena obytná čtvrť </a:t>
            </a:r>
            <a:r>
              <a:rPr lang="cs-CZ" dirty="0" err="1"/>
              <a:t>Pruitt-Igloe</a:t>
            </a:r>
            <a:r>
              <a:rPr lang="cs-CZ" dirty="0"/>
              <a:t> v St. Louis ve státě Missouri.</a:t>
            </a:r>
          </a:p>
          <a:p>
            <a:r>
              <a:rPr lang="cs-CZ" dirty="0"/>
              <a:t>Šlo o typizované sídliště koncipované v duchu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Corbusierovy</a:t>
            </a:r>
            <a:r>
              <a:rPr lang="cs-CZ" dirty="0"/>
              <a:t> myšlenky „stroje na bydlení“. </a:t>
            </a:r>
          </a:p>
          <a:p>
            <a:r>
              <a:rPr lang="cs-CZ" dirty="0"/>
              <a:t>Architektem byl významný americký architekt japonského původu </a:t>
            </a:r>
            <a:r>
              <a:rPr lang="cs-CZ" dirty="0" err="1"/>
              <a:t>Minoru</a:t>
            </a:r>
            <a:r>
              <a:rPr lang="cs-CZ" dirty="0"/>
              <a:t> </a:t>
            </a:r>
            <a:r>
              <a:rPr lang="cs-CZ" dirty="0" err="1"/>
              <a:t>Yamasaki</a:t>
            </a:r>
            <a:r>
              <a:rPr lang="cs-CZ" dirty="0"/>
              <a:t>, který též projektoval </a:t>
            </a:r>
            <a:r>
              <a:rPr lang="en-US" dirty="0" err="1"/>
              <a:t>Světové</a:t>
            </a:r>
            <a:r>
              <a:rPr lang="en-US" dirty="0"/>
              <a:t> </a:t>
            </a:r>
            <a:r>
              <a:rPr lang="en-US" dirty="0" err="1"/>
              <a:t>obchodní</a:t>
            </a:r>
            <a:r>
              <a:rPr lang="en-US" dirty="0"/>
              <a:t> centrum</a:t>
            </a:r>
            <a:r>
              <a:rPr lang="cs-CZ" dirty="0"/>
              <a:t> v </a:t>
            </a:r>
            <a:r>
              <a:rPr lang="en-US" dirty="0"/>
              <a:t>New York</a:t>
            </a:r>
            <a:r>
              <a:rPr lang="cs-CZ" dirty="0"/>
              <a:t>u</a:t>
            </a:r>
            <a:r>
              <a:rPr lang="en-US" dirty="0"/>
              <a:t>, 1973</a:t>
            </a:r>
            <a:endParaRPr lang="cs-CZ" dirty="0"/>
          </a:p>
          <a:p>
            <a:r>
              <a:rPr lang="cs-CZ" dirty="0">
                <a:hlinkClick r:id="rId3"/>
              </a:rPr>
              <a:t>https://www.youtube.com/watch?v=nq_SpRBXRmE&amp;ab_channel=x0lis</a:t>
            </a:r>
            <a:endParaRPr lang="cs-CZ" dirty="0"/>
          </a:p>
          <a:p>
            <a:r>
              <a:rPr lang="cs-CZ" sz="1400" b="0" i="0" u="none" strike="noStrike" dirty="0" err="1">
                <a:solidFill>
                  <a:srgbClr val="262626"/>
                </a:solidFill>
                <a:effectLst/>
              </a:rPr>
              <a:t>Godfrey</a:t>
            </a:r>
            <a:r>
              <a:rPr lang="cs-CZ" sz="1400" b="0" i="0" u="none" strike="noStrike" dirty="0">
                <a:solidFill>
                  <a:srgbClr val="262626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262626"/>
                </a:solidFill>
                <a:effectLst/>
              </a:rPr>
              <a:t>Reggio</a:t>
            </a:r>
            <a:r>
              <a:rPr lang="cs-CZ" sz="1400" dirty="0">
                <a:solidFill>
                  <a:srgbClr val="262626"/>
                </a:solidFill>
              </a:rPr>
              <a:t>, </a:t>
            </a:r>
            <a:r>
              <a:rPr lang="cs-CZ" sz="1400" dirty="0">
                <a:solidFill>
                  <a:srgbClr val="0F0F0F"/>
                </a:solidFill>
              </a:rPr>
              <a:t>Philip </a:t>
            </a:r>
            <a:r>
              <a:rPr lang="cs-CZ" sz="1400" dirty="0" err="1">
                <a:solidFill>
                  <a:srgbClr val="0F0F0F"/>
                </a:solidFill>
              </a:rPr>
              <a:t>Glass</a:t>
            </a:r>
            <a:r>
              <a:rPr lang="cs-CZ" sz="1400" dirty="0">
                <a:solidFill>
                  <a:srgbClr val="0F0F0F"/>
                </a:solidFill>
              </a:rPr>
              <a:t> - </a:t>
            </a:r>
            <a:r>
              <a:rPr lang="cs-CZ" sz="1400" dirty="0" err="1">
                <a:solidFill>
                  <a:srgbClr val="0F0F0F"/>
                </a:solidFill>
              </a:rPr>
              <a:t>Pruit</a:t>
            </a:r>
            <a:r>
              <a:rPr lang="cs-CZ" sz="1400" dirty="0">
                <a:solidFill>
                  <a:srgbClr val="0F0F0F"/>
                </a:solidFill>
              </a:rPr>
              <a:t> </a:t>
            </a:r>
            <a:r>
              <a:rPr lang="cs-CZ" sz="1400" dirty="0" err="1">
                <a:solidFill>
                  <a:srgbClr val="0F0F0F"/>
                </a:solidFill>
              </a:rPr>
              <a:t>Igoe</a:t>
            </a:r>
            <a:r>
              <a:rPr lang="cs-CZ" sz="1400" dirty="0">
                <a:solidFill>
                  <a:srgbClr val="0F0F0F"/>
                </a:solidFill>
              </a:rPr>
              <a:t>, </a:t>
            </a:r>
            <a:r>
              <a:rPr lang="cs-CZ" sz="1400" dirty="0" err="1">
                <a:solidFill>
                  <a:srgbClr val="0F0F0F"/>
                </a:solidFill>
              </a:rPr>
              <a:t>Koyaanisqatsi</a:t>
            </a:r>
            <a:r>
              <a:rPr lang="cs-CZ" sz="1400" dirty="0">
                <a:solidFill>
                  <a:srgbClr val="0F0F0F"/>
                </a:solidFill>
              </a:rPr>
              <a:t>, 1982</a:t>
            </a:r>
            <a:r>
              <a:rPr lang="cs-CZ" sz="1400" b="0" i="0" u="none" strike="noStrike" dirty="0">
                <a:solidFill>
                  <a:srgbClr val="131313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131313"/>
                </a:solidFill>
                <a:effectLst/>
              </a:rPr>
              <a:t>original</a:t>
            </a:r>
            <a:r>
              <a:rPr lang="cs-CZ" sz="1400" b="0" i="0" u="none" strike="noStrike" dirty="0">
                <a:solidFill>
                  <a:srgbClr val="131313"/>
                </a:solidFill>
                <a:effectLst/>
              </a:rPr>
              <a:t> soundtrack </a:t>
            </a:r>
            <a:r>
              <a:rPr lang="cs-CZ" sz="1400" b="0" i="0" u="none" strike="noStrike" dirty="0" err="1">
                <a:solidFill>
                  <a:srgbClr val="131313"/>
                </a:solidFill>
                <a:effectLst/>
              </a:rPr>
              <a:t>replaced</a:t>
            </a:r>
            <a:r>
              <a:rPr lang="cs-CZ" sz="1400" b="0" i="0" u="none" strike="noStrike" dirty="0">
                <a:solidFill>
                  <a:srgbClr val="131313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131313"/>
                </a:solidFill>
                <a:effectLst/>
              </a:rPr>
              <a:t>with</a:t>
            </a:r>
            <a:r>
              <a:rPr lang="cs-CZ" sz="1400" b="0" i="0" u="none" strike="noStrike" dirty="0">
                <a:solidFill>
                  <a:srgbClr val="131313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131313"/>
                </a:solidFill>
                <a:effectLst/>
              </a:rPr>
              <a:t>newer</a:t>
            </a:r>
            <a:r>
              <a:rPr lang="cs-CZ" sz="1400" b="0" i="0" u="none" strike="noStrike" dirty="0">
                <a:solidFill>
                  <a:srgbClr val="131313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131313"/>
                </a:solidFill>
                <a:effectLst/>
              </a:rPr>
              <a:t>one</a:t>
            </a:r>
            <a:r>
              <a:rPr lang="cs-CZ" sz="1400" b="0" i="0" u="none" strike="noStrike" dirty="0">
                <a:solidFill>
                  <a:srgbClr val="131313"/>
                </a:solidFill>
                <a:effectLst/>
              </a:rPr>
              <a:t> </a:t>
            </a:r>
            <a:r>
              <a:rPr lang="cs-CZ" sz="1400" b="0" i="0" u="none" strike="noStrike" dirty="0" err="1">
                <a:solidFill>
                  <a:srgbClr val="131313"/>
                </a:solidFill>
                <a:effectLst/>
              </a:rPr>
              <a:t>from</a:t>
            </a:r>
            <a:r>
              <a:rPr lang="cs-CZ" sz="1400" b="0" i="0" u="none" strike="noStrike" dirty="0">
                <a:solidFill>
                  <a:srgbClr val="131313"/>
                </a:solidFill>
                <a:effectLst/>
              </a:rPr>
              <a:t> Philip </a:t>
            </a:r>
            <a:r>
              <a:rPr lang="cs-CZ" sz="1400" b="0" i="0" u="none" strike="noStrike" dirty="0" err="1">
                <a:solidFill>
                  <a:srgbClr val="131313"/>
                </a:solidFill>
                <a:effectLst/>
              </a:rPr>
              <a:t>Glass</a:t>
            </a:r>
            <a:r>
              <a:rPr lang="cs-CZ" sz="1400" b="0" i="0" u="none" strike="noStrike" dirty="0">
                <a:solidFill>
                  <a:srgbClr val="131313"/>
                </a:solidFill>
                <a:effectLst/>
              </a:rPr>
              <a:t> 1998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40282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C:\Users\Flexupdesign\Downloads\World_Trade_Center,_New_York_City_-_aerial_view_(March_200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-2"/>
            <a:ext cx="4863947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292080" y="2690336"/>
            <a:ext cx="367240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Minoru</a:t>
            </a:r>
            <a:r>
              <a:rPr lang="cs-CZ" dirty="0"/>
              <a:t> </a:t>
            </a:r>
            <a:r>
              <a:rPr lang="cs-CZ" dirty="0" err="1"/>
              <a:t>Yamasaki</a:t>
            </a:r>
            <a:r>
              <a:rPr lang="cs-CZ" dirty="0"/>
              <a:t>, Dvojčata (</a:t>
            </a:r>
            <a:r>
              <a:rPr lang="cs-CZ" dirty="0" err="1"/>
              <a:t>Twin</a:t>
            </a:r>
            <a:r>
              <a:rPr lang="cs-CZ" dirty="0"/>
              <a:t> </a:t>
            </a:r>
            <a:r>
              <a:rPr lang="cs-CZ" dirty="0" err="1"/>
              <a:t>Towers</a:t>
            </a:r>
            <a:r>
              <a:rPr lang="cs-CZ" dirty="0"/>
              <a:t>) – dvojice mrakodrapů Světového obchodního centra (Severní a Jižní věž nebo též budova číslo 1. a 2.).</a:t>
            </a:r>
          </a:p>
          <a:p>
            <a:endParaRPr lang="cs-CZ" dirty="0"/>
          </a:p>
          <a:p>
            <a:r>
              <a:rPr lang="cs-CZ" dirty="0"/>
              <a:t>Postaveny v letech 1966–1973, ve své době byly nejvyššími budovami světa (417 m a 415 m).</a:t>
            </a:r>
          </a:p>
          <a:p>
            <a:endParaRPr lang="cs-CZ" dirty="0"/>
          </a:p>
          <a:p>
            <a:r>
              <a:rPr lang="cs-CZ" dirty="0"/>
              <a:t>Zhroucení budov Světového obchodního centra nastalo po teroristických útocích z 11. září 2001.</a:t>
            </a:r>
          </a:p>
        </p:txBody>
      </p:sp>
    </p:spTree>
    <p:extLst>
      <p:ext uri="{BB962C8B-B14F-4D97-AF65-F5344CB8AC3E}">
        <p14:creationId xmlns:p14="http://schemas.microsoft.com/office/powerpoint/2010/main" val="2673678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C:\Users\Flexupdesign\Downloads\Wien_-_Haas-Hau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5" y="-14450"/>
            <a:ext cx="6300000" cy="68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732240" y="3244334"/>
            <a:ext cx="22322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Hans </a:t>
            </a:r>
            <a:r>
              <a:rPr lang="cs-CZ" dirty="0" err="1"/>
              <a:t>Hollein</a:t>
            </a:r>
            <a:r>
              <a:rPr lang="cs-CZ" dirty="0"/>
              <a:t>, Haas House, 1990</a:t>
            </a:r>
          </a:p>
          <a:p>
            <a:endParaRPr lang="cs-CZ" dirty="0"/>
          </a:p>
          <a:p>
            <a:r>
              <a:rPr lang="cs-CZ" dirty="0"/>
              <a:t>Stavba vzbudila kritiku za necitlivý zásah do historického prostředí </a:t>
            </a:r>
            <a:r>
              <a:rPr lang="cs-CZ" dirty="0" err="1"/>
              <a:t>Stephansplatzu</a:t>
            </a:r>
            <a:r>
              <a:rPr lang="cs-CZ" dirty="0"/>
              <a:t>, dům je umístěn takřka naproti Svatoštěpánskému dómu ve Vídni.</a:t>
            </a:r>
          </a:p>
        </p:txBody>
      </p:sp>
    </p:spTree>
    <p:extLst>
      <p:ext uri="{BB962C8B-B14F-4D97-AF65-F5344CB8AC3E}">
        <p14:creationId xmlns:p14="http://schemas.microsoft.com/office/powerpoint/2010/main" val="2190575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84976" cy="1417638"/>
          </a:xfrm>
        </p:spPr>
        <p:txBody>
          <a:bodyPr>
            <a:normAutofit fontScale="90000"/>
          </a:bodyPr>
          <a:lstStyle/>
          <a:p>
            <a:r>
              <a:rPr lang="cs-CZ" dirty="0"/>
              <a:t>Od strukturalismu k poststrukturalismu</a:t>
            </a:r>
            <a:br>
              <a:rPr lang="cs-CZ" dirty="0"/>
            </a:br>
            <a:r>
              <a:rPr lang="cs-CZ" dirty="0"/>
              <a:t>Postmodernismus vs. poststrukturalismus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204864"/>
            <a:ext cx="8363272" cy="4824536"/>
          </a:xfrm>
        </p:spPr>
        <p:txBody>
          <a:bodyPr>
            <a:normAutofit/>
          </a:bodyPr>
          <a:lstStyle/>
          <a:p>
            <a:r>
              <a:rPr lang="cs-CZ" dirty="0"/>
              <a:t>V kontextu filosofie je pojem </a:t>
            </a:r>
            <a:r>
              <a:rPr lang="cs-CZ" b="1" dirty="0"/>
              <a:t>postmodernismus</a:t>
            </a:r>
            <a:r>
              <a:rPr lang="cs-CZ" dirty="0"/>
              <a:t> často srovnáván s pojmem </a:t>
            </a:r>
            <a:r>
              <a:rPr lang="cs-CZ" b="1" dirty="0"/>
              <a:t>poststrukturalismus.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050908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Strukturalismus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 fontScale="92500"/>
          </a:bodyPr>
          <a:lstStyle/>
          <a:p>
            <a:r>
              <a:rPr lang="cs-CZ" dirty="0"/>
              <a:t>Pro </a:t>
            </a:r>
            <a:r>
              <a:rPr lang="cs-CZ" b="1" dirty="0"/>
              <a:t>strukturalismus</a:t>
            </a:r>
            <a:r>
              <a:rPr lang="cs-CZ" dirty="0"/>
              <a:t> je klíčové dílo švýcarského lingvisty Ferdinanda de </a:t>
            </a:r>
            <a:r>
              <a:rPr lang="cs-CZ" dirty="0" err="1"/>
              <a:t>Saussura</a:t>
            </a:r>
            <a:r>
              <a:rPr lang="cs-CZ" dirty="0"/>
              <a:t> „Kurz obecné lingvistiky“, později rozvinuté tzv. pražským lingvistickým kroužkem. </a:t>
            </a:r>
          </a:p>
          <a:p>
            <a:r>
              <a:rPr lang="cs-CZ" dirty="0" err="1"/>
              <a:t>Saussure</a:t>
            </a:r>
            <a:r>
              <a:rPr lang="cs-CZ" dirty="0"/>
              <a:t> zkoumá </a:t>
            </a:r>
            <a:r>
              <a:rPr lang="cs-CZ" b="1" dirty="0"/>
              <a:t>jazyk jako znakový systém</a:t>
            </a:r>
            <a:r>
              <a:rPr lang="cs-CZ" dirty="0"/>
              <a:t>, který generuje význam pomocí rozdílů mezi jednotlivými znaky. </a:t>
            </a:r>
          </a:p>
          <a:p>
            <a:r>
              <a:rPr lang="cs-CZ" dirty="0"/>
              <a:t>Význam znaků není dán jejich </a:t>
            </a:r>
            <a:r>
              <a:rPr lang="cs-CZ" b="1" dirty="0"/>
              <a:t>vnitřní hodnotou</a:t>
            </a:r>
            <a:r>
              <a:rPr lang="cs-CZ" dirty="0"/>
              <a:t>, ale </a:t>
            </a:r>
            <a:r>
              <a:rPr lang="cs-CZ" b="1" dirty="0"/>
              <a:t>rozdílnou pozicí</a:t>
            </a:r>
            <a:r>
              <a:rPr lang="cs-CZ" dirty="0"/>
              <a:t> vůči ostatním znakům.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3862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Aplikování strukturalistické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Strukturalisté se pokusili aplikovat strukturalistické metody i </a:t>
            </a:r>
            <a:r>
              <a:rPr lang="cs-CZ" b="1" dirty="0"/>
              <a:t>mimo oblast lingvistiky </a:t>
            </a:r>
            <a:r>
              <a:rPr lang="cs-CZ" dirty="0"/>
              <a:t>a zkoumat znakové systémy v souvislosti s lidskou </a:t>
            </a:r>
            <a:r>
              <a:rPr lang="cs-CZ" b="1" dirty="0"/>
              <a:t>kulturou</a:t>
            </a:r>
            <a:r>
              <a:rPr lang="cs-CZ" dirty="0"/>
              <a:t>, </a:t>
            </a:r>
            <a:r>
              <a:rPr lang="cs-CZ" b="1" dirty="0"/>
              <a:t>společností a myšlením </a:t>
            </a:r>
            <a:r>
              <a:rPr lang="cs-CZ" dirty="0"/>
              <a:t>v nejobecnějším smyslu. </a:t>
            </a:r>
          </a:p>
          <a:p>
            <a:r>
              <a:rPr lang="cs-CZ" dirty="0"/>
              <a:t>Na základě </a:t>
            </a:r>
            <a:r>
              <a:rPr lang="cs-CZ" b="1" dirty="0"/>
              <a:t>binárních pojmových dvojic </a:t>
            </a:r>
            <a:r>
              <a:rPr lang="cs-CZ" dirty="0"/>
              <a:t>a jejich variací – např. rozum </a:t>
            </a:r>
            <a:r>
              <a:rPr lang="cs-CZ" dirty="0" err="1"/>
              <a:t>x</a:t>
            </a:r>
            <a:r>
              <a:rPr lang="cs-CZ" dirty="0"/>
              <a:t> vášeň, příroda </a:t>
            </a:r>
            <a:r>
              <a:rPr lang="cs-CZ" dirty="0" err="1"/>
              <a:t>x</a:t>
            </a:r>
            <a:r>
              <a:rPr lang="cs-CZ" dirty="0"/>
              <a:t> kultura, mužské </a:t>
            </a:r>
            <a:r>
              <a:rPr lang="cs-CZ" dirty="0" err="1"/>
              <a:t>x</a:t>
            </a:r>
            <a:r>
              <a:rPr lang="cs-CZ" dirty="0"/>
              <a:t> ženské, amatér </a:t>
            </a:r>
            <a:r>
              <a:rPr lang="cs-CZ" dirty="0" err="1"/>
              <a:t>x</a:t>
            </a:r>
            <a:r>
              <a:rPr lang="cs-CZ" dirty="0"/>
              <a:t> profesionál atp. – se pokoušeli nalézt obecné a univerzální prvky společné lidské kultuře jako takové.</a:t>
            </a:r>
          </a:p>
        </p:txBody>
      </p:sp>
    </p:spTree>
    <p:extLst>
      <p:ext uri="{BB962C8B-B14F-4D97-AF65-F5344CB8AC3E}">
        <p14:creationId xmlns:p14="http://schemas.microsoft.com/office/powerpoint/2010/main" val="1862367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cs-CZ" dirty="0"/>
              <a:t>Poststrukturalismus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363272" cy="532859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Negativní vymezení vůči </a:t>
            </a:r>
            <a:r>
              <a:rPr lang="cs-CZ" b="1" dirty="0"/>
              <a:t>strukturalistickým metodám</a:t>
            </a:r>
            <a:r>
              <a:rPr lang="cs-CZ" dirty="0"/>
              <a:t> - např. strukturalistický </a:t>
            </a:r>
            <a:r>
              <a:rPr lang="cs-CZ" b="1" dirty="0"/>
              <a:t>důraz na celek </a:t>
            </a:r>
            <a:r>
              <a:rPr lang="cs-CZ" dirty="0"/>
              <a:t>a </a:t>
            </a:r>
            <a:r>
              <a:rPr lang="cs-CZ" b="1" dirty="0"/>
              <a:t>uzavřenost systémů </a:t>
            </a:r>
            <a:r>
              <a:rPr lang="cs-CZ" dirty="0"/>
              <a:t>umožňující zaujmout pozici nestranného pozorovatele.</a:t>
            </a:r>
          </a:p>
          <a:p>
            <a:r>
              <a:rPr lang="cs-CZ" b="1" dirty="0"/>
              <a:t>Kritika binárních pojmových dvojic. </a:t>
            </a:r>
          </a:p>
          <a:p>
            <a:r>
              <a:rPr lang="cs-CZ" dirty="0"/>
              <a:t>Poststrukturalismus formuje strategii odporu vůči </a:t>
            </a:r>
            <a:r>
              <a:rPr lang="cs-CZ" b="1" dirty="0"/>
              <a:t>jednotícím a totalizujícím praktikám moderny </a:t>
            </a:r>
            <a:r>
              <a:rPr lang="cs-CZ" dirty="0"/>
              <a:t>– </a:t>
            </a:r>
          </a:p>
          <a:p>
            <a:r>
              <a:rPr lang="cs-CZ" dirty="0"/>
              <a:t>vůči </a:t>
            </a:r>
            <a:r>
              <a:rPr lang="cs-CZ" b="1" dirty="0" err="1"/>
              <a:t>esencialistickým</a:t>
            </a:r>
            <a:r>
              <a:rPr lang="cs-CZ" dirty="0"/>
              <a:t> kategoriím, </a:t>
            </a:r>
          </a:p>
          <a:p>
            <a:r>
              <a:rPr lang="cs-CZ" dirty="0"/>
              <a:t>absolutní </a:t>
            </a:r>
            <a:r>
              <a:rPr lang="cs-CZ" b="1" dirty="0"/>
              <a:t>víře v racionalitu</a:t>
            </a:r>
            <a:r>
              <a:rPr lang="cs-CZ" dirty="0"/>
              <a:t>, </a:t>
            </a:r>
            <a:r>
              <a:rPr lang="cs-CZ" b="1" dirty="0"/>
              <a:t>morálku</a:t>
            </a:r>
            <a:r>
              <a:rPr lang="cs-CZ" dirty="0"/>
              <a:t> </a:t>
            </a:r>
          </a:p>
          <a:p>
            <a:r>
              <a:rPr lang="cs-CZ" dirty="0"/>
              <a:t>a vůči </a:t>
            </a:r>
            <a:r>
              <a:rPr lang="cs-CZ" b="1" dirty="0"/>
              <a:t>praktikám dominance</a:t>
            </a:r>
            <a:r>
              <a:rPr lang="cs-CZ" dirty="0"/>
              <a:t>, s kterými jsou zmíněné moderní kategorie často pevně spjaty.</a:t>
            </a:r>
          </a:p>
        </p:txBody>
      </p:sp>
    </p:spTree>
    <p:extLst>
      <p:ext uri="{BB962C8B-B14F-4D97-AF65-F5344CB8AC3E}">
        <p14:creationId xmlns:p14="http://schemas.microsoft.com/office/powerpoint/2010/main" val="1982494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 fontScale="90000"/>
          </a:bodyPr>
          <a:lstStyle/>
          <a:p>
            <a:r>
              <a:rPr lang="cs-CZ" dirty="0"/>
              <a:t>Poststrukturalismus – zkoumání hranic moderny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363272" cy="5472608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Poststrukturalismus</a:t>
            </a:r>
            <a:r>
              <a:rPr lang="cs-CZ" dirty="0"/>
              <a:t> na sebe nenahlíží jako na historické období, ale spíše jako na </a:t>
            </a:r>
            <a:r>
              <a:rPr lang="cs-CZ" b="1" dirty="0"/>
              <a:t>kritiku moderny, </a:t>
            </a:r>
            <a:r>
              <a:rPr lang="cs-CZ" dirty="0"/>
              <a:t> nalézající se na </a:t>
            </a:r>
            <a:r>
              <a:rPr lang="cs-CZ" b="1" dirty="0"/>
              <a:t>hranicích moderny</a:t>
            </a:r>
            <a:r>
              <a:rPr lang="cs-CZ" dirty="0"/>
              <a:t>.</a:t>
            </a:r>
          </a:p>
          <a:p>
            <a:r>
              <a:rPr lang="cs-CZ" dirty="0"/>
              <a:t>Poststrukturalismus pracuje uvnitř diskursu moderny právě proto, aby ukázal na její vlastní </a:t>
            </a:r>
            <a:r>
              <a:rPr lang="cs-CZ" b="1" dirty="0"/>
              <a:t>hranice</a:t>
            </a:r>
            <a:r>
              <a:rPr lang="cs-CZ" dirty="0"/>
              <a:t> a odmaskoval její </a:t>
            </a:r>
            <a:r>
              <a:rPr lang="cs-CZ" b="1" dirty="0"/>
              <a:t>problémy a paradoxy</a:t>
            </a:r>
            <a:r>
              <a:rPr lang="cs-CZ" dirty="0"/>
              <a:t>.</a:t>
            </a:r>
          </a:p>
          <a:p>
            <a:r>
              <a:rPr lang="cs-CZ" b="1" dirty="0"/>
              <a:t>Moderna není historické období, ale </a:t>
            </a:r>
            <a:r>
              <a:rPr lang="cs-CZ" b="1" u="sng" dirty="0"/>
              <a:t>diskurs</a:t>
            </a:r>
            <a:r>
              <a:rPr lang="cs-CZ" u="sng" dirty="0"/>
              <a:t>,</a:t>
            </a:r>
            <a:r>
              <a:rPr lang="cs-CZ" dirty="0"/>
              <a:t> jemuž jsme stále zavázáni. </a:t>
            </a:r>
          </a:p>
          <a:p>
            <a:r>
              <a:rPr lang="cs-CZ" dirty="0"/>
              <a:t>Je třeba stále udržovat </a:t>
            </a:r>
            <a:r>
              <a:rPr lang="cs-CZ" b="1" dirty="0"/>
              <a:t>kritický postoj </a:t>
            </a:r>
            <a:r>
              <a:rPr lang="cs-CZ" dirty="0"/>
              <a:t>nejen k </a:t>
            </a:r>
            <a:r>
              <a:rPr lang="cs-CZ" b="1" dirty="0"/>
              <a:t>moderně</a:t>
            </a:r>
            <a:r>
              <a:rPr lang="cs-CZ" dirty="0"/>
              <a:t>, ale i </a:t>
            </a:r>
            <a:r>
              <a:rPr lang="cs-CZ" b="1" u="sng" dirty="0"/>
              <a:t>k jakémukoli diskursu</a:t>
            </a:r>
            <a:r>
              <a:rPr lang="cs-CZ" dirty="0"/>
              <a:t>, který by tvrdil, že modernu účinně překonává.</a:t>
            </a:r>
          </a:p>
        </p:txBody>
      </p:sp>
    </p:spTree>
    <p:extLst>
      <p:ext uri="{BB962C8B-B14F-4D97-AF65-F5344CB8AC3E}">
        <p14:creationId xmlns:p14="http://schemas.microsoft.com/office/powerpoint/2010/main" val="1637213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cs-CZ" dirty="0"/>
              <a:t>Problém postmodernismu je zároveň problémem estetickým i politickým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92488"/>
          </a:xfrm>
        </p:spPr>
        <p:txBody>
          <a:bodyPr/>
          <a:lstStyle/>
          <a:p>
            <a:r>
              <a:rPr lang="cs-CZ" dirty="0"/>
              <a:t>Diskuze nad architekturou 80. let se  jako první zabývaly </a:t>
            </a:r>
            <a:r>
              <a:rPr lang="cs-CZ" b="1" dirty="0"/>
              <a:t>postmodernismem coby stylem</a:t>
            </a:r>
            <a:r>
              <a:rPr lang="cs-CZ" dirty="0"/>
              <a:t>.</a:t>
            </a:r>
          </a:p>
          <a:p>
            <a:r>
              <a:rPr lang="cs-CZ" dirty="0"/>
              <a:t>V oblasti architektury též nelze uniknout </a:t>
            </a:r>
            <a:r>
              <a:rPr lang="cs-CZ" b="1" dirty="0"/>
              <a:t>politickým souvislostem estetických otázek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2029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cs-CZ" dirty="0"/>
              <a:t>Moderna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4"/>
            <a:ext cx="8352928" cy="5400600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Modernu</a:t>
            </a:r>
            <a:r>
              <a:rPr lang="cs-CZ" dirty="0"/>
              <a:t> můžeme chápat jako </a:t>
            </a:r>
            <a:r>
              <a:rPr lang="cs-CZ" b="1" dirty="0"/>
              <a:t>filosofický a společenský projekt</a:t>
            </a:r>
            <a:r>
              <a:rPr lang="cs-CZ" dirty="0"/>
              <a:t>. </a:t>
            </a:r>
          </a:p>
          <a:p>
            <a:r>
              <a:rPr lang="cs-CZ" dirty="0"/>
              <a:t>Jako projekt </a:t>
            </a:r>
            <a:r>
              <a:rPr lang="cs-CZ" b="1" dirty="0"/>
              <a:t>emancipace humanity</a:t>
            </a:r>
            <a:r>
              <a:rPr lang="cs-CZ" dirty="0"/>
              <a:t> v oblasti </a:t>
            </a:r>
            <a:r>
              <a:rPr lang="cs-CZ" b="1" dirty="0"/>
              <a:t>mravní</a:t>
            </a:r>
            <a:r>
              <a:rPr lang="cs-CZ" dirty="0"/>
              <a:t>,</a:t>
            </a:r>
          </a:p>
          <a:p>
            <a:r>
              <a:rPr lang="cs-CZ" dirty="0"/>
              <a:t>v oblasti </a:t>
            </a:r>
            <a:r>
              <a:rPr lang="cs-CZ" b="1" dirty="0"/>
              <a:t>myšlenkové,</a:t>
            </a:r>
            <a:r>
              <a:rPr lang="cs-CZ" dirty="0"/>
              <a:t> </a:t>
            </a:r>
          </a:p>
          <a:p>
            <a:r>
              <a:rPr lang="cs-CZ" dirty="0"/>
              <a:t>v oblasti </a:t>
            </a:r>
            <a:r>
              <a:rPr lang="cs-CZ" b="1" dirty="0"/>
              <a:t>společenské.</a:t>
            </a:r>
          </a:p>
          <a:p>
            <a:r>
              <a:rPr lang="cs-CZ" dirty="0"/>
              <a:t>Základní ideou moderny je, že existují </a:t>
            </a:r>
            <a:r>
              <a:rPr lang="cs-CZ" b="1" dirty="0"/>
              <a:t>formulovatelné cíle </a:t>
            </a:r>
            <a:r>
              <a:rPr lang="cs-CZ" dirty="0"/>
              <a:t>lidského vývoje, k nimž společnost může promyšleně směřovat</a:t>
            </a:r>
            <a:r>
              <a:rPr lang="cs-CZ" b="1" dirty="0"/>
              <a:t>: svoboda, racionalita, blahobyt na základě techniky, lidská práva, atp.</a:t>
            </a:r>
          </a:p>
        </p:txBody>
      </p:sp>
    </p:spTree>
    <p:extLst>
      <p:ext uri="{BB962C8B-B14F-4D97-AF65-F5344CB8AC3E}">
        <p14:creationId xmlns:p14="http://schemas.microsoft.com/office/powerpoint/2010/main" val="3230444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Charles </a:t>
            </a:r>
            <a:r>
              <a:rPr lang="cs-CZ" dirty="0" err="1"/>
              <a:t>Jencks</a:t>
            </a:r>
            <a:r>
              <a:rPr lang="cs-CZ" dirty="0"/>
              <a:t>, Robert </a:t>
            </a:r>
            <a:r>
              <a:rPr lang="cs-CZ" dirty="0" err="1"/>
              <a:t>Venturi</a:t>
            </a:r>
            <a:r>
              <a:rPr lang="cs-CZ" dirty="0"/>
              <a:t> - sklon postmodernismu k eklektismu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00808"/>
            <a:ext cx="8352928" cy="5157192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Postmoderní architektura </a:t>
            </a:r>
            <a:r>
              <a:rPr lang="cs-CZ" dirty="0"/>
              <a:t>se odlišuje od architektury mezinárodního modernismu svými </a:t>
            </a:r>
            <a:r>
              <a:rPr lang="cs-CZ" b="1" dirty="0"/>
              <a:t>eklektickými výrazovými prostředky</a:t>
            </a:r>
            <a:r>
              <a:rPr lang="cs-CZ" dirty="0"/>
              <a:t>.</a:t>
            </a:r>
          </a:p>
          <a:p>
            <a:r>
              <a:rPr lang="cs-CZ" dirty="0"/>
              <a:t>Postmoderní stavby se zapojují do </a:t>
            </a:r>
            <a:r>
              <a:rPr lang="cs-CZ" b="1" dirty="0"/>
              <a:t>heterogenního přediva města</a:t>
            </a:r>
            <a:r>
              <a:rPr lang="cs-CZ" dirty="0"/>
              <a:t> – do komercionalizovaného prostoru hlavních městských tříd i do krajiny amerických měst protkaných mnohaproudovými dálnicemi. </a:t>
            </a:r>
          </a:p>
          <a:p>
            <a:r>
              <a:rPr lang="cs-CZ" b="1" dirty="0" err="1"/>
              <a:t>Aluzivní</a:t>
            </a:r>
            <a:r>
              <a:rPr lang="cs-CZ" b="1" dirty="0"/>
              <a:t> hra a formální ohlasy </a:t>
            </a:r>
            <a:r>
              <a:rPr lang="cs-CZ" dirty="0"/>
              <a:t>(„historismus“) zajišťují, že tyto nové budovy naváží </a:t>
            </a:r>
            <a:r>
              <a:rPr lang="cs-CZ" b="1" dirty="0"/>
              <a:t>vztah s okolními komerčními budovami a prostorami,</a:t>
            </a:r>
            <a:r>
              <a:rPr lang="cs-CZ" dirty="0"/>
              <a:t> </a:t>
            </a:r>
          </a:p>
          <a:p>
            <a:r>
              <a:rPr lang="cs-CZ" dirty="0"/>
              <a:t>čímž se zříkají </a:t>
            </a:r>
            <a:r>
              <a:rPr lang="cs-CZ" b="1" dirty="0"/>
              <a:t>snah modernismu </a:t>
            </a:r>
            <a:r>
              <a:rPr lang="cs-CZ" dirty="0"/>
              <a:t>o </a:t>
            </a:r>
            <a:r>
              <a:rPr lang="cs-CZ" b="1" dirty="0"/>
              <a:t>radikální diferenci a inovaci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3901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6" name="Picture 2" descr="C:\Users\Flexupdesign\Downloads\d_55709__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669"/>
            <a:ext cx="5328000" cy="686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724128" y="188640"/>
            <a:ext cx="32403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„Mám rád prvky hybridní spíše než “čisté“, kompromisní spíše než “neústupné“, </a:t>
            </a:r>
          </a:p>
          <a:p>
            <a:r>
              <a:rPr lang="cs-CZ" dirty="0"/>
              <a:t>pokřivené spíše než “přímočaré“, dvojznačné spíše než “jasně vyslovené“,</a:t>
            </a:r>
          </a:p>
          <a:p>
            <a:r>
              <a:rPr lang="cs-CZ" dirty="0"/>
              <a:t>líbí se mi prvky podivné stejně jako neosobní, nudné i “zajímavé“, konvenční spíše</a:t>
            </a:r>
          </a:p>
          <a:p>
            <a:r>
              <a:rPr lang="cs-CZ" dirty="0"/>
              <a:t>než “navržené“, </a:t>
            </a:r>
          </a:p>
          <a:p>
            <a:r>
              <a:rPr lang="cs-CZ" dirty="0"/>
              <a:t>přijímající spíše než vylučující, nadbytečné spíše než jednoduché,</a:t>
            </a:r>
          </a:p>
          <a:p>
            <a:r>
              <a:rPr lang="cs-CZ" dirty="0"/>
              <a:t>reziduální vedle novátorských, nesourodé a dvojsmyslné spíše než přímé a jasné.</a:t>
            </a:r>
          </a:p>
          <a:p>
            <a:r>
              <a:rPr lang="cs-CZ" dirty="0"/>
              <a:t>Jsem pro neuspořádanou životnost proti zjevné jednotě.“</a:t>
            </a:r>
          </a:p>
          <a:p>
            <a:endParaRPr lang="cs-CZ" dirty="0"/>
          </a:p>
          <a:p>
            <a:r>
              <a:rPr lang="cs-CZ" dirty="0"/>
              <a:t>Robert </a:t>
            </a:r>
            <a:r>
              <a:rPr lang="cs-CZ" dirty="0" err="1"/>
              <a:t>Venturi</a:t>
            </a:r>
            <a:r>
              <a:rPr lang="cs-CZ" dirty="0"/>
              <a:t>, Složitost a protiklad v architektuře., </a:t>
            </a:r>
            <a:r>
              <a:rPr lang="cs-CZ" dirty="0" err="1"/>
              <a:t>Arbor</a:t>
            </a:r>
            <a:r>
              <a:rPr lang="cs-CZ" dirty="0"/>
              <a:t> vitae, Praha, 2003., s. 15.</a:t>
            </a:r>
          </a:p>
        </p:txBody>
      </p:sp>
    </p:spTree>
    <p:extLst>
      <p:ext uri="{BB962C8B-B14F-4D97-AF65-F5344CB8AC3E}">
        <p14:creationId xmlns:p14="http://schemas.microsoft.com/office/powerpoint/2010/main" val="2420391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C:\Users\Flexupdesign\Downloads\Robert Venturi and Denise Scott Brown's Sainsbury Wing at the National Gallery in London, 19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" y="-12041"/>
            <a:ext cx="9136245" cy="70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Flexupdesign\Downloads\Robert Venturi and Denise Scott Brown's Sainsbury Wing at the National Gallery in London, 1991.jpg">
            <a:extLst>
              <a:ext uri="{FF2B5EF4-FFF2-40B4-BE49-F238E27FC236}">
                <a16:creationId xmlns:a16="http://schemas.microsoft.com/office/drawing/2014/main" id="{0BD4F7B3-F9D9-99FA-F160-026C44366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" y="0"/>
            <a:ext cx="9136245" cy="70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4DCA92A-13C5-8C6C-57B0-75B24B411411}"/>
              </a:ext>
            </a:extLst>
          </p:cNvPr>
          <p:cNvSpPr txBox="1"/>
          <p:nvPr/>
        </p:nvSpPr>
        <p:spPr>
          <a:xfrm>
            <a:off x="3419872" y="6260196"/>
            <a:ext cx="5410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Robert Venturi</a:t>
            </a:r>
            <a:r>
              <a:rPr lang="cs-CZ" b="1" dirty="0"/>
              <a:t> </a:t>
            </a:r>
            <a:r>
              <a:rPr lang="en-US" b="1" dirty="0"/>
              <a:t>a Denise Scott Brown,</a:t>
            </a:r>
          </a:p>
          <a:p>
            <a:r>
              <a:rPr lang="en-US" b="1" dirty="0"/>
              <a:t>Sainsbury Wing</a:t>
            </a:r>
            <a:r>
              <a:rPr lang="cs-CZ" b="1" dirty="0"/>
              <a:t>, </a:t>
            </a:r>
            <a:r>
              <a:rPr lang="en-US" b="1" dirty="0"/>
              <a:t>National Gallery, </a:t>
            </a:r>
            <a:r>
              <a:rPr lang="en-US" b="1" dirty="0" err="1"/>
              <a:t>Londýn</a:t>
            </a:r>
            <a:r>
              <a:rPr lang="en-US" b="1" dirty="0"/>
              <a:t>, 1988-1991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48856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4" name="Picture 2" descr="C:\Users\Flexupdesign\Downloads\sainsbury-wing-national-gallery-venturi-scott-brown_dezeen_936_col_0-852x126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23" y="88196"/>
            <a:ext cx="4572000" cy="67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644008" y="188640"/>
            <a:ext cx="439248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Robert </a:t>
            </a:r>
            <a:r>
              <a:rPr lang="en-US" dirty="0" err="1"/>
              <a:t>Venturi</a:t>
            </a:r>
            <a:r>
              <a:rPr lang="cs-CZ" dirty="0"/>
              <a:t> </a:t>
            </a:r>
            <a:r>
              <a:rPr lang="en-US" dirty="0"/>
              <a:t>a Denise Scott Brown</a:t>
            </a:r>
          </a:p>
          <a:p>
            <a:r>
              <a:rPr lang="en-US" dirty="0"/>
              <a:t>Sainsbury Wing</a:t>
            </a:r>
            <a:r>
              <a:rPr lang="cs-CZ" dirty="0"/>
              <a:t>, </a:t>
            </a:r>
            <a:r>
              <a:rPr lang="en-US" dirty="0"/>
              <a:t>National Gallery</a:t>
            </a:r>
          </a:p>
          <a:p>
            <a:r>
              <a:rPr lang="en-US" dirty="0" err="1"/>
              <a:t>Londýn</a:t>
            </a:r>
            <a:r>
              <a:rPr lang="en-US" dirty="0"/>
              <a:t>, 1988-1991</a:t>
            </a:r>
            <a:endParaRPr lang="cs-CZ" dirty="0"/>
          </a:p>
          <a:p>
            <a:endParaRPr lang="cs-CZ" dirty="0"/>
          </a:p>
          <a:p>
            <a:r>
              <a:rPr lang="cs-CZ" dirty="0"/>
              <a:t>Robert </a:t>
            </a:r>
            <a:r>
              <a:rPr lang="cs-CZ" dirty="0" err="1"/>
              <a:t>Venturi</a:t>
            </a:r>
            <a:r>
              <a:rPr lang="cs-CZ" dirty="0"/>
              <a:t> a Denise </a:t>
            </a:r>
            <a:r>
              <a:rPr lang="cs-CZ" dirty="0" err="1"/>
              <a:t>Scott</a:t>
            </a:r>
            <a:r>
              <a:rPr lang="cs-CZ" dirty="0"/>
              <a:t> Brown se stali vítězi soutěže na nový prostor pro světově významnou sbírku raně renesančního malířství Národní galerie. Tato soutěž  měla uklidnit tábory </a:t>
            </a:r>
            <a:r>
              <a:rPr lang="cs-CZ" dirty="0" err="1"/>
              <a:t>neomodernistů</a:t>
            </a:r>
            <a:r>
              <a:rPr lang="cs-CZ" dirty="0"/>
              <a:t> a </a:t>
            </a:r>
            <a:r>
              <a:rPr lang="cs-CZ" dirty="0" err="1"/>
              <a:t>tradicio</a:t>
            </a:r>
            <a:r>
              <a:rPr lang="cs-CZ" dirty="0"/>
              <a:t> -</a:t>
            </a:r>
            <a:r>
              <a:rPr lang="cs-CZ" dirty="0" err="1"/>
              <a:t>nalistů</a:t>
            </a:r>
            <a:r>
              <a:rPr lang="cs-CZ" dirty="0"/>
              <a:t>, kteří vedli spory o podobu přístavby. </a:t>
            </a:r>
          </a:p>
          <a:p>
            <a:r>
              <a:rPr lang="cs-CZ" dirty="0"/>
              <a:t>Přístavba se stala jedním ze symbolických bitevních polí britské architektury od roku 1984, kdy kampaň za zastavení </a:t>
            </a:r>
            <a:r>
              <a:rPr lang="cs-CZ" dirty="0" err="1"/>
              <a:t>Hi</a:t>
            </a:r>
            <a:r>
              <a:rPr lang="cs-CZ" dirty="0"/>
              <a:t>-Tech projektu od studia </a:t>
            </a:r>
            <a:r>
              <a:rPr lang="cs-CZ" dirty="0" err="1"/>
              <a:t>Ahrends</a:t>
            </a:r>
            <a:r>
              <a:rPr lang="cs-CZ" dirty="0"/>
              <a:t>, </a:t>
            </a:r>
            <a:r>
              <a:rPr lang="cs-CZ" dirty="0" err="1"/>
              <a:t>Burton</a:t>
            </a:r>
            <a:r>
              <a:rPr lang="cs-CZ" dirty="0"/>
              <a:t> and </a:t>
            </a:r>
            <a:r>
              <a:rPr lang="cs-CZ" dirty="0" err="1"/>
              <a:t>Koralek</a:t>
            </a:r>
            <a:r>
              <a:rPr lang="cs-CZ" dirty="0"/>
              <a:t> vedla k zamítnutí tohoto projektového záměru.</a:t>
            </a:r>
          </a:p>
          <a:p>
            <a:r>
              <a:rPr lang="cs-CZ" dirty="0"/>
              <a:t>Robert </a:t>
            </a:r>
            <a:r>
              <a:rPr lang="cs-CZ" dirty="0" err="1"/>
              <a:t>Venturi</a:t>
            </a:r>
            <a:r>
              <a:rPr lang="cs-CZ" dirty="0"/>
              <a:t> a Denise </a:t>
            </a:r>
            <a:r>
              <a:rPr lang="cs-CZ" dirty="0" err="1"/>
              <a:t>Scott</a:t>
            </a:r>
            <a:r>
              <a:rPr lang="cs-CZ" dirty="0"/>
              <a:t> Brown, prosadili dílo, které bylo navrženo v postmoderním duchu. </a:t>
            </a:r>
          </a:p>
          <a:p>
            <a:r>
              <a:rPr lang="cs-CZ" dirty="0"/>
              <a:t>V jejich projektu se setkává modernismus, současné stavitelství, anglický klasicismu, jsou zde zastoupeny různé materiály: ocel, kámen, sklo, pracuje se zde se symbolickými odkazy, kontextem a prostorovými vztahy. </a:t>
            </a:r>
          </a:p>
        </p:txBody>
      </p:sp>
    </p:spTree>
    <p:extLst>
      <p:ext uri="{BB962C8B-B14F-4D97-AF65-F5344CB8AC3E}">
        <p14:creationId xmlns:p14="http://schemas.microsoft.com/office/powerpoint/2010/main" val="1134218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23664C-5A06-ACB5-9F60-9BA9EF487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3399CD1-0C0F-A930-C478-E8201C454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5951"/>
            <a:ext cx="6914316" cy="7128000"/>
          </a:xfrm>
          <a:prstGeom prst="rect">
            <a:avLst/>
          </a:prstGeom>
        </p:spPr>
      </p:pic>
      <p:pic>
        <p:nvPicPr>
          <p:cNvPr id="3" name="Zástupný obsah 3">
            <a:extLst>
              <a:ext uri="{FF2B5EF4-FFF2-40B4-BE49-F238E27FC236}">
                <a16:creationId xmlns:a16="http://schemas.microsoft.com/office/drawing/2014/main" id="{44D6F1D7-2A22-888A-B24F-5004078D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0"/>
            <a:ext cx="6914316" cy="712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2F1FFC-7CA0-2FDC-11FE-6E1444435A60}"/>
              </a:ext>
            </a:extLst>
          </p:cNvPr>
          <p:cNvSpPr txBox="1"/>
          <p:nvPr/>
        </p:nvSpPr>
        <p:spPr>
          <a:xfrm>
            <a:off x="3241908" y="593467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Robert Venturi</a:t>
            </a:r>
            <a:r>
              <a:rPr lang="cs-CZ" dirty="0"/>
              <a:t> </a:t>
            </a:r>
            <a:r>
              <a:rPr lang="en-US" dirty="0"/>
              <a:t>a Denise Scott Brown</a:t>
            </a:r>
          </a:p>
          <a:p>
            <a:r>
              <a:rPr lang="en-US" dirty="0"/>
              <a:t>Sainsbury Wing</a:t>
            </a:r>
            <a:r>
              <a:rPr lang="cs-CZ" dirty="0"/>
              <a:t>, </a:t>
            </a:r>
            <a:r>
              <a:rPr lang="en-US" dirty="0"/>
              <a:t>National Gallery</a:t>
            </a:r>
          </a:p>
          <a:p>
            <a:r>
              <a:rPr lang="en-US" dirty="0" err="1"/>
              <a:t>Londýn</a:t>
            </a:r>
            <a:r>
              <a:rPr lang="en-US" dirty="0"/>
              <a:t>, 1988-1991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6046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Flexupdesign\Downloads\_DSC5810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7"/>
            <a:ext cx="10314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Flexupdesign\Downloads\_DSC5810-1.jpg">
            <a:extLst>
              <a:ext uri="{FF2B5EF4-FFF2-40B4-BE49-F238E27FC236}">
                <a16:creationId xmlns:a16="http://schemas.microsoft.com/office/drawing/2014/main" id="{0997BBFF-45DA-682B-479D-9897AF050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131"/>
            <a:ext cx="10314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2854F0D-A404-3524-3F29-D35C9A29823C}"/>
              </a:ext>
            </a:extLst>
          </p:cNvPr>
          <p:cNvSpPr txBox="1"/>
          <p:nvPr/>
        </p:nvSpPr>
        <p:spPr>
          <a:xfrm>
            <a:off x="5026790" y="6060668"/>
            <a:ext cx="525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Robert Venturi</a:t>
            </a:r>
            <a:r>
              <a:rPr lang="cs-CZ" dirty="0"/>
              <a:t> </a:t>
            </a:r>
            <a:r>
              <a:rPr lang="en-US" dirty="0"/>
              <a:t>a Denise Scott Brown</a:t>
            </a:r>
          </a:p>
          <a:p>
            <a:r>
              <a:rPr lang="en-US" dirty="0"/>
              <a:t>Sainsbury Wing</a:t>
            </a:r>
            <a:r>
              <a:rPr lang="cs-CZ" dirty="0"/>
              <a:t>, </a:t>
            </a:r>
            <a:r>
              <a:rPr lang="en-US" dirty="0"/>
              <a:t>National Gallery, </a:t>
            </a:r>
            <a:r>
              <a:rPr lang="en-US" dirty="0" err="1"/>
              <a:t>Londýn</a:t>
            </a:r>
            <a:r>
              <a:rPr lang="en-US" dirty="0"/>
              <a:t>, 1988-1991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2825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Flexupdesign\Downloads\_DSC5820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-459432"/>
            <a:ext cx="11016000" cy="73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Flexupdesign\Downloads\_DSC5820-1.jpg">
            <a:extLst>
              <a:ext uri="{FF2B5EF4-FFF2-40B4-BE49-F238E27FC236}">
                <a16:creationId xmlns:a16="http://schemas.microsoft.com/office/drawing/2014/main" id="{157396ED-18CB-9013-7A44-E805C8C9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-486000"/>
            <a:ext cx="11016000" cy="73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4888860-DF0F-130C-3F33-57041AB7DAA6}"/>
              </a:ext>
            </a:extLst>
          </p:cNvPr>
          <p:cNvSpPr txBox="1"/>
          <p:nvPr/>
        </p:nvSpPr>
        <p:spPr>
          <a:xfrm>
            <a:off x="1475656" y="5733256"/>
            <a:ext cx="56051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Robert Venturi</a:t>
            </a:r>
            <a:r>
              <a:rPr lang="cs-CZ" dirty="0"/>
              <a:t> </a:t>
            </a:r>
            <a:r>
              <a:rPr lang="en-US" dirty="0"/>
              <a:t>a Denise Scott Brown</a:t>
            </a:r>
          </a:p>
          <a:p>
            <a:r>
              <a:rPr lang="en-US" dirty="0"/>
              <a:t>Sainsbury Wing</a:t>
            </a:r>
            <a:r>
              <a:rPr lang="cs-CZ" dirty="0"/>
              <a:t>, </a:t>
            </a:r>
            <a:r>
              <a:rPr lang="en-US" dirty="0"/>
              <a:t>National Gallery</a:t>
            </a:r>
          </a:p>
          <a:p>
            <a:r>
              <a:rPr lang="en-US" dirty="0" err="1"/>
              <a:t>Londýn</a:t>
            </a:r>
            <a:r>
              <a:rPr lang="en-US" dirty="0"/>
              <a:t>, 1988-1991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7301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Flexupdesign\Downloads\nationalgaller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" y="34458"/>
            <a:ext cx="9288000" cy="682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Flexupdesign\Downloads\nationalgallery.jpg">
            <a:extLst>
              <a:ext uri="{FF2B5EF4-FFF2-40B4-BE49-F238E27FC236}">
                <a16:creationId xmlns:a16="http://schemas.microsoft.com/office/drawing/2014/main" id="{116B3A99-77E2-6D16-8089-DDCC42A22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58"/>
            <a:ext cx="9288000" cy="682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4513731-AB72-BAEC-AD4F-AC9D670B6E74}"/>
              </a:ext>
            </a:extLst>
          </p:cNvPr>
          <p:cNvSpPr txBox="1"/>
          <p:nvPr/>
        </p:nvSpPr>
        <p:spPr>
          <a:xfrm>
            <a:off x="5076056" y="5676339"/>
            <a:ext cx="47382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Robert Venturi</a:t>
            </a:r>
            <a:r>
              <a:rPr lang="cs-CZ" dirty="0"/>
              <a:t> </a:t>
            </a:r>
            <a:r>
              <a:rPr lang="en-US" dirty="0"/>
              <a:t>a Denise Scott Brown</a:t>
            </a:r>
          </a:p>
          <a:p>
            <a:r>
              <a:rPr lang="en-US" dirty="0"/>
              <a:t>Sainsbury Wing</a:t>
            </a:r>
            <a:r>
              <a:rPr lang="cs-CZ" dirty="0"/>
              <a:t>, </a:t>
            </a:r>
            <a:r>
              <a:rPr lang="en-US" dirty="0"/>
              <a:t>National Gallery</a:t>
            </a:r>
          </a:p>
          <a:p>
            <a:r>
              <a:rPr lang="en-US" dirty="0" err="1"/>
              <a:t>Londýn</a:t>
            </a:r>
            <a:r>
              <a:rPr lang="en-US" dirty="0"/>
              <a:t>, 1988-1991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1106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33C050-951F-5E69-D430-4191B59B1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C53392F-BC04-4DE9-12E1-3368526FA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2440" cy="6156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A0F754C-A774-CEFF-DD9A-B4F8E6772086}"/>
              </a:ext>
            </a:extLst>
          </p:cNvPr>
          <p:cNvSpPr txBox="1"/>
          <p:nvPr/>
        </p:nvSpPr>
        <p:spPr>
          <a:xfrm>
            <a:off x="251520" y="6156000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Architectural</a:t>
            </a:r>
            <a:r>
              <a:rPr lang="cs-CZ" dirty="0"/>
              <a:t> model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Ahrends</a:t>
            </a:r>
            <a:r>
              <a:rPr lang="cs-CZ" dirty="0"/>
              <a:t>, Burton and </a:t>
            </a:r>
            <a:r>
              <a:rPr lang="cs-CZ" dirty="0" err="1"/>
              <a:t>Koralek’s</a:t>
            </a:r>
            <a:r>
              <a:rPr lang="cs-CZ" dirty="0"/>
              <a:t> 1982 </a:t>
            </a:r>
            <a:r>
              <a:rPr lang="cs-CZ" dirty="0" err="1"/>
              <a:t>competition-winning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Gallery</a:t>
            </a:r>
            <a:r>
              <a:rPr lang="cs-CZ" dirty="0"/>
              <a:t> </a:t>
            </a:r>
            <a:r>
              <a:rPr lang="cs-CZ" dirty="0" err="1"/>
              <a:t>Extension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8819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2C608-9065-DEEC-31DC-6A87F5F6E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956148C-BD62-778F-FD38-BD9487CA7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79999" cy="550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F6F6268-36A5-0D5D-1D8C-B5836D77B997}"/>
              </a:ext>
            </a:extLst>
          </p:cNvPr>
          <p:cNvSpPr txBox="1"/>
          <p:nvPr/>
        </p:nvSpPr>
        <p:spPr>
          <a:xfrm>
            <a:off x="323528" y="5927613"/>
            <a:ext cx="813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Visualisation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Mies</a:t>
            </a:r>
            <a:r>
              <a:rPr lang="cs-CZ" dirty="0"/>
              <a:t> van der </a:t>
            </a:r>
            <a:r>
              <a:rPr lang="cs-CZ" dirty="0" err="1"/>
              <a:t>Rohe’s</a:t>
            </a:r>
            <a:r>
              <a:rPr lang="cs-CZ" dirty="0"/>
              <a:t> </a:t>
            </a:r>
            <a:r>
              <a:rPr lang="cs-CZ" dirty="0" err="1"/>
              <a:t>Mansion</a:t>
            </a:r>
            <a:r>
              <a:rPr lang="cs-CZ" dirty="0"/>
              <a:t> House Square </a:t>
            </a:r>
            <a:r>
              <a:rPr lang="cs-CZ" dirty="0" err="1"/>
              <a:t>proposal</a:t>
            </a:r>
            <a:r>
              <a:rPr lang="cs-CZ" dirty="0"/>
              <a:t>, 1962,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manner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Seagram</a:t>
            </a:r>
            <a:r>
              <a:rPr lang="cs-CZ" dirty="0"/>
              <a:t> </a:t>
            </a:r>
            <a:r>
              <a:rPr lang="cs-CZ" dirty="0" err="1"/>
              <a:t>Building</a:t>
            </a:r>
            <a:r>
              <a:rPr lang="cs-CZ" dirty="0"/>
              <a:t> in New York City, 1958</a:t>
            </a:r>
          </a:p>
        </p:txBody>
      </p:sp>
    </p:spTree>
    <p:extLst>
      <p:ext uri="{BB962C8B-B14F-4D97-AF65-F5344CB8AC3E}">
        <p14:creationId xmlns:p14="http://schemas.microsoft.com/office/powerpoint/2010/main" val="1889910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Modernismus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b="1" dirty="0"/>
              <a:t>Modernismus</a:t>
            </a:r>
            <a:r>
              <a:rPr lang="cs-CZ" dirty="0"/>
              <a:t> je souhrnem </a:t>
            </a:r>
            <a:r>
              <a:rPr lang="cs-CZ" b="1" dirty="0"/>
              <a:t>uměleckých směrů</a:t>
            </a:r>
            <a:r>
              <a:rPr lang="cs-CZ" dirty="0"/>
              <a:t>. </a:t>
            </a:r>
          </a:p>
          <a:p>
            <a:r>
              <a:rPr lang="cs-CZ" dirty="0"/>
              <a:t>Programem modernismu je </a:t>
            </a:r>
            <a:r>
              <a:rPr lang="cs-CZ" b="1" dirty="0"/>
              <a:t>autonomie umění</a:t>
            </a:r>
            <a:r>
              <a:rPr lang="cs-CZ" dirty="0"/>
              <a:t>. </a:t>
            </a:r>
          </a:p>
          <a:p>
            <a:r>
              <a:rPr lang="cs-CZ" dirty="0"/>
              <a:t>Modernismus má sklon k </a:t>
            </a:r>
            <a:r>
              <a:rPr lang="cs-CZ" b="1" dirty="0"/>
              <a:t>formalismu</a:t>
            </a:r>
            <a:r>
              <a:rPr lang="cs-CZ" dirty="0"/>
              <a:t> a k vydělení uměleckého díla ze společnosti a k jeho nezainteresovanému </a:t>
            </a:r>
            <a:r>
              <a:rPr lang="cs-CZ" b="1" dirty="0"/>
              <a:t>kontemplování</a:t>
            </a:r>
            <a:r>
              <a:rPr lang="cs-CZ" dirty="0"/>
              <a:t>. </a:t>
            </a:r>
          </a:p>
          <a:p>
            <a:r>
              <a:rPr lang="cs-CZ" dirty="0"/>
              <a:t>Nezajímají jej sociální a psychické faktory umění, ale </a:t>
            </a:r>
            <a:r>
              <a:rPr lang="cs-CZ" b="1" dirty="0"/>
              <a:t>autonomní </a:t>
            </a:r>
            <a:r>
              <a:rPr lang="cs-CZ" dirty="0"/>
              <a:t>(imanentní) hodnoty uměleckého díla.</a:t>
            </a:r>
          </a:p>
        </p:txBody>
      </p:sp>
    </p:spTree>
    <p:extLst>
      <p:ext uri="{BB962C8B-B14F-4D97-AF65-F5344CB8AC3E}">
        <p14:creationId xmlns:p14="http://schemas.microsoft.com/office/powerpoint/2010/main" val="3410302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2D752A-D578-ABFF-D661-E9D19741C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C684135-C442-F968-CCD6-35078A31D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00638"/>
            <a:ext cx="9113572" cy="6984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DFC4B7B-7496-3824-FDA4-D29AF0BE54B2}"/>
              </a:ext>
            </a:extLst>
          </p:cNvPr>
          <p:cNvSpPr txBox="1"/>
          <p:nvPr/>
        </p:nvSpPr>
        <p:spPr>
          <a:xfrm>
            <a:off x="251520" y="6488668"/>
            <a:ext cx="8568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Mappin</a:t>
            </a:r>
            <a:r>
              <a:rPr lang="cs-CZ" dirty="0"/>
              <a:t> &amp; </a:t>
            </a:r>
            <a:r>
              <a:rPr lang="cs-CZ" dirty="0" err="1"/>
              <a:t>Webb</a:t>
            </a:r>
            <a:r>
              <a:rPr lang="cs-CZ" dirty="0"/>
              <a:t> </a:t>
            </a:r>
            <a:r>
              <a:rPr lang="cs-CZ" dirty="0" err="1"/>
              <a:t>building</a:t>
            </a:r>
            <a:r>
              <a:rPr lang="cs-CZ" dirty="0"/>
              <a:t> by John </a:t>
            </a:r>
            <a:r>
              <a:rPr lang="cs-CZ" dirty="0" err="1"/>
              <a:t>Belcher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centre </a:t>
            </a:r>
            <a:r>
              <a:rPr lang="cs-CZ" dirty="0" err="1"/>
              <a:t>of</a:t>
            </a:r>
            <a:r>
              <a:rPr lang="cs-CZ" dirty="0"/>
              <a:t> a </a:t>
            </a:r>
            <a:r>
              <a:rPr lang="cs-CZ" dirty="0" err="1"/>
              <a:t>picture</a:t>
            </a:r>
            <a:r>
              <a:rPr lang="cs-CZ" dirty="0"/>
              <a:t> </a:t>
            </a:r>
            <a:r>
              <a:rPr lang="cs-CZ" dirty="0" err="1"/>
              <a:t>taken</a:t>
            </a:r>
            <a:r>
              <a:rPr lang="cs-CZ" dirty="0"/>
              <a:t> c. 1902</a:t>
            </a:r>
          </a:p>
        </p:txBody>
      </p:sp>
    </p:spTree>
    <p:extLst>
      <p:ext uri="{BB962C8B-B14F-4D97-AF65-F5344CB8AC3E}">
        <p14:creationId xmlns:p14="http://schemas.microsoft.com/office/powerpoint/2010/main" val="3742582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14BA2F-8692-AD87-F237-0884C9CAB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69EF528-ABBD-AED3-AA9D-7F82F8E64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" y="22630"/>
            <a:ext cx="9116391" cy="6083999"/>
          </a:xfrm>
          <a:prstGeom prst="rect">
            <a:avLst/>
          </a:prstGeom>
        </p:spPr>
      </p:pic>
      <p:pic>
        <p:nvPicPr>
          <p:cNvPr id="5" name="Zástupný obsah 3">
            <a:extLst>
              <a:ext uri="{FF2B5EF4-FFF2-40B4-BE49-F238E27FC236}">
                <a16:creationId xmlns:a16="http://schemas.microsoft.com/office/drawing/2014/main" id="{61D23895-680C-376F-8C0D-C31E233CD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6391" cy="608399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5ABA2F8-54AC-A4C7-8D3B-DBE7A07F98A8}"/>
              </a:ext>
            </a:extLst>
          </p:cNvPr>
          <p:cNvSpPr txBox="1"/>
          <p:nvPr/>
        </p:nvSpPr>
        <p:spPr>
          <a:xfrm>
            <a:off x="323528" y="6214030"/>
            <a:ext cx="8496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James </a:t>
            </a:r>
            <a:r>
              <a:rPr lang="cs-CZ" dirty="0" err="1"/>
              <a:t>Stirling’s</a:t>
            </a:r>
            <a:r>
              <a:rPr lang="cs-CZ" dirty="0"/>
              <a:t> No 1 </a:t>
            </a:r>
            <a:r>
              <a:rPr lang="cs-CZ" dirty="0" err="1"/>
              <a:t>Poultry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site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Mies</a:t>
            </a:r>
            <a:r>
              <a:rPr lang="cs-CZ" dirty="0"/>
              <a:t>’ </a:t>
            </a:r>
            <a:r>
              <a:rPr lang="cs-CZ" dirty="0" err="1"/>
              <a:t>proposed</a:t>
            </a:r>
            <a:r>
              <a:rPr lang="cs-CZ" dirty="0"/>
              <a:t> </a:t>
            </a:r>
            <a:r>
              <a:rPr lang="cs-CZ" dirty="0" err="1"/>
              <a:t>Mansion</a:t>
            </a:r>
            <a:r>
              <a:rPr lang="cs-CZ" dirty="0"/>
              <a:t> House Square, 1997, v pozadí 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St Mary-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le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-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Bow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Christopher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Wren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1670</a:t>
            </a:r>
          </a:p>
          <a:p>
            <a:endParaRPr lang="cs-CZ" b="0" i="0" u="none" strike="noStrike" dirty="0">
              <a:solidFill>
                <a:srgbClr val="000000"/>
              </a:solidFill>
              <a:effectLst/>
              <a:latin typeface="Linux Libertine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1214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Smazání rozdílu vysoké a masové kultury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/>
          <a:p>
            <a:r>
              <a:rPr lang="cs-CZ" dirty="0"/>
              <a:t>Odlišování </a:t>
            </a:r>
            <a:r>
              <a:rPr lang="cs-CZ" b="1" dirty="0"/>
              <a:t>vysoké a masové kultury </a:t>
            </a:r>
            <a:r>
              <a:rPr lang="cs-CZ" dirty="0"/>
              <a:t>je typickou vlastností modernismu.</a:t>
            </a:r>
          </a:p>
          <a:p>
            <a:r>
              <a:rPr lang="cs-CZ" b="1" dirty="0"/>
              <a:t>Modernismus</a:t>
            </a:r>
            <a:r>
              <a:rPr lang="cs-CZ" dirty="0"/>
              <a:t> se objevil zároveň s prvním velkým </a:t>
            </a:r>
            <a:r>
              <a:rPr lang="cs-CZ" b="1" dirty="0"/>
              <a:t>rozšířením masové kultury</a:t>
            </a:r>
            <a:r>
              <a:rPr lang="cs-CZ" dirty="0"/>
              <a:t>.</a:t>
            </a:r>
          </a:p>
          <a:p>
            <a:r>
              <a:rPr lang="cs-CZ" b="1" dirty="0"/>
              <a:t>Postmoderna</a:t>
            </a:r>
            <a:r>
              <a:rPr lang="cs-CZ" dirty="0"/>
              <a:t> přivádí </a:t>
            </a:r>
            <a:r>
              <a:rPr lang="cs-CZ" b="1" dirty="0"/>
              <a:t>masovou</a:t>
            </a:r>
            <a:r>
              <a:rPr lang="cs-CZ" dirty="0"/>
              <a:t> či komerční kulturu do oblasti </a:t>
            </a:r>
            <a:r>
              <a:rPr lang="cs-CZ" b="1" dirty="0"/>
              <a:t>nově rozšířené kulturní sféry</a:t>
            </a:r>
            <a:r>
              <a:rPr lang="cs-CZ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9531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C:\Users\Flexupdesign\Downloads\met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69" y="0"/>
            <a:ext cx="9222101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404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C:\Users\Flexupdesign\Downloads\met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6" y="-20782"/>
            <a:ext cx="6220800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312620" y="30402"/>
            <a:ext cx="272387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Jeff</a:t>
            </a:r>
            <a:r>
              <a:rPr lang="cs-CZ" dirty="0"/>
              <a:t> </a:t>
            </a:r>
            <a:r>
              <a:rPr lang="cs-CZ" dirty="0" err="1"/>
              <a:t>Koons</a:t>
            </a:r>
            <a:r>
              <a:rPr lang="cs-CZ" dirty="0"/>
              <a:t>, Balónkový pes. Čokoládové srdce zabalené v lesklé červené barvě. Silueta Prasátka z omalovánek Medvídka </a:t>
            </a:r>
            <a:r>
              <a:rPr lang="cs-CZ" dirty="0" err="1"/>
              <a:t>Pú</a:t>
            </a:r>
            <a:r>
              <a:rPr lang="cs-CZ" dirty="0"/>
              <a:t>. </a:t>
            </a:r>
          </a:p>
          <a:p>
            <a:endParaRPr lang="cs-CZ" dirty="0"/>
          </a:p>
          <a:p>
            <a:r>
              <a:rPr lang="cs-CZ" dirty="0"/>
              <a:t>Tři leskle lakovaná díla z nerezové oceli umělce </a:t>
            </a:r>
            <a:r>
              <a:rPr lang="cs-CZ" dirty="0" err="1"/>
              <a:t>Jeffa</a:t>
            </a:r>
            <a:r>
              <a:rPr lang="cs-CZ" dirty="0"/>
              <a:t> </a:t>
            </a:r>
            <a:r>
              <a:rPr lang="cs-CZ" dirty="0" err="1"/>
              <a:t>Koonse</a:t>
            </a:r>
            <a:r>
              <a:rPr lang="cs-CZ" dirty="0"/>
              <a:t>, vystavená na </a:t>
            </a:r>
            <a:r>
              <a:rPr lang="cs-CZ" dirty="0" err="1"/>
              <a:t>Cantor</a:t>
            </a:r>
            <a:r>
              <a:rPr lang="cs-CZ" dirty="0"/>
              <a:t> </a:t>
            </a:r>
            <a:r>
              <a:rPr lang="cs-CZ" dirty="0" err="1"/>
              <a:t>Roof</a:t>
            </a:r>
            <a:r>
              <a:rPr lang="cs-CZ" dirty="0"/>
              <a:t> Garden Metropolitního muzea umění, 2008.</a:t>
            </a:r>
          </a:p>
          <a:p>
            <a:endParaRPr lang="cs-CZ" dirty="0"/>
          </a:p>
          <a:p>
            <a:r>
              <a:rPr lang="cs-CZ" dirty="0"/>
              <a:t>Každá z těchto soch je zvětšením původně malých objektů: pes na hraní ze zkroucených balónků, čokoládové valentýnské srdce zabalené v červené fólii a silueta Prasátka z omalovánek Medvídka </a:t>
            </a:r>
            <a:r>
              <a:rPr lang="cs-CZ" dirty="0" err="1"/>
              <a:t>Pú</a:t>
            </a:r>
            <a:r>
              <a:rPr lang="cs-CZ" dirty="0"/>
              <a:t>, vybarvená jakoby „dětským“ způsobem. </a:t>
            </a:r>
          </a:p>
        </p:txBody>
      </p:sp>
    </p:spTree>
    <p:extLst>
      <p:ext uri="{BB962C8B-B14F-4D97-AF65-F5344CB8AC3E}">
        <p14:creationId xmlns:p14="http://schemas.microsoft.com/office/powerpoint/2010/main" val="7177100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>
            <a:normAutofit fontScale="90000"/>
          </a:bodyPr>
          <a:lstStyle/>
          <a:p>
            <a:r>
              <a:rPr lang="cs-CZ" dirty="0"/>
              <a:t>Postmoderna – kritika </a:t>
            </a:r>
            <a:r>
              <a:rPr lang="cs-CZ" dirty="0" err="1"/>
              <a:t>metanarativních</a:t>
            </a:r>
            <a:r>
              <a:rPr lang="cs-CZ" dirty="0"/>
              <a:t> diskursů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435280" cy="5256584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Moderna operuje s </a:t>
            </a:r>
            <a:r>
              <a:rPr lang="cs-CZ" b="1" dirty="0" err="1"/>
              <a:t>metanarativními</a:t>
            </a:r>
            <a:r>
              <a:rPr lang="cs-CZ" b="1" dirty="0"/>
              <a:t> diskursy </a:t>
            </a:r>
            <a:r>
              <a:rPr lang="cs-CZ" dirty="0"/>
              <a:t>- to jsou příběhy, které zajišťují </a:t>
            </a:r>
            <a:r>
              <a:rPr lang="cs-CZ" b="1" dirty="0"/>
              <a:t>legitimnost daného </a:t>
            </a:r>
            <a:r>
              <a:rPr lang="cs-CZ" dirty="0"/>
              <a:t>systému - např. zakládají </a:t>
            </a:r>
            <a:r>
              <a:rPr lang="cs-CZ" b="1" dirty="0"/>
              <a:t>diskursy vědy, politiky, institucionálních struktur</a:t>
            </a:r>
            <a:r>
              <a:rPr lang="cs-CZ" dirty="0"/>
              <a:t>. </a:t>
            </a:r>
          </a:p>
          <a:p>
            <a:r>
              <a:rPr lang="cs-CZ" dirty="0"/>
              <a:t>Toto </a:t>
            </a:r>
            <a:r>
              <a:rPr lang="cs-CZ" b="1" dirty="0"/>
              <a:t>legitimizování</a:t>
            </a:r>
            <a:r>
              <a:rPr lang="cs-CZ" dirty="0"/>
              <a:t> se stává terčem soudobé </a:t>
            </a:r>
            <a:r>
              <a:rPr lang="cs-CZ" b="1" dirty="0"/>
              <a:t>postmoderní filosofie </a:t>
            </a:r>
            <a:r>
              <a:rPr lang="cs-CZ" dirty="0"/>
              <a:t>– za každým </a:t>
            </a:r>
            <a:r>
              <a:rPr lang="cs-CZ" b="1" dirty="0"/>
              <a:t>diskursem</a:t>
            </a:r>
            <a:r>
              <a:rPr lang="cs-CZ" dirty="0"/>
              <a:t> vidí postmoderna </a:t>
            </a:r>
            <a:r>
              <a:rPr lang="cs-CZ" b="1" dirty="0"/>
              <a:t>mocenské či ideologické zájmy</a:t>
            </a:r>
            <a:r>
              <a:rPr lang="cs-CZ" dirty="0"/>
              <a:t>. </a:t>
            </a:r>
          </a:p>
          <a:p>
            <a:r>
              <a:rPr lang="cs-CZ" dirty="0"/>
              <a:t>Postmoderní myšlení si uvědomuje </a:t>
            </a:r>
            <a:r>
              <a:rPr lang="cs-CZ" b="1" dirty="0"/>
              <a:t>neodvratnost plurality </a:t>
            </a:r>
            <a:r>
              <a:rPr lang="cs-CZ" dirty="0"/>
              <a:t>a podporuje </a:t>
            </a:r>
            <a:r>
              <a:rPr lang="cs-CZ" b="1" dirty="0"/>
              <a:t>asociaci různého</a:t>
            </a:r>
            <a:r>
              <a:rPr lang="cs-CZ" dirty="0"/>
              <a:t>. </a:t>
            </a:r>
          </a:p>
          <a:p>
            <a:r>
              <a:rPr lang="cs-CZ" b="1" dirty="0"/>
              <a:t>Moderní snaha po celkovosti </a:t>
            </a:r>
            <a:r>
              <a:rPr lang="cs-CZ" dirty="0"/>
              <a:t>není z hlediska postmoderního myšlení </a:t>
            </a:r>
            <a:r>
              <a:rPr lang="cs-CZ" b="1" dirty="0"/>
              <a:t>nevinná a otevírá cestu k útlaku </a:t>
            </a:r>
            <a:r>
              <a:rPr lang="cs-CZ" dirty="0"/>
              <a:t>menšin.</a:t>
            </a:r>
          </a:p>
          <a:p>
            <a:r>
              <a:rPr lang="cs-CZ" dirty="0"/>
              <a:t>Společnost musí uznávat </a:t>
            </a:r>
            <a:r>
              <a:rPr lang="cs-CZ" b="1" dirty="0"/>
              <a:t>rozdíly, rozpory a neshody.</a:t>
            </a:r>
          </a:p>
        </p:txBody>
      </p:sp>
    </p:spTree>
    <p:extLst>
      <p:ext uri="{BB962C8B-B14F-4D97-AF65-F5344CB8AC3E}">
        <p14:creationId xmlns:p14="http://schemas.microsoft.com/office/powerpoint/2010/main" val="36850716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Postmoderna v rámci kulturní sféry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4968552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Postmodernu</a:t>
            </a:r>
            <a:r>
              <a:rPr lang="cs-CZ" dirty="0"/>
              <a:t> bychom mohli úžeji identifikovat se </a:t>
            </a:r>
            <a:r>
              <a:rPr lang="cs-CZ" b="1" dirty="0"/>
              <a:t>souborem stylů a uměleckých tendencí</a:t>
            </a:r>
            <a:r>
              <a:rPr lang="cs-CZ" dirty="0"/>
              <a:t>, které jsou reakcí na </a:t>
            </a:r>
            <a:r>
              <a:rPr lang="cs-CZ" b="1" dirty="0"/>
              <a:t>formalismus</a:t>
            </a:r>
            <a:r>
              <a:rPr lang="cs-CZ" dirty="0"/>
              <a:t> nebo </a:t>
            </a:r>
            <a:r>
              <a:rPr lang="cs-CZ" b="1" dirty="0"/>
              <a:t>konceptualismus, </a:t>
            </a:r>
            <a:r>
              <a:rPr lang="cs-CZ" dirty="0"/>
              <a:t>tendencí charakteristických pro modernismus.</a:t>
            </a:r>
          </a:p>
          <a:p>
            <a:r>
              <a:rPr lang="cs-CZ" dirty="0"/>
              <a:t>Postmodernu bychom tím však </a:t>
            </a:r>
            <a:r>
              <a:rPr lang="cs-CZ" b="1" dirty="0"/>
              <a:t>zúžily na styly </a:t>
            </a:r>
            <a:r>
              <a:rPr lang="cs-CZ" dirty="0"/>
              <a:t>umělců, </a:t>
            </a:r>
          </a:p>
          <a:p>
            <a:r>
              <a:rPr lang="cs-CZ" dirty="0"/>
              <a:t>styly, které mohou být zvoleny nebo odmítnuty.</a:t>
            </a:r>
          </a:p>
          <a:p>
            <a:r>
              <a:rPr lang="cs-CZ" dirty="0"/>
              <a:t>Spíše než „pouhý“ </a:t>
            </a:r>
            <a:r>
              <a:rPr lang="cs-CZ" b="1" dirty="0"/>
              <a:t>kulturní trend </a:t>
            </a:r>
            <a:r>
              <a:rPr lang="cs-CZ" dirty="0"/>
              <a:t>je postmoderna šířeji i hlouběji charakterizována </a:t>
            </a:r>
            <a:r>
              <a:rPr lang="cs-CZ" b="1" dirty="0"/>
              <a:t>změnami v kultuře, ekonomii, politice</a:t>
            </a:r>
            <a:r>
              <a:rPr lang="cs-CZ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2261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Postmoderna v širším smyslu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 postmodernu jsou formativní pozdně kapitalistické </a:t>
            </a:r>
            <a:r>
              <a:rPr lang="cs-CZ" b="1" dirty="0"/>
              <a:t>změny ekonomických a politických podmínek</a:t>
            </a:r>
            <a:r>
              <a:rPr lang="cs-CZ" dirty="0"/>
              <a:t>,</a:t>
            </a:r>
          </a:p>
          <a:p>
            <a:r>
              <a:rPr lang="cs-CZ" b="1" dirty="0"/>
              <a:t>globalizace</a:t>
            </a:r>
            <a:r>
              <a:rPr lang="cs-CZ" dirty="0"/>
              <a:t>, </a:t>
            </a:r>
          </a:p>
          <a:p>
            <a:r>
              <a:rPr lang="cs-CZ" dirty="0"/>
              <a:t>rozvoj nových </a:t>
            </a:r>
            <a:r>
              <a:rPr lang="cs-CZ" b="1" dirty="0"/>
              <a:t>informačních technologií, </a:t>
            </a:r>
          </a:p>
          <a:p>
            <a:r>
              <a:rPr lang="cs-CZ" dirty="0"/>
              <a:t>rozrušení tradičního </a:t>
            </a:r>
            <a:r>
              <a:rPr lang="cs-CZ" b="1" dirty="0"/>
              <a:t>národního státu </a:t>
            </a:r>
            <a:r>
              <a:rPr lang="cs-CZ" dirty="0"/>
              <a:t>a </a:t>
            </a:r>
          </a:p>
          <a:p>
            <a:r>
              <a:rPr lang="cs-CZ" dirty="0"/>
              <a:t>objevení postmoderních způsobů </a:t>
            </a:r>
            <a:r>
              <a:rPr lang="cs-CZ" b="1" dirty="0"/>
              <a:t>kulturní produkce – citace, apropriace atp.</a:t>
            </a:r>
          </a:p>
        </p:txBody>
      </p:sp>
    </p:spTree>
    <p:extLst>
      <p:ext uri="{BB962C8B-B14F-4D97-AF65-F5344CB8AC3E}">
        <p14:creationId xmlns:p14="http://schemas.microsoft.com/office/powerpoint/2010/main" val="2804649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pt-BR" dirty="0"/>
              <a:t>Umění v postmoderním kontextu</a:t>
            </a:r>
            <a:r>
              <a:rPr lang="cs-CZ" dirty="0"/>
              <a:t> - model společnosti a politiky</a:t>
            </a:r>
            <a:r>
              <a:rPr lang="pt-BR" dirty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445224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Pluralitu umění</a:t>
            </a:r>
            <a:r>
              <a:rPr lang="cs-CZ" dirty="0"/>
              <a:t> lze chápat jako obraz naší skutečnosti a </a:t>
            </a:r>
            <a:r>
              <a:rPr lang="cs-CZ" b="1" dirty="0"/>
              <a:t>model myšlení</a:t>
            </a:r>
            <a:r>
              <a:rPr lang="cs-CZ" dirty="0"/>
              <a:t>, který je přiměřený této skutečnosti. </a:t>
            </a:r>
          </a:p>
          <a:p>
            <a:r>
              <a:rPr lang="cs-CZ" b="1" dirty="0"/>
              <a:t>Pluralita</a:t>
            </a:r>
            <a:r>
              <a:rPr lang="cs-CZ" dirty="0"/>
              <a:t>, jejíž zkušenost nám poskytuje umění, odpovídá </a:t>
            </a:r>
            <a:r>
              <a:rPr lang="cs-CZ" b="1" dirty="0"/>
              <a:t>konstituci postmoderní společnosti</a:t>
            </a:r>
            <a:r>
              <a:rPr lang="cs-CZ" dirty="0"/>
              <a:t>.</a:t>
            </a:r>
          </a:p>
          <a:p>
            <a:r>
              <a:rPr lang="cs-CZ" dirty="0"/>
              <a:t>Pluralita známá z umění se mezitím prosadila v </a:t>
            </a:r>
            <a:r>
              <a:rPr lang="cs-CZ" b="1" dirty="0"/>
              <a:t>různorodosti forem života</a:t>
            </a:r>
            <a:r>
              <a:rPr lang="cs-CZ" dirty="0"/>
              <a:t>. </a:t>
            </a:r>
          </a:p>
          <a:p>
            <a:r>
              <a:rPr lang="cs-CZ" b="1" dirty="0"/>
              <a:t>Uměn</a:t>
            </a:r>
            <a:r>
              <a:rPr lang="cs-CZ" dirty="0"/>
              <a:t>í má sociální funkci jako </a:t>
            </a:r>
            <a:r>
              <a:rPr lang="cs-CZ" b="1" dirty="0"/>
              <a:t>model a škola plurality</a:t>
            </a:r>
            <a:r>
              <a:rPr lang="cs-CZ" dirty="0"/>
              <a:t>. </a:t>
            </a:r>
          </a:p>
          <a:p>
            <a:r>
              <a:rPr lang="cs-CZ" dirty="0"/>
              <a:t>Na umění se lze učit, co je důležité ve společnosti: </a:t>
            </a:r>
            <a:r>
              <a:rPr lang="cs-CZ" b="1" dirty="0"/>
              <a:t>uznávání nezrušitelné plurality</a:t>
            </a:r>
            <a:r>
              <a:rPr lang="cs-CZ" dirty="0"/>
              <a:t>, </a:t>
            </a:r>
          </a:p>
          <a:p>
            <a:r>
              <a:rPr lang="cs-CZ" b="1" dirty="0"/>
              <a:t>střetávání rozdílného</a:t>
            </a:r>
            <a:r>
              <a:rPr lang="cs-CZ" dirty="0"/>
              <a:t>, </a:t>
            </a:r>
          </a:p>
          <a:p>
            <a:r>
              <a:rPr lang="cs-CZ" dirty="0"/>
              <a:t>odpor </a:t>
            </a:r>
            <a:r>
              <a:rPr lang="cs-CZ" b="1" dirty="0"/>
              <a:t>proti strukturálnímu sjednocování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8400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cs-CZ" dirty="0"/>
              <a:t>Avantgardní umění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61662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Avantgardní umění je především </a:t>
            </a:r>
            <a:r>
              <a:rPr lang="cs-CZ" b="1" dirty="0"/>
              <a:t>angažovaným uměním</a:t>
            </a:r>
            <a:r>
              <a:rPr lang="cs-CZ" dirty="0"/>
              <a:t>. </a:t>
            </a:r>
          </a:p>
          <a:p>
            <a:r>
              <a:rPr lang="cs-CZ" dirty="0"/>
              <a:t>Avantgarda sama sebe vidí jako </a:t>
            </a:r>
            <a:r>
              <a:rPr lang="cs-CZ" b="1" dirty="0"/>
              <a:t>umělecký a intelektuální předvo</a:t>
            </a:r>
            <a:r>
              <a:rPr lang="cs-CZ" dirty="0"/>
              <a:t>j, který ze své pozice – tj. s vědomím určité historické výlučnosti – může koncipovat společenský úkol umění.  </a:t>
            </a:r>
          </a:p>
          <a:p>
            <a:r>
              <a:rPr lang="cs-CZ" dirty="0"/>
              <a:t>Avantgarda </a:t>
            </a:r>
            <a:r>
              <a:rPr lang="cs-CZ" b="1" dirty="0"/>
              <a:t>kritizuje autonomní pojetí umění</a:t>
            </a:r>
            <a:r>
              <a:rPr lang="cs-CZ" dirty="0"/>
              <a:t>, avantgarda chce </a:t>
            </a:r>
            <a:r>
              <a:rPr lang="cs-CZ" b="1" dirty="0"/>
              <a:t>integrovat uměleckou činnos</a:t>
            </a:r>
            <a:r>
              <a:rPr lang="cs-CZ" dirty="0"/>
              <a:t>t do konkrétní </a:t>
            </a:r>
            <a:r>
              <a:rPr lang="cs-CZ" b="1" dirty="0"/>
              <a:t>životní praxe.</a:t>
            </a:r>
          </a:p>
          <a:p>
            <a:r>
              <a:rPr lang="cs-CZ" dirty="0"/>
              <a:t>Respektive, tuto praxi proměnit z uměleckých pozic.  </a:t>
            </a:r>
          </a:p>
          <a:p>
            <a:r>
              <a:rPr lang="cs-CZ" b="1" dirty="0"/>
              <a:t>Překonat oddělení umění a každodenního života</a:t>
            </a:r>
            <a:r>
              <a:rPr lang="cs-CZ" dirty="0"/>
              <a:t>, soustavně prozkoumávat jejich společné hranice. </a:t>
            </a:r>
          </a:p>
        </p:txBody>
      </p:sp>
    </p:spTree>
    <p:extLst>
      <p:ext uri="{BB962C8B-B14F-4D97-AF65-F5344CB8AC3E}">
        <p14:creationId xmlns:p14="http://schemas.microsoft.com/office/powerpoint/2010/main" val="3652890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Přechod od moderního pojetí umění k postmodernímu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Od „moderní“ otázky „</a:t>
            </a:r>
            <a:r>
              <a:rPr lang="cs-CZ" b="1" dirty="0"/>
              <a:t>co je to umění</a:t>
            </a:r>
            <a:r>
              <a:rPr lang="cs-CZ" dirty="0"/>
              <a:t>?“ </a:t>
            </a:r>
          </a:p>
          <a:p>
            <a:r>
              <a:rPr lang="cs-CZ" dirty="0"/>
              <a:t>k „postmoderní“ otázce „</a:t>
            </a:r>
            <a:r>
              <a:rPr lang="cs-CZ" b="1" dirty="0"/>
              <a:t>kdy a jak </a:t>
            </a:r>
            <a:r>
              <a:rPr lang="cs-CZ" dirty="0"/>
              <a:t>určitý objekt, idea nebo akce může fungovat jako umění?“ </a:t>
            </a:r>
          </a:p>
          <a:p>
            <a:r>
              <a:rPr lang="cs-CZ" dirty="0"/>
              <a:t>Od hledání </a:t>
            </a:r>
            <a:r>
              <a:rPr lang="cs-CZ" b="1" dirty="0"/>
              <a:t>podstaty a esence </a:t>
            </a:r>
            <a:r>
              <a:rPr lang="cs-CZ" dirty="0"/>
              <a:t>umění ke zkoumání jeho </a:t>
            </a:r>
            <a:r>
              <a:rPr lang="cs-CZ" b="1" dirty="0"/>
              <a:t>funkce</a:t>
            </a:r>
            <a:r>
              <a:rPr lang="cs-CZ" dirty="0"/>
              <a:t>.</a:t>
            </a:r>
          </a:p>
          <a:p>
            <a:r>
              <a:rPr lang="cs-CZ" dirty="0"/>
              <a:t>Přechod od </a:t>
            </a:r>
            <a:r>
              <a:rPr lang="cs-CZ" b="1" dirty="0"/>
              <a:t>estetické autonomie </a:t>
            </a:r>
            <a:r>
              <a:rPr lang="cs-CZ" dirty="0"/>
              <a:t>umění ke zkoumání jeho </a:t>
            </a:r>
            <a:r>
              <a:rPr lang="cs-CZ" b="1" dirty="0"/>
              <a:t>sociální funkce a konceptuální podoby.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362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Postmoderna a postmodernismus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/>
          <a:p>
            <a:r>
              <a:rPr lang="cs-CZ" b="1" dirty="0"/>
              <a:t>Postmoderna</a:t>
            </a:r>
            <a:r>
              <a:rPr lang="cs-CZ" dirty="0"/>
              <a:t> označuje určitý společenský a historický stav – např. v umění –  datovaný ca od počátku 60. let 20. století.</a:t>
            </a:r>
          </a:p>
          <a:p>
            <a:r>
              <a:rPr lang="cs-CZ" b="1" dirty="0"/>
              <a:t>Postmodernismus</a:t>
            </a:r>
            <a:r>
              <a:rPr lang="cs-CZ" dirty="0"/>
              <a:t> označuje oblast teoretických zkoumání, které tento stav zkoumají a reflektují.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5885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Wolfgang </a:t>
            </a:r>
            <a:r>
              <a:rPr lang="cs-CZ" dirty="0" err="1"/>
              <a:t>Welsch</a:t>
            </a:r>
            <a:r>
              <a:rPr lang="cs-CZ" dirty="0"/>
              <a:t>: Postmoderna není projektem umělců či teoretiků, ale stavem, k němuž umění spolu s kulturou dospělo.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16832"/>
            <a:ext cx="8640960" cy="4941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i="1" dirty="0"/>
              <a:t>„[P]postmoderna a postmodernismus </a:t>
            </a:r>
            <a:r>
              <a:rPr lang="cs-CZ" i="1" dirty="0"/>
              <a:t>nejsou v žádném případě vynálezem teoretiků umění, umělců a filosofů. Spíše se naše realita a svět našeho života staly </a:t>
            </a:r>
            <a:r>
              <a:rPr lang="cs-CZ" b="1" i="1" dirty="0"/>
              <a:t>„postmoderními“. </a:t>
            </a:r>
            <a:r>
              <a:rPr lang="cs-CZ" i="1" dirty="0"/>
              <a:t>[…] Reálná je […] situace […] vzájemného prolínání rozdílných konceptů a nároků. Postmoderní pluralismus se snaží odpovědět na její základní požadavky a pro-</a:t>
            </a:r>
            <a:r>
              <a:rPr lang="cs-CZ" i="1" dirty="0" err="1"/>
              <a:t>blémy</a:t>
            </a:r>
            <a:r>
              <a:rPr lang="cs-CZ" i="1" dirty="0"/>
              <a:t>. Tuto </a:t>
            </a:r>
            <a:r>
              <a:rPr lang="cs-CZ" b="1" i="1" dirty="0"/>
              <a:t>situaci nevynalézá, nýbrž reflektuje ji</a:t>
            </a:r>
            <a:r>
              <a:rPr lang="cs-CZ" i="1" dirty="0"/>
              <a:t>.“ </a:t>
            </a:r>
          </a:p>
          <a:p>
            <a:pPr marL="0" indent="0">
              <a:buNone/>
            </a:pPr>
            <a:r>
              <a:rPr lang="cs-CZ" sz="2600" dirty="0" err="1"/>
              <a:t>Welsch</a:t>
            </a:r>
            <a:r>
              <a:rPr lang="cs-CZ" sz="2600" dirty="0"/>
              <a:t> Wolfgang, Naše postmoderní moderna, Praha, Zvon, 1994, str. 27.</a:t>
            </a:r>
          </a:p>
        </p:txBody>
      </p:sp>
    </p:spTree>
    <p:extLst>
      <p:ext uri="{BB962C8B-B14F-4D97-AF65-F5344CB8AC3E}">
        <p14:creationId xmlns:p14="http://schemas.microsoft.com/office/powerpoint/2010/main" val="3543789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Fredric</a:t>
            </a:r>
            <a:r>
              <a:rPr lang="cs-CZ" dirty="0"/>
              <a:t> </a:t>
            </a:r>
            <a:r>
              <a:rPr lang="en-US" dirty="0"/>
              <a:t>Jameson</a:t>
            </a:r>
            <a:r>
              <a:rPr lang="cs-CZ" dirty="0"/>
              <a:t>: </a:t>
            </a:r>
            <a:r>
              <a:rPr lang="en-US" dirty="0"/>
              <a:t>Postmodernism, or, The Cultural Logic of Late Capitalism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Fredric</a:t>
            </a:r>
            <a:r>
              <a:rPr lang="cs-CZ" dirty="0"/>
              <a:t> </a:t>
            </a:r>
            <a:r>
              <a:rPr lang="cs-CZ" dirty="0" err="1"/>
              <a:t>Jameson</a:t>
            </a:r>
            <a:r>
              <a:rPr lang="cs-CZ" dirty="0"/>
              <a:t>  ve studii „</a:t>
            </a:r>
            <a:r>
              <a:rPr lang="cs-CZ" dirty="0" err="1"/>
              <a:t>Postmodernisums</a:t>
            </a:r>
            <a:r>
              <a:rPr lang="cs-CZ" dirty="0"/>
              <a:t> neboli kulturní logika pozdního kapitalismu“ neuvažuje o postmodernismu z čistě ideového uchopení, </a:t>
            </a:r>
          </a:p>
          <a:p>
            <a:pPr marL="0" indent="0">
              <a:buNone/>
            </a:pPr>
            <a:r>
              <a:rPr lang="cs-CZ" dirty="0"/>
              <a:t>ale jako o </a:t>
            </a:r>
            <a:r>
              <a:rPr lang="cs-CZ" b="1" dirty="0"/>
              <a:t>epoše spjaté s výrobním způsobem pozdního kapitalismu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3510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/>
          <a:lstStyle/>
          <a:p>
            <a:r>
              <a:rPr lang="cs-CZ" dirty="0"/>
              <a:t>Pozdní kapitalismus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92500"/>
          </a:bodyPr>
          <a:lstStyle/>
          <a:p>
            <a:r>
              <a:rPr lang="cs-CZ" dirty="0"/>
              <a:t>Pozdní kapitalismus nastává od konce druhé světové války. </a:t>
            </a:r>
          </a:p>
          <a:p>
            <a:r>
              <a:rPr lang="cs-CZ" dirty="0"/>
              <a:t>Označuje stav, kdy dochází ke </a:t>
            </a:r>
            <a:r>
              <a:rPr lang="cs-CZ" b="1" dirty="0"/>
              <a:t>komodifikaci</a:t>
            </a:r>
            <a:r>
              <a:rPr lang="cs-CZ" dirty="0"/>
              <a:t> oblastí jako je </a:t>
            </a:r>
            <a:r>
              <a:rPr lang="cs-CZ" b="1" dirty="0"/>
              <a:t>vzdělávání, volný čas, informace</a:t>
            </a:r>
            <a:r>
              <a:rPr lang="cs-CZ" dirty="0"/>
              <a:t>. </a:t>
            </a:r>
          </a:p>
          <a:p>
            <a:r>
              <a:rPr lang="cs-CZ" dirty="0"/>
              <a:t>V </a:t>
            </a:r>
            <a:r>
              <a:rPr lang="cs-CZ" dirty="0" err="1"/>
              <a:t>Jamesonově</a:t>
            </a:r>
            <a:r>
              <a:rPr lang="cs-CZ" dirty="0"/>
              <a:t> pojetí tvoří charakteristické rysy pozdního kapitalismu např. </a:t>
            </a:r>
          </a:p>
          <a:p>
            <a:r>
              <a:rPr lang="cs-CZ" dirty="0"/>
              <a:t>spojení dříve autonomních kulturních sfér - </a:t>
            </a:r>
            <a:r>
              <a:rPr lang="cs-CZ" b="1" dirty="0"/>
              <a:t>vysoké a nízké </a:t>
            </a:r>
            <a:r>
              <a:rPr lang="cs-CZ" dirty="0"/>
              <a:t>umění, </a:t>
            </a:r>
          </a:p>
          <a:p>
            <a:r>
              <a:rPr lang="cs-CZ" dirty="0"/>
              <a:t>absence </a:t>
            </a:r>
            <a:r>
              <a:rPr lang="cs-CZ" b="1" dirty="0"/>
              <a:t>historického smyslu </a:t>
            </a:r>
          </a:p>
          <a:p>
            <a:r>
              <a:rPr lang="cs-CZ" dirty="0"/>
              <a:t>či náklonnost k </a:t>
            </a:r>
            <a:r>
              <a:rPr lang="cs-CZ" b="1" dirty="0"/>
              <a:t>vizuálním formám kultury.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213981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4710</TotalTime>
  <Words>2031</Words>
  <Application>Microsoft Macintosh PowerPoint</Application>
  <PresentationFormat>Předvádění na obrazovce (4:3)</PresentationFormat>
  <Paragraphs>160</Paragraphs>
  <Slides>38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2" baseType="lpstr">
      <vt:lpstr>Arial</vt:lpstr>
      <vt:lpstr>Calibri</vt:lpstr>
      <vt:lpstr>Linux Libertine</vt:lpstr>
      <vt:lpstr>Motiv systému Office</vt:lpstr>
      <vt:lpstr>Od moderny k postmoderně   </vt:lpstr>
      <vt:lpstr>Moderna </vt:lpstr>
      <vt:lpstr>Modernismus</vt:lpstr>
      <vt:lpstr>Avantgardní umění </vt:lpstr>
      <vt:lpstr>Přechod od moderního pojetí umění k postmodernímu</vt:lpstr>
      <vt:lpstr>Postmoderna a postmodernismus</vt:lpstr>
      <vt:lpstr>Wolfgang Welsch: Postmoderna není projektem umělců či teoretiků, ale stavem, k němuž umění spolu s kulturou dospělo. </vt:lpstr>
      <vt:lpstr>Fredric Jameson: Postmodernism, or, The Cultural Logic of Late Capitalism </vt:lpstr>
      <vt:lpstr>Pozdní kapitalismus </vt:lpstr>
      <vt:lpstr>Postmoderní kultura je neelitářská </vt:lpstr>
      <vt:lpstr>Prezentace aplikace PowerPoint</vt:lpstr>
      <vt:lpstr>Prezentace aplikace PowerPoint</vt:lpstr>
      <vt:lpstr>Prezentace aplikace PowerPoint</vt:lpstr>
      <vt:lpstr>Od strukturalismu k poststrukturalismu Postmodernismus vs. poststrukturalismus</vt:lpstr>
      <vt:lpstr>Strukturalismus </vt:lpstr>
      <vt:lpstr>Aplikování strukturalistické metody</vt:lpstr>
      <vt:lpstr>Poststrukturalismus</vt:lpstr>
      <vt:lpstr>Poststrukturalismus – zkoumání hranic moderny</vt:lpstr>
      <vt:lpstr>Problém postmodernismu je zároveň problémem estetickým i politickým</vt:lpstr>
      <vt:lpstr>Charles Jencks, Robert Venturi - sklon postmodernismu k eklektismu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Smazání rozdílu vysoké a masové kultury</vt:lpstr>
      <vt:lpstr>Prezentace aplikace PowerPoint</vt:lpstr>
      <vt:lpstr>Prezentace aplikace PowerPoint</vt:lpstr>
      <vt:lpstr>Postmoderna – kritika metanarativních diskursů</vt:lpstr>
      <vt:lpstr>Postmoderna v rámci kulturní sféry</vt:lpstr>
      <vt:lpstr>Postmoderna v širším smyslu </vt:lpstr>
      <vt:lpstr>Umění v postmoderním kontextu - model společnosti a politiky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Konec umění, konec dějin umění, smrt autora, otázky interpretace  Vizuální studia jako reakce na pro měnu světa „umění“</dc:title>
  <dc:creator>Flexupdesign</dc:creator>
  <cp:lastModifiedBy>Microsoft Office User</cp:lastModifiedBy>
  <cp:revision>70</cp:revision>
  <dcterms:created xsi:type="dcterms:W3CDTF">2022-03-29T17:33:24Z</dcterms:created>
  <dcterms:modified xsi:type="dcterms:W3CDTF">2024-06-07T11:17:19Z</dcterms:modified>
</cp:coreProperties>
</file>