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3" r:id="rId4"/>
    <p:sldId id="262" r:id="rId5"/>
    <p:sldId id="264" r:id="rId6"/>
    <p:sldId id="260" r:id="rId7"/>
    <p:sldId id="266" r:id="rId8"/>
    <p:sldId id="267" r:id="rId9"/>
    <p:sldId id="269" r:id="rId10"/>
    <p:sldId id="271" r:id="rId11"/>
    <p:sldId id="270" r:id="rId12"/>
    <p:sldId id="265" r:id="rId13"/>
    <p:sldId id="258" r:id="rId14"/>
    <p:sldId id="274" r:id="rId15"/>
    <p:sldId id="275" r:id="rId16"/>
    <p:sldId id="273" r:id="rId17"/>
    <p:sldId id="276" r:id="rId18"/>
    <p:sldId id="277" r:id="rId19"/>
    <p:sldId id="278" r:id="rId20"/>
    <p:sldId id="279" r:id="rId21"/>
    <p:sldId id="280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nka Doležalová" initials="LD" lastIdx="2" clrIdx="0">
    <p:extLst>
      <p:ext uri="{19B8F6BF-5375-455C-9EA6-DF929625EA0E}">
        <p15:presenceInfo xmlns:p15="http://schemas.microsoft.com/office/powerpoint/2012/main" userId="Lenka Doležalová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ngimg.com/download/51731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77DB8E-960C-4094-BAB0-37D084CF6D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b="1" dirty="0"/>
              <a:t>Didaktika tělesné výchovy 2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C674C4C-F512-4A11-AF9B-A9F67CEF90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4300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8EC7806-AB68-45BE-A439-F027CB94F4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923279"/>
            <a:ext cx="8596668" cy="51180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/>
              <a:t>Nervový systém:</a:t>
            </a:r>
          </a:p>
          <a:p>
            <a:r>
              <a:rPr lang="cs-CZ" sz="2000" dirty="0"/>
              <a:t>nezralá nervová soustava</a:t>
            </a:r>
          </a:p>
          <a:p>
            <a:r>
              <a:rPr lang="cs-CZ" sz="2000" dirty="0"/>
              <a:t>náladovostí či citová labilita dítěte</a:t>
            </a:r>
          </a:p>
          <a:p>
            <a:r>
              <a:rPr lang="cs-CZ" sz="2000" dirty="0"/>
              <a:t>nekoordinované pohyby</a:t>
            </a:r>
          </a:p>
          <a:p>
            <a:r>
              <a:rPr lang="cs-CZ" sz="2000" dirty="0"/>
              <a:t>koordinaci pohybů, např. chůze, postoj, zajišťuje </a:t>
            </a:r>
            <a:r>
              <a:rPr lang="cs-CZ" sz="2000" i="1" dirty="0"/>
              <a:t>mozeček</a:t>
            </a:r>
            <a:r>
              <a:rPr lang="cs-CZ" sz="2000" dirty="0"/>
              <a:t>, který udržuje rovnováhu</a:t>
            </a:r>
          </a:p>
          <a:p>
            <a:r>
              <a:rPr lang="cs-CZ" sz="2000" dirty="0"/>
              <a:t>v předškolním věku se dozrávání mozku dítěte projevuje zlepšením nervosvalové koordinace, kdy dítě dobře ovládá i drobné svaly podílející se na jemné motorice rukou. </a:t>
            </a:r>
          </a:p>
          <a:p>
            <a:r>
              <a:rPr lang="cs-CZ" sz="2000" dirty="0"/>
              <a:t>nervová soustava dětí je velmi vzrušivá, rychle reaguje a také se snadno unaví. </a:t>
            </a:r>
          </a:p>
          <a:p>
            <a:r>
              <a:rPr lang="cs-CZ" sz="2000" dirty="0"/>
              <a:t>proto je důležité dětem nabízet takové činnosti, které se budou dynamicky střídat.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2382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BBA466D-F9CB-4819-8ED8-890D75685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443883"/>
            <a:ext cx="9887093" cy="5597479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Psychologické odlišnosti:</a:t>
            </a:r>
          </a:p>
          <a:p>
            <a:r>
              <a:rPr lang="cs-CZ" dirty="0"/>
              <a:t>Z hlediska psychologie, předškolní období začíná ve třech letech sebeuvědomováním, obdobím prvního vzdoru - tzv. „jáství“. Končí pak kolem šestého až sedmého roku věku dítěte a to vstupem do školy. </a:t>
            </a:r>
          </a:p>
          <a:p>
            <a:r>
              <a:rPr lang="cs-CZ" dirty="0"/>
              <a:t>zrakové vnímání není ještě ukončeno - dítě pozná předměty z určité vzdálenosti</a:t>
            </a:r>
          </a:p>
          <a:p>
            <a:r>
              <a:rPr lang="cs-CZ" dirty="0"/>
              <a:t>dítě bezpečně rozlišuje barvy a tvary</a:t>
            </a:r>
          </a:p>
          <a:p>
            <a:r>
              <a:rPr lang="cs-CZ" dirty="0"/>
              <a:t>dochází ke zdokonalování řeči - mizí špatná výslovnost a řeč je výraznější</a:t>
            </a:r>
          </a:p>
          <a:p>
            <a:r>
              <a:rPr lang="cs-CZ" dirty="0"/>
              <a:t>projevuje se sluchové nadání dítěte</a:t>
            </a:r>
          </a:p>
          <a:p>
            <a:r>
              <a:rPr lang="cs-CZ" dirty="0"/>
              <a:t>ve vnímání prostoru dítě přeceňuje vzdálenost, stejně jako při vnímání času (zdá se mu delší). </a:t>
            </a:r>
          </a:p>
          <a:p>
            <a:r>
              <a:rPr lang="cs-CZ" dirty="0"/>
              <a:t>znaky vnímání</a:t>
            </a:r>
          </a:p>
          <a:p>
            <a:pPr lvl="1"/>
            <a:r>
              <a:rPr lang="cs-CZ" b="1" dirty="0" err="1"/>
              <a:t>synkretičnost</a:t>
            </a:r>
            <a:r>
              <a:rPr lang="cs-CZ" b="1" dirty="0"/>
              <a:t> - </a:t>
            </a:r>
            <a:r>
              <a:rPr lang="cs-CZ" dirty="0"/>
              <a:t>dítě vnímá globálně a zanedbává detaily </a:t>
            </a:r>
          </a:p>
          <a:p>
            <a:pPr lvl="1"/>
            <a:r>
              <a:rPr lang="cs-CZ" b="1" dirty="0"/>
              <a:t>subjektivnost - </a:t>
            </a:r>
            <a:r>
              <a:rPr lang="cs-CZ" dirty="0"/>
              <a:t>vjemy dítěte nejsou reálné (ovlivněné např. náladou dítěte) </a:t>
            </a:r>
          </a:p>
          <a:p>
            <a:pPr lvl="1"/>
            <a:r>
              <a:rPr lang="cs-CZ" b="1" dirty="0"/>
              <a:t>aktivnost - </a:t>
            </a:r>
            <a:r>
              <a:rPr lang="cs-CZ" dirty="0"/>
              <a:t>dítě spojuje vnímání s činností, pohybem, manipulací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20149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6675C2-49F1-4BF5-B2DC-17120034B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46229"/>
            <a:ext cx="8596668" cy="665825"/>
          </a:xfrm>
        </p:spPr>
        <p:txBody>
          <a:bodyPr>
            <a:normAutofit/>
          </a:bodyPr>
          <a:lstStyle/>
          <a:p>
            <a:pPr algn="ctr"/>
            <a:r>
              <a:rPr lang="cs-CZ" b="1" dirty="0"/>
              <a:t>Motorické učení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168652B-C29F-47D2-B534-FECB000A2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145219"/>
            <a:ext cx="9917962" cy="4896143"/>
          </a:xfrm>
        </p:spPr>
        <p:txBody>
          <a:bodyPr>
            <a:normAutofit/>
          </a:bodyPr>
          <a:lstStyle/>
          <a:p>
            <a:r>
              <a:rPr lang="cs-CZ" dirty="0"/>
              <a:t>V předškolním věku dáváme důraz na </a:t>
            </a:r>
            <a:r>
              <a:rPr lang="cs-CZ" b="1" dirty="0"/>
              <a:t>nezáměrné</a:t>
            </a:r>
            <a:r>
              <a:rPr lang="cs-CZ" dirty="0"/>
              <a:t> učení – </a:t>
            </a:r>
            <a:r>
              <a:rPr lang="cs-CZ" b="1" dirty="0"/>
              <a:t>situační</a:t>
            </a:r>
            <a:r>
              <a:rPr lang="cs-CZ" dirty="0"/>
              <a:t> učení, které je významně spojeno s prožitkem</a:t>
            </a:r>
          </a:p>
          <a:p>
            <a:pPr marL="45720" indent="0">
              <a:buNone/>
            </a:pPr>
            <a:r>
              <a:rPr lang="cs-CZ" sz="2000" b="1" dirty="0"/>
              <a:t>Dovednosti</a:t>
            </a:r>
            <a:r>
              <a:rPr lang="cs-CZ" dirty="0"/>
              <a:t>:</a:t>
            </a:r>
          </a:p>
          <a:p>
            <a:r>
              <a:rPr lang="cs-CZ" b="1" dirty="0"/>
              <a:t>diskrétní</a:t>
            </a:r>
            <a:r>
              <a:rPr lang="cs-CZ" dirty="0"/>
              <a:t> (hod, skok) - krátké a rychlé – nutno vnímat i vyučovat jako celek </a:t>
            </a:r>
            <a:r>
              <a:rPr lang="cs-CZ" b="1" dirty="0"/>
              <a:t>komplexně</a:t>
            </a:r>
          </a:p>
          <a:p>
            <a:r>
              <a:rPr lang="cs-CZ" b="1" dirty="0"/>
              <a:t>kontinuální</a:t>
            </a:r>
            <a:r>
              <a:rPr lang="cs-CZ" dirty="0"/>
              <a:t> – jsou cyklické, opakující se činnosti</a:t>
            </a:r>
          </a:p>
          <a:p>
            <a:r>
              <a:rPr lang="cs-CZ" b="1" dirty="0"/>
              <a:t>sériové</a:t>
            </a:r>
            <a:r>
              <a:rPr lang="cs-CZ" dirty="0"/>
              <a:t> – spojení dvou předchozích – tvoří pohybové řetězce – nácvik po částech</a:t>
            </a:r>
          </a:p>
          <a:p>
            <a:r>
              <a:rPr lang="cs-CZ" b="1" dirty="0"/>
              <a:t>otevřené</a:t>
            </a:r>
            <a:r>
              <a:rPr lang="cs-CZ" dirty="0"/>
              <a:t> – v proměnlivých podmínkách – nutno učit vnímat okolí</a:t>
            </a:r>
          </a:p>
          <a:p>
            <a:r>
              <a:rPr lang="cs-CZ" b="1" dirty="0"/>
              <a:t>zavřené</a:t>
            </a:r>
            <a:r>
              <a:rPr lang="cs-CZ" dirty="0"/>
              <a:t> – stále stejné podmínky – požadavek na kvalitu a stálost</a:t>
            </a:r>
          </a:p>
          <a:p>
            <a:r>
              <a:rPr lang="cs-CZ" dirty="0"/>
              <a:t>Proces učení pohybové dovednosti je specifický – nazýváme ho </a:t>
            </a:r>
            <a:r>
              <a:rPr lang="cs-CZ" b="1" dirty="0"/>
              <a:t>motorické učení </a:t>
            </a:r>
          </a:p>
          <a:p>
            <a:pPr marL="457200" lvl="1" indent="0">
              <a:buNone/>
            </a:pPr>
            <a:r>
              <a:rPr lang="cs-CZ" dirty="0"/>
              <a:t>= </a:t>
            </a:r>
            <a:r>
              <a:rPr lang="cs-CZ" sz="2000" dirty="0"/>
              <a:t>proces získávání pohybových dovedností pomocí opakování</a:t>
            </a:r>
          </a:p>
          <a:p>
            <a:pPr marL="457200" lvl="1" indent="0">
              <a:buNone/>
            </a:pPr>
            <a:r>
              <a:rPr lang="cs-CZ" sz="1800" dirty="0"/>
              <a:t>Je závislé na tzv. </a:t>
            </a:r>
            <a:r>
              <a:rPr lang="cs-CZ" sz="1800" b="1" dirty="0" err="1"/>
              <a:t>docilitě</a:t>
            </a:r>
            <a:r>
              <a:rPr lang="cs-CZ" sz="1800" b="1" dirty="0"/>
              <a:t> = </a:t>
            </a:r>
            <a:r>
              <a:rPr lang="cs-CZ" sz="1800" i="1" dirty="0"/>
              <a:t>schopnost motorického učení</a:t>
            </a:r>
          </a:p>
          <a:p>
            <a:pPr marL="457200" lvl="1" indent="0">
              <a:buNone/>
            </a:pPr>
            <a:r>
              <a:rPr lang="cs-CZ" sz="1800" dirty="0"/>
              <a:t>Motorické učení by mělo obsahovat všechny 4 fáze.</a:t>
            </a:r>
          </a:p>
          <a:p>
            <a:pPr marL="457200" lvl="1" indent="0">
              <a:buNone/>
            </a:pPr>
            <a:endParaRPr 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64045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F7BE75-32E9-4A4E-8C4C-E7A9531ED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28474"/>
            <a:ext cx="8596668" cy="816745"/>
          </a:xfrm>
        </p:spPr>
        <p:txBody>
          <a:bodyPr/>
          <a:lstStyle/>
          <a:p>
            <a:pPr algn="ctr"/>
            <a:r>
              <a:rPr lang="cs-CZ" b="1" dirty="0"/>
              <a:t>Fáze motorického učení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0F6ED74E-9F13-41EF-AFC7-B385EBCAED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1918990"/>
              </p:ext>
            </p:extLst>
          </p:nvPr>
        </p:nvGraphicFramePr>
        <p:xfrm>
          <a:off x="677334" y="1225550"/>
          <a:ext cx="10027197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5765">
                  <a:extLst>
                    <a:ext uri="{9D8B030D-6E8A-4147-A177-3AD203B41FA5}">
                      <a16:colId xmlns:a16="http://schemas.microsoft.com/office/drawing/2014/main" val="1056703118"/>
                    </a:ext>
                  </a:extLst>
                </a:gridCol>
                <a:gridCol w="2545080">
                  <a:extLst>
                    <a:ext uri="{9D8B030D-6E8A-4147-A177-3AD203B41FA5}">
                      <a16:colId xmlns:a16="http://schemas.microsoft.com/office/drawing/2014/main" val="4210049665"/>
                    </a:ext>
                  </a:extLst>
                </a:gridCol>
                <a:gridCol w="1512128">
                  <a:extLst>
                    <a:ext uri="{9D8B030D-6E8A-4147-A177-3AD203B41FA5}">
                      <a16:colId xmlns:a16="http://schemas.microsoft.com/office/drawing/2014/main" val="1586179158"/>
                    </a:ext>
                  </a:extLst>
                </a:gridCol>
                <a:gridCol w="1516380">
                  <a:extLst>
                    <a:ext uri="{9D8B030D-6E8A-4147-A177-3AD203B41FA5}">
                      <a16:colId xmlns:a16="http://schemas.microsoft.com/office/drawing/2014/main" val="472896913"/>
                    </a:ext>
                  </a:extLst>
                </a:gridCol>
                <a:gridCol w="2307844">
                  <a:extLst>
                    <a:ext uri="{9D8B030D-6E8A-4147-A177-3AD203B41FA5}">
                      <a16:colId xmlns:a16="http://schemas.microsoft.com/office/drawing/2014/main" val="18277805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FÁZE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ZNAKY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MENTÁLNÍ </a:t>
                      </a:r>
                    </a:p>
                    <a:p>
                      <a:r>
                        <a:rPr lang="cs-CZ" dirty="0"/>
                        <a:t>AKTIVITA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AKTIVITA</a:t>
                      </a:r>
                    </a:p>
                    <a:p>
                      <a:r>
                        <a:rPr lang="cs-CZ" dirty="0"/>
                        <a:t>CNS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ÚROVEŇ </a:t>
                      </a:r>
                    </a:p>
                    <a:p>
                      <a:r>
                        <a:rPr lang="cs-CZ" dirty="0"/>
                        <a:t>DOVEDNOSTI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1142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1. Generalizace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seznámení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nekoordinovaný pohyb</a:t>
                      </a:r>
                    </a:p>
                    <a:p>
                      <a:r>
                        <a:rPr lang="cs-CZ" dirty="0"/>
                        <a:t>instrukce</a:t>
                      </a:r>
                    </a:p>
                    <a:p>
                      <a:r>
                        <a:rPr lang="cs-CZ" dirty="0"/>
                        <a:t>motivace</a:t>
                      </a:r>
                    </a:p>
                    <a:p>
                      <a:r>
                        <a:rPr lang="cs-CZ" dirty="0"/>
                        <a:t>dopomoc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vysoká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iradiace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nízká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543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2. Diferenciace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nácvik</a:t>
                      </a:r>
                    </a:p>
                    <a:p>
                      <a:r>
                        <a:rPr lang="cs-CZ" dirty="0"/>
                        <a:t>slovní kontrola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střední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koncentrace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střední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7511986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cs-CZ" dirty="0"/>
                        <a:t>3. Automatizace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zdokonalení</a:t>
                      </a:r>
                    </a:p>
                    <a:p>
                      <a:r>
                        <a:rPr lang="cs-CZ" dirty="0"/>
                        <a:t>koordinovaný pohyb</a:t>
                      </a:r>
                    </a:p>
                    <a:p>
                      <a:r>
                        <a:rPr lang="cs-CZ" dirty="0"/>
                        <a:t>transfer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nízká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stabilizace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vysoká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690684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cs-CZ" dirty="0"/>
                        <a:t>4. Tvořivá koordinace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vysoká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asociace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sportovní mistrovství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7245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09095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557EAB-4D12-4590-8625-2F96546F8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34892"/>
            <a:ext cx="8596668" cy="581745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První fáze - generalizace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E27D534-B88D-42E3-84D4-64C5F4FD8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149292"/>
            <a:ext cx="9674682" cy="4892071"/>
          </a:xfrm>
        </p:spPr>
        <p:txBody>
          <a:bodyPr/>
          <a:lstStyle/>
          <a:p>
            <a:r>
              <a:rPr lang="cs-CZ" dirty="0"/>
              <a:t>seznámení žáka s učivem – pohybovou dovedností</a:t>
            </a:r>
          </a:p>
          <a:p>
            <a:r>
              <a:rPr lang="cs-CZ" dirty="0"/>
              <a:t>v této fázi nutná </a:t>
            </a:r>
            <a:r>
              <a:rPr lang="cs-CZ" b="1" dirty="0"/>
              <a:t>optimální úroveň motivace</a:t>
            </a:r>
          </a:p>
          <a:p>
            <a:r>
              <a:rPr lang="cs-CZ" dirty="0"/>
              <a:t>nutnost názorné instrukce – demonstrace (dítě se učí nápodobou)</a:t>
            </a:r>
          </a:p>
          <a:p>
            <a:r>
              <a:rPr lang="cs-CZ" dirty="0"/>
              <a:t>pohyb je nejistý a nekoordinovaný – ještě nevzniklo upevnění v CNS – proces </a:t>
            </a:r>
            <a:r>
              <a:rPr lang="cs-CZ" b="1" dirty="0"/>
              <a:t>iradiace</a:t>
            </a:r>
          </a:p>
          <a:p>
            <a:pPr lvl="1"/>
            <a:r>
              <a:rPr lang="cs-CZ" dirty="0"/>
              <a:t>vzruchy se šíří do různých oblastí mozkové kůry </a:t>
            </a:r>
          </a:p>
          <a:p>
            <a:r>
              <a:rPr lang="cs-CZ" dirty="0"/>
              <a:t>žák musí být soustředěný na danou činnost</a:t>
            </a:r>
          </a:p>
          <a:p>
            <a:r>
              <a:rPr lang="cs-CZ" dirty="0"/>
              <a:t>kromě zrakové analýzy můžeme využít tzv. </a:t>
            </a:r>
            <a:r>
              <a:rPr lang="cs-CZ" b="1" dirty="0"/>
              <a:t>kinetické stimulace</a:t>
            </a:r>
          </a:p>
          <a:p>
            <a:pPr lvl="1"/>
            <a:r>
              <a:rPr lang="cs-CZ" sz="1800" dirty="0"/>
              <a:t>uvedení do správné pozice – žáka zde chvíli necháme polohu „procítit“</a:t>
            </a:r>
          </a:p>
        </p:txBody>
      </p:sp>
    </p:spTree>
    <p:extLst>
      <p:ext uri="{BB962C8B-B14F-4D97-AF65-F5344CB8AC3E}">
        <p14:creationId xmlns:p14="http://schemas.microsoft.com/office/powerpoint/2010/main" val="39644851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D4E2CB-3D18-46CC-B0C1-36B3931CF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61395"/>
            <a:ext cx="8596668" cy="570452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Druhá fáze - diferenciace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9852411-080B-47FF-B90F-6440B9E4F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009" y="1224793"/>
            <a:ext cx="9278223" cy="4816570"/>
          </a:xfrm>
        </p:spPr>
        <p:txBody>
          <a:bodyPr/>
          <a:lstStyle/>
          <a:p>
            <a:r>
              <a:rPr lang="cs-CZ" dirty="0"/>
              <a:t>opakované provádění pohybové činnosti</a:t>
            </a:r>
          </a:p>
          <a:p>
            <a:r>
              <a:rPr lang="cs-CZ" dirty="0"/>
              <a:t>dochází k zpřesňování pohybové dovednosti</a:t>
            </a:r>
          </a:p>
          <a:p>
            <a:r>
              <a:rPr lang="cs-CZ" dirty="0"/>
              <a:t>význam </a:t>
            </a:r>
            <a:r>
              <a:rPr lang="cs-CZ" b="1" dirty="0"/>
              <a:t>zpětné informace – </a:t>
            </a:r>
            <a:r>
              <a:rPr lang="cs-CZ" dirty="0"/>
              <a:t>zprostředkovává učitel – včasná a přesná</a:t>
            </a:r>
          </a:p>
          <a:p>
            <a:r>
              <a:rPr lang="cs-CZ" dirty="0"/>
              <a:t>zpětná vazba by se měla týkat všech částí pohybové dovednosti – pak se stává nácvik efektivní</a:t>
            </a:r>
          </a:p>
          <a:p>
            <a:r>
              <a:rPr lang="cs-CZ" dirty="0"/>
              <a:t>důležitý mechanismus zpřesňování dovednosti – pochvala, odměna, úspěch </a:t>
            </a:r>
          </a:p>
          <a:p>
            <a:r>
              <a:rPr lang="cs-CZ" dirty="0"/>
              <a:t>pohyb je </a:t>
            </a:r>
            <a:r>
              <a:rPr lang="cs-CZ" b="1" dirty="0"/>
              <a:t>diferenciovaný</a:t>
            </a:r>
            <a:r>
              <a:rPr lang="cs-CZ" dirty="0"/>
              <a:t> – koncentrace vzruchů v CNS do center spojených s pohybovou dovedností</a:t>
            </a:r>
          </a:p>
          <a:p>
            <a:r>
              <a:rPr lang="cs-CZ" dirty="0"/>
              <a:t>rozdělení skupin podle výkonu v dané dovednosti</a:t>
            </a:r>
          </a:p>
          <a:p>
            <a:pPr lvl="1"/>
            <a:r>
              <a:rPr lang="cs-CZ" b="1" dirty="0"/>
              <a:t>diferenciace nácviku</a:t>
            </a:r>
          </a:p>
          <a:p>
            <a:r>
              <a:rPr lang="cs-CZ" dirty="0"/>
              <a:t>fyzický nácvik by měl být propojen s mentální činností</a:t>
            </a:r>
          </a:p>
          <a:p>
            <a:r>
              <a:rPr lang="cs-CZ" dirty="0"/>
              <a:t>těžiště působení učitelů v MŠ a na 1. st. ZŠ</a:t>
            </a:r>
          </a:p>
        </p:txBody>
      </p:sp>
    </p:spTree>
    <p:extLst>
      <p:ext uri="{BB962C8B-B14F-4D97-AF65-F5344CB8AC3E}">
        <p14:creationId xmlns:p14="http://schemas.microsoft.com/office/powerpoint/2010/main" val="38964785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631B1B-7CDD-4443-A36C-EE3189E72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52761"/>
            <a:ext cx="8596668" cy="683581"/>
          </a:xfrm>
        </p:spPr>
        <p:txBody>
          <a:bodyPr>
            <a:normAutofit/>
          </a:bodyPr>
          <a:lstStyle/>
          <a:p>
            <a:pPr algn="ctr"/>
            <a:r>
              <a:rPr lang="cs-CZ" b="1" dirty="0"/>
              <a:t>Třetí fáze - automatizace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4059E6-D601-47F4-8ECF-54749B71C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233997"/>
            <a:ext cx="9958115" cy="5406500"/>
          </a:xfrm>
        </p:spPr>
        <p:txBody>
          <a:bodyPr/>
          <a:lstStyle/>
          <a:p>
            <a:r>
              <a:rPr lang="cs-CZ" dirty="0"/>
              <a:t>fáze zdokonalování </a:t>
            </a:r>
          </a:p>
          <a:p>
            <a:r>
              <a:rPr lang="cs-CZ" dirty="0"/>
              <a:t>uplatnění pohybové dovednosti i v proměnlivých podmínkách (soutěže, závody)</a:t>
            </a:r>
          </a:p>
          <a:p>
            <a:r>
              <a:rPr lang="cs-CZ" dirty="0"/>
              <a:t>pohybový celek je prováděn automaticky </a:t>
            </a:r>
          </a:p>
          <a:p>
            <a:r>
              <a:rPr lang="cs-CZ" dirty="0"/>
              <a:t>pohybová dovednost dovedená do této fáze má většinou trvalý charakter</a:t>
            </a:r>
          </a:p>
          <a:p>
            <a:r>
              <a:rPr lang="cs-CZ" dirty="0"/>
              <a:t>pohyby už jsou dokonale koordinovány</a:t>
            </a:r>
          </a:p>
          <a:p>
            <a:r>
              <a:rPr lang="cs-CZ" dirty="0"/>
              <a:t>mechanismus reminiscence – lepší výsledky po tréninkové pauze – paradox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pohybové mistrovství typické pro vrcholový sport</a:t>
            </a:r>
          </a:p>
          <a:p>
            <a:r>
              <a:rPr lang="cs-CZ" dirty="0"/>
              <a:t>zapojení </a:t>
            </a:r>
            <a:r>
              <a:rPr lang="cs-CZ" b="1" dirty="0"/>
              <a:t>anticipace – </a:t>
            </a:r>
            <a:r>
              <a:rPr lang="cs-CZ" dirty="0"/>
              <a:t>předvídání</a:t>
            </a:r>
          </a:p>
          <a:p>
            <a:r>
              <a:rPr lang="cs-CZ" dirty="0"/>
              <a:t>tělesné výchovy se tato fáze netýká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1568A1D9-D27C-4B03-9BF9-47B8FE0E7FA6}"/>
              </a:ext>
            </a:extLst>
          </p:cNvPr>
          <p:cNvSpPr txBox="1">
            <a:spLocks/>
          </p:cNvSpPr>
          <p:nvPr/>
        </p:nvSpPr>
        <p:spPr>
          <a:xfrm>
            <a:off x="579679" y="3759692"/>
            <a:ext cx="8596668" cy="68358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cs-CZ" sz="3200" b="1" dirty="0"/>
              <a:t>Čtvrtá fáze – tvořivá koordinace</a:t>
            </a:r>
          </a:p>
        </p:txBody>
      </p:sp>
    </p:spTree>
    <p:extLst>
      <p:ext uri="{BB962C8B-B14F-4D97-AF65-F5344CB8AC3E}">
        <p14:creationId xmlns:p14="http://schemas.microsoft.com/office/powerpoint/2010/main" val="10554644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33B6B1-6B4A-432C-89FA-6F07F3394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88525"/>
            <a:ext cx="8596668" cy="732408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/>
              <a:t>Faktory ovlivňující pohybové učení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5EE4603-012A-4A03-90F5-88D490351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020933"/>
            <a:ext cx="10721594" cy="5681708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proces pohybového učení by se měl projevit zvyšujícím se výkonem</a:t>
            </a:r>
          </a:p>
          <a:p>
            <a:r>
              <a:rPr lang="cs-CZ" dirty="0"/>
              <a:t>„plató efekt“</a:t>
            </a:r>
          </a:p>
          <a:p>
            <a:pPr lvl="1"/>
            <a:r>
              <a:rPr lang="cs-CZ" dirty="0"/>
              <a:t>stagnace v učení</a:t>
            </a:r>
          </a:p>
          <a:p>
            <a:pPr lvl="1"/>
            <a:r>
              <a:rPr lang="cs-CZ" dirty="0"/>
              <a:t>vyžaduje sebeanalýzu učitele</a:t>
            </a:r>
          </a:p>
          <a:p>
            <a:pPr lvl="1"/>
            <a:r>
              <a:rPr lang="cs-CZ" dirty="0"/>
              <a:t>příčiny:</a:t>
            </a:r>
          </a:p>
          <a:p>
            <a:pPr lvl="2"/>
            <a:r>
              <a:rPr lang="cs-CZ" sz="1600" dirty="0"/>
              <a:t>ztráta nebo snížení motivace</a:t>
            </a:r>
          </a:p>
          <a:p>
            <a:pPr lvl="2"/>
            <a:r>
              <a:rPr lang="cs-CZ" sz="1600" dirty="0"/>
              <a:t>únava</a:t>
            </a:r>
          </a:p>
          <a:p>
            <a:pPr lvl="2"/>
            <a:r>
              <a:rPr lang="cs-CZ" sz="1600" dirty="0"/>
              <a:t>špatně zvolená didaktická metoda</a:t>
            </a:r>
          </a:p>
          <a:p>
            <a:pPr lvl="2"/>
            <a:r>
              <a:rPr lang="cs-CZ" sz="1600" dirty="0"/>
              <a:t>interference jiné pohybové dovednosti (běh vs. jízda na kole)</a:t>
            </a:r>
          </a:p>
          <a:p>
            <a:r>
              <a:rPr lang="cs-CZ" sz="2000" dirty="0"/>
              <a:t>Faktory ovlivňující pohybové učení:</a:t>
            </a:r>
          </a:p>
          <a:p>
            <a:pPr lvl="1"/>
            <a:r>
              <a:rPr lang="cs-CZ" sz="1800" dirty="0"/>
              <a:t>učební cíle</a:t>
            </a:r>
          </a:p>
          <a:p>
            <a:pPr lvl="1"/>
            <a:r>
              <a:rPr lang="cs-CZ" sz="1800" dirty="0"/>
              <a:t>motivace</a:t>
            </a:r>
          </a:p>
          <a:p>
            <a:pPr lvl="1"/>
            <a:r>
              <a:rPr lang="cs-CZ" sz="1800" dirty="0"/>
              <a:t>pohybové předpoklady žáka</a:t>
            </a:r>
          </a:p>
          <a:p>
            <a:pPr lvl="1"/>
            <a:r>
              <a:rPr lang="cs-CZ" sz="1800" dirty="0"/>
              <a:t>stimulace</a:t>
            </a:r>
          </a:p>
          <a:p>
            <a:pPr lvl="1"/>
            <a:r>
              <a:rPr lang="cs-CZ" sz="1800" dirty="0"/>
              <a:t>prezentace a percepce pohybového učení</a:t>
            </a:r>
          </a:p>
          <a:p>
            <a:pPr lvl="1"/>
            <a:r>
              <a:rPr lang="cs-CZ" sz="1800" dirty="0"/>
              <a:t>pohybová reakce a její korekce</a:t>
            </a:r>
          </a:p>
          <a:p>
            <a:pPr lvl="1"/>
            <a:r>
              <a:rPr lang="cs-CZ" sz="1800" dirty="0"/>
              <a:t>zpevňování a retence</a:t>
            </a:r>
          </a:p>
          <a:p>
            <a:pPr lvl="1"/>
            <a:r>
              <a:rPr lang="cs-CZ" sz="1800" dirty="0"/>
              <a:t>integrace a transfer </a:t>
            </a:r>
          </a:p>
          <a:p>
            <a:pPr lvl="1"/>
            <a:endParaRPr lang="cs-CZ" sz="1800" dirty="0"/>
          </a:p>
          <a:p>
            <a:pPr marL="914400" lvl="2" indent="0">
              <a:buNone/>
            </a:pPr>
            <a:endParaRPr lang="cs-CZ" sz="1600" dirty="0"/>
          </a:p>
          <a:p>
            <a:pPr marL="914400" lvl="2" indent="0">
              <a:buNone/>
            </a:pPr>
            <a:endParaRPr lang="cs-CZ" sz="1600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18468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30DD8E2-CCE4-4566-987E-B56F6D7B4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03683"/>
            <a:ext cx="9816072" cy="5437680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Motivace</a:t>
            </a:r>
          </a:p>
          <a:p>
            <a:r>
              <a:rPr lang="cs-CZ" dirty="0"/>
              <a:t>základní činitel ovlivňující efektivnost didaktického procesu</a:t>
            </a:r>
          </a:p>
          <a:p>
            <a:r>
              <a:rPr lang="cs-CZ" dirty="0"/>
              <a:t>míra uspokojení potřeb </a:t>
            </a:r>
          </a:p>
          <a:p>
            <a:r>
              <a:rPr lang="cs-CZ" dirty="0"/>
              <a:t>primární potřeby </a:t>
            </a:r>
          </a:p>
          <a:p>
            <a:pPr lvl="1"/>
            <a:r>
              <a:rPr lang="cs-CZ" dirty="0"/>
              <a:t>potřeba pohybu</a:t>
            </a:r>
          </a:p>
          <a:p>
            <a:pPr lvl="1"/>
            <a:r>
              <a:rPr lang="cs-CZ" dirty="0"/>
              <a:t>potřeba odpočinku</a:t>
            </a:r>
          </a:p>
          <a:p>
            <a:pPr lvl="2"/>
            <a:r>
              <a:rPr lang="cs-CZ" dirty="0"/>
              <a:t>obě potřeby musí učitel respektovat</a:t>
            </a:r>
          </a:p>
          <a:p>
            <a:r>
              <a:rPr lang="cs-CZ" dirty="0"/>
              <a:t>sekundární potřeba – uspokojení zájmů a tužeb</a:t>
            </a:r>
          </a:p>
          <a:p>
            <a:pPr marL="0" indent="0">
              <a:buNone/>
            </a:pPr>
            <a:r>
              <a:rPr lang="cs-CZ" b="1" dirty="0"/>
              <a:t>Pohybové předpoklady</a:t>
            </a:r>
          </a:p>
          <a:p>
            <a:pPr marL="0" indent="0">
              <a:buNone/>
            </a:pPr>
            <a:r>
              <a:rPr lang="cs-CZ" dirty="0"/>
              <a:t>nezbytná podmínka pro zvládnutí pohybové dovednosti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AAFDC72-9A2B-4CEB-86E7-97C1A7B70A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148" y="2048609"/>
            <a:ext cx="4364358" cy="3256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1745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83A5587-CC3F-4167-86DC-D25F658194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556" y="568171"/>
            <a:ext cx="10002503" cy="55264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Stimulace </a:t>
            </a:r>
          </a:p>
          <a:p>
            <a:pPr>
              <a:lnSpc>
                <a:spcPct val="90000"/>
              </a:lnSpc>
            </a:pPr>
            <a:r>
              <a:rPr lang="cs-CZ" sz="1700" dirty="0"/>
              <a:t>vhodné podněcování žáka k výkonu</a:t>
            </a:r>
          </a:p>
          <a:p>
            <a:pPr>
              <a:lnSpc>
                <a:spcPct val="90000"/>
              </a:lnSpc>
            </a:pPr>
            <a:r>
              <a:rPr lang="cs-CZ" sz="1700" dirty="0"/>
              <a:t>špatná nadměrná i slabá stimulace</a:t>
            </a:r>
          </a:p>
          <a:p>
            <a:pPr>
              <a:lnSpc>
                <a:spcPct val="90000"/>
              </a:lnSpc>
            </a:pPr>
            <a:r>
              <a:rPr lang="cs-CZ" sz="1700" dirty="0"/>
              <a:t>souvislost </a:t>
            </a:r>
            <a:r>
              <a:rPr lang="cs-CZ" dirty="0"/>
              <a:t>s emocí – z hlediska stenické (povzbuzující) a astenické (inhibující)</a:t>
            </a:r>
          </a:p>
          <a:p>
            <a:pPr marL="0" indent="0">
              <a:buNone/>
            </a:pPr>
            <a:r>
              <a:rPr lang="cs-CZ" b="1" dirty="0"/>
              <a:t>Percepce a prezentace úkolů</a:t>
            </a:r>
          </a:p>
          <a:p>
            <a:pPr>
              <a:lnSpc>
                <a:spcPct val="90000"/>
              </a:lnSpc>
            </a:pPr>
            <a:r>
              <a:rPr lang="cs-CZ" sz="1700" dirty="0"/>
              <a:t>dokonalé seznámení s učivem – názornost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1700" b="1" dirty="0"/>
              <a:t>Pohybová</a:t>
            </a:r>
            <a:r>
              <a:rPr lang="cs-CZ" sz="1700" dirty="0"/>
              <a:t> </a:t>
            </a:r>
            <a:r>
              <a:rPr lang="cs-CZ" b="1" dirty="0"/>
              <a:t>reakce a její korekce</a:t>
            </a:r>
          </a:p>
          <a:p>
            <a:pPr>
              <a:lnSpc>
                <a:spcPct val="90000"/>
              </a:lnSpc>
            </a:pPr>
            <a:r>
              <a:rPr lang="cs-CZ" sz="1700" dirty="0"/>
              <a:t>konfrontace představy žáků s prvními pokusy</a:t>
            </a:r>
          </a:p>
          <a:p>
            <a:pPr>
              <a:lnSpc>
                <a:spcPct val="90000"/>
              </a:lnSpc>
            </a:pPr>
            <a:r>
              <a:rPr lang="cs-CZ" sz="1700" dirty="0"/>
              <a:t>učitel se podílí různými formami korekce: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verbální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kinetická stimulace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metoda pohybového kontrastu</a:t>
            </a:r>
          </a:p>
          <a:p>
            <a:pPr>
              <a:lnSpc>
                <a:spcPct val="90000"/>
              </a:lnSpc>
            </a:pPr>
            <a:r>
              <a:rPr lang="cs-CZ" sz="1700" dirty="0"/>
              <a:t>zpětná vazba vnější – od učitele</a:t>
            </a:r>
          </a:p>
          <a:p>
            <a:pPr>
              <a:lnSpc>
                <a:spcPct val="90000"/>
              </a:lnSpc>
            </a:pPr>
            <a:r>
              <a:rPr lang="cs-CZ" sz="1700" dirty="0"/>
              <a:t>zpětná vazba vnitřní </a:t>
            </a:r>
            <a:r>
              <a:rPr lang="cs-CZ" dirty="0"/>
              <a:t>– autoregulace žákem samotným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4024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F06FF193-B985-49DC-83BC-0C9EBFE6F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16636"/>
            <a:ext cx="8596668" cy="1320800"/>
          </a:xfrm>
        </p:spPr>
        <p:txBody>
          <a:bodyPr/>
          <a:lstStyle/>
          <a:p>
            <a:pPr algn="ctr"/>
            <a:r>
              <a:rPr lang="cs-CZ" b="1" dirty="0"/>
              <a:t>Dítě jako subjekt v tělesné výchově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658EB54-A2BC-4E18-A0FC-D83C4D01B7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89607"/>
            <a:ext cx="9798316" cy="551303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důležitá individuální </a:t>
            </a:r>
            <a:r>
              <a:rPr lang="cs-CZ" b="1" dirty="0"/>
              <a:t>diagnostika</a:t>
            </a:r>
            <a:r>
              <a:rPr lang="cs-CZ" dirty="0"/>
              <a:t> dítěte – role učitele – znalost v oblasti fyzické, psychické i sociální </a:t>
            </a:r>
          </a:p>
          <a:p>
            <a:pPr lvl="1"/>
            <a:r>
              <a:rPr lang="cs-CZ" dirty="0"/>
              <a:t>dle úrovně potřeby pohybové aktivity</a:t>
            </a:r>
          </a:p>
          <a:p>
            <a:pPr lvl="1"/>
            <a:r>
              <a:rPr lang="cs-CZ" dirty="0"/>
              <a:t>typologie osobnosti</a:t>
            </a:r>
          </a:p>
          <a:p>
            <a:pPr lvl="1"/>
            <a:r>
              <a:rPr lang="cs-CZ" dirty="0"/>
              <a:t>dle somatotypu – geneticky podmíněn</a:t>
            </a:r>
          </a:p>
          <a:p>
            <a:pPr marL="0" indent="0">
              <a:buNone/>
            </a:pPr>
            <a:r>
              <a:rPr lang="cs-CZ" b="1" dirty="0"/>
              <a:t>Vývoj tělesného složení dítěte</a:t>
            </a:r>
          </a:p>
          <a:p>
            <a:pPr lvl="1"/>
            <a:r>
              <a:rPr lang="cs-CZ" dirty="0"/>
              <a:t>1 rok – tělo se vyvíjí velice rychle – hmotnost vzroste asi 3x</a:t>
            </a:r>
          </a:p>
          <a:p>
            <a:pPr lvl="1"/>
            <a:r>
              <a:rPr lang="cs-CZ" dirty="0"/>
              <a:t>3 rok - typická batolecí proporce postavy – krátké končetiny, kulovitý trup a vypouklé bříško - způsobeno tím, že dítě ještě není schopno zatáhnout břišní stěnu</a:t>
            </a:r>
          </a:p>
          <a:p>
            <a:pPr lvl="1"/>
            <a:r>
              <a:rPr lang="cs-CZ" dirty="0"/>
              <a:t>4 – 6 let - prodloužení končetin, trup ztrácí kulovitost, hlava se zdá v poměru k tělu menší a celkově získává postava proporce podobné dospělému</a:t>
            </a:r>
          </a:p>
          <a:p>
            <a:pPr marL="0" indent="0">
              <a:buNone/>
            </a:pPr>
            <a:r>
              <a:rPr lang="cs-CZ" b="1" dirty="0"/>
              <a:t>Význam pohybu pro tělesné zdraví:</a:t>
            </a:r>
          </a:p>
          <a:p>
            <a:r>
              <a:rPr lang="cs-CZ" dirty="0"/>
              <a:t>normální růst a vývoj, zvýšení tělesné zdatnosti – pozitivní změna na svalovém aparátu, kardiovaskulárním a respiračním systému, zvýšení imunity</a:t>
            </a:r>
          </a:p>
          <a:p>
            <a:r>
              <a:rPr lang="cs-CZ" dirty="0"/>
              <a:t>prevence vadného držení těla, ortopedické vady</a:t>
            </a:r>
          </a:p>
          <a:p>
            <a:r>
              <a:rPr lang="cs-CZ" dirty="0"/>
              <a:t>správné aerobní zatížení reguluje tělesné složení, předchází obezitě</a:t>
            </a:r>
          </a:p>
          <a:p>
            <a:r>
              <a:rPr lang="cs-CZ" dirty="0"/>
              <a:t>snižovaní následků vrozených vad, psychická pomoc pro hendikepované děti</a:t>
            </a:r>
          </a:p>
          <a:p>
            <a:pPr marL="457200" lvl="1" indent="0">
              <a:buNone/>
            </a:pPr>
            <a:endParaRPr lang="cs-CZ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8D8EB629-981D-496C-8987-1F04E7B1C8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300006" y="1637436"/>
            <a:ext cx="2834954" cy="1461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9555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AE4B7F9-0214-4423-9D62-BD3CA9A267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03683"/>
            <a:ext cx="9869338" cy="5437680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Zpevňování a retence</a:t>
            </a:r>
          </a:p>
          <a:p>
            <a:r>
              <a:rPr lang="cs-CZ" dirty="0"/>
              <a:t>četným opakováním dochází ke stálým spojům mezi CNS a svalovým systémem</a:t>
            </a:r>
          </a:p>
          <a:p>
            <a:r>
              <a:rPr lang="cs-CZ" dirty="0"/>
              <a:t>pohybové dovednosti mají trvalejší charakter ne vědomosti = </a:t>
            </a:r>
            <a:r>
              <a:rPr lang="cs-CZ" sz="1800" b="1" dirty="0"/>
              <a:t>pohybová paměť</a:t>
            </a:r>
            <a:endParaRPr lang="cs-CZ" b="1" dirty="0"/>
          </a:p>
          <a:p>
            <a:r>
              <a:rPr lang="cs-CZ" dirty="0"/>
              <a:t>z</a:t>
            </a:r>
            <a:r>
              <a:rPr lang="cs-CZ" sz="1800" dirty="0"/>
              <a:t>pevňování je spojeno s mnohočetným opakováním – riziko psychické únavy – nutnost správné stimulace a motivaci</a:t>
            </a:r>
          </a:p>
          <a:p>
            <a:pPr marL="0" indent="0">
              <a:buNone/>
            </a:pPr>
            <a:r>
              <a:rPr lang="cs-CZ" b="1" dirty="0"/>
              <a:t>Integrace a transfer</a:t>
            </a:r>
          </a:p>
          <a:p>
            <a:r>
              <a:rPr lang="cs-CZ" dirty="0"/>
              <a:t>n</a:t>
            </a:r>
            <a:r>
              <a:rPr lang="cs-CZ" sz="1800" dirty="0"/>
              <a:t>ejvyšší etapa učení</a:t>
            </a:r>
          </a:p>
          <a:p>
            <a:r>
              <a:rPr lang="cs-CZ" dirty="0"/>
              <a:t>integrace do složitějších celků</a:t>
            </a:r>
          </a:p>
          <a:p>
            <a:r>
              <a:rPr lang="cs-CZ" dirty="0"/>
              <a:t>t</a:t>
            </a:r>
            <a:r>
              <a:rPr lang="cs-CZ" sz="1800" dirty="0"/>
              <a:t>ransfer – využití naučené dovednosti v nových situacích</a:t>
            </a:r>
          </a:p>
          <a:p>
            <a:r>
              <a:rPr lang="cs-CZ" dirty="0"/>
              <a:t>jedna dovednost ovlivňuje kvalitu jiné dovednosti – podporuje její získání </a:t>
            </a:r>
          </a:p>
          <a:p>
            <a:r>
              <a:rPr lang="cs-CZ" dirty="0"/>
              <a:t>o</a:t>
            </a:r>
            <a:r>
              <a:rPr lang="cs-CZ" sz="1800" dirty="0"/>
              <a:t>pakem je </a:t>
            </a:r>
            <a:r>
              <a:rPr lang="cs-CZ" sz="1800" b="1" dirty="0"/>
              <a:t>interference</a:t>
            </a:r>
            <a:r>
              <a:rPr lang="cs-CZ" sz="1800" dirty="0"/>
              <a:t> – zhoršení předpokladu k jiné dovednosti</a:t>
            </a:r>
          </a:p>
        </p:txBody>
      </p:sp>
    </p:spTree>
    <p:extLst>
      <p:ext uri="{BB962C8B-B14F-4D97-AF65-F5344CB8AC3E}">
        <p14:creationId xmlns:p14="http://schemas.microsoft.com/office/powerpoint/2010/main" val="28546465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B483160-1268-4520-9420-7F9456D5D6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61639"/>
            <a:ext cx="9913726" cy="5579723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BA1C448-CD9B-4193-AB80-4E4FF690A8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553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576014-4D24-4958-973C-2D7E8C68A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55108"/>
            <a:ext cx="8596668" cy="665824"/>
          </a:xfrm>
        </p:spPr>
        <p:txBody>
          <a:bodyPr/>
          <a:lstStyle/>
          <a:p>
            <a:pPr algn="ctr"/>
            <a:r>
              <a:rPr lang="cs-CZ" b="1" dirty="0"/>
              <a:t>Pohyb jako potřeba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48F48CA-E322-4CA8-82BA-471D3162D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25119"/>
            <a:ext cx="10233322" cy="5353234"/>
          </a:xfrm>
        </p:spPr>
        <p:txBody>
          <a:bodyPr>
            <a:normAutofit/>
          </a:bodyPr>
          <a:lstStyle/>
          <a:p>
            <a:r>
              <a:rPr lang="cs-CZ" dirty="0"/>
              <a:t>Typy dětí dle </a:t>
            </a:r>
            <a:r>
              <a:rPr lang="cs-CZ" b="1" dirty="0"/>
              <a:t>pohybové potřeby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hyperaktivní</a:t>
            </a:r>
          </a:p>
          <a:p>
            <a:pPr lvl="1"/>
            <a:r>
              <a:rPr lang="cs-CZ" dirty="0" err="1"/>
              <a:t>normoaktivní</a:t>
            </a:r>
            <a:endParaRPr lang="cs-CZ" dirty="0"/>
          </a:p>
          <a:p>
            <a:pPr lvl="1"/>
            <a:r>
              <a:rPr lang="cs-CZ" dirty="0" err="1"/>
              <a:t>hypoaktivní</a:t>
            </a:r>
            <a:r>
              <a:rPr lang="cs-CZ" dirty="0"/>
              <a:t> </a:t>
            </a:r>
          </a:p>
          <a:p>
            <a:pPr lvl="3"/>
            <a:r>
              <a:rPr lang="cs-CZ" sz="1800" dirty="0"/>
              <a:t>logické propojení s </a:t>
            </a:r>
            <a:r>
              <a:rPr lang="cs-CZ" sz="1800" b="1" dirty="0"/>
              <a:t>typy temperamentu</a:t>
            </a:r>
            <a:r>
              <a:rPr lang="cs-CZ" sz="1800" dirty="0"/>
              <a:t>:</a:t>
            </a:r>
          </a:p>
          <a:p>
            <a:pPr lvl="4"/>
            <a:r>
              <a:rPr lang="cs-CZ" sz="1800" dirty="0"/>
              <a:t>sangvinik - stabilní extrovert</a:t>
            </a:r>
          </a:p>
          <a:p>
            <a:pPr lvl="4"/>
            <a:r>
              <a:rPr lang="cs-CZ" sz="1800" dirty="0"/>
              <a:t>cholerik - labilní extrovert</a:t>
            </a:r>
          </a:p>
          <a:p>
            <a:pPr lvl="4"/>
            <a:r>
              <a:rPr lang="cs-CZ" sz="1800" dirty="0"/>
              <a:t>flegmatik – stabilní introvert</a:t>
            </a:r>
          </a:p>
          <a:p>
            <a:pPr lvl="4"/>
            <a:r>
              <a:rPr lang="cs-CZ" sz="1800" dirty="0"/>
              <a:t>melancholik – labilní introvert</a:t>
            </a:r>
          </a:p>
          <a:p>
            <a:r>
              <a:rPr lang="cs-CZ" dirty="0"/>
              <a:t>v předškolním věku potřeba </a:t>
            </a:r>
            <a:r>
              <a:rPr lang="cs-CZ" b="1" dirty="0" err="1"/>
              <a:t>vertiginálních</a:t>
            </a:r>
            <a:r>
              <a:rPr lang="cs-CZ" dirty="0"/>
              <a:t> pohybů (prožitek pohybu těla) a </a:t>
            </a:r>
            <a:r>
              <a:rPr lang="cs-CZ" b="1" dirty="0"/>
              <a:t>mimetických</a:t>
            </a:r>
            <a:r>
              <a:rPr lang="cs-CZ" dirty="0"/>
              <a:t> (napodobivých) </a:t>
            </a:r>
          </a:p>
          <a:p>
            <a:r>
              <a:rPr lang="cs-CZ" dirty="0"/>
              <a:t>s věkem přibývají potřeby </a:t>
            </a:r>
            <a:r>
              <a:rPr lang="cs-CZ" b="1" dirty="0"/>
              <a:t>kompetitivních</a:t>
            </a:r>
            <a:r>
              <a:rPr lang="cs-CZ" dirty="0"/>
              <a:t> a </a:t>
            </a:r>
            <a:r>
              <a:rPr lang="cs-CZ" b="1" dirty="0"/>
              <a:t>dobrodružných</a:t>
            </a:r>
            <a:r>
              <a:rPr lang="cs-CZ" dirty="0"/>
              <a:t> zážitků</a:t>
            </a:r>
          </a:p>
          <a:p>
            <a:r>
              <a:rPr lang="cs-CZ" dirty="0"/>
              <a:t>některé projevy hyperaktivity nebo </a:t>
            </a:r>
            <a:r>
              <a:rPr lang="cs-CZ" dirty="0" err="1"/>
              <a:t>hypoaktivity</a:t>
            </a:r>
            <a:r>
              <a:rPr lang="cs-CZ" dirty="0"/>
              <a:t> mohou být projevem poruchy koncentrace pozornosti (ADHD), nebo mentální poruchy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BF2BF2B-A988-4BCE-8D4B-8F89F2281A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1918" y="1964939"/>
            <a:ext cx="3922627" cy="1936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665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A63396F-A671-45D0-BADD-CF46ADA21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35006"/>
            <a:ext cx="9105858" cy="560635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400" i="1" dirty="0"/>
              <a:t>Pohyb je jednou ze </a:t>
            </a:r>
            <a:r>
              <a:rPr lang="cs-CZ" sz="2400" b="1" i="1" dirty="0"/>
              <a:t>základních</a:t>
            </a:r>
            <a:r>
              <a:rPr lang="cs-CZ" sz="2400" i="1" dirty="0"/>
              <a:t> potřeb dítěte!</a:t>
            </a:r>
          </a:p>
          <a:p>
            <a:r>
              <a:rPr lang="cs-CZ" sz="2400" dirty="0"/>
              <a:t>Prostředek pro : </a:t>
            </a:r>
          </a:p>
          <a:p>
            <a:pPr lvl="1"/>
            <a:r>
              <a:rPr lang="cs-CZ" sz="2000" dirty="0"/>
              <a:t>seznamování</a:t>
            </a:r>
          </a:p>
          <a:p>
            <a:pPr lvl="1"/>
            <a:r>
              <a:rPr lang="cs-CZ" sz="2000" dirty="0"/>
              <a:t>poznávání svého těla</a:t>
            </a:r>
          </a:p>
          <a:p>
            <a:pPr lvl="1"/>
            <a:r>
              <a:rPr lang="cs-CZ" sz="2000" dirty="0"/>
              <a:t>komunikaci</a:t>
            </a:r>
          </a:p>
          <a:p>
            <a:pPr lvl="1"/>
            <a:r>
              <a:rPr lang="cs-CZ" sz="2000" dirty="0"/>
              <a:t>získávání sebevědomí</a:t>
            </a:r>
          </a:p>
          <a:p>
            <a:pPr lvl="1"/>
            <a:r>
              <a:rPr lang="cs-CZ" sz="2000" dirty="0"/>
              <a:t>vzájemné srovnávání</a:t>
            </a:r>
          </a:p>
          <a:p>
            <a:r>
              <a:rPr lang="cs-CZ" sz="2400" dirty="0" err="1"/>
              <a:t>Inaktivita</a:t>
            </a:r>
            <a:r>
              <a:rPr lang="cs-CZ" sz="2400" dirty="0"/>
              <a:t> u dětí:</a:t>
            </a:r>
          </a:p>
          <a:p>
            <a:pPr lvl="1"/>
            <a:r>
              <a:rPr lang="cs-CZ" sz="2000" dirty="0"/>
              <a:t>vlastní pasivita</a:t>
            </a:r>
          </a:p>
          <a:p>
            <a:pPr lvl="1"/>
            <a:r>
              <a:rPr lang="cs-CZ" sz="2000" dirty="0"/>
              <a:t>omezování aktivit okolím</a:t>
            </a:r>
          </a:p>
          <a:p>
            <a:pPr lvl="1"/>
            <a:r>
              <a:rPr lang="cs-CZ" sz="2000" dirty="0"/>
              <a:t>nedostatečné pohybové návyky</a:t>
            </a:r>
          </a:p>
          <a:p>
            <a:pPr marL="914400" lvl="2" indent="0">
              <a:buNone/>
            </a:pPr>
            <a:r>
              <a:rPr lang="cs-CZ" sz="1800" dirty="0"/>
              <a:t>= riziková skupina z hlediska zdravotní perspektivy</a:t>
            </a:r>
          </a:p>
          <a:p>
            <a:endParaRPr lang="cs-CZ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F9702A57-8E15-454E-9D70-676BCF6AE5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2171" y="2587873"/>
            <a:ext cx="3841021" cy="1920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583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44A4C6-3E9A-4652-A8C0-10E29AF55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047" y="541539"/>
            <a:ext cx="9700662" cy="5597478"/>
          </a:xfrm>
        </p:spPr>
        <p:txBody>
          <a:bodyPr/>
          <a:lstStyle/>
          <a:p>
            <a:pPr marL="0" indent="0">
              <a:buNone/>
            </a:pPr>
            <a:r>
              <a:rPr lang="cs-CZ" sz="2000" b="1" dirty="0"/>
              <a:t>Typy dětí dle somatotypu: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253447A0-DDBE-4ADD-ADFA-FBF972D689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807518"/>
              </p:ext>
            </p:extLst>
          </p:nvPr>
        </p:nvGraphicFramePr>
        <p:xfrm>
          <a:off x="948923" y="1154672"/>
          <a:ext cx="10200047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0012">
                  <a:extLst>
                    <a:ext uri="{9D8B030D-6E8A-4147-A177-3AD203B41FA5}">
                      <a16:colId xmlns:a16="http://schemas.microsoft.com/office/drawing/2014/main" val="1915164138"/>
                    </a:ext>
                  </a:extLst>
                </a:gridCol>
                <a:gridCol w="2550012">
                  <a:extLst>
                    <a:ext uri="{9D8B030D-6E8A-4147-A177-3AD203B41FA5}">
                      <a16:colId xmlns:a16="http://schemas.microsoft.com/office/drawing/2014/main" val="1589064968"/>
                    </a:ext>
                  </a:extLst>
                </a:gridCol>
                <a:gridCol w="2890718">
                  <a:extLst>
                    <a:ext uri="{9D8B030D-6E8A-4147-A177-3AD203B41FA5}">
                      <a16:colId xmlns:a16="http://schemas.microsoft.com/office/drawing/2014/main" val="3741112077"/>
                    </a:ext>
                  </a:extLst>
                </a:gridCol>
                <a:gridCol w="2209305">
                  <a:extLst>
                    <a:ext uri="{9D8B030D-6E8A-4147-A177-3AD203B41FA5}">
                      <a16:colId xmlns:a16="http://schemas.microsoft.com/office/drawing/2014/main" val="1574756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Somatotyp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Tělesná charakteristika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Odhad pohybové úrovně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Problémy v pohybu/role učitele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4162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mezomorf</a:t>
                      </a:r>
                      <a:endParaRPr lang="cs-CZ" dirty="0"/>
                    </a:p>
                    <a:p>
                      <a:r>
                        <a:rPr lang="cs-CZ" dirty="0"/>
                        <a:t>(atletický)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hmotnost – výška je proporční</a:t>
                      </a:r>
                    </a:p>
                    <a:p>
                      <a:r>
                        <a:rPr lang="cs-CZ" dirty="0"/>
                        <a:t>přiměřeně vyvinuté svalstvo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dobré předpoklady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bez problému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4724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endomorf</a:t>
                      </a:r>
                      <a:endParaRPr lang="cs-CZ" dirty="0"/>
                    </a:p>
                    <a:p>
                      <a:r>
                        <a:rPr lang="cs-CZ" dirty="0"/>
                        <a:t>(pyknický)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otylý</a:t>
                      </a:r>
                    </a:p>
                    <a:p>
                      <a:r>
                        <a:rPr lang="cs-CZ" dirty="0"/>
                        <a:t>tuková vrstva</a:t>
                      </a:r>
                    </a:p>
                    <a:p>
                      <a:r>
                        <a:rPr lang="cs-CZ" dirty="0"/>
                        <a:t>kulovité tvary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ochablé svalstvo</a:t>
                      </a:r>
                    </a:p>
                    <a:p>
                      <a:r>
                        <a:rPr lang="cs-CZ" dirty="0"/>
                        <a:t>špatné držení těla</a:t>
                      </a:r>
                    </a:p>
                    <a:p>
                      <a:r>
                        <a:rPr lang="cs-CZ" dirty="0"/>
                        <a:t>nemotornost</a:t>
                      </a:r>
                    </a:p>
                    <a:p>
                      <a:r>
                        <a:rPr lang="cs-CZ" dirty="0"/>
                        <a:t>brzy únava</a:t>
                      </a:r>
                    </a:p>
                    <a:p>
                      <a:r>
                        <a:rPr lang="cs-CZ" dirty="0"/>
                        <a:t>neúspěch, ostych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psychická podpora</a:t>
                      </a:r>
                    </a:p>
                    <a:p>
                      <a:r>
                        <a:rPr lang="cs-CZ" dirty="0"/>
                        <a:t>přestávky</a:t>
                      </a:r>
                    </a:p>
                    <a:p>
                      <a:r>
                        <a:rPr lang="cs-CZ" dirty="0"/>
                        <a:t>střední intenzita</a:t>
                      </a:r>
                    </a:p>
                    <a:p>
                      <a:r>
                        <a:rPr lang="cs-CZ" dirty="0"/>
                        <a:t>šetřit nosný systém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9878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ektomorf</a:t>
                      </a:r>
                    </a:p>
                    <a:p>
                      <a:r>
                        <a:rPr lang="cs-CZ" dirty="0"/>
                        <a:t>(astenický)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štíhlý, hubený</a:t>
                      </a:r>
                    </a:p>
                    <a:p>
                      <a:r>
                        <a:rPr lang="cs-CZ" dirty="0"/>
                        <a:t>dlouhé kosti</a:t>
                      </a:r>
                    </a:p>
                    <a:p>
                      <a:r>
                        <a:rPr lang="cs-CZ" dirty="0"/>
                        <a:t>štíhlé svaly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při ochablém svalstvu špatné držení těla</a:t>
                      </a:r>
                    </a:p>
                    <a:p>
                      <a:r>
                        <a:rPr lang="cs-CZ" dirty="0"/>
                        <a:t>propadlý hrudník</a:t>
                      </a:r>
                    </a:p>
                    <a:p>
                      <a:r>
                        <a:rPr lang="cs-CZ" dirty="0"/>
                        <a:t>vysedlé lopatky</a:t>
                      </a:r>
                    </a:p>
                    <a:p>
                      <a:r>
                        <a:rPr lang="cs-CZ" dirty="0"/>
                        <a:t>rychlá unavitelnost</a:t>
                      </a:r>
                    </a:p>
                    <a:p>
                      <a:r>
                        <a:rPr lang="cs-CZ" dirty="0"/>
                        <a:t>malá síla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psychická podpora</a:t>
                      </a:r>
                    </a:p>
                    <a:p>
                      <a:r>
                        <a:rPr lang="cs-CZ" dirty="0"/>
                        <a:t>posílení organismu</a:t>
                      </a:r>
                    </a:p>
                    <a:p>
                      <a:r>
                        <a:rPr lang="cs-CZ" dirty="0"/>
                        <a:t>postupnost</a:t>
                      </a:r>
                    </a:p>
                    <a:p>
                      <a:r>
                        <a:rPr lang="cs-CZ" dirty="0"/>
                        <a:t>Přestávky v činnosti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2913374"/>
                  </a:ext>
                </a:extLst>
              </a:tr>
            </a:tbl>
          </a:graphicData>
        </a:graphic>
      </p:graphicFrame>
      <p:pic>
        <p:nvPicPr>
          <p:cNvPr id="2" name="Obrázek 1">
            <a:extLst>
              <a:ext uri="{FF2B5EF4-FFF2-40B4-BE49-F238E27FC236}">
                <a16:creationId xmlns:a16="http://schemas.microsoft.com/office/drawing/2014/main" id="{A3B61420-D157-4139-8DB1-771ABD378C7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852" r="34799"/>
          <a:stretch/>
        </p:blipFill>
        <p:spPr>
          <a:xfrm>
            <a:off x="2438981" y="2088859"/>
            <a:ext cx="522332" cy="1140508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8C8E6A9B-D7E8-4365-BAB3-300A76325C8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2863" r="1362"/>
          <a:stretch/>
        </p:blipFill>
        <p:spPr>
          <a:xfrm flipH="1">
            <a:off x="2438981" y="3381158"/>
            <a:ext cx="648015" cy="1234565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616AC29C-3730-4FAF-9A51-60CE5C51665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75" r="67191"/>
          <a:stretch/>
        </p:blipFill>
        <p:spPr>
          <a:xfrm>
            <a:off x="2438981" y="4904452"/>
            <a:ext cx="500974" cy="1234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585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9C378B-2F19-4A88-8D70-EFFB0219F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417250"/>
            <a:ext cx="9363311" cy="754602"/>
          </a:xfrm>
        </p:spPr>
        <p:txBody>
          <a:bodyPr>
            <a:normAutofit/>
          </a:bodyPr>
          <a:lstStyle/>
          <a:p>
            <a:pPr algn="ctr"/>
            <a:r>
              <a:rPr lang="cs-CZ" b="1" dirty="0"/>
              <a:t>Růst a vývoj dítěte ve vztahu k motorice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05ACDB3-FE36-4AD0-973C-19E136B7A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171853"/>
            <a:ext cx="10650574" cy="593916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cs-CZ" b="1" dirty="0"/>
              <a:t>Vývoj dítěte:</a:t>
            </a:r>
          </a:p>
          <a:p>
            <a:r>
              <a:rPr lang="cs-CZ" dirty="0"/>
              <a:t>postupuje od hlavy dolů a od centra k periferii</a:t>
            </a:r>
          </a:p>
          <a:p>
            <a:r>
              <a:rPr lang="cs-CZ" dirty="0"/>
              <a:t>je </a:t>
            </a:r>
            <a:r>
              <a:rPr lang="cs-CZ" b="1" dirty="0"/>
              <a:t>individuální</a:t>
            </a:r>
            <a:r>
              <a:rPr lang="cs-CZ" dirty="0"/>
              <a:t>, </a:t>
            </a:r>
            <a:r>
              <a:rPr lang="cs-CZ" b="1" dirty="0"/>
              <a:t>nerovnoměrný</a:t>
            </a:r>
            <a:r>
              <a:rPr lang="cs-CZ" dirty="0"/>
              <a:t> a „</a:t>
            </a:r>
            <a:r>
              <a:rPr lang="cs-CZ" b="1" dirty="0"/>
              <a:t>skokový</a:t>
            </a:r>
            <a:r>
              <a:rPr lang="cs-CZ" dirty="0"/>
              <a:t>“ – tzv. </a:t>
            </a:r>
            <a:r>
              <a:rPr lang="cs-CZ" b="1" dirty="0"/>
              <a:t>senzitivní období</a:t>
            </a:r>
          </a:p>
          <a:p>
            <a:r>
              <a:rPr lang="cs-CZ" dirty="0"/>
              <a:t>je ovlivňován </a:t>
            </a:r>
            <a:r>
              <a:rPr lang="cs-CZ" b="1" dirty="0"/>
              <a:t>dědičností</a:t>
            </a:r>
            <a:r>
              <a:rPr lang="cs-CZ" dirty="0"/>
              <a:t> a </a:t>
            </a:r>
            <a:r>
              <a:rPr lang="cs-CZ" b="1" dirty="0"/>
              <a:t>prostředím </a:t>
            </a:r>
            <a:r>
              <a:rPr lang="cs-CZ" dirty="0"/>
              <a:t>(rodina, školní prostředí, kamarádi, zájmová činnost, média..)</a:t>
            </a:r>
          </a:p>
          <a:p>
            <a:r>
              <a:rPr lang="cs-CZ" dirty="0"/>
              <a:t>od 30. měsíce schopnost napodobovat, ale až mezi 4. – 5. rokem je </a:t>
            </a:r>
            <a:r>
              <a:rPr lang="cs-CZ" b="1" dirty="0"/>
              <a:t>nápodoba přesná</a:t>
            </a:r>
          </a:p>
          <a:p>
            <a:r>
              <a:rPr lang="cs-CZ" dirty="0"/>
              <a:t>vývoj motoriky probíhá od </a:t>
            </a:r>
            <a:r>
              <a:rPr lang="cs-CZ" b="1" dirty="0" err="1"/>
              <a:t>neuromotoriky</a:t>
            </a:r>
            <a:r>
              <a:rPr lang="cs-CZ" dirty="0"/>
              <a:t> (neurologické řízení) přes </a:t>
            </a:r>
            <a:r>
              <a:rPr lang="cs-CZ" b="1" dirty="0" err="1"/>
              <a:t>senzomotoriku</a:t>
            </a:r>
            <a:r>
              <a:rPr lang="cs-CZ" dirty="0"/>
              <a:t> (vnímání, pohyb) až po </a:t>
            </a:r>
            <a:r>
              <a:rPr lang="cs-CZ" b="1" dirty="0"/>
              <a:t>psychomotoriku</a:t>
            </a:r>
            <a:r>
              <a:rPr lang="cs-CZ" dirty="0"/>
              <a:t> (pohyb je spojen s prožitkem a je nutné mentální zapojení). </a:t>
            </a:r>
          </a:p>
          <a:p>
            <a:r>
              <a:rPr lang="cs-CZ" dirty="0"/>
              <a:t>poslední stupněm je </a:t>
            </a:r>
            <a:r>
              <a:rPr lang="cs-CZ" b="1" dirty="0"/>
              <a:t>sociálně</a:t>
            </a:r>
            <a:r>
              <a:rPr lang="cs-CZ" dirty="0"/>
              <a:t> ovlivněná motorika – kooperace, komunikace spojená s pohybem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400" dirty="0"/>
              <a:t>Pohybový vývoj je </a:t>
            </a:r>
            <a:r>
              <a:rPr lang="cs-CZ" sz="2400" b="1" dirty="0"/>
              <a:t>neopakovatelný!</a:t>
            </a:r>
            <a:r>
              <a:rPr lang="cs-CZ" sz="2400" dirty="0"/>
              <a:t> – potřeba využít senzitivních období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7331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2714FB-1DD2-4C89-AB05-0163BF9F9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99496"/>
            <a:ext cx="8596668" cy="59480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Tělesný růst a vývoj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885713C-6217-4AF0-B236-2DEE2365D7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171853"/>
            <a:ext cx="10002503" cy="4869510"/>
          </a:xfrm>
        </p:spPr>
        <p:txBody>
          <a:bodyPr/>
          <a:lstStyle/>
          <a:p>
            <a:r>
              <a:rPr lang="cs-CZ" dirty="0"/>
              <a:t>nejrychlejší posun v 1. roce života – od ležícího dítěte k chodícímu – hmotnost 3x vyšší</a:t>
            </a:r>
          </a:p>
          <a:p>
            <a:r>
              <a:rPr lang="cs-CZ" dirty="0"/>
              <a:t>růstový spurt – okolo 6. roku, dále okolo puberty</a:t>
            </a:r>
          </a:p>
          <a:p>
            <a:r>
              <a:rPr lang="cs-CZ" dirty="0"/>
              <a:t>vývoj je ovlivněn jak prostředím, tak dědičně</a:t>
            </a:r>
          </a:p>
          <a:p>
            <a:r>
              <a:rPr lang="cs-CZ" dirty="0"/>
              <a:t>pozor na srovnávání dětí – dítě se může vyvíjet jinak fyzicky a jinak mentálně</a:t>
            </a:r>
          </a:p>
          <a:p>
            <a:pPr marL="0" indent="0">
              <a:buNone/>
            </a:pPr>
            <a:r>
              <a:rPr lang="cs-CZ" b="1" dirty="0"/>
              <a:t>Funkční předpoklady:</a:t>
            </a:r>
          </a:p>
          <a:p>
            <a:pPr marL="0" indent="0">
              <a:buNone/>
            </a:pPr>
            <a:r>
              <a:rPr lang="cs-CZ" dirty="0"/>
              <a:t> ačkoliv objemy srdce a plic jsou menší než u dospělých – jsou předpoklady pro vyrovnání se zátěží srovnatelné</a:t>
            </a:r>
          </a:p>
          <a:p>
            <a:pPr marL="0" indent="0">
              <a:buNone/>
            </a:pPr>
            <a:r>
              <a:rPr lang="cs-CZ" b="1" dirty="0"/>
              <a:t>Známky únavy:</a:t>
            </a:r>
          </a:p>
          <a:p>
            <a:r>
              <a:rPr lang="cs-CZ" dirty="0"/>
              <a:t>	zrychlené dýchání</a:t>
            </a:r>
          </a:p>
          <a:p>
            <a:r>
              <a:rPr lang="cs-CZ" dirty="0"/>
              <a:t>	zčervenání či zblednutí</a:t>
            </a:r>
          </a:p>
          <a:p>
            <a:r>
              <a:rPr lang="cs-CZ" dirty="0"/>
              <a:t>	pocení</a:t>
            </a:r>
          </a:p>
          <a:p>
            <a:r>
              <a:rPr lang="cs-CZ" dirty="0"/>
              <a:t>	zhoršená koordinace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547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378896-9D7D-4863-8A9E-05EE3B3D6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04186"/>
            <a:ext cx="8596668" cy="923278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Fyziologické odlišnosti u dítěte předškolního věku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71F363-59BA-402D-996D-368777044D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40529"/>
            <a:ext cx="10251078" cy="5078026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Dýchací systém:</a:t>
            </a:r>
          </a:p>
          <a:p>
            <a:r>
              <a:rPr lang="cs-CZ" dirty="0"/>
              <a:t>respirační systém je zatím nedokonalý - převládá spíše povrchové dýchání</a:t>
            </a:r>
          </a:p>
          <a:p>
            <a:r>
              <a:rPr lang="cs-CZ" dirty="0"/>
              <a:t>dechová frekvence u dětí je 20 dechů / min</a:t>
            </a:r>
          </a:p>
          <a:p>
            <a:r>
              <a:rPr lang="cs-CZ" dirty="0"/>
              <a:t>dítě má po třetím roce vyvinuto hrudní svalstvo, proto již převažuje více hrudní dýchání</a:t>
            </a:r>
          </a:p>
          <a:p>
            <a:r>
              <a:rPr lang="cs-CZ" dirty="0"/>
              <a:t>dýchací cesty dítěte jsou méně prostorné, proto jsou náchylnější na respirační onemocnění</a:t>
            </a:r>
          </a:p>
          <a:p>
            <a:pPr marL="0" indent="0">
              <a:buNone/>
            </a:pPr>
            <a:r>
              <a:rPr lang="cs-CZ" b="1" dirty="0"/>
              <a:t>Oběhová soustava:</a:t>
            </a:r>
          </a:p>
          <a:p>
            <a:r>
              <a:rPr lang="cs-CZ" dirty="0"/>
              <a:t>srdeční sval méně výkonný, ale postava menší, proto je u nich počet tepů větší</a:t>
            </a:r>
          </a:p>
          <a:p>
            <a:r>
              <a:rPr lang="cs-CZ" dirty="0"/>
              <a:t>krevní tlak je velmi proměnlivý</a:t>
            </a:r>
          </a:p>
          <a:p>
            <a:r>
              <a:rPr lang="cs-CZ" dirty="0"/>
              <a:t>krevní oběh </a:t>
            </a:r>
            <a:r>
              <a:rPr lang="cs-CZ"/>
              <a:t>je rychlejší </a:t>
            </a:r>
            <a:r>
              <a:rPr lang="cs-CZ" dirty="0"/>
              <a:t>než u dospělého - prokrvování rostoucího </a:t>
            </a:r>
          </a:p>
          <a:p>
            <a:r>
              <a:rPr lang="cs-CZ" dirty="0"/>
              <a:t>organismu a  energetické zásobování</a:t>
            </a:r>
          </a:p>
          <a:p>
            <a:r>
              <a:rPr lang="cs-CZ" dirty="0"/>
              <a:t>při tělesné zátěži se může zvýšit tep až na 220 / min</a:t>
            </a:r>
          </a:p>
          <a:p>
            <a:r>
              <a:rPr lang="cs-CZ" dirty="0"/>
              <a:t>rychle nastupuje únava - schopnost rychlé regenerace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2282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A214F3-A069-4155-B5C1-609C7EE4E7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461639"/>
            <a:ext cx="10109035" cy="591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/>
              <a:t>Kožní systém:</a:t>
            </a:r>
          </a:p>
          <a:p>
            <a:r>
              <a:rPr lang="cs-CZ" sz="2000" dirty="0"/>
              <a:t>dětská kůže je velmi citlivá, proto je nutné dodržovat hygienické zásady </a:t>
            </a:r>
          </a:p>
          <a:p>
            <a:r>
              <a:rPr lang="cs-CZ" sz="2000" dirty="0"/>
              <a:t>obsahuje méně pigmentu, takže je důležité ji dostatečně chránit před sluncem</a:t>
            </a:r>
          </a:p>
          <a:p>
            <a:r>
              <a:rPr lang="cs-CZ" sz="2000" dirty="0"/>
              <a:t>jiná termoregulace než u dospělých</a:t>
            </a:r>
          </a:p>
          <a:p>
            <a:r>
              <a:rPr lang="cs-CZ" sz="2000" dirty="0"/>
              <a:t>tělesná teplota v dětství může být až o půl stupně vyšší než v dospělosti</a:t>
            </a:r>
          </a:p>
          <a:p>
            <a:r>
              <a:rPr lang="cs-CZ" sz="2000" dirty="0"/>
              <a:t>nižší tělesná hmotnost a převážně menší vrstva podkožního tuku v chladném prostředí, u dětí způsobuje větší tepelné ztráty (šestileté dítě vydává více tepla za stejnou dobu než dospělý, tudíž jsou více zimomřivé a potřebují ochranu proti povětrnostním změnám)</a:t>
            </a:r>
          </a:p>
          <a:p>
            <a:r>
              <a:rPr lang="cs-CZ" sz="2000" dirty="0"/>
              <a:t>rozdíl v pocení - potní žlázy dětí produkují méně potu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0168086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897</TotalTime>
  <Words>1680</Words>
  <Application>Microsoft Office PowerPoint</Application>
  <PresentationFormat>Širokoúhlá obrazovka</PresentationFormat>
  <Paragraphs>276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Trebuchet MS</vt:lpstr>
      <vt:lpstr>Wingdings 3</vt:lpstr>
      <vt:lpstr>Fazeta</vt:lpstr>
      <vt:lpstr>Didaktika tělesné výchovy 2</vt:lpstr>
      <vt:lpstr>Dítě jako subjekt v tělesné výchově</vt:lpstr>
      <vt:lpstr>Pohyb jako potřeba</vt:lpstr>
      <vt:lpstr>Prezentace aplikace PowerPoint</vt:lpstr>
      <vt:lpstr>Prezentace aplikace PowerPoint</vt:lpstr>
      <vt:lpstr>Růst a vývoj dítěte ve vztahu k motorice</vt:lpstr>
      <vt:lpstr>Tělesný růst a vývoj</vt:lpstr>
      <vt:lpstr>Fyziologické odlišnosti u dítěte předškolního věku</vt:lpstr>
      <vt:lpstr>Prezentace aplikace PowerPoint</vt:lpstr>
      <vt:lpstr>Prezentace aplikace PowerPoint</vt:lpstr>
      <vt:lpstr>Prezentace aplikace PowerPoint</vt:lpstr>
      <vt:lpstr>Motorické učení</vt:lpstr>
      <vt:lpstr>Fáze motorického učení</vt:lpstr>
      <vt:lpstr>První fáze - generalizace</vt:lpstr>
      <vt:lpstr>Druhá fáze - diferenciace</vt:lpstr>
      <vt:lpstr>Třetí fáze - automatizace</vt:lpstr>
      <vt:lpstr>Faktory ovlivňující pohybové učení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Didaktika tělesné výchovy 2</dc:title>
  <dc:creator>Lenka Doležalová</dc:creator>
  <cp:lastModifiedBy>Lenka Doležalová</cp:lastModifiedBy>
  <cp:revision>58</cp:revision>
  <dcterms:created xsi:type="dcterms:W3CDTF">2021-09-09T11:16:02Z</dcterms:created>
  <dcterms:modified xsi:type="dcterms:W3CDTF">2022-03-02T10:00:31Z</dcterms:modified>
</cp:coreProperties>
</file>