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819400"/>
            <a:ext cx="7344816" cy="4038600"/>
          </a:xfrm>
        </p:spPr>
        <p:txBody>
          <a:bodyPr>
            <a:noAutofit/>
          </a:bodyPr>
          <a:lstStyle/>
          <a:p>
            <a:r>
              <a:rPr lang="cs-CZ" sz="2400" dirty="0" smtClean="0"/>
              <a:t>Německý filantropismus </a:t>
            </a:r>
            <a:endParaRPr lang="cs-CZ" sz="2400" dirty="0" smtClean="0"/>
          </a:p>
          <a:p>
            <a:r>
              <a:rPr lang="cs-CZ" sz="2400" smtClean="0"/>
              <a:t>jako </a:t>
            </a:r>
          </a:p>
          <a:p>
            <a:r>
              <a:rPr lang="cs-CZ" sz="2400" smtClean="0"/>
              <a:t>prostředek </a:t>
            </a:r>
            <a:r>
              <a:rPr lang="cs-CZ" sz="2400" dirty="0" smtClean="0"/>
              <a:t>reformy</a:t>
            </a:r>
          </a:p>
          <a:p>
            <a:r>
              <a:rPr lang="cs-CZ" sz="2400" dirty="0" smtClean="0"/>
              <a:t> </a:t>
            </a:r>
            <a:r>
              <a:rPr lang="cs-CZ" sz="2400" dirty="0" smtClean="0"/>
              <a:t>společnosti skrze výchovu a </a:t>
            </a:r>
            <a:r>
              <a:rPr lang="cs-CZ" sz="2400" dirty="0" smtClean="0"/>
              <a:t>vzdělání</a:t>
            </a:r>
          </a:p>
          <a:p>
            <a:endParaRPr lang="cs-CZ" sz="2400" dirty="0" smtClean="0"/>
          </a:p>
          <a:p>
            <a:r>
              <a:rPr lang="cs-CZ" sz="2400" dirty="0" smtClean="0"/>
              <a:t>č</a:t>
            </a:r>
            <a:r>
              <a:rPr lang="cs-CZ" sz="2400" dirty="0" smtClean="0"/>
              <a:t>. projektu: CZ.1.07/2.2.00/18.0027</a:t>
            </a:r>
          </a:p>
          <a:p>
            <a:pPr>
              <a:defRPr/>
            </a:pPr>
            <a:r>
              <a:rPr lang="cs-CZ" sz="2800" dirty="0" smtClean="0"/>
              <a:t>. 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Filantropismus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400" dirty="0" err="1" smtClean="0">
                <a:solidFill>
                  <a:schemeClr val="tx1"/>
                </a:solidFill>
              </a:rPr>
              <a:t>Filein</a:t>
            </a:r>
            <a:r>
              <a:rPr lang="cs-CZ" sz="2400" dirty="0" smtClean="0">
                <a:solidFill>
                  <a:schemeClr val="tx1"/>
                </a:solidFill>
              </a:rPr>
              <a:t> – milovat, </a:t>
            </a:r>
            <a:r>
              <a:rPr lang="cs-CZ" sz="2400" dirty="0" err="1" smtClean="0">
                <a:solidFill>
                  <a:schemeClr val="tx1"/>
                </a:solidFill>
              </a:rPr>
              <a:t>anthropos</a:t>
            </a:r>
            <a:r>
              <a:rPr lang="cs-CZ" sz="2400" dirty="0" smtClean="0">
                <a:solidFill>
                  <a:schemeClr val="tx1"/>
                </a:solidFill>
              </a:rPr>
              <a:t> – člověk; filantropisté: přátelé lidu. Představitelé, kteří chtějí řešit těžké sociální problémy většinového obyvatelstva 18. století – materiální bídu, rozšíření nemocí, hospodářské a sociální postavení obyvatelstva.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Receptem reformy společnosti je jim výchova a vzdělání. Zámožní lidé a mocní představitelé států mají povznést blaho země a národa skrze výchovu a vzdělání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Vzdělání: veřejné, zaměřené na užitek v praktickém životě, vycházející z poznatků vědy tehdejší doby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Výchova: ve vlasteneckém duchu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Představitelé  filantropismu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>
            <a:normAutofit/>
          </a:bodyPr>
          <a:lstStyle/>
          <a:p>
            <a:pPr lvl="1"/>
            <a:r>
              <a:rPr lang="cs-CZ" sz="2400" dirty="0" smtClean="0">
                <a:solidFill>
                  <a:schemeClr val="tx1"/>
                </a:solidFill>
              </a:rPr>
              <a:t>Filantropismus – specifický směr osvícenství rozšířený ve středoevropském, zejména německém prostoru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vychází z pietismu, teologického směru zaměřeného na život v čisté víře, ve zbožnosti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protestantský směr – proto i filantropisté měli blízko k myšlenkám J. </a:t>
            </a:r>
            <a:r>
              <a:rPr lang="cs-CZ" sz="2400" dirty="0" err="1" smtClean="0">
                <a:solidFill>
                  <a:schemeClr val="tx1"/>
                </a:solidFill>
              </a:rPr>
              <a:t>Locka</a:t>
            </a:r>
            <a:r>
              <a:rPr lang="cs-CZ" sz="2400" dirty="0" smtClean="0">
                <a:solidFill>
                  <a:schemeClr val="tx1"/>
                </a:solidFill>
              </a:rPr>
              <a:t>, ale zejména i J.A. Komenského. Skrze německý filantropismu zprostředkovaně mohli české země načerpat pedagogické myšlenky J.A. Komenského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Významní představitelé: </a:t>
            </a:r>
            <a:r>
              <a:rPr lang="cs-CZ" sz="2400" dirty="0" err="1" smtClean="0">
                <a:solidFill>
                  <a:schemeClr val="tx1"/>
                </a:solidFill>
              </a:rPr>
              <a:t>Johann</a:t>
            </a:r>
            <a:r>
              <a:rPr lang="cs-CZ" sz="2400" dirty="0" smtClean="0">
                <a:solidFill>
                  <a:schemeClr val="tx1"/>
                </a:solidFill>
              </a:rPr>
              <a:t> Heinrich </a:t>
            </a:r>
            <a:r>
              <a:rPr lang="cs-CZ" sz="2400" dirty="0" err="1" smtClean="0">
                <a:solidFill>
                  <a:schemeClr val="tx1"/>
                </a:solidFill>
              </a:rPr>
              <a:t>Basedow</a:t>
            </a:r>
            <a:r>
              <a:rPr lang="cs-CZ" sz="2400" dirty="0" smtClean="0">
                <a:solidFill>
                  <a:schemeClr val="tx1"/>
                </a:solidFill>
              </a:rPr>
              <a:t>  (1724-1790) a </a:t>
            </a:r>
            <a:r>
              <a:rPr lang="cs-CZ" sz="2400" dirty="0" err="1" smtClean="0">
                <a:solidFill>
                  <a:schemeClr val="tx1"/>
                </a:solidFill>
              </a:rPr>
              <a:t>Johann</a:t>
            </a:r>
            <a:r>
              <a:rPr lang="cs-CZ" sz="2400" dirty="0" smtClean="0">
                <a:solidFill>
                  <a:schemeClr val="tx1"/>
                </a:solidFill>
              </a:rPr>
              <a:t> Heinrich Campe (1746-1818)</a:t>
            </a:r>
          </a:p>
          <a:p>
            <a:pPr lvl="1"/>
            <a:endParaRPr lang="cs-CZ" sz="2400" dirty="0" smtClean="0">
              <a:solidFill>
                <a:schemeClr val="tx1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tx1"/>
                </a:solidFill>
              </a:rPr>
              <a:t>Johann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Ignáz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Felbiger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Významný představitel německého filantropismu </a:t>
            </a:r>
            <a:r>
              <a:rPr lang="cs-CZ" dirty="0" err="1" smtClean="0"/>
              <a:t>Johann</a:t>
            </a:r>
            <a:r>
              <a:rPr lang="cs-CZ" dirty="0" smtClean="0"/>
              <a:t> </a:t>
            </a:r>
            <a:r>
              <a:rPr lang="cs-CZ" dirty="0" err="1" smtClean="0"/>
              <a:t>Ignáz</a:t>
            </a:r>
            <a:r>
              <a:rPr lang="cs-CZ" dirty="0" smtClean="0"/>
              <a:t> </a:t>
            </a:r>
            <a:r>
              <a:rPr lang="cs-CZ" dirty="0" err="1" smtClean="0"/>
              <a:t>Felbiger</a:t>
            </a:r>
            <a:r>
              <a:rPr lang="cs-CZ" dirty="0" smtClean="0"/>
              <a:t> (1724-1788) se stal reformátorem rakouského školství a vytvořil základní školský zákon přijatý Marií Terezií v roce 1774. </a:t>
            </a:r>
            <a:r>
              <a:rPr lang="cs-CZ" dirty="0" err="1" smtClean="0"/>
              <a:t>Felbiger</a:t>
            </a:r>
            <a:r>
              <a:rPr lang="cs-CZ" dirty="0" smtClean="0"/>
              <a:t> byl znalcem myšlenek a zásad Komenského, jichž využil při koncipování zákona. Bohužel velmi zprostředkovaně tak ovlivnily pedagogický systém a metody Komenského i školství v českých zemích, když se nemohlo stát přímo.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Filantropismus : Výchova a vzdělání pro užitek</a:t>
            </a:r>
            <a:endParaRPr lang="cs-CZ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400" dirty="0" smtClean="0">
                <a:solidFill>
                  <a:schemeClr val="tx1"/>
                </a:solidFill>
              </a:rPr>
              <a:t>Filantropisté se zasazují o výchovu a vzdělání, které přinese člověku užitek, které mu rozšíří uplatnění v  běžném životě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400" dirty="0" smtClean="0">
                <a:solidFill>
                  <a:schemeClr val="tx1"/>
                </a:solidFill>
              </a:rPr>
              <a:t>František </a:t>
            </a:r>
            <a:r>
              <a:rPr lang="cs-CZ" sz="2400" dirty="0" err="1" smtClean="0">
                <a:solidFill>
                  <a:schemeClr val="tx1"/>
                </a:solidFill>
              </a:rPr>
              <a:t>Kindermann</a:t>
            </a:r>
            <a:r>
              <a:rPr lang="cs-CZ" sz="2400" dirty="0" smtClean="0">
                <a:solidFill>
                  <a:schemeClr val="tx1"/>
                </a:solidFill>
              </a:rPr>
              <a:t> (1740-1801) – reformátor českého a rakouského školství, zakladatel tzv. industriálních škol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400" dirty="0" err="1" smtClean="0">
                <a:solidFill>
                  <a:schemeClr val="tx1"/>
                </a:solidFill>
              </a:rPr>
              <a:t>Kindermann</a:t>
            </a:r>
            <a:r>
              <a:rPr lang="cs-CZ" sz="2400" dirty="0" smtClean="0">
                <a:solidFill>
                  <a:schemeClr val="tx1"/>
                </a:solidFill>
              </a:rPr>
              <a:t> je přesvědčen, že bídu tehdejší doby a povznesení národa je možné řešit jen díky prakticky orientovanému vzdělání. Člověk musí být dle </a:t>
            </a:r>
            <a:r>
              <a:rPr lang="cs-CZ" sz="2400" dirty="0" err="1" smtClean="0">
                <a:solidFill>
                  <a:schemeClr val="tx1"/>
                </a:solidFill>
              </a:rPr>
              <a:t>Kindermanna</a:t>
            </a:r>
            <a:r>
              <a:rPr lang="cs-CZ" sz="2400" dirty="0" smtClean="0">
                <a:solidFill>
                  <a:schemeClr val="tx1"/>
                </a:solidFill>
              </a:rPr>
              <a:t> vybaven praktickými dovednostmi, aby se sám uživil, byl soběstačný a mohl vést důstojný život.</a:t>
            </a:r>
          </a:p>
          <a:p>
            <a:pPr marL="274320" lvl="1">
              <a:buClr>
                <a:schemeClr val="accent1"/>
              </a:buClr>
              <a:buSzPct val="8500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chemeClr val="tx1"/>
                </a:solidFill>
              </a:rPr>
              <a:t>Kindermannovy</a:t>
            </a:r>
            <a:r>
              <a:rPr lang="cs-CZ" b="1" dirty="0" smtClean="0">
                <a:solidFill>
                  <a:schemeClr val="tx1"/>
                </a:solidFill>
              </a:rPr>
              <a:t> industriální školy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400" dirty="0" smtClean="0">
                <a:solidFill>
                  <a:schemeClr val="tx1"/>
                </a:solidFill>
              </a:rPr>
              <a:t>Při triviálních školách </a:t>
            </a:r>
            <a:r>
              <a:rPr lang="cs-CZ" sz="2400" dirty="0" err="1" smtClean="0">
                <a:solidFill>
                  <a:schemeClr val="tx1"/>
                </a:solidFill>
              </a:rPr>
              <a:t>Kindermann</a:t>
            </a:r>
            <a:r>
              <a:rPr lang="cs-CZ" sz="2400" dirty="0" smtClean="0">
                <a:solidFill>
                  <a:schemeClr val="tx1"/>
                </a:solidFill>
              </a:rPr>
              <a:t> zakládá dílny, pole, zahrady, kde vyučuje praktickým dovednostem v následujících oblastech: učení o přírodě, měřictví, stavitelství, mechanika, poučení o chovatelství a pěstování, informace o zpracování vlny, bavlny, lnu, hedvábí, šití, pletení, o praktickém zhotovování krajek, ale i o vaření, pěstování stromů, ovoce, zeleniny atd.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400" dirty="0" err="1" smtClean="0">
                <a:solidFill>
                  <a:schemeClr val="tx1"/>
                </a:solidFill>
              </a:rPr>
              <a:t>Johann</a:t>
            </a:r>
            <a:r>
              <a:rPr lang="cs-CZ" sz="2400" dirty="0" smtClean="0">
                <a:solidFill>
                  <a:schemeClr val="tx1"/>
                </a:solidFill>
              </a:rPr>
              <a:t> Heinrich </a:t>
            </a:r>
            <a:r>
              <a:rPr lang="cs-CZ" sz="2400" dirty="0" err="1" smtClean="0">
                <a:solidFill>
                  <a:schemeClr val="tx1"/>
                </a:solidFill>
              </a:rPr>
              <a:t>Pestalozzi</a:t>
            </a:r>
            <a:r>
              <a:rPr lang="cs-CZ" sz="2400" dirty="0" smtClean="0">
                <a:solidFill>
                  <a:schemeClr val="tx1"/>
                </a:solidFill>
              </a:rPr>
              <a:t> (1746-1827) – významný švýcarský </a:t>
            </a:r>
            <a:r>
              <a:rPr lang="cs-CZ" sz="2400" dirty="0" err="1" smtClean="0">
                <a:solidFill>
                  <a:schemeClr val="tx1"/>
                </a:solidFill>
              </a:rPr>
              <a:t>pedag</a:t>
            </a:r>
            <a:r>
              <a:rPr lang="cs-CZ" sz="2400" dirty="0" smtClean="0">
                <a:solidFill>
                  <a:schemeClr val="tx1"/>
                </a:solidFill>
              </a:rPr>
              <a:t>, který rovněž v duchu filantropistických myšlenek se zasazuje o reformu školství ve </a:t>
            </a:r>
            <a:r>
              <a:rPr lang="cs-CZ" sz="2400" dirty="0" err="1" smtClean="0">
                <a:solidFill>
                  <a:schemeClr val="tx1"/>
                </a:solidFill>
              </a:rPr>
              <a:t>švýcarskýchh</a:t>
            </a:r>
            <a:r>
              <a:rPr lang="cs-CZ" sz="2400" dirty="0" smtClean="0">
                <a:solidFill>
                  <a:schemeClr val="tx1"/>
                </a:solidFill>
              </a:rPr>
              <a:t> kantonech. I </a:t>
            </a:r>
            <a:r>
              <a:rPr lang="cs-CZ" sz="2400" dirty="0" err="1" smtClean="0">
                <a:solidFill>
                  <a:schemeClr val="tx1"/>
                </a:solidFill>
              </a:rPr>
              <a:t>Pestalozzi</a:t>
            </a:r>
            <a:r>
              <a:rPr lang="cs-CZ" sz="2400" dirty="0" smtClean="0">
                <a:solidFill>
                  <a:schemeClr val="tx1"/>
                </a:solidFill>
              </a:rPr>
              <a:t> zdůrazňuje vzdělání a výchovu pro praktický život, která umožní vyvést lidstvo z bídy a neutěšeného stavu. 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400" dirty="0" err="1" smtClean="0">
                <a:solidFill>
                  <a:schemeClr val="tx1"/>
                </a:solidFill>
              </a:rPr>
              <a:t>Pestalozzi</a:t>
            </a:r>
            <a:r>
              <a:rPr lang="cs-CZ" sz="2400" dirty="0" smtClean="0">
                <a:solidFill>
                  <a:schemeClr val="tx1"/>
                </a:solidFill>
              </a:rPr>
              <a:t> se věnuje nejchudším a nejpotřebnějším – dětem sirotkům. Pro ně zakládá na švýcarském venkově výchovné ústavy, kde prosazuje myšlenku, že ústavy mají být díky práci a výrobkům dětí soběstačné. Mají být takovými malými podniky, kde se děti naučí pracovat, praktickým dovednostem, jež později využijí v životě.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400" dirty="0" smtClean="0">
                <a:solidFill>
                  <a:schemeClr val="tx1"/>
                </a:solidFill>
              </a:rPr>
              <a:t>Nutno říci, že představa </a:t>
            </a:r>
            <a:r>
              <a:rPr lang="cs-CZ" sz="2400" dirty="0" err="1" smtClean="0">
                <a:solidFill>
                  <a:schemeClr val="tx1"/>
                </a:solidFill>
              </a:rPr>
              <a:t>Pestalozziho</a:t>
            </a:r>
            <a:r>
              <a:rPr lang="cs-CZ" sz="2400" dirty="0" smtClean="0">
                <a:solidFill>
                  <a:schemeClr val="tx1"/>
                </a:solidFill>
              </a:rPr>
              <a:t>, že ústavy budou po ekonomické stránce soběstačné, se nepodařilo realizovat. Z tohoto důvodu si musel velmi často </a:t>
            </a:r>
            <a:r>
              <a:rPr lang="cs-CZ" sz="2400" dirty="0" err="1" smtClean="0">
                <a:solidFill>
                  <a:schemeClr val="tx1"/>
                </a:solidFill>
              </a:rPr>
              <a:t>Pestalozzi</a:t>
            </a:r>
            <a:r>
              <a:rPr lang="cs-CZ" sz="2400" dirty="0" smtClean="0">
                <a:solidFill>
                  <a:schemeClr val="tx1"/>
                </a:solidFill>
              </a:rPr>
              <a:t>  vypůjčit větší finanční obnosy a ústavy často krachovaly a byly zavírány.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tx1"/>
                </a:solidFill>
              </a:rPr>
              <a:t>Johann</a:t>
            </a:r>
            <a:r>
              <a:rPr lang="cs-CZ" b="1" dirty="0" smtClean="0">
                <a:solidFill>
                  <a:schemeClr val="tx1"/>
                </a:solidFill>
              </a:rPr>
              <a:t> Heinrich </a:t>
            </a:r>
            <a:r>
              <a:rPr lang="cs-CZ" b="1" dirty="0" err="1" smtClean="0">
                <a:solidFill>
                  <a:schemeClr val="tx1"/>
                </a:solidFill>
              </a:rPr>
              <a:t>Pestalozzi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>
                <a:solidFill>
                  <a:schemeClr val="tx1"/>
                </a:solidFill>
              </a:rPr>
              <a:t>Pestalozzi</a:t>
            </a:r>
            <a:r>
              <a:rPr lang="cs-CZ" b="1" dirty="0" smtClean="0">
                <a:solidFill>
                  <a:schemeClr val="tx1"/>
                </a:solidFill>
              </a:rPr>
              <a:t> metodik elementárního školství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dirty="0" smtClean="0"/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Pestalozzi</a:t>
            </a:r>
            <a:r>
              <a:rPr lang="cs-CZ" sz="2400" dirty="0" smtClean="0">
                <a:solidFill>
                  <a:schemeClr val="tx1"/>
                </a:solidFill>
              </a:rPr>
              <a:t> vynikl nejen jako reformátor prosazující praktické vzdělání, industriálně zaměřené. Byl rovněž velkým didaktikem a metodikem. Zakládal své metody učení na názornosti, na smyslovém vnímání. 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400" dirty="0" smtClean="0">
                <a:solidFill>
                  <a:schemeClr val="tx1"/>
                </a:solidFill>
              </a:rPr>
              <a:t>Zejména jeho spis </a:t>
            </a:r>
            <a:r>
              <a:rPr lang="cs-CZ" sz="2400" i="1" dirty="0" smtClean="0">
                <a:solidFill>
                  <a:schemeClr val="tx1"/>
                </a:solidFill>
              </a:rPr>
              <a:t>Jak Gertruda učí své děti </a:t>
            </a:r>
            <a:r>
              <a:rPr lang="cs-CZ" sz="2400" dirty="0" smtClean="0">
                <a:solidFill>
                  <a:schemeClr val="tx1"/>
                </a:solidFill>
              </a:rPr>
              <a:t>(metodický spis pro výuku na elementárních školách) získal evropský ohlas a rozšíření.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sz="24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</TotalTime>
  <Words>607</Words>
  <Application>Microsoft Office PowerPoint</Application>
  <PresentationFormat>Předvádění na obrazovce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Administrativní</vt:lpstr>
      <vt:lpstr>Prezentace aplikace PowerPoint</vt:lpstr>
      <vt:lpstr>Filantropismus</vt:lpstr>
      <vt:lpstr>Představitelé  filantropismu </vt:lpstr>
      <vt:lpstr>Johann Ignáz Felbiger</vt:lpstr>
      <vt:lpstr>Filantropismus : Výchova a vzdělání pro užitek</vt:lpstr>
      <vt:lpstr>Kindermannovy industriální školy  </vt:lpstr>
      <vt:lpstr>Johann Heinrich Pestalozzi </vt:lpstr>
      <vt:lpstr>Pestalozzi metodik elementárního školství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 Kasper</dc:creator>
  <cp:lastModifiedBy>Dana Kasperová</cp:lastModifiedBy>
  <cp:revision>16</cp:revision>
  <dcterms:created xsi:type="dcterms:W3CDTF">2012-02-18T12:37:17Z</dcterms:created>
  <dcterms:modified xsi:type="dcterms:W3CDTF">2018-06-22T09:55:33Z</dcterms:modified>
</cp:coreProperties>
</file>