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2.xml" ContentType="application/xml"/>
  <Override PartName="/customXml/itemProps2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media/image1.wmf" ContentType="image/x-wmf"/>
  <Override PartName="/ppt/media/image2.wmf" ContentType="image/x-wmf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7C85462-4F76-42A1-90D9-AA1F94024F0E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E29EACA-CECE-4402-8C13-14C231A41AED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C0E040D-B261-4E77-8CD2-D7E92D46CDC7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FC26CBB-31A4-4763-B500-7432159A09D4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2EF8A89-15E3-4680-AD70-AEBA7B045FBD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F7574E5-ACBA-4CFF-87F0-8BE11CD94162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3BB5C60-4B3E-4D4D-8741-2D7F36AC0626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0E1E5CD-F4BA-4E91-B238-34F06EE0970A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1958B85-1841-41BA-B5B6-18CBC19BFCDD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5290381-37FB-4D1E-844B-FE10CA1D3DBB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5E8BED6-8CA0-44E4-84F0-870B2D55B9CE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C7B17BB-6E26-4A06-A778-3787CA5C767A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7480" cy="7934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3920" cy="10548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sldNum" idx="1"/>
          </p:nvPr>
        </p:nvSpPr>
        <p:spPr>
          <a:xfrm>
            <a:off x="8547840" y="4690800"/>
            <a:ext cx="470520" cy="335880"/>
          </a:xfrm>
          <a:prstGeom prst="rect">
            <a:avLst/>
          </a:prstGeom>
          <a:noFill/>
          <a:ln w="12600">
            <a:noFill/>
          </a:ln>
        </p:spPr>
        <p:txBody>
          <a:bodyPr lIns="90000" rIns="90000" tIns="9144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49AF445-C720-45BD-A0F0-CE1DABF468AC}" type="slidenum">
              <a: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7480" cy="793440"/>
          </a:xfrm>
          <a:prstGeom prst="rect">
            <a:avLst/>
          </a:prstGeom>
          <a:ln w="0"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0" y="3673080"/>
            <a:ext cx="9141480" cy="12160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b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title"/>
          </p:nvPr>
        </p:nvSpPr>
        <p:spPr>
          <a:xfrm>
            <a:off x="0" y="1440000"/>
            <a:ext cx="9141480" cy="161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Finanční služby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Bankovní licence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88000"/>
          </a:bodyPr>
          <a:p>
            <a:pPr marL="300960" indent="-297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1. podání písemné žádosti – obsahuje mj. strategický záměr banky, obchodní plán a analýzu trhu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00960" indent="-297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2. 6 měsíční správní řízení, kdy je žádost posuzována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0096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br>
              <a:rPr sz="1800"/>
            </a:br>
            <a:br>
              <a:rPr sz="1800"/>
            </a:br>
            <a:br>
              <a:rPr sz="1800"/>
            </a:br>
            <a:br>
              <a:rPr sz="1800"/>
            </a:br>
            <a:br>
              <a:rPr sz="1800"/>
            </a:b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00960" indent="-297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Jaké jsou podmínky pro udělení bankovní licence?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9805D05-F869-4DC1-B06B-D13E1E37B799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37080" y="36108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Bankovní licence - podmínky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0" y="1080000"/>
            <a:ext cx="9141480" cy="334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průhledný a nezávadný původ základního kapitálu a jeho dostatečnost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splacení základního kapitálu v plné výši (500 mil. Kč)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odborná způsobilost, důvěryhodnost a zkušenost osob, které jsou navrženy na výkonné nebo řídící funkce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technické a organizační předpoklady pro výkon navrhovaných činností banky (Zákon č. 21/1992 Sb., o bankách, 2013).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FADC618-7F5F-4342-A807-14F5E03361F0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Náklady a výnosy bank - specifické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úroky - 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poplatky a výnosy z obchodování s cennými papíry -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obchodování s cizí měnou -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F0A9546-5A7D-4953-889D-0D0744855E9E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080" y="36108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Rizika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0" y="1258920"/>
            <a:ext cx="9141480" cy="31680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89000"/>
          </a:bodyPr>
          <a:p>
            <a:pPr marL="384480" indent="-288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sílící konkurence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84480" indent="-2883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riziko od ČNB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Mezi nejčastější dělení rizik bank patří rizika: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768960" indent="-2883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Tržní – dle ČNB riziko ztráty banky vyplývající ze změn cen, kurzů a sazeb na finančních trzích.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768960" indent="-2883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Úvěrová – nejstarší, zda klient splatí úvěr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768960" indent="-28836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Operační – nejčastější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FC0D926-3DC8-41D0-B178-E06E420BF169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Funkce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0" y="144000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depozitní – úročení vložených peněz 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úvěrová -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emise bezhotovostních plateb -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provádění platebního styku -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zprostředkování finančního investování -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618F80D-369F-499F-A5B2-4490EC0DA418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Podnikatelská činnost pojišťovny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Zajišťovací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Zábranná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Poradenská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607659A-8D88-4BE0-ADA4-074804762B51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0" y="1440000"/>
            <a:ext cx="9141480" cy="161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Děkuji za pozornost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0" y="3673080"/>
            <a:ext cx="9141480" cy="12160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b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Bankovnictví a rozdíl od průmyslu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0" y="133164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75000"/>
          </a:bodyPr>
          <a:p>
            <a:pPr marL="324000" indent="-243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velké množství finančních prostředků a oběžného majetku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4000" indent="-243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jiná rizika – PROMYSLETE JAKÁ...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4000" indent="-243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vysoký základní kapitál - složen v peněžní formě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4000" indent="-243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inverzní vztah vkladů a úvěrů oproti běžné obchodní společnosti –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peníze v rozvaze podniku na běžném účtu má banka zaúčtovány jako závazek a naopak úvěr poskytnutý jako cizí zdroj podniku je v rozvaze banky na straně pohledávky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BA2F9EC-9679-4C16-BA14-8A3E5C7887AC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Bankovnictví a trendy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0" y="133164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snaha o snížení poplatků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nově vznikající banky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poskytování doplňkových služeb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elektronický kontakt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online práce z domova – smart office KB – i po krizi – šetří životní prostředí – jen třeba workshopy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750E1F0-1454-4CBA-B1D0-39E9C19964E2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Agilita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0" y="133164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flexibilně zachytit změny na trhu a snažit se je využít ve svůj prospěch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strategie, která umožní firmě přizpůsobit se vnějšímu prostředí a tím udržet krok se změnami a trendy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A14E6D8-685A-463C-8ABA-6398C558220C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Agilita v Komerční bance (z přednášky)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0" y="133164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Na 1. místě není proces, ale člověk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Zrušili na 100 manažerských míst metodou „zavřených očí“ (především náměstci či zástupci)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Zrušení centrálního marketingu a projektové kanceláře – vznikl tzv. 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multidisciplinární tým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742FC43-B997-4CE6-80B7-4DCB1B6D2BD0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ultidisciplinární tým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0" y="133164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Na řízení projektů spolupracují lidé z různých oblastí (marketing, IT, atd.). Problém řeší spolu a tým není anonymní.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Inspirovali se u Spotify (lze si dohledat a připravit jako aktualitu)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3D5AA47-4AF4-4284-8854-4F6C285F10AB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Bankovnictví a krize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0" y="1440000"/>
            <a:ext cx="9141480" cy="298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79000"/>
          </a:bodyPr>
          <a:p>
            <a:pPr marL="341280" indent="-255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Snížení repo sazby – úrok, za který banka prodává cenné papíry se závazkem, že je v daném termínu koupí zpět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255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Snížení lombardní sazby - za kolik si mohou půjčit komerční banky u ČNB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69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64240" indent="-264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Upravena pravidla likvidity zavedena v roce 2008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64240" indent="-264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Hlídání tzv. kapitálové přiměřenosti – nastudovat si, co to je (na přednášce zaznělo, že KB má 18,8 %, v Evropě je průměr 13 % a v USA 11%)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264240" indent="-264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Umožnila bankám odložit splátky, pokud budou mít problémy se splácením od klientů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99E13AB-A4FC-4592-808F-67935A4D2F2F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Zprostředkovatelé finančních služeb – KE KAŽDÉMU SI NALÉZT MENŠÍ DEFINICI, CO SI POD TÍM PŘEDSTAVIT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banky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družstevní záložny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společnosti poskytující kreditní karty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pojišťovací instituce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účetní firmy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firmy nabízející spotřební úvěry mikrofinancování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4800"/>
                <a:tab algn="l" pos="439560"/>
                <a:tab algn="l" pos="888840"/>
                <a:tab algn="l" pos="1338120"/>
                <a:tab algn="l" pos="1787400"/>
                <a:tab algn="l" pos="2236680"/>
                <a:tab algn="l" pos="2685960"/>
                <a:tab algn="l" pos="3135240"/>
                <a:tab algn="l" pos="3584520"/>
                <a:tab algn="l" pos="4033800"/>
                <a:tab algn="l" pos="4483080"/>
                <a:tab algn="l" pos="4932360"/>
                <a:tab algn="l" pos="5381640"/>
                <a:tab algn="l" pos="5830920"/>
                <a:tab algn="l" pos="6280200"/>
                <a:tab algn="l" pos="6729480"/>
                <a:tab algn="l" pos="7178760"/>
                <a:tab algn="l" pos="7628040"/>
                <a:tab algn="l" pos="8077320"/>
                <a:tab algn="l" pos="8526600"/>
                <a:tab algn="l" pos="897588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obchodníci s cennými papíry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C5837B8-2180-4601-A038-09B8C2798B97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1480" cy="5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Česká národní banka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1480" cy="280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Dohled nad obchodními bankami – kontroluje podnikání a může zastavit činnost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Uděluje licence, registrace a nebo notifikuje jednotné licence Evropského hospodářského prostoru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Půjčuje peníze KB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Spravuje PMR bank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1480" cy="35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B7750F0-1503-4B24-8E24-E13800B8CF9E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4" ma:contentTypeDescription="Vytvoří nový dokument" ma:contentTypeScope="" ma:versionID="711c7488bee2847890d8821a6dca24d7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c9a94afdcd1d772e6fe4920632572259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6C3E3-C81C-4CD3-83E2-04877360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F4B97A-6B52-4806-A772-A521C9212A71}">
  <ds:schemaRefs>
    <ds:schemaRef ds:uri="http://schemas.microsoft.com/office/2006/documentManagement/types"/>
    <ds:schemaRef ds:uri="b7fbb0a0-8cb5-48f6-909f-349dd583180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e536801-dc42-4577-9208-5c664946946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8F1DE-064E-4BE5-9BA1-3A5701D95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</TotalTime>
  <Application>LibreOffice/7.5.1.2$Windows_X86_64 LibreOffice_project/fcbaee479e84c6cd81291587d2ee68cba099e129</Application>
  <AppVersion>15.0000</AppVersion>
  <Words>157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Aleš Kocourek</dc:creator>
  <dc:description/>
  <dc:language>cs-CZ</dc:language>
  <cp:lastModifiedBy/>
  <dcterms:modified xsi:type="dcterms:W3CDTF">2024-03-14T08:46:44Z</dcterms:modified>
  <cp:revision>140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  <property fmtid="{D5CDD505-2E9C-101B-9397-08002B2CF9AE}" pid="3" name="PresentationFormat">
    <vt:lpwstr>Předvádění na obrazovce (16:9)</vt:lpwstr>
  </property>
  <property fmtid="{D5CDD505-2E9C-101B-9397-08002B2CF9AE}" pid="4" name="Slides">
    <vt:i4>9</vt:i4>
  </property>
</Properties>
</file>