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68580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9C992E-551D-48AB-9DA6-99025B4B80C2}">
  <a:tblStyle styleId="{0C9C992E-551D-48AB-9DA6-99025B4B80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italic.fntdata"/><Relationship Id="rId16" Type="http://schemas.openxmlformats.org/officeDocument/2006/relationships/slide" Target="slides/slide9.xml"/><Relationship Id="rId38" Type="http://schemas.openxmlformats.org/officeDocument/2006/relationships/font" Target="fonts/Robo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knowlescapacitors.com/blog/capacitor-fundamentals-part-4-dielectric-polarizatio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quora.com/What-materials-have-high-heat-conductivity-but-extremely-low-electrical-conductivity" TargetMode="External"/><Relationship Id="rId3" Type="http://schemas.openxmlformats.org/officeDocument/2006/relationships/hyperlink" Target="http://wiki.robotz.com/index.php?title=Electrical_Conductivity_of_Various_Metal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53d37dd4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53d37dd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3b20fe800_2_6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f3b20fe800_2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u="sng">
                <a:solidFill>
                  <a:schemeClr val="hlink"/>
                </a:solidFill>
                <a:hlinkClick r:id="rId2"/>
              </a:rPr>
              <a:t>https://blog.knowlescapacitors.com/blog/capacitor-fundamentals-part-4-dielectric-polarization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3b20fe800_2_6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3b20fe800_2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3b20fe800_4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f3b20fe80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f3b20fe800_4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f3b20fe800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Str 77.</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f3b20fe800_4_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f3b20fe800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1e6c2fdc40_2_52: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g11e6c2fdc40_2_52: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298080" lvl="0" marL="457200" rtl="0" algn="l">
              <a:lnSpc>
                <a:spcPct val="100000"/>
              </a:lnSpc>
              <a:spcBef>
                <a:spcPts val="0"/>
              </a:spcBef>
              <a:spcAft>
                <a:spcPts val="0"/>
              </a:spcAft>
              <a:buClr>
                <a:srgbClr val="000000"/>
              </a:buClr>
              <a:buSzPts val="1100"/>
              <a:buFont typeface="Noto Sans Symbols"/>
              <a:buChar char="●"/>
            </a:pPr>
            <a:r>
              <a:rPr b="0" lang="cs" sz="1100" strike="noStrike">
                <a:latin typeface="Arial"/>
                <a:ea typeface="Arial"/>
                <a:cs typeface="Arial"/>
                <a:sym typeface="Arial"/>
              </a:rPr>
              <a:t>Pg. 87 (Dielektrické systémy  - Mentlík)</a:t>
            </a:r>
            <a:endParaRPr b="0" sz="1100"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e6c2fdc40_2_58: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6" name="Google Shape;276;g11e6c2fdc40_2_58: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298080" lvl="0" marL="457200" rtl="0" algn="l">
              <a:lnSpc>
                <a:spcPct val="100000"/>
              </a:lnSpc>
              <a:spcBef>
                <a:spcPts val="0"/>
              </a:spcBef>
              <a:spcAft>
                <a:spcPts val="0"/>
              </a:spcAft>
              <a:buClr>
                <a:srgbClr val="000000"/>
              </a:buClr>
              <a:buSzPts val="1100"/>
              <a:buFont typeface="Noto Sans Symbols"/>
              <a:buChar char="●"/>
            </a:pPr>
            <a:r>
              <a:rPr b="0" lang="cs" sz="1100" strike="noStrike">
                <a:latin typeface="Arial"/>
                <a:ea typeface="Arial"/>
                <a:cs typeface="Arial"/>
                <a:sym typeface="Arial"/>
              </a:rPr>
              <a:t>Pg. 92 (Dielektrické systémy - Mentlík)</a:t>
            </a:r>
            <a:endParaRPr b="0" sz="1100"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e6c2fdc40_2_67:notes"/>
          <p:cNvSpPr txBox="1"/>
          <p:nvPr>
            <p:ph idx="1" type="body"/>
          </p:nvPr>
        </p:nvSpPr>
        <p:spPr>
          <a:xfrm>
            <a:off x="756000" y="5078520"/>
            <a:ext cx="6047640" cy="481104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11e6c2fdc40_2_67: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e6c2fdc40_2_73:notes"/>
          <p:cNvSpPr txBox="1"/>
          <p:nvPr>
            <p:ph idx="1" type="body"/>
          </p:nvPr>
        </p:nvSpPr>
        <p:spPr>
          <a:xfrm>
            <a:off x="756000" y="5078520"/>
            <a:ext cx="6047640" cy="481104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1e6c2fdc40_2_7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e6c2fdc40_2_80:notes"/>
          <p:cNvSpPr txBox="1"/>
          <p:nvPr>
            <p:ph idx="1" type="body"/>
          </p:nvPr>
        </p:nvSpPr>
        <p:spPr>
          <a:xfrm>
            <a:off x="756000" y="5078520"/>
            <a:ext cx="6047640" cy="481104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1e6c2fdc40_2_8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5a6069dca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5a6069d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u="sng">
                <a:solidFill>
                  <a:schemeClr val="hlink"/>
                </a:solidFill>
                <a:hlinkClick r:id="rId2"/>
              </a:rPr>
              <a:t>https://www.quora.com/What-materials-have-high-heat-conductivity-but-extremely-low-electrical-conductivity</a:t>
            </a:r>
            <a:endParaRPr/>
          </a:p>
          <a:p>
            <a:pPr indent="0" lvl="0" marL="0" rtl="0" algn="l">
              <a:spcBef>
                <a:spcPts val="0"/>
              </a:spcBef>
              <a:spcAft>
                <a:spcPts val="0"/>
              </a:spcAft>
              <a:buNone/>
            </a:pPr>
            <a:r>
              <a:rPr lang="cs" u="sng">
                <a:solidFill>
                  <a:schemeClr val="hlink"/>
                </a:solidFill>
                <a:hlinkClick r:id="rId3"/>
              </a:rPr>
              <a:t>http://wiki.robotz.com/index.php?title=Electrical_Conductivity_of_Various_Metals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e6c2fdc40_0_11:notes"/>
          <p:cNvSpPr txBox="1"/>
          <p:nvPr>
            <p:ph idx="1" type="body"/>
          </p:nvPr>
        </p:nvSpPr>
        <p:spPr>
          <a:xfrm>
            <a:off x="756000" y="5078520"/>
            <a:ext cx="60477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1e6c2fdc40_0_11: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e6c2fdc40_0_24:notes"/>
          <p:cNvSpPr txBox="1"/>
          <p:nvPr>
            <p:ph idx="1" type="body"/>
          </p:nvPr>
        </p:nvSpPr>
        <p:spPr>
          <a:xfrm>
            <a:off x="756000" y="5078520"/>
            <a:ext cx="60477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1e6c2fdc40_0_24: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e6c2fdc40_0_34:notes"/>
          <p:cNvSpPr/>
          <p:nvPr>
            <p:ph idx="2" type="sldImg"/>
          </p:nvPr>
        </p:nvSpPr>
        <p:spPr>
          <a:xfrm>
            <a:off x="1143000" y="685800"/>
            <a:ext cx="45717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g11e6c2fdc40_0_34:notes"/>
          <p:cNvSpPr txBox="1"/>
          <p:nvPr>
            <p:ph idx="1" type="body"/>
          </p:nvPr>
        </p:nvSpPr>
        <p:spPr>
          <a:xfrm>
            <a:off x="685800" y="4343400"/>
            <a:ext cx="5486100" cy="4114500"/>
          </a:xfrm>
          <a:prstGeom prst="rect">
            <a:avLst/>
          </a:prstGeom>
          <a:noFill/>
          <a:ln>
            <a:noFill/>
          </a:ln>
        </p:spPr>
        <p:txBody>
          <a:bodyPr anchorCtr="0" anchor="t" bIns="91425" lIns="0" spcFirstLastPara="1" rIns="0" wrap="square" tIns="91425">
            <a:noAutofit/>
          </a:bodyPr>
          <a:lstStyle/>
          <a:p>
            <a:pPr indent="-298080" lvl="0" marL="457200" rtl="0" algn="l">
              <a:lnSpc>
                <a:spcPct val="100000"/>
              </a:lnSpc>
              <a:spcBef>
                <a:spcPts val="0"/>
              </a:spcBef>
              <a:spcAft>
                <a:spcPts val="0"/>
              </a:spcAft>
              <a:buClr>
                <a:srgbClr val="000000"/>
              </a:buClr>
              <a:buSzPts val="1100"/>
              <a:buFont typeface="Noto Sans Symbols"/>
              <a:buChar char="●"/>
            </a:pPr>
            <a:r>
              <a:rPr b="0" lang="cs" sz="1100" strike="noStrike">
                <a:latin typeface="Arial"/>
                <a:ea typeface="Arial"/>
                <a:cs typeface="Arial"/>
                <a:sym typeface="Arial"/>
              </a:rPr>
              <a:t>Pg. 92 (Dielektrické systémy - Mentlík)</a:t>
            </a:r>
            <a:endParaRPr b="0" sz="1100" strike="noStrike">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1e6c2fdc40_0_46:notes"/>
          <p:cNvSpPr txBox="1"/>
          <p:nvPr>
            <p:ph idx="1" type="body"/>
          </p:nvPr>
        </p:nvSpPr>
        <p:spPr>
          <a:xfrm>
            <a:off x="756000" y="5078520"/>
            <a:ext cx="60477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1e6c2fdc40_0_46: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1e6c2fdc40_0_69:notes"/>
          <p:cNvSpPr txBox="1"/>
          <p:nvPr>
            <p:ph idx="1" type="body"/>
          </p:nvPr>
        </p:nvSpPr>
        <p:spPr>
          <a:xfrm>
            <a:off x="756000" y="5078520"/>
            <a:ext cx="60477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11e6c2fdc40_0_69: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e6c2fdc40_0_8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1e6c2fdc4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e6c2fdc40_0_9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1e6c2fdc4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14b68dd028_1_3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0" name="Google Shape;370;g114b68dd028_1_385: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14b68dd028_1_3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6" name="Google Shape;376;g114b68dd028_1_393:notes"/>
          <p:cNvSpPr txBox="1"/>
          <p:nvPr>
            <p:ph idx="1" type="body"/>
          </p:nvPr>
        </p:nvSpPr>
        <p:spPr>
          <a:xfrm>
            <a:off x="914400" y="4343400"/>
            <a:ext cx="5029200" cy="411480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15a6069dca_0_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15a6069dc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3b1686f71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f3b1686f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f3b20fe800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f3b20fe8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3b20fe800_0_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f3b20fe80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f3b20fe800_1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f3b20fe80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3b20fe800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3b20fe80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3b20fe800_2_6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f3b20fe800_2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3b20fe800_2_6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f3b20fe800_2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p:cSld name="TITLE_AND_TWO_COLUMNS_1">
    <p:spTree>
      <p:nvGrpSpPr>
        <p:cNvPr id="50" name="Shape 50"/>
        <p:cNvGrpSpPr/>
        <p:nvPr/>
      </p:nvGrpSpPr>
      <p:grpSpPr>
        <a:xfrm>
          <a:off x="0" y="0"/>
          <a:ext cx="0" cy="0"/>
          <a:chOff x="0" y="0"/>
          <a:chExt cx="0" cy="0"/>
        </a:xfrm>
      </p:grpSpPr>
      <p:sp>
        <p:nvSpPr>
          <p:cNvPr id="51" name="Google Shape;51;p13"/>
          <p:cNvSpPr txBox="1"/>
          <p:nvPr>
            <p:ph idx="10" type="dt"/>
          </p:nvPr>
        </p:nvSpPr>
        <p:spPr>
          <a:xfrm>
            <a:off x="628650" y="6354762"/>
            <a:ext cx="2070100" cy="360362"/>
          </a:xfrm>
          <a:prstGeom prst="rect">
            <a:avLst/>
          </a:prstGeom>
          <a:noFill/>
          <a:ln>
            <a:noFill/>
          </a:ln>
        </p:spPr>
        <p:txBody>
          <a:bodyPr anchorCtr="0" anchor="t" bIns="46800" lIns="90000" spcFirstLastPara="1" rIns="90000" wrap="square" tIns="46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2309812" y="6354762"/>
            <a:ext cx="4524375" cy="357187"/>
          </a:xfrm>
          <a:prstGeom prst="rect">
            <a:avLst/>
          </a:prstGeom>
          <a:noFill/>
          <a:ln>
            <a:noFill/>
          </a:ln>
        </p:spPr>
        <p:txBody>
          <a:bodyPr anchorCtr="0" anchor="t" bIns="46800" lIns="90000" spcFirstLastPara="1" rIns="90000" wrap="square" tIns="46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6459537" y="6354762"/>
            <a:ext cx="2070100" cy="360362"/>
          </a:xfrm>
          <a:prstGeom prst="rect">
            <a:avLst/>
          </a:prstGeom>
          <a:noFill/>
          <a:ln>
            <a:noFill/>
          </a:ln>
        </p:spPr>
        <p:txBody>
          <a:bodyPr anchorCtr="0" anchor="t" bIns="46800" lIns="90000" spcFirstLastPara="1" rIns="90000" wrap="square" tIns="46800">
            <a:noAutofit/>
          </a:bodyPr>
          <a:lstStyle>
            <a:lvl1pPr indent="0" lvl="0" marL="0" algn="r">
              <a:lnSpc>
                <a:spcPct val="100000"/>
              </a:lnSpc>
              <a:spcBef>
                <a:spcPts val="0"/>
              </a:spcBef>
              <a:spcAft>
                <a:spcPts val="0"/>
              </a:spcAft>
              <a:buNone/>
              <a:defRPr sz="1200">
                <a:latin typeface="Arial"/>
                <a:ea typeface="Arial"/>
                <a:cs typeface="Arial"/>
                <a:sym typeface="Arial"/>
              </a:defRPr>
            </a:lvl1pPr>
            <a:lvl2pPr indent="0" lvl="1" marL="0" algn="r">
              <a:lnSpc>
                <a:spcPct val="100000"/>
              </a:lnSpc>
              <a:spcBef>
                <a:spcPts val="0"/>
              </a:spcBef>
              <a:spcAft>
                <a:spcPts val="0"/>
              </a:spcAft>
              <a:buNone/>
              <a:defRPr sz="1200">
                <a:latin typeface="Arial"/>
                <a:ea typeface="Arial"/>
                <a:cs typeface="Arial"/>
                <a:sym typeface="Arial"/>
              </a:defRPr>
            </a:lvl2pPr>
            <a:lvl3pPr indent="0" lvl="2" marL="0" algn="r">
              <a:lnSpc>
                <a:spcPct val="100000"/>
              </a:lnSpc>
              <a:spcBef>
                <a:spcPts val="0"/>
              </a:spcBef>
              <a:spcAft>
                <a:spcPts val="0"/>
              </a:spcAft>
              <a:buNone/>
              <a:defRPr sz="1200">
                <a:latin typeface="Arial"/>
                <a:ea typeface="Arial"/>
                <a:cs typeface="Arial"/>
                <a:sym typeface="Arial"/>
              </a:defRPr>
            </a:lvl3pPr>
            <a:lvl4pPr indent="0" lvl="3" marL="0" algn="r">
              <a:lnSpc>
                <a:spcPct val="100000"/>
              </a:lnSpc>
              <a:spcBef>
                <a:spcPts val="0"/>
              </a:spcBef>
              <a:spcAft>
                <a:spcPts val="0"/>
              </a:spcAft>
              <a:buNone/>
              <a:defRPr sz="1200">
                <a:latin typeface="Arial"/>
                <a:ea typeface="Arial"/>
                <a:cs typeface="Arial"/>
                <a:sym typeface="Arial"/>
              </a:defRPr>
            </a:lvl4pPr>
            <a:lvl5pPr indent="0" lvl="4" marL="0" algn="r">
              <a:lnSpc>
                <a:spcPct val="100000"/>
              </a:lnSpc>
              <a:spcBef>
                <a:spcPts val="0"/>
              </a:spcBef>
              <a:spcAft>
                <a:spcPts val="0"/>
              </a:spcAft>
              <a:buNone/>
              <a:defRPr sz="1200">
                <a:latin typeface="Arial"/>
                <a:ea typeface="Arial"/>
                <a:cs typeface="Arial"/>
                <a:sym typeface="Arial"/>
              </a:defRPr>
            </a:lvl5pPr>
            <a:lvl6pPr indent="0" lvl="5" marL="0" algn="r">
              <a:lnSpc>
                <a:spcPct val="100000"/>
              </a:lnSpc>
              <a:spcBef>
                <a:spcPts val="0"/>
              </a:spcBef>
              <a:spcAft>
                <a:spcPts val="0"/>
              </a:spcAft>
              <a:buNone/>
              <a:defRPr sz="1200">
                <a:latin typeface="Arial"/>
                <a:ea typeface="Arial"/>
                <a:cs typeface="Arial"/>
                <a:sym typeface="Arial"/>
              </a:defRPr>
            </a:lvl6pPr>
            <a:lvl7pPr indent="0" lvl="6" marL="0" algn="r">
              <a:lnSpc>
                <a:spcPct val="100000"/>
              </a:lnSpc>
              <a:spcBef>
                <a:spcPts val="0"/>
              </a:spcBef>
              <a:spcAft>
                <a:spcPts val="0"/>
              </a:spcAft>
              <a:buNone/>
              <a:defRPr sz="1200">
                <a:latin typeface="Arial"/>
                <a:ea typeface="Arial"/>
                <a:cs typeface="Arial"/>
                <a:sym typeface="Arial"/>
              </a:defRPr>
            </a:lvl7pPr>
            <a:lvl8pPr indent="0" lvl="7" marL="0" algn="r">
              <a:lnSpc>
                <a:spcPct val="100000"/>
              </a:lnSpc>
              <a:spcBef>
                <a:spcPts val="0"/>
              </a:spcBef>
              <a:spcAft>
                <a:spcPts val="0"/>
              </a:spcAft>
              <a:buNone/>
              <a:defRPr sz="1200">
                <a:latin typeface="Arial"/>
                <a:ea typeface="Arial"/>
                <a:cs typeface="Arial"/>
                <a:sym typeface="Arial"/>
              </a:defRPr>
            </a:lvl8pPr>
            <a:lvl9pPr indent="0" lvl="8" marL="0" algn="r">
              <a:lnSpc>
                <a:spcPct val="100000"/>
              </a:lnSpc>
              <a:spcBef>
                <a:spcPts val="0"/>
              </a:spcBef>
              <a:spcAft>
                <a:spcPts val="0"/>
              </a:spcAft>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sz="1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wo objects on right" type="txAndTwoObj">
  <p:cSld name="TEXT_AND_TWO_OBJECTS">
    <p:spTree>
      <p:nvGrpSpPr>
        <p:cNvPr id="54" name="Shape 54"/>
        <p:cNvGrpSpPr/>
        <p:nvPr/>
      </p:nvGrpSpPr>
      <p:grpSpPr>
        <a:xfrm>
          <a:off x="0" y="0"/>
          <a:ext cx="0" cy="0"/>
          <a:chOff x="0" y="0"/>
          <a:chExt cx="0" cy="0"/>
        </a:xfrm>
      </p:grpSpPr>
      <p:sp>
        <p:nvSpPr>
          <p:cNvPr id="55" name="Google Shape;55;p14"/>
          <p:cNvSpPr txBox="1"/>
          <p:nvPr>
            <p:ph idx="10" type="dt"/>
          </p:nvPr>
        </p:nvSpPr>
        <p:spPr>
          <a:xfrm>
            <a:off x="628650" y="6354762"/>
            <a:ext cx="2070100" cy="360362"/>
          </a:xfrm>
          <a:prstGeom prst="rect">
            <a:avLst/>
          </a:prstGeom>
          <a:noFill/>
          <a:ln>
            <a:noFill/>
          </a:ln>
        </p:spPr>
        <p:txBody>
          <a:bodyPr anchorCtr="0" anchor="t" bIns="46800" lIns="90000" spcFirstLastPara="1" rIns="90000" wrap="square" tIns="46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1" type="ftr"/>
          </p:nvPr>
        </p:nvSpPr>
        <p:spPr>
          <a:xfrm>
            <a:off x="2309812" y="6354762"/>
            <a:ext cx="4524375" cy="357187"/>
          </a:xfrm>
          <a:prstGeom prst="rect">
            <a:avLst/>
          </a:prstGeom>
          <a:noFill/>
          <a:ln>
            <a:noFill/>
          </a:ln>
        </p:spPr>
        <p:txBody>
          <a:bodyPr anchorCtr="0" anchor="t" bIns="46800" lIns="90000" spcFirstLastPara="1" rIns="90000" wrap="square" tIns="46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2" type="sldNum"/>
          </p:nvPr>
        </p:nvSpPr>
        <p:spPr>
          <a:xfrm>
            <a:off x="6459537" y="6354762"/>
            <a:ext cx="2070100" cy="360362"/>
          </a:xfrm>
          <a:prstGeom prst="rect">
            <a:avLst/>
          </a:prstGeom>
          <a:noFill/>
          <a:ln>
            <a:noFill/>
          </a:ln>
        </p:spPr>
        <p:txBody>
          <a:bodyPr anchorCtr="0" anchor="t" bIns="46800" lIns="90000" spcFirstLastPara="1" rIns="90000" wrap="square" tIns="46800">
            <a:noAutofit/>
          </a:bodyPr>
          <a:lstStyle>
            <a:lvl1pPr indent="0" lvl="0" marL="0" algn="r">
              <a:lnSpc>
                <a:spcPct val="100000"/>
              </a:lnSpc>
              <a:spcBef>
                <a:spcPts val="0"/>
              </a:spcBef>
              <a:spcAft>
                <a:spcPts val="0"/>
              </a:spcAft>
              <a:buNone/>
              <a:defRPr sz="1200">
                <a:latin typeface="Arial"/>
                <a:ea typeface="Arial"/>
                <a:cs typeface="Arial"/>
                <a:sym typeface="Arial"/>
              </a:defRPr>
            </a:lvl1pPr>
            <a:lvl2pPr indent="0" lvl="1" marL="0" algn="r">
              <a:lnSpc>
                <a:spcPct val="100000"/>
              </a:lnSpc>
              <a:spcBef>
                <a:spcPts val="0"/>
              </a:spcBef>
              <a:spcAft>
                <a:spcPts val="0"/>
              </a:spcAft>
              <a:buNone/>
              <a:defRPr sz="1200">
                <a:latin typeface="Arial"/>
                <a:ea typeface="Arial"/>
                <a:cs typeface="Arial"/>
                <a:sym typeface="Arial"/>
              </a:defRPr>
            </a:lvl2pPr>
            <a:lvl3pPr indent="0" lvl="2" marL="0" algn="r">
              <a:lnSpc>
                <a:spcPct val="100000"/>
              </a:lnSpc>
              <a:spcBef>
                <a:spcPts val="0"/>
              </a:spcBef>
              <a:spcAft>
                <a:spcPts val="0"/>
              </a:spcAft>
              <a:buNone/>
              <a:defRPr sz="1200">
                <a:latin typeface="Arial"/>
                <a:ea typeface="Arial"/>
                <a:cs typeface="Arial"/>
                <a:sym typeface="Arial"/>
              </a:defRPr>
            </a:lvl3pPr>
            <a:lvl4pPr indent="0" lvl="3" marL="0" algn="r">
              <a:lnSpc>
                <a:spcPct val="100000"/>
              </a:lnSpc>
              <a:spcBef>
                <a:spcPts val="0"/>
              </a:spcBef>
              <a:spcAft>
                <a:spcPts val="0"/>
              </a:spcAft>
              <a:buNone/>
              <a:defRPr sz="1200">
                <a:latin typeface="Arial"/>
                <a:ea typeface="Arial"/>
                <a:cs typeface="Arial"/>
                <a:sym typeface="Arial"/>
              </a:defRPr>
            </a:lvl4pPr>
            <a:lvl5pPr indent="0" lvl="4" marL="0" algn="r">
              <a:lnSpc>
                <a:spcPct val="100000"/>
              </a:lnSpc>
              <a:spcBef>
                <a:spcPts val="0"/>
              </a:spcBef>
              <a:spcAft>
                <a:spcPts val="0"/>
              </a:spcAft>
              <a:buNone/>
              <a:defRPr sz="1200">
                <a:latin typeface="Arial"/>
                <a:ea typeface="Arial"/>
                <a:cs typeface="Arial"/>
                <a:sym typeface="Arial"/>
              </a:defRPr>
            </a:lvl5pPr>
            <a:lvl6pPr indent="0" lvl="5" marL="0" algn="r">
              <a:lnSpc>
                <a:spcPct val="100000"/>
              </a:lnSpc>
              <a:spcBef>
                <a:spcPts val="0"/>
              </a:spcBef>
              <a:spcAft>
                <a:spcPts val="0"/>
              </a:spcAft>
              <a:buNone/>
              <a:defRPr sz="1200">
                <a:latin typeface="Arial"/>
                <a:ea typeface="Arial"/>
                <a:cs typeface="Arial"/>
                <a:sym typeface="Arial"/>
              </a:defRPr>
            </a:lvl6pPr>
            <a:lvl7pPr indent="0" lvl="6" marL="0" algn="r">
              <a:lnSpc>
                <a:spcPct val="100000"/>
              </a:lnSpc>
              <a:spcBef>
                <a:spcPts val="0"/>
              </a:spcBef>
              <a:spcAft>
                <a:spcPts val="0"/>
              </a:spcAft>
              <a:buNone/>
              <a:defRPr sz="1200">
                <a:latin typeface="Arial"/>
                <a:ea typeface="Arial"/>
                <a:cs typeface="Arial"/>
                <a:sym typeface="Arial"/>
              </a:defRPr>
            </a:lvl7pPr>
            <a:lvl8pPr indent="0" lvl="7" marL="0" algn="r">
              <a:lnSpc>
                <a:spcPct val="100000"/>
              </a:lnSpc>
              <a:spcBef>
                <a:spcPts val="0"/>
              </a:spcBef>
              <a:spcAft>
                <a:spcPts val="0"/>
              </a:spcAft>
              <a:buNone/>
              <a:defRPr sz="1200">
                <a:latin typeface="Arial"/>
                <a:ea typeface="Arial"/>
                <a:cs typeface="Arial"/>
                <a:sym typeface="Arial"/>
              </a:defRPr>
            </a:lvl8pPr>
            <a:lvl9pPr indent="0" lvl="8" marL="0" algn="r">
              <a:lnSpc>
                <a:spcPct val="100000"/>
              </a:lnSpc>
              <a:spcBef>
                <a:spcPts val="0"/>
              </a:spcBef>
              <a:spcAft>
                <a:spcPts val="0"/>
              </a:spcAft>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sz="10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objects" type="fourObj">
  <p:cSld name="FOUR_OBJECTS">
    <p:spTree>
      <p:nvGrpSpPr>
        <p:cNvPr id="58" name="Shape 58"/>
        <p:cNvGrpSpPr/>
        <p:nvPr/>
      </p:nvGrpSpPr>
      <p:grpSpPr>
        <a:xfrm>
          <a:off x="0" y="0"/>
          <a:ext cx="0" cy="0"/>
          <a:chOff x="0" y="0"/>
          <a:chExt cx="0" cy="0"/>
        </a:xfrm>
      </p:grpSpPr>
      <p:sp>
        <p:nvSpPr>
          <p:cNvPr id="59" name="Google Shape;59;p15"/>
          <p:cNvSpPr txBox="1"/>
          <p:nvPr>
            <p:ph idx="10" type="dt"/>
          </p:nvPr>
        </p:nvSpPr>
        <p:spPr>
          <a:xfrm>
            <a:off x="628650" y="6354762"/>
            <a:ext cx="2070100" cy="360362"/>
          </a:xfrm>
          <a:prstGeom prst="rect">
            <a:avLst/>
          </a:prstGeom>
          <a:noFill/>
          <a:ln>
            <a:noFill/>
          </a:ln>
        </p:spPr>
        <p:txBody>
          <a:bodyPr anchorCtr="0" anchor="t" bIns="46800" lIns="90000" spcFirstLastPara="1" rIns="90000" wrap="square" tIns="468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1" type="ftr"/>
          </p:nvPr>
        </p:nvSpPr>
        <p:spPr>
          <a:xfrm>
            <a:off x="2309812" y="6354762"/>
            <a:ext cx="4524375" cy="357187"/>
          </a:xfrm>
          <a:prstGeom prst="rect">
            <a:avLst/>
          </a:prstGeom>
          <a:noFill/>
          <a:ln>
            <a:noFill/>
          </a:ln>
        </p:spPr>
        <p:txBody>
          <a:bodyPr anchorCtr="0" anchor="t" bIns="46800" lIns="90000" spcFirstLastPara="1" rIns="90000" wrap="square" tIns="468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2" type="sldNum"/>
          </p:nvPr>
        </p:nvSpPr>
        <p:spPr>
          <a:xfrm>
            <a:off x="6459537" y="6354762"/>
            <a:ext cx="2070100" cy="360362"/>
          </a:xfrm>
          <a:prstGeom prst="rect">
            <a:avLst/>
          </a:prstGeom>
          <a:noFill/>
          <a:ln>
            <a:noFill/>
          </a:ln>
        </p:spPr>
        <p:txBody>
          <a:bodyPr anchorCtr="0" anchor="t" bIns="46800" lIns="90000" spcFirstLastPara="1" rIns="90000" wrap="square" tIns="46800">
            <a:noAutofit/>
          </a:bodyPr>
          <a:lstStyle>
            <a:lvl1pPr indent="0" lvl="0" marL="0" algn="r">
              <a:lnSpc>
                <a:spcPct val="100000"/>
              </a:lnSpc>
              <a:spcBef>
                <a:spcPts val="0"/>
              </a:spcBef>
              <a:spcAft>
                <a:spcPts val="0"/>
              </a:spcAft>
              <a:buNone/>
              <a:defRPr sz="1200">
                <a:latin typeface="Arial"/>
                <a:ea typeface="Arial"/>
                <a:cs typeface="Arial"/>
                <a:sym typeface="Arial"/>
              </a:defRPr>
            </a:lvl1pPr>
            <a:lvl2pPr indent="0" lvl="1" marL="0" algn="r">
              <a:lnSpc>
                <a:spcPct val="100000"/>
              </a:lnSpc>
              <a:spcBef>
                <a:spcPts val="0"/>
              </a:spcBef>
              <a:spcAft>
                <a:spcPts val="0"/>
              </a:spcAft>
              <a:buNone/>
              <a:defRPr sz="1200">
                <a:latin typeface="Arial"/>
                <a:ea typeface="Arial"/>
                <a:cs typeface="Arial"/>
                <a:sym typeface="Arial"/>
              </a:defRPr>
            </a:lvl2pPr>
            <a:lvl3pPr indent="0" lvl="2" marL="0" algn="r">
              <a:lnSpc>
                <a:spcPct val="100000"/>
              </a:lnSpc>
              <a:spcBef>
                <a:spcPts val="0"/>
              </a:spcBef>
              <a:spcAft>
                <a:spcPts val="0"/>
              </a:spcAft>
              <a:buNone/>
              <a:defRPr sz="1200">
                <a:latin typeface="Arial"/>
                <a:ea typeface="Arial"/>
                <a:cs typeface="Arial"/>
                <a:sym typeface="Arial"/>
              </a:defRPr>
            </a:lvl3pPr>
            <a:lvl4pPr indent="0" lvl="3" marL="0" algn="r">
              <a:lnSpc>
                <a:spcPct val="100000"/>
              </a:lnSpc>
              <a:spcBef>
                <a:spcPts val="0"/>
              </a:spcBef>
              <a:spcAft>
                <a:spcPts val="0"/>
              </a:spcAft>
              <a:buNone/>
              <a:defRPr sz="1200">
                <a:latin typeface="Arial"/>
                <a:ea typeface="Arial"/>
                <a:cs typeface="Arial"/>
                <a:sym typeface="Arial"/>
              </a:defRPr>
            </a:lvl4pPr>
            <a:lvl5pPr indent="0" lvl="4" marL="0" algn="r">
              <a:lnSpc>
                <a:spcPct val="100000"/>
              </a:lnSpc>
              <a:spcBef>
                <a:spcPts val="0"/>
              </a:spcBef>
              <a:spcAft>
                <a:spcPts val="0"/>
              </a:spcAft>
              <a:buNone/>
              <a:defRPr sz="1200">
                <a:latin typeface="Arial"/>
                <a:ea typeface="Arial"/>
                <a:cs typeface="Arial"/>
                <a:sym typeface="Arial"/>
              </a:defRPr>
            </a:lvl5pPr>
            <a:lvl6pPr indent="0" lvl="5" marL="0" algn="r">
              <a:lnSpc>
                <a:spcPct val="100000"/>
              </a:lnSpc>
              <a:spcBef>
                <a:spcPts val="0"/>
              </a:spcBef>
              <a:spcAft>
                <a:spcPts val="0"/>
              </a:spcAft>
              <a:buNone/>
              <a:defRPr sz="1200">
                <a:latin typeface="Arial"/>
                <a:ea typeface="Arial"/>
                <a:cs typeface="Arial"/>
                <a:sym typeface="Arial"/>
              </a:defRPr>
            </a:lvl6pPr>
            <a:lvl7pPr indent="0" lvl="6" marL="0" algn="r">
              <a:lnSpc>
                <a:spcPct val="100000"/>
              </a:lnSpc>
              <a:spcBef>
                <a:spcPts val="0"/>
              </a:spcBef>
              <a:spcAft>
                <a:spcPts val="0"/>
              </a:spcAft>
              <a:buNone/>
              <a:defRPr sz="1200">
                <a:latin typeface="Arial"/>
                <a:ea typeface="Arial"/>
                <a:cs typeface="Arial"/>
                <a:sym typeface="Arial"/>
              </a:defRPr>
            </a:lvl7pPr>
            <a:lvl8pPr indent="0" lvl="7" marL="0" algn="r">
              <a:lnSpc>
                <a:spcPct val="100000"/>
              </a:lnSpc>
              <a:spcBef>
                <a:spcPts val="0"/>
              </a:spcBef>
              <a:spcAft>
                <a:spcPts val="0"/>
              </a:spcAft>
              <a:buNone/>
              <a:defRPr sz="1200">
                <a:latin typeface="Arial"/>
                <a:ea typeface="Arial"/>
                <a:cs typeface="Arial"/>
                <a:sym typeface="Arial"/>
              </a:defRPr>
            </a:lvl8pPr>
            <a:lvl9pPr indent="0" lvl="8" marL="0" algn="r">
              <a:lnSpc>
                <a:spcPct val="100000"/>
              </a:lnSpc>
              <a:spcBef>
                <a:spcPts val="0"/>
              </a:spcBef>
              <a:spcAft>
                <a:spcPts val="0"/>
              </a:spcAft>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sz="10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6" name="Shape 66"/>
        <p:cNvGrpSpPr/>
        <p:nvPr/>
      </p:nvGrpSpPr>
      <p:grpSpPr>
        <a:xfrm>
          <a:off x="0" y="0"/>
          <a:ext cx="0" cy="0"/>
          <a:chOff x="0" y="0"/>
          <a:chExt cx="0" cy="0"/>
        </a:xfrm>
      </p:grpSpPr>
      <p:sp>
        <p:nvSpPr>
          <p:cNvPr id="67" name="Google Shape;67;p17"/>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7"/>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9" name="Shape 6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0" name="Shape 70"/>
        <p:cNvGrpSpPr/>
        <p:nvPr/>
      </p:nvGrpSpPr>
      <p:grpSpPr>
        <a:xfrm>
          <a:off x="0" y="0"/>
          <a:ext cx="0" cy="0"/>
          <a:chOff x="0" y="0"/>
          <a:chExt cx="0" cy="0"/>
        </a:xfrm>
      </p:grpSpPr>
      <p:sp>
        <p:nvSpPr>
          <p:cNvPr id="71" name="Google Shape;71;p19"/>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3" name="Shape 73"/>
        <p:cNvGrpSpPr/>
        <p:nvPr/>
      </p:nvGrpSpPr>
      <p:grpSpPr>
        <a:xfrm>
          <a:off x="0" y="0"/>
          <a:ext cx="0" cy="0"/>
          <a:chOff x="0" y="0"/>
          <a:chExt cx="0" cy="0"/>
        </a:xfrm>
      </p:grpSpPr>
      <p:sp>
        <p:nvSpPr>
          <p:cNvPr id="74" name="Google Shape;74;p20"/>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6" name="Google Shape;76;p20"/>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21"/>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9" name="Shape 79"/>
        <p:cNvGrpSpPr/>
        <p:nvPr/>
      </p:nvGrpSpPr>
      <p:grpSpPr>
        <a:xfrm>
          <a:off x="0" y="0"/>
          <a:ext cx="0" cy="0"/>
          <a:chOff x="0" y="0"/>
          <a:chExt cx="0" cy="0"/>
        </a:xfrm>
      </p:grpSpPr>
      <p:sp>
        <p:nvSpPr>
          <p:cNvPr id="80" name="Google Shape;80;p22"/>
          <p:cNvSpPr txBox="1"/>
          <p:nvPr>
            <p:ph idx="1" type="subTitle"/>
          </p:nvPr>
        </p:nvSpPr>
        <p:spPr>
          <a:xfrm>
            <a:off x="311760" y="992880"/>
            <a:ext cx="8520120" cy="126871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1" name="Shape 81"/>
        <p:cNvGrpSpPr/>
        <p:nvPr/>
      </p:nvGrpSpPr>
      <p:grpSpPr>
        <a:xfrm>
          <a:off x="0" y="0"/>
          <a:ext cx="0" cy="0"/>
          <a:chOff x="0" y="0"/>
          <a:chExt cx="0" cy="0"/>
        </a:xfrm>
      </p:grpSpPr>
      <p:sp>
        <p:nvSpPr>
          <p:cNvPr id="82" name="Google Shape;82;p23"/>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4" name="Google Shape;84;p23"/>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5" name="Google Shape;85;p23"/>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6" name="Shape 86"/>
        <p:cNvGrpSpPr/>
        <p:nvPr/>
      </p:nvGrpSpPr>
      <p:grpSpPr>
        <a:xfrm>
          <a:off x="0" y="0"/>
          <a:ext cx="0" cy="0"/>
          <a:chOff x="0" y="0"/>
          <a:chExt cx="0" cy="0"/>
        </a:xfrm>
      </p:grpSpPr>
      <p:sp>
        <p:nvSpPr>
          <p:cNvPr id="87" name="Google Shape;87;p24"/>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4"/>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24"/>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24"/>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1" name="Shape 91"/>
        <p:cNvGrpSpPr/>
        <p:nvPr/>
      </p:nvGrpSpPr>
      <p:grpSpPr>
        <a:xfrm>
          <a:off x="0" y="0"/>
          <a:ext cx="0" cy="0"/>
          <a:chOff x="0" y="0"/>
          <a:chExt cx="0" cy="0"/>
        </a:xfrm>
      </p:grpSpPr>
      <p:sp>
        <p:nvSpPr>
          <p:cNvPr id="92" name="Google Shape;92;p25"/>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5"/>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25"/>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25"/>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6" name="Shape 96"/>
        <p:cNvGrpSpPr/>
        <p:nvPr/>
      </p:nvGrpSpPr>
      <p:grpSpPr>
        <a:xfrm>
          <a:off x="0" y="0"/>
          <a:ext cx="0" cy="0"/>
          <a:chOff x="0" y="0"/>
          <a:chExt cx="0" cy="0"/>
        </a:xfrm>
      </p:grpSpPr>
      <p:sp>
        <p:nvSpPr>
          <p:cNvPr id="97" name="Google Shape;97;p26"/>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6"/>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26"/>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0" name="Shape 100"/>
        <p:cNvGrpSpPr/>
        <p:nvPr/>
      </p:nvGrpSpPr>
      <p:grpSpPr>
        <a:xfrm>
          <a:off x="0" y="0"/>
          <a:ext cx="0" cy="0"/>
          <a:chOff x="0" y="0"/>
          <a:chExt cx="0" cy="0"/>
        </a:xfrm>
      </p:grpSpPr>
      <p:sp>
        <p:nvSpPr>
          <p:cNvPr id="101" name="Google Shape;101;p27"/>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7"/>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27"/>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27"/>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27"/>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6" name="Shape 106"/>
        <p:cNvGrpSpPr/>
        <p:nvPr/>
      </p:nvGrpSpPr>
      <p:grpSpPr>
        <a:xfrm>
          <a:off x="0" y="0"/>
          <a:ext cx="0" cy="0"/>
          <a:chOff x="0" y="0"/>
          <a:chExt cx="0" cy="0"/>
        </a:xfrm>
      </p:grpSpPr>
      <p:sp>
        <p:nvSpPr>
          <p:cNvPr id="107" name="Google Shape;107;p28"/>
          <p:cNvSpPr txBox="1"/>
          <p:nvPr>
            <p:ph type="title"/>
          </p:nvPr>
        </p:nvSpPr>
        <p:spPr>
          <a:xfrm>
            <a:off x="311760" y="992880"/>
            <a:ext cx="8520120" cy="27367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8"/>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8"/>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28"/>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28"/>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8"/>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2.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311760" y="593280"/>
            <a:ext cx="8520120" cy="763200"/>
          </a:xfrm>
          <a:prstGeom prst="rect">
            <a:avLst/>
          </a:prstGeom>
          <a:noFill/>
          <a:ln>
            <a:noFill/>
          </a:ln>
        </p:spPr>
        <p:txBody>
          <a:bodyPr anchorCtr="0" anchor="t" bIns="91425" lIns="91425" spcFirstLastPara="1" rIns="91425" wrap="square" tIns="91425">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4" name="Google Shape;64;p16"/>
          <p:cNvSpPr txBox="1"/>
          <p:nvPr>
            <p:ph idx="1" type="body"/>
          </p:nvPr>
        </p:nvSpPr>
        <p:spPr>
          <a:xfrm>
            <a:off x="311760" y="1536480"/>
            <a:ext cx="8520120" cy="455472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5" name="Google Shape;65;p16"/>
          <p:cNvSpPr txBox="1"/>
          <p:nvPr>
            <p:ph idx="12" type="sldNum"/>
          </p:nvPr>
        </p:nvSpPr>
        <p:spPr>
          <a:xfrm>
            <a:off x="8472600" y="6217560"/>
            <a:ext cx="548280" cy="5245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30.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4.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hyperlink" Target="https://www.youtube.com/watch?v=k8hkGioVXUE" TargetMode="External"/><Relationship Id="rId4" Type="http://schemas.openxmlformats.org/officeDocument/2006/relationships/hyperlink" Target="https://www.youtube.com/watch?v=6lbwI4PsjBs" TargetMode="External"/><Relationship Id="rId5" Type="http://schemas.openxmlformats.org/officeDocument/2006/relationships/image" Target="../media/image36.png"/><Relationship Id="rId6"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0.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9"/>
          <p:cNvSpPr txBox="1"/>
          <p:nvPr>
            <p:ph type="ctrTitle"/>
          </p:nvPr>
        </p:nvSpPr>
        <p:spPr>
          <a:xfrm>
            <a:off x="311700" y="1490467"/>
            <a:ext cx="8520600" cy="3308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cs" sz="1800"/>
              <a:t>Rozvoj lidských zdrojů TUL pro zvyšování relevance, </a:t>
            </a:r>
            <a:endParaRPr b="1" sz="1800"/>
          </a:p>
          <a:p>
            <a:pPr indent="0" lvl="0" marL="0" rtl="0" algn="ctr">
              <a:spcBef>
                <a:spcPts val="0"/>
              </a:spcBef>
              <a:spcAft>
                <a:spcPts val="0"/>
              </a:spcAft>
              <a:buNone/>
            </a:pPr>
            <a:r>
              <a:rPr b="1" lang="cs" sz="1800"/>
              <a:t>kvality a přístupu ke vzdělání v podmínkách Průmyslu 4.0</a:t>
            </a:r>
            <a:endParaRPr b="1" sz="1800"/>
          </a:p>
          <a:p>
            <a:pPr indent="0" lvl="0" marL="0" rtl="0" algn="ctr">
              <a:spcBef>
                <a:spcPts val="0"/>
              </a:spcBef>
              <a:spcAft>
                <a:spcPts val="0"/>
              </a:spcAft>
              <a:buNone/>
            </a:pPr>
            <a:r>
              <a:t/>
            </a:r>
            <a:endParaRPr b="1" sz="1200"/>
          </a:p>
          <a:p>
            <a:pPr indent="0" lvl="0" marL="0" rtl="0" algn="ctr">
              <a:spcBef>
                <a:spcPts val="0"/>
              </a:spcBef>
              <a:spcAft>
                <a:spcPts val="0"/>
              </a:spcAft>
              <a:buNone/>
            </a:pPr>
            <a:r>
              <a:t/>
            </a:r>
            <a:endParaRPr b="1" sz="1200"/>
          </a:p>
          <a:p>
            <a:pPr indent="0" lvl="0" marL="0" rtl="0" algn="ctr">
              <a:spcBef>
                <a:spcPts val="0"/>
              </a:spcBef>
              <a:spcAft>
                <a:spcPts val="0"/>
              </a:spcAft>
              <a:buNone/>
            </a:pPr>
            <a:r>
              <a:rPr b="1" lang="cs" sz="1200"/>
              <a:t>CZ.02.2.69/0.0/0.0/16_015/0002329</a:t>
            </a:r>
            <a:r>
              <a:rPr lang="cs" sz="1200"/>
              <a:t> </a:t>
            </a:r>
            <a:endParaRPr sz="1200"/>
          </a:p>
          <a:p>
            <a:pPr indent="0" lvl="0" marL="0" rtl="0" algn="ctr">
              <a:spcBef>
                <a:spcPts val="0"/>
              </a:spcBef>
              <a:spcAft>
                <a:spcPts val="0"/>
              </a:spcAft>
              <a:buClr>
                <a:schemeClr val="dk1"/>
              </a:buClr>
              <a:buSzPts val="1100"/>
              <a:buFont typeface="Arial"/>
              <a:buNone/>
            </a:pPr>
            <a:r>
              <a:t/>
            </a:r>
            <a:endParaRPr sz="1300"/>
          </a:p>
          <a:p>
            <a:pPr indent="0" lvl="0" marL="0" rtl="0" algn="ctr">
              <a:spcBef>
                <a:spcPts val="0"/>
              </a:spcBef>
              <a:spcAft>
                <a:spcPts val="0"/>
              </a:spcAft>
              <a:buClr>
                <a:schemeClr val="dk1"/>
              </a:buClr>
              <a:buSzPts val="1100"/>
              <a:buFont typeface="Arial"/>
              <a:buNone/>
            </a:pPr>
            <a:r>
              <a:t/>
            </a:r>
            <a:endParaRPr sz="1300"/>
          </a:p>
          <a:p>
            <a:pPr indent="0" lvl="0" marL="0" rtl="0" algn="ctr">
              <a:spcBef>
                <a:spcPts val="0"/>
              </a:spcBef>
              <a:spcAft>
                <a:spcPts val="0"/>
              </a:spcAft>
              <a:buNone/>
            </a:pPr>
            <a:r>
              <a:rPr b="1" lang="cs" sz="3200">
                <a:solidFill>
                  <a:srgbClr val="85200C"/>
                </a:solidFill>
              </a:rPr>
              <a:t>Electrotechnology</a:t>
            </a:r>
            <a:endParaRPr b="1" sz="3200">
              <a:solidFill>
                <a:srgbClr val="85200C"/>
              </a:solidFill>
            </a:endParaRPr>
          </a:p>
          <a:p>
            <a:pPr indent="0" lvl="0" marL="0" rtl="0" algn="ctr">
              <a:spcBef>
                <a:spcPts val="0"/>
              </a:spcBef>
              <a:spcAft>
                <a:spcPts val="0"/>
              </a:spcAft>
              <a:buNone/>
            </a:pPr>
            <a:r>
              <a:t/>
            </a:r>
            <a:endParaRPr b="1" sz="1300">
              <a:solidFill>
                <a:srgbClr val="85200C"/>
              </a:solidFill>
            </a:endParaRPr>
          </a:p>
          <a:p>
            <a:pPr indent="0" lvl="0" marL="0" rtl="0" algn="ctr">
              <a:spcBef>
                <a:spcPts val="0"/>
              </a:spcBef>
              <a:spcAft>
                <a:spcPts val="0"/>
              </a:spcAft>
              <a:buNone/>
            </a:pPr>
            <a:r>
              <a:t/>
            </a:r>
            <a:endParaRPr b="1" sz="1300">
              <a:solidFill>
                <a:srgbClr val="85200C"/>
              </a:solidFill>
            </a:endParaRPr>
          </a:p>
          <a:p>
            <a:pPr indent="0" lvl="0" marL="0" rtl="0" algn="ctr">
              <a:spcBef>
                <a:spcPts val="0"/>
              </a:spcBef>
              <a:spcAft>
                <a:spcPts val="0"/>
              </a:spcAft>
              <a:buNone/>
            </a:pPr>
            <a:r>
              <a:rPr b="1" lang="cs" sz="1800">
                <a:solidFill>
                  <a:srgbClr val="85200C"/>
                </a:solidFill>
              </a:rPr>
              <a:t>Studijní program B0714A270001  - Mechatronika</a:t>
            </a:r>
            <a:endParaRPr b="1" sz="1800">
              <a:solidFill>
                <a:srgbClr val="85200C"/>
              </a:solidFill>
            </a:endParaRPr>
          </a:p>
        </p:txBody>
      </p:sp>
      <p:sp>
        <p:nvSpPr>
          <p:cNvPr id="119" name="Google Shape;119;p29"/>
          <p:cNvSpPr txBox="1"/>
          <p:nvPr>
            <p:ph idx="1" type="subTitle"/>
          </p:nvPr>
        </p:nvSpPr>
        <p:spPr>
          <a:xfrm>
            <a:off x="311700" y="4896433"/>
            <a:ext cx="8520600" cy="105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s" sz="2000"/>
              <a:t>Ing. Miroslav Novák, Ph.D.</a:t>
            </a:r>
            <a:endParaRPr sz="2000"/>
          </a:p>
        </p:txBody>
      </p:sp>
      <p:pic>
        <p:nvPicPr>
          <p:cNvPr id="120" name="Google Shape;120;p29"/>
          <p:cNvPicPr preferRelativeResize="0"/>
          <p:nvPr/>
        </p:nvPicPr>
        <p:blipFill>
          <a:blip r:embed="rId3">
            <a:alphaModFix/>
          </a:blip>
          <a:stretch>
            <a:fillRect/>
          </a:stretch>
        </p:blipFill>
        <p:spPr>
          <a:xfrm>
            <a:off x="2396844" y="5863800"/>
            <a:ext cx="3534515" cy="460800"/>
          </a:xfrm>
          <a:prstGeom prst="rect">
            <a:avLst/>
          </a:prstGeom>
          <a:noFill/>
          <a:ln>
            <a:noFill/>
          </a:ln>
        </p:spPr>
      </p:pic>
      <p:pic>
        <p:nvPicPr>
          <p:cNvPr id="121" name="Google Shape;121;p29"/>
          <p:cNvPicPr preferRelativeResize="0"/>
          <p:nvPr/>
        </p:nvPicPr>
        <p:blipFill>
          <a:blip r:embed="rId4">
            <a:alphaModFix/>
          </a:blip>
          <a:stretch>
            <a:fillRect/>
          </a:stretch>
        </p:blipFill>
        <p:spPr>
          <a:xfrm>
            <a:off x="1790851" y="21300"/>
            <a:ext cx="4644039" cy="10306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311700" y="593375"/>
            <a:ext cx="41811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Polarization speed (frequency)</a:t>
            </a:r>
            <a:endParaRPr/>
          </a:p>
        </p:txBody>
      </p:sp>
      <p:sp>
        <p:nvSpPr>
          <p:cNvPr id="225" name="Google Shape;225;p38"/>
          <p:cNvSpPr txBox="1"/>
          <p:nvPr>
            <p:ph idx="1" type="body"/>
          </p:nvPr>
        </p:nvSpPr>
        <p:spPr>
          <a:xfrm>
            <a:off x="311700" y="1536625"/>
            <a:ext cx="4088100" cy="3635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cs"/>
              <a:t>The speed depends on how much matter has to move (moment of inertia).</a:t>
            </a:r>
            <a:endParaRPr/>
          </a:p>
          <a:p>
            <a:pPr indent="0" lvl="0" marL="0" rtl="0" algn="l">
              <a:spcBef>
                <a:spcPts val="1200"/>
              </a:spcBef>
              <a:spcAft>
                <a:spcPts val="0"/>
              </a:spcAft>
              <a:buNone/>
            </a:pPr>
            <a:r>
              <a:rPr lang="cs"/>
              <a:t>In AC circuit, the voltage and current across an ideal capacitor are 90° out of phase. The real-world dielectricshas the lag or “relaxation time” of the polarization mechanisms with frequency generates dielectric losses. </a:t>
            </a:r>
            <a:endParaRPr/>
          </a:p>
          <a:p>
            <a:pPr indent="0" lvl="0" marL="0" rtl="0" algn="l">
              <a:spcBef>
                <a:spcPts val="1200"/>
              </a:spcBef>
              <a:spcAft>
                <a:spcPts val="0"/>
              </a:spcAft>
              <a:buNone/>
            </a:pPr>
            <a:r>
              <a:rPr lang="cs"/>
              <a:t>The angle by which the current is out of phase from the ideal is </a:t>
            </a:r>
            <a:r>
              <a:rPr b="1" lang="cs"/>
              <a:t>tan(δ)</a:t>
            </a:r>
            <a:r>
              <a:rPr lang="cs"/>
              <a:t>. Also called the loss tangent, or dissipation factor. </a:t>
            </a:r>
            <a:br>
              <a:rPr lang="cs"/>
            </a:br>
            <a:r>
              <a:rPr lang="cs"/>
              <a:t>We also use the </a:t>
            </a:r>
            <a:r>
              <a:rPr b="1" lang="cs"/>
              <a:t>Q factor</a:t>
            </a:r>
            <a:r>
              <a:rPr lang="cs"/>
              <a:t>, which is the reciprocal of the loss tangent: Q = 1 / (tan δ).</a:t>
            </a:r>
            <a:endParaRPr/>
          </a:p>
          <a:p>
            <a:pPr indent="0" lvl="0" marL="0" rtl="0" algn="l">
              <a:spcBef>
                <a:spcPts val="1200"/>
              </a:spcBef>
              <a:spcAft>
                <a:spcPts val="1200"/>
              </a:spcAft>
              <a:buNone/>
            </a:pPr>
            <a:r>
              <a:rPr lang="cs"/>
              <a:t>Materials with higher dielectric constants (and therefore high polarization mechanisms) display higher dissipation factors.</a:t>
            </a:r>
            <a:endParaRPr/>
          </a:p>
        </p:txBody>
      </p:sp>
      <p:pic>
        <p:nvPicPr>
          <p:cNvPr id="226" name="Google Shape;226;p38"/>
          <p:cNvPicPr preferRelativeResize="0"/>
          <p:nvPr/>
        </p:nvPicPr>
        <p:blipFill>
          <a:blip r:embed="rId3">
            <a:alphaModFix/>
          </a:blip>
          <a:stretch>
            <a:fillRect/>
          </a:stretch>
        </p:blipFill>
        <p:spPr>
          <a:xfrm>
            <a:off x="5023149" y="57150"/>
            <a:ext cx="4035125" cy="2780350"/>
          </a:xfrm>
          <a:prstGeom prst="rect">
            <a:avLst/>
          </a:prstGeom>
          <a:noFill/>
          <a:ln>
            <a:noFill/>
          </a:ln>
        </p:spPr>
      </p:pic>
      <p:pic>
        <p:nvPicPr>
          <p:cNvPr id="227" name="Google Shape;227;p38"/>
          <p:cNvPicPr preferRelativeResize="0"/>
          <p:nvPr/>
        </p:nvPicPr>
        <p:blipFill>
          <a:blip r:embed="rId4">
            <a:alphaModFix/>
          </a:blip>
          <a:stretch>
            <a:fillRect/>
          </a:stretch>
        </p:blipFill>
        <p:spPr>
          <a:xfrm>
            <a:off x="5314200" y="3142300"/>
            <a:ext cx="3766140" cy="3715701"/>
          </a:xfrm>
          <a:prstGeom prst="rect">
            <a:avLst/>
          </a:prstGeom>
          <a:noFill/>
          <a:ln>
            <a:noFill/>
          </a:ln>
        </p:spPr>
      </p:pic>
      <p:pic>
        <p:nvPicPr>
          <p:cNvPr id="228" name="Google Shape;228;p38"/>
          <p:cNvPicPr preferRelativeResize="0"/>
          <p:nvPr/>
        </p:nvPicPr>
        <p:blipFill>
          <a:blip r:embed="rId5">
            <a:alphaModFix/>
          </a:blip>
          <a:stretch>
            <a:fillRect/>
          </a:stretch>
        </p:blipFill>
        <p:spPr>
          <a:xfrm>
            <a:off x="2055351" y="5172026"/>
            <a:ext cx="3231116" cy="1492675"/>
          </a:xfrm>
          <a:prstGeom prst="rect">
            <a:avLst/>
          </a:prstGeom>
          <a:noFill/>
          <a:ln>
            <a:noFill/>
          </a:ln>
        </p:spPr>
      </p:pic>
      <p:pic>
        <p:nvPicPr>
          <p:cNvPr id="229" name="Google Shape;229;p38"/>
          <p:cNvPicPr preferRelativeResize="0"/>
          <p:nvPr/>
        </p:nvPicPr>
        <p:blipFill>
          <a:blip r:embed="rId6">
            <a:alphaModFix/>
          </a:blip>
          <a:stretch>
            <a:fillRect/>
          </a:stretch>
        </p:blipFill>
        <p:spPr>
          <a:xfrm>
            <a:off x="22900" y="5106800"/>
            <a:ext cx="2034800" cy="155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Frequency dependency</a:t>
            </a:r>
            <a:endParaRPr/>
          </a:p>
        </p:txBody>
      </p:sp>
      <p:sp>
        <p:nvSpPr>
          <p:cNvPr id="235" name="Google Shape;235;p39"/>
          <p:cNvSpPr txBox="1"/>
          <p:nvPr>
            <p:ph idx="1" type="body"/>
          </p:nvPr>
        </p:nvSpPr>
        <p:spPr>
          <a:xfrm>
            <a:off x="311700" y="1536625"/>
            <a:ext cx="26763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Dispersion region </a:t>
            </a:r>
            <a:endParaRPr/>
          </a:p>
          <a:p>
            <a:pPr indent="0" lvl="0" marL="0" rtl="0" algn="l">
              <a:spcBef>
                <a:spcPts val="1200"/>
              </a:spcBef>
              <a:spcAft>
                <a:spcPts val="0"/>
              </a:spcAft>
              <a:buNone/>
            </a:pPr>
            <a:r>
              <a:rPr lang="cs"/>
              <a:t>= fall of real part of </a:t>
            </a:r>
            <a:r>
              <a:rPr lang="cs"/>
              <a:t>permittivity</a:t>
            </a:r>
            <a:endParaRPr/>
          </a:p>
          <a:p>
            <a:pPr indent="0" lvl="0" marL="0" rtl="0" algn="l">
              <a:spcBef>
                <a:spcPts val="1200"/>
              </a:spcBef>
              <a:spcAft>
                <a:spcPts val="1200"/>
              </a:spcAft>
              <a:buNone/>
            </a:pPr>
            <a:r>
              <a:rPr lang="cs"/>
              <a:t>Real dielectrics predominantly used under this region</a:t>
            </a:r>
            <a:endParaRPr/>
          </a:p>
        </p:txBody>
      </p:sp>
      <p:pic>
        <p:nvPicPr>
          <p:cNvPr id="236" name="Google Shape;236;p39"/>
          <p:cNvPicPr preferRelativeResize="0"/>
          <p:nvPr/>
        </p:nvPicPr>
        <p:blipFill>
          <a:blip r:embed="rId3">
            <a:alphaModFix/>
          </a:blip>
          <a:stretch>
            <a:fillRect/>
          </a:stretch>
        </p:blipFill>
        <p:spPr>
          <a:xfrm>
            <a:off x="3367048" y="1362075"/>
            <a:ext cx="5776950" cy="3586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Dielectric absorption</a:t>
            </a:r>
            <a:endParaRPr/>
          </a:p>
        </p:txBody>
      </p:sp>
      <p:sp>
        <p:nvSpPr>
          <p:cNvPr id="242" name="Google Shape;242;p40"/>
          <p:cNvSpPr txBox="1"/>
          <p:nvPr>
            <p:ph idx="1" type="body"/>
          </p:nvPr>
        </p:nvSpPr>
        <p:spPr>
          <a:xfrm>
            <a:off x="311700" y="1536625"/>
            <a:ext cx="4000800" cy="2862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cs"/>
              <a:t>The polarization rate is finite</a:t>
            </a:r>
            <a:endParaRPr/>
          </a:p>
          <a:p>
            <a:pPr indent="0" lvl="0" marL="0" rtl="0" algn="l">
              <a:spcBef>
                <a:spcPts val="1200"/>
              </a:spcBef>
              <a:spcAft>
                <a:spcPts val="0"/>
              </a:spcAft>
              <a:buNone/>
            </a:pPr>
            <a:r>
              <a:rPr lang="cs"/>
              <a:t>i</a:t>
            </a:r>
            <a:r>
              <a:rPr baseline="-25000" lang="cs"/>
              <a:t>0</a:t>
            </a:r>
            <a:r>
              <a:rPr lang="cs"/>
              <a:t> charging current - deformation polarization effects</a:t>
            </a:r>
            <a:endParaRPr/>
          </a:p>
          <a:p>
            <a:pPr indent="0" lvl="0" marL="0" rtl="0" algn="l">
              <a:spcBef>
                <a:spcPts val="1200"/>
              </a:spcBef>
              <a:spcAft>
                <a:spcPts val="0"/>
              </a:spcAft>
              <a:buNone/>
            </a:pPr>
            <a:r>
              <a:rPr lang="cs"/>
              <a:t>i</a:t>
            </a:r>
            <a:r>
              <a:rPr baseline="-25000" lang="cs"/>
              <a:t>a</a:t>
            </a:r>
            <a:r>
              <a:rPr lang="cs"/>
              <a:t> </a:t>
            </a:r>
            <a:r>
              <a:rPr lang="cs"/>
              <a:t>sorption</a:t>
            </a:r>
            <a:r>
              <a:rPr lang="cs"/>
              <a:t> current - polarization, migration </a:t>
            </a:r>
            <a:endParaRPr/>
          </a:p>
          <a:p>
            <a:pPr indent="0" lvl="0" marL="0" rtl="0" algn="l">
              <a:spcBef>
                <a:spcPts val="1200"/>
              </a:spcBef>
              <a:spcAft>
                <a:spcPts val="0"/>
              </a:spcAft>
              <a:buNone/>
            </a:pPr>
            <a:r>
              <a:rPr lang="cs"/>
              <a:t>i</a:t>
            </a:r>
            <a:r>
              <a:rPr baseline="-25000" lang="cs"/>
              <a:t>v</a:t>
            </a:r>
            <a:r>
              <a:rPr lang="cs"/>
              <a:t> conductive current </a:t>
            </a:r>
            <a:endParaRPr/>
          </a:p>
          <a:p>
            <a:pPr indent="0" lvl="0" marL="0" rtl="0" algn="l">
              <a:spcBef>
                <a:spcPts val="1200"/>
              </a:spcBef>
              <a:spcAft>
                <a:spcPts val="1200"/>
              </a:spcAft>
              <a:buNone/>
            </a:pPr>
            <a:r>
              <a:rPr lang="cs"/>
              <a:t>i</a:t>
            </a:r>
            <a:r>
              <a:rPr baseline="-25000" lang="cs"/>
              <a:t>k</a:t>
            </a:r>
            <a:r>
              <a:rPr lang="cs"/>
              <a:t> discharging current  = i</a:t>
            </a:r>
            <a:r>
              <a:rPr baseline="-25000" lang="cs"/>
              <a:t>r</a:t>
            </a:r>
            <a:r>
              <a:rPr lang="cs"/>
              <a:t> resorption current</a:t>
            </a:r>
            <a:endParaRPr/>
          </a:p>
        </p:txBody>
      </p:sp>
      <p:pic>
        <p:nvPicPr>
          <p:cNvPr id="243" name="Google Shape;243;p40"/>
          <p:cNvPicPr preferRelativeResize="0"/>
          <p:nvPr/>
        </p:nvPicPr>
        <p:blipFill>
          <a:blip r:embed="rId3">
            <a:alphaModFix/>
          </a:blip>
          <a:stretch>
            <a:fillRect/>
          </a:stretch>
        </p:blipFill>
        <p:spPr>
          <a:xfrm>
            <a:off x="4312550" y="891375"/>
            <a:ext cx="4831450" cy="4504675"/>
          </a:xfrm>
          <a:prstGeom prst="rect">
            <a:avLst/>
          </a:prstGeom>
          <a:noFill/>
          <a:ln>
            <a:noFill/>
          </a:ln>
        </p:spPr>
      </p:pic>
      <p:sp>
        <p:nvSpPr>
          <p:cNvPr id="244" name="Google Shape;244;p40"/>
          <p:cNvSpPr txBox="1"/>
          <p:nvPr/>
        </p:nvSpPr>
        <p:spPr>
          <a:xfrm>
            <a:off x="5626400" y="1950350"/>
            <a:ext cx="8901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a:t>charging</a:t>
            </a:r>
            <a:endParaRPr/>
          </a:p>
        </p:txBody>
      </p:sp>
      <p:sp>
        <p:nvSpPr>
          <p:cNvPr id="245" name="Google Shape;245;p40"/>
          <p:cNvSpPr txBox="1"/>
          <p:nvPr/>
        </p:nvSpPr>
        <p:spPr>
          <a:xfrm>
            <a:off x="7512425" y="1914500"/>
            <a:ext cx="1482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a:t>discharging</a:t>
            </a:r>
            <a:endParaRPr/>
          </a:p>
        </p:txBody>
      </p:sp>
      <p:pic>
        <p:nvPicPr>
          <p:cNvPr id="246" name="Google Shape;246;p40"/>
          <p:cNvPicPr preferRelativeResize="0"/>
          <p:nvPr/>
        </p:nvPicPr>
        <p:blipFill>
          <a:blip r:embed="rId4">
            <a:alphaModFix/>
          </a:blip>
          <a:stretch>
            <a:fillRect/>
          </a:stretch>
        </p:blipFill>
        <p:spPr>
          <a:xfrm>
            <a:off x="172570" y="4399050"/>
            <a:ext cx="3907774" cy="2458950"/>
          </a:xfrm>
          <a:prstGeom prst="rect">
            <a:avLst/>
          </a:prstGeom>
          <a:noFill/>
          <a:ln>
            <a:noFill/>
          </a:ln>
        </p:spPr>
      </p:pic>
      <p:sp>
        <p:nvSpPr>
          <p:cNvPr id="247" name="Google Shape;247;p40"/>
          <p:cNvSpPr txBox="1"/>
          <p:nvPr/>
        </p:nvSpPr>
        <p:spPr>
          <a:xfrm>
            <a:off x="2047125" y="4754075"/>
            <a:ext cx="24582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200"/>
              <a:t>huge amount of charges </a:t>
            </a:r>
            <a:br>
              <a:rPr lang="cs" sz="1200"/>
            </a:br>
            <a:r>
              <a:rPr lang="cs" sz="1200"/>
              <a:t>= wet insulation</a:t>
            </a:r>
            <a:endParaRPr sz="1200"/>
          </a:p>
        </p:txBody>
      </p:sp>
      <p:sp>
        <p:nvSpPr>
          <p:cNvPr id="248" name="Google Shape;248;p40"/>
          <p:cNvSpPr txBox="1"/>
          <p:nvPr/>
        </p:nvSpPr>
        <p:spPr>
          <a:xfrm>
            <a:off x="2548925" y="5944850"/>
            <a:ext cx="42747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200"/>
              <a:t>low</a:t>
            </a:r>
            <a:r>
              <a:rPr lang="cs" sz="1200"/>
              <a:t> amount of charges = dry insulation</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Conductivity of </a:t>
            </a:r>
            <a:r>
              <a:rPr b="1" lang="cs"/>
              <a:t>gaseous</a:t>
            </a:r>
            <a:r>
              <a:rPr lang="cs"/>
              <a:t> dielectrics</a:t>
            </a:r>
            <a:endParaRPr/>
          </a:p>
        </p:txBody>
      </p:sp>
      <p:sp>
        <p:nvSpPr>
          <p:cNvPr id="254" name="Google Shape;254;p41"/>
          <p:cNvSpPr txBox="1"/>
          <p:nvPr>
            <p:ph idx="1" type="body"/>
          </p:nvPr>
        </p:nvSpPr>
        <p:spPr>
          <a:xfrm>
            <a:off x="311700" y="1536625"/>
            <a:ext cx="4181100" cy="455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cs"/>
              <a:t>Ohms law region</a:t>
            </a:r>
            <a:br>
              <a:rPr lang="cs"/>
            </a:br>
            <a:r>
              <a:rPr lang="cs"/>
              <a:t>low el. field intensity = low speed of charge, high recombination rate</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cs"/>
              <a:t>S</a:t>
            </a:r>
            <a:r>
              <a:rPr b="1" lang="cs"/>
              <a:t>aturated current region</a:t>
            </a:r>
            <a:endParaRPr b="1"/>
          </a:p>
          <a:p>
            <a:pPr indent="0" lvl="0" marL="0" rtl="0" algn="l">
              <a:spcBef>
                <a:spcPts val="1200"/>
              </a:spcBef>
              <a:spcAft>
                <a:spcPts val="0"/>
              </a:spcAft>
              <a:buNone/>
            </a:pPr>
            <a:r>
              <a:rPr lang="cs"/>
              <a:t>lower recombination rate, high rate of neutralization on electrodes</a:t>
            </a:r>
            <a:endParaRPr/>
          </a:p>
          <a:p>
            <a:pPr indent="0" lvl="0" marL="0" rtl="0" algn="l">
              <a:spcBef>
                <a:spcPts val="1200"/>
              </a:spcBef>
              <a:spcAft>
                <a:spcPts val="0"/>
              </a:spcAft>
              <a:buNone/>
            </a:pPr>
            <a:r>
              <a:rPr lang="cs"/>
              <a:t>It is constant = independent of el. field</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cs"/>
              <a:t>Ionization area</a:t>
            </a:r>
            <a:endParaRPr b="1"/>
          </a:p>
          <a:p>
            <a:pPr indent="0" lvl="0" marL="0" rtl="0" algn="l">
              <a:spcBef>
                <a:spcPts val="1200"/>
              </a:spcBef>
              <a:spcAft>
                <a:spcPts val="0"/>
              </a:spcAft>
              <a:buNone/>
            </a:pPr>
            <a:r>
              <a:rPr lang="cs"/>
              <a:t>E &gt; 1 kV/mm avalanche effests</a:t>
            </a:r>
            <a:endParaRPr/>
          </a:p>
          <a:p>
            <a:pPr indent="0" lvl="0" marL="0" rtl="0" algn="l">
              <a:spcBef>
                <a:spcPts val="1200"/>
              </a:spcBef>
              <a:spcAft>
                <a:spcPts val="1200"/>
              </a:spcAft>
              <a:buNone/>
            </a:pPr>
            <a:r>
              <a:t/>
            </a:r>
            <a:endParaRPr/>
          </a:p>
        </p:txBody>
      </p:sp>
      <p:pic>
        <p:nvPicPr>
          <p:cNvPr id="255" name="Google Shape;255;p41"/>
          <p:cNvPicPr preferRelativeResize="0"/>
          <p:nvPr/>
        </p:nvPicPr>
        <p:blipFill>
          <a:blip r:embed="rId3">
            <a:alphaModFix/>
          </a:blip>
          <a:stretch>
            <a:fillRect/>
          </a:stretch>
        </p:blipFill>
        <p:spPr>
          <a:xfrm>
            <a:off x="4772224" y="1103775"/>
            <a:ext cx="4304400" cy="4988050"/>
          </a:xfrm>
          <a:prstGeom prst="rect">
            <a:avLst/>
          </a:prstGeom>
          <a:noFill/>
          <a:ln>
            <a:noFill/>
          </a:ln>
        </p:spPr>
      </p:pic>
      <p:sp>
        <p:nvSpPr>
          <p:cNvPr id="256" name="Google Shape;256;p41"/>
          <p:cNvSpPr txBox="1"/>
          <p:nvPr/>
        </p:nvSpPr>
        <p:spPr>
          <a:xfrm>
            <a:off x="5901900" y="1441725"/>
            <a:ext cx="12609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a:t>Ohms law region</a:t>
            </a:r>
            <a:endParaRPr/>
          </a:p>
        </p:txBody>
      </p:sp>
      <p:sp>
        <p:nvSpPr>
          <p:cNvPr id="257" name="Google Shape;257;p41"/>
          <p:cNvSpPr txBox="1"/>
          <p:nvPr/>
        </p:nvSpPr>
        <p:spPr>
          <a:xfrm>
            <a:off x="5817125" y="3370125"/>
            <a:ext cx="12714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200"/>
              <a:t>saturated current region</a:t>
            </a:r>
            <a:endParaRPr sz="1200"/>
          </a:p>
        </p:txBody>
      </p:sp>
      <p:sp>
        <p:nvSpPr>
          <p:cNvPr id="258" name="Google Shape;258;p41"/>
          <p:cNvSpPr txBox="1"/>
          <p:nvPr/>
        </p:nvSpPr>
        <p:spPr>
          <a:xfrm>
            <a:off x="7805225" y="2547725"/>
            <a:ext cx="12714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200"/>
              <a:t>shock ionization area</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42"/>
          <p:cNvPicPr preferRelativeResize="0"/>
          <p:nvPr/>
        </p:nvPicPr>
        <p:blipFill>
          <a:blip r:embed="rId3">
            <a:alphaModFix/>
          </a:blip>
          <a:stretch>
            <a:fillRect/>
          </a:stretch>
        </p:blipFill>
        <p:spPr>
          <a:xfrm>
            <a:off x="2554150" y="4130338"/>
            <a:ext cx="6515100" cy="2581275"/>
          </a:xfrm>
          <a:prstGeom prst="rect">
            <a:avLst/>
          </a:prstGeom>
          <a:noFill/>
          <a:ln>
            <a:noFill/>
          </a:ln>
        </p:spPr>
      </p:pic>
      <p:sp>
        <p:nvSpPr>
          <p:cNvPr id="264" name="Google Shape;264;p4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cs"/>
              <a:t>Conductivity of </a:t>
            </a:r>
            <a:r>
              <a:rPr b="1" lang="cs"/>
              <a:t>liquid</a:t>
            </a:r>
            <a:r>
              <a:rPr lang="cs"/>
              <a:t> dielectrics</a:t>
            </a:r>
            <a:endParaRPr/>
          </a:p>
        </p:txBody>
      </p:sp>
      <p:sp>
        <p:nvSpPr>
          <p:cNvPr id="265" name="Google Shape;265;p42"/>
          <p:cNvSpPr txBox="1"/>
          <p:nvPr>
            <p:ph idx="1" type="body"/>
          </p:nvPr>
        </p:nvSpPr>
        <p:spPr>
          <a:xfrm>
            <a:off x="311700" y="1589600"/>
            <a:ext cx="6066900" cy="2840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cs"/>
              <a:t>Extreme purity 10</a:t>
            </a:r>
            <a:r>
              <a:rPr baseline="30000" lang="cs"/>
              <a:t>-14</a:t>
            </a:r>
            <a:r>
              <a:rPr lang="cs"/>
              <a:t> up to 10</a:t>
            </a:r>
            <a:r>
              <a:rPr baseline="30000" lang="cs"/>
              <a:t>-15</a:t>
            </a:r>
            <a:r>
              <a:rPr lang="cs"/>
              <a:t> S/m</a:t>
            </a:r>
            <a:endParaRPr/>
          </a:p>
          <a:p>
            <a:pPr indent="-342900" lvl="0" marL="457200" rtl="0" algn="l">
              <a:spcBef>
                <a:spcPts val="1200"/>
              </a:spcBef>
              <a:spcAft>
                <a:spcPts val="0"/>
              </a:spcAft>
              <a:buSzPts val="1800"/>
              <a:buChar char="●"/>
            </a:pPr>
            <a:r>
              <a:rPr lang="cs"/>
              <a:t>Ionization of neutral molecules</a:t>
            </a:r>
            <a:endParaRPr/>
          </a:p>
          <a:p>
            <a:pPr indent="-342900" lvl="0" marL="457200" rtl="0" algn="l">
              <a:spcBef>
                <a:spcPts val="0"/>
              </a:spcBef>
              <a:spcAft>
                <a:spcPts val="0"/>
              </a:spcAft>
              <a:buSzPts val="1800"/>
              <a:buChar char="●"/>
            </a:pPr>
            <a:r>
              <a:rPr lang="cs"/>
              <a:t>molecules dissociation</a:t>
            </a:r>
            <a:endParaRPr/>
          </a:p>
          <a:p>
            <a:pPr indent="-342900" lvl="0" marL="457200" rtl="0" algn="l">
              <a:spcBef>
                <a:spcPts val="0"/>
              </a:spcBef>
              <a:spcAft>
                <a:spcPts val="0"/>
              </a:spcAft>
              <a:buSzPts val="1800"/>
              <a:buChar char="●"/>
            </a:pPr>
            <a:r>
              <a:rPr lang="cs"/>
              <a:t>thermal excitation of electron</a:t>
            </a:r>
            <a:endParaRPr/>
          </a:p>
          <a:p>
            <a:pPr indent="-342900" lvl="0" marL="457200" rtl="0" algn="l">
              <a:spcBef>
                <a:spcPts val="0"/>
              </a:spcBef>
              <a:spcAft>
                <a:spcPts val="0"/>
              </a:spcAft>
              <a:buSzPts val="1800"/>
              <a:buChar char="●"/>
            </a:pPr>
            <a:r>
              <a:rPr lang="cs"/>
              <a:t>electron emission from cathode</a:t>
            </a:r>
            <a:endParaRPr/>
          </a:p>
          <a:p>
            <a:pPr indent="0" lvl="0" marL="0" rtl="0" algn="l">
              <a:spcBef>
                <a:spcPts val="1200"/>
              </a:spcBef>
              <a:spcAft>
                <a:spcPts val="0"/>
              </a:spcAft>
              <a:buNone/>
            </a:pPr>
            <a:r>
              <a:rPr lang="cs"/>
              <a:t>Technical purity 10</a:t>
            </a:r>
            <a:r>
              <a:rPr baseline="30000" lang="cs"/>
              <a:t>-11</a:t>
            </a:r>
            <a:r>
              <a:rPr lang="cs"/>
              <a:t> up to 10</a:t>
            </a:r>
            <a:r>
              <a:rPr baseline="30000" lang="cs"/>
              <a:t>-12</a:t>
            </a:r>
            <a:r>
              <a:rPr lang="cs"/>
              <a:t> S/m</a:t>
            </a:r>
            <a:endParaRPr/>
          </a:p>
          <a:p>
            <a:pPr indent="-342900" lvl="0" marL="457200" rtl="0" algn="l">
              <a:spcBef>
                <a:spcPts val="1200"/>
              </a:spcBef>
              <a:spcAft>
                <a:spcPts val="0"/>
              </a:spcAft>
              <a:buSzPts val="1800"/>
              <a:buChar char="●"/>
            </a:pPr>
            <a:r>
              <a:rPr lang="cs"/>
              <a:t>ion conductance</a:t>
            </a:r>
            <a:endParaRPr/>
          </a:p>
          <a:p>
            <a:pPr indent="-342900" lvl="0" marL="457200" rtl="0" algn="l">
              <a:spcBef>
                <a:spcPts val="0"/>
              </a:spcBef>
              <a:spcAft>
                <a:spcPts val="0"/>
              </a:spcAft>
              <a:buSzPts val="1800"/>
              <a:buChar char="●"/>
            </a:pPr>
            <a:r>
              <a:rPr lang="cs"/>
              <a:t>electroforetic conductance</a:t>
            </a:r>
            <a:endParaRPr/>
          </a:p>
        </p:txBody>
      </p:sp>
      <p:sp>
        <p:nvSpPr>
          <p:cNvPr id="266" name="Google Shape;266;p42"/>
          <p:cNvSpPr txBox="1"/>
          <p:nvPr/>
        </p:nvSpPr>
        <p:spPr>
          <a:xfrm>
            <a:off x="3787575" y="4344900"/>
            <a:ext cx="14112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s"/>
              <a:t>extreme</a:t>
            </a:r>
            <a:r>
              <a:rPr lang="cs"/>
              <a:t> purity</a:t>
            </a:r>
            <a:endParaRPr/>
          </a:p>
          <a:p>
            <a:pPr indent="0" lvl="0" marL="0" rtl="0" algn="l">
              <a:spcBef>
                <a:spcPts val="0"/>
              </a:spcBef>
              <a:spcAft>
                <a:spcPts val="0"/>
              </a:spcAft>
              <a:buNone/>
            </a:pPr>
            <a:r>
              <a:rPr lang="cs"/>
              <a:t>insulator</a:t>
            </a:r>
            <a:endParaRPr/>
          </a:p>
        </p:txBody>
      </p:sp>
      <p:sp>
        <p:nvSpPr>
          <p:cNvPr id="267" name="Google Shape;267;p42"/>
          <p:cNvSpPr txBox="1"/>
          <p:nvPr/>
        </p:nvSpPr>
        <p:spPr>
          <a:xfrm>
            <a:off x="6756300" y="4268700"/>
            <a:ext cx="14814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s"/>
              <a:t>technical</a:t>
            </a:r>
            <a:r>
              <a:rPr lang="cs"/>
              <a:t> purity</a:t>
            </a:r>
            <a:endParaRPr/>
          </a:p>
          <a:p>
            <a:pPr indent="0" lvl="0" marL="0" rtl="0" algn="l">
              <a:spcBef>
                <a:spcPts val="0"/>
              </a:spcBef>
              <a:spcAft>
                <a:spcPts val="0"/>
              </a:spcAft>
              <a:buNone/>
            </a:pPr>
            <a:r>
              <a:rPr lang="cs"/>
              <a:t>insulator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nvSpPr>
        <p:spPr>
          <a:xfrm>
            <a:off x="311760" y="593280"/>
            <a:ext cx="852012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cs" sz="2800" u="none" cap="none" strike="noStrike">
                <a:solidFill>
                  <a:srgbClr val="000000"/>
                </a:solidFill>
                <a:latin typeface="Arial"/>
                <a:ea typeface="Arial"/>
                <a:cs typeface="Arial"/>
                <a:sym typeface="Arial"/>
              </a:rPr>
              <a:t>Conductivity of </a:t>
            </a:r>
            <a:r>
              <a:rPr b="1" i="0" lang="cs" sz="2800" u="none" cap="none" strike="noStrike">
                <a:solidFill>
                  <a:srgbClr val="000000"/>
                </a:solidFill>
                <a:latin typeface="Arial"/>
                <a:ea typeface="Arial"/>
                <a:cs typeface="Arial"/>
                <a:sym typeface="Arial"/>
              </a:rPr>
              <a:t>solid</a:t>
            </a:r>
            <a:r>
              <a:rPr b="0" i="0" lang="cs" sz="2800" u="none" cap="none" strike="noStrike">
                <a:solidFill>
                  <a:srgbClr val="000000"/>
                </a:solidFill>
                <a:latin typeface="Arial"/>
                <a:ea typeface="Arial"/>
                <a:cs typeface="Arial"/>
                <a:sym typeface="Arial"/>
              </a:rPr>
              <a:t> dielectrics</a:t>
            </a:r>
            <a:endParaRPr b="0" i="0" sz="2800" u="none" cap="none" strike="noStrike">
              <a:solidFill>
                <a:srgbClr val="000000"/>
              </a:solidFill>
              <a:latin typeface="Arial"/>
              <a:ea typeface="Arial"/>
              <a:cs typeface="Arial"/>
              <a:sym typeface="Arial"/>
            </a:endParaRPr>
          </a:p>
        </p:txBody>
      </p:sp>
      <p:sp>
        <p:nvSpPr>
          <p:cNvPr id="273" name="Google Shape;273;p43"/>
          <p:cNvSpPr txBox="1"/>
          <p:nvPr/>
        </p:nvSpPr>
        <p:spPr>
          <a:xfrm>
            <a:off x="311750" y="1536474"/>
            <a:ext cx="8520000" cy="5277900"/>
          </a:xfrm>
          <a:prstGeom prst="rect">
            <a:avLst/>
          </a:prstGeom>
          <a:noFill/>
          <a:ln>
            <a:noFill/>
          </a:ln>
        </p:spPr>
        <p:txBody>
          <a:bodyPr anchorCtr="0" anchor="t" bIns="91425" lIns="91425" spcFirstLastPara="1" rIns="91425" wrap="square" tIns="91425">
            <a:normAutofit lnSpcReduction="10000"/>
          </a:bodyPr>
          <a:lstStyle/>
          <a:p>
            <a:pPr indent="0" lvl="0" marL="114480" marR="0" rtl="0" algn="l">
              <a:lnSpc>
                <a:spcPct val="115000"/>
              </a:lnSpc>
              <a:spcBef>
                <a:spcPts val="0"/>
              </a:spcBef>
              <a:spcAft>
                <a:spcPts val="0"/>
              </a:spcAft>
              <a:buNone/>
            </a:pPr>
            <a:r>
              <a:rPr b="1" i="0" lang="cs" sz="1800" u="none" cap="none" strike="noStrike">
                <a:solidFill>
                  <a:srgbClr val="595959"/>
                </a:solidFill>
                <a:latin typeface="Arial"/>
                <a:ea typeface="Arial"/>
                <a:cs typeface="Arial"/>
                <a:sym typeface="Arial"/>
              </a:rPr>
              <a:t>Ion crystals</a:t>
            </a:r>
            <a:endParaRPr b="0" i="0" sz="1800" u="none" cap="none" strike="noStrike">
              <a:solidFill>
                <a:srgbClr val="000000"/>
              </a:solidFill>
              <a:latin typeface="Arial"/>
              <a:ea typeface="Arial"/>
              <a:cs typeface="Arial"/>
              <a:sym typeface="Arial"/>
            </a:endParaRPr>
          </a:p>
          <a:p>
            <a:pPr indent="0" lvl="0" marL="114480" marR="0" rtl="0" algn="l">
              <a:lnSpc>
                <a:spcPct val="115000"/>
              </a:lnSpc>
              <a:spcBef>
                <a:spcPts val="0"/>
              </a:spcBef>
              <a:spcAft>
                <a:spcPts val="0"/>
              </a:spcAft>
              <a:buNone/>
            </a:pPr>
            <a:r>
              <a:rPr b="0" i="0" lang="cs" sz="1800" u="none" cap="none" strike="noStrike">
                <a:solidFill>
                  <a:srgbClr val="595959"/>
                </a:solidFill>
                <a:latin typeface="Arial"/>
                <a:ea typeface="Arial"/>
                <a:cs typeface="Arial"/>
                <a:sym typeface="Arial"/>
              </a:rPr>
              <a:t>Two basic mechanisms:</a:t>
            </a:r>
            <a:endParaRPr b="0" i="0" sz="1800" u="none" cap="none" strike="noStrike">
              <a:solidFill>
                <a:srgbClr val="000000"/>
              </a:solidFill>
              <a:latin typeface="Arial"/>
              <a:ea typeface="Arial"/>
              <a:cs typeface="Arial"/>
              <a:sym typeface="Arial"/>
            </a:endParaRPr>
          </a:p>
          <a:p>
            <a:pPr indent="-365580" lvl="0" marL="457200" marR="0" rtl="0" algn="l">
              <a:lnSpc>
                <a:spcPct val="115000"/>
              </a:lnSpc>
              <a:spcBef>
                <a:spcPts val="0"/>
              </a:spcBef>
              <a:spcAft>
                <a:spcPts val="0"/>
              </a:spcAft>
              <a:buClr>
                <a:srgbClr val="595959"/>
              </a:buClr>
              <a:buSzPts val="1800"/>
              <a:buFont typeface="Arial"/>
              <a:buChar char="●"/>
            </a:pPr>
            <a:r>
              <a:rPr b="0" i="0" lang="cs" sz="1800" u="none" cap="none" strike="noStrike">
                <a:solidFill>
                  <a:srgbClr val="595959"/>
                </a:solidFill>
                <a:latin typeface="Arial"/>
                <a:ea typeface="Arial"/>
                <a:cs typeface="Arial"/>
                <a:sym typeface="Arial"/>
              </a:rPr>
              <a:t>Electron conductivity (present if E &gt; 10-100 kV/mm)</a:t>
            </a:r>
            <a:endParaRPr b="0" i="0" sz="1800" u="none" cap="none" strike="noStrike">
              <a:solidFill>
                <a:srgbClr val="000000"/>
              </a:solidFill>
              <a:latin typeface="Arial"/>
              <a:ea typeface="Arial"/>
              <a:cs typeface="Arial"/>
              <a:sym typeface="Arial"/>
            </a:endParaRPr>
          </a:p>
          <a:p>
            <a:pPr indent="-365580" lvl="0" marL="457200" marR="0" rtl="0" algn="l">
              <a:lnSpc>
                <a:spcPct val="115000"/>
              </a:lnSpc>
              <a:spcBef>
                <a:spcPts val="0"/>
              </a:spcBef>
              <a:spcAft>
                <a:spcPts val="0"/>
              </a:spcAft>
              <a:buClr>
                <a:srgbClr val="595959"/>
              </a:buClr>
              <a:buSzPts val="1800"/>
              <a:buFont typeface="Arial"/>
              <a:buChar char="●"/>
            </a:pPr>
            <a:r>
              <a:rPr b="0" i="0" lang="cs" sz="1800" u="none" cap="none" strike="noStrike">
                <a:solidFill>
                  <a:srgbClr val="595959"/>
                </a:solidFill>
                <a:latin typeface="Arial"/>
                <a:ea typeface="Arial"/>
                <a:cs typeface="Arial"/>
                <a:sym typeface="Arial"/>
              </a:rPr>
              <a:t>Ion conductivity (present more often)</a:t>
            </a:r>
            <a:endParaRPr b="0" i="0" sz="1800" u="none" cap="none" strike="noStrike">
              <a:solidFill>
                <a:srgbClr val="000000"/>
              </a:solidFill>
              <a:latin typeface="Arial"/>
              <a:ea typeface="Arial"/>
              <a:cs typeface="Arial"/>
              <a:sym typeface="Arial"/>
            </a:endParaRPr>
          </a:p>
          <a:p>
            <a:pPr indent="-334940" lvl="1" marL="914400" marR="0" rtl="0" algn="l">
              <a:lnSpc>
                <a:spcPct val="115000"/>
              </a:lnSpc>
              <a:spcBef>
                <a:spcPts val="0"/>
              </a:spcBef>
              <a:spcAft>
                <a:spcPts val="0"/>
              </a:spcAft>
              <a:buClr>
                <a:srgbClr val="595959"/>
              </a:buClr>
              <a:buSzPts val="1400"/>
              <a:buFont typeface="Arial"/>
              <a:buChar char="○"/>
            </a:pPr>
            <a:r>
              <a:rPr b="0" i="0" lang="cs" sz="1400" u="none" cap="none" strike="noStrike">
                <a:solidFill>
                  <a:srgbClr val="595959"/>
                </a:solidFill>
                <a:latin typeface="Arial"/>
                <a:ea typeface="Arial"/>
                <a:cs typeface="Arial"/>
                <a:sym typeface="Arial"/>
              </a:rPr>
              <a:t>Frenknel pair crystal defect (Atom form lattice jumps into interstitial position = vacation + interstitial) – needs 1-2 eV to be created</a:t>
            </a:r>
            <a:endParaRPr b="0" i="0" sz="1400" u="none" cap="none" strike="noStrike">
              <a:solidFill>
                <a:srgbClr val="000000"/>
              </a:solidFill>
              <a:latin typeface="Arial"/>
              <a:ea typeface="Arial"/>
              <a:cs typeface="Arial"/>
              <a:sym typeface="Arial"/>
            </a:endParaRPr>
          </a:p>
          <a:p>
            <a:pPr indent="-334940" lvl="1" marL="914400" marR="0" rtl="0" algn="l">
              <a:lnSpc>
                <a:spcPct val="115000"/>
              </a:lnSpc>
              <a:spcBef>
                <a:spcPts val="0"/>
              </a:spcBef>
              <a:spcAft>
                <a:spcPts val="0"/>
              </a:spcAft>
              <a:buClr>
                <a:srgbClr val="595959"/>
              </a:buClr>
              <a:buSzPts val="1400"/>
              <a:buFont typeface="Arial"/>
              <a:buChar char="○"/>
            </a:pPr>
            <a:r>
              <a:rPr b="0" i="0" lang="cs" sz="1400" u="none" cap="none" strike="noStrike">
                <a:solidFill>
                  <a:srgbClr val="595959"/>
                </a:solidFill>
                <a:latin typeface="Arial"/>
                <a:ea typeface="Arial"/>
                <a:cs typeface="Arial"/>
                <a:sym typeface="Arial"/>
              </a:rPr>
              <a:t>Interstitial moving to neighboring position – needs 0.15 eV</a:t>
            </a:r>
            <a:endParaRPr b="0" i="0" sz="1400" u="none" cap="none" strike="noStrike">
              <a:solidFill>
                <a:srgbClr val="000000"/>
              </a:solidFill>
              <a:latin typeface="Arial"/>
              <a:ea typeface="Arial"/>
              <a:cs typeface="Arial"/>
              <a:sym typeface="Arial"/>
            </a:endParaRPr>
          </a:p>
          <a:p>
            <a:pPr indent="-334940" lvl="1" marL="914400" marR="0" rtl="0" algn="l">
              <a:lnSpc>
                <a:spcPct val="115000"/>
              </a:lnSpc>
              <a:spcBef>
                <a:spcPts val="0"/>
              </a:spcBef>
              <a:spcAft>
                <a:spcPts val="0"/>
              </a:spcAft>
              <a:buClr>
                <a:srgbClr val="595959"/>
              </a:buClr>
              <a:buSzPts val="1400"/>
              <a:buFont typeface="Arial"/>
              <a:buChar char="○"/>
            </a:pPr>
            <a:r>
              <a:rPr b="0" i="0" lang="cs" sz="1400" u="none" cap="none" strike="noStrike">
                <a:solidFill>
                  <a:srgbClr val="595959"/>
                </a:solidFill>
                <a:latin typeface="Arial"/>
                <a:ea typeface="Arial"/>
                <a:cs typeface="Arial"/>
                <a:sym typeface="Arial"/>
              </a:rPr>
              <a:t>Vacation movement – needs 0.4 eV</a:t>
            </a:r>
            <a:endParaRPr b="0" i="0" sz="1400" u="none" cap="none" strike="noStrike">
              <a:solidFill>
                <a:srgbClr val="000000"/>
              </a:solidFill>
              <a:latin typeface="Arial"/>
              <a:ea typeface="Arial"/>
              <a:cs typeface="Arial"/>
              <a:sym typeface="Arial"/>
            </a:endParaRPr>
          </a:p>
          <a:p>
            <a:pPr indent="-334940" lvl="1" marL="914400" marR="0" rtl="0" algn="l">
              <a:lnSpc>
                <a:spcPct val="115000"/>
              </a:lnSpc>
              <a:spcBef>
                <a:spcPts val="0"/>
              </a:spcBef>
              <a:spcAft>
                <a:spcPts val="0"/>
              </a:spcAft>
              <a:buClr>
                <a:srgbClr val="595959"/>
              </a:buClr>
              <a:buSzPts val="1400"/>
              <a:buFont typeface="Arial"/>
              <a:buChar char="○"/>
            </a:pPr>
            <a:r>
              <a:rPr b="0" i="0" lang="cs" sz="1400" u="none" cap="none" strike="noStrike">
                <a:solidFill>
                  <a:srgbClr val="595959"/>
                </a:solidFill>
                <a:latin typeface="Arial"/>
                <a:ea typeface="Arial"/>
                <a:cs typeface="Arial"/>
                <a:sym typeface="Arial"/>
              </a:rPr>
              <a:t>Secondary defects (impurities) – usually less bonding energy – increase conductivity</a:t>
            </a:r>
            <a:endParaRPr b="0" i="0" sz="1400" u="none" cap="none" strike="noStrike">
              <a:solidFill>
                <a:srgbClr val="000000"/>
              </a:solidFill>
              <a:latin typeface="Arial"/>
              <a:ea typeface="Arial"/>
              <a:cs typeface="Arial"/>
              <a:sym typeface="Arial"/>
            </a:endParaRPr>
          </a:p>
          <a:p>
            <a:pPr indent="-334940" lvl="1" marL="914400" marR="0" rtl="0" algn="l">
              <a:lnSpc>
                <a:spcPct val="115000"/>
              </a:lnSpc>
              <a:spcBef>
                <a:spcPts val="0"/>
              </a:spcBef>
              <a:spcAft>
                <a:spcPts val="0"/>
              </a:spcAft>
              <a:buClr>
                <a:srgbClr val="595959"/>
              </a:buClr>
              <a:buSzPts val="1400"/>
              <a:buFont typeface="Arial"/>
              <a:buChar char="○"/>
            </a:pPr>
            <a:r>
              <a:rPr b="0" i="0" lang="cs" sz="1400" u="none" cap="none" strike="noStrike">
                <a:solidFill>
                  <a:srgbClr val="595959"/>
                </a:solidFill>
                <a:latin typeface="Arial"/>
                <a:ea typeface="Arial"/>
                <a:cs typeface="Arial"/>
                <a:sym typeface="Arial"/>
              </a:rPr>
              <a:t>Grain boundaries – ion bonds are weaker = better conductivity -&gt; poly-crystals has higher conductivity than mono-crystals </a:t>
            </a:r>
            <a:endParaRPr b="0" i="0" sz="1400" u="none" cap="none" strike="noStrike">
              <a:solidFill>
                <a:srgbClr val="000000"/>
              </a:solidFill>
              <a:latin typeface="Arial"/>
              <a:ea typeface="Arial"/>
              <a:cs typeface="Arial"/>
              <a:sym typeface="Arial"/>
            </a:endParaRPr>
          </a:p>
          <a:p>
            <a:pPr indent="0" lvl="0" marL="114480" marR="0" rtl="0" algn="l">
              <a:lnSpc>
                <a:spcPct val="115000"/>
              </a:lnSpc>
              <a:spcBef>
                <a:spcPts val="0"/>
              </a:spcBef>
              <a:spcAft>
                <a:spcPts val="0"/>
              </a:spcAft>
              <a:buNone/>
            </a:pPr>
            <a:r>
              <a:rPr b="0" i="0" lang="cs" sz="1800" u="none" cap="none" strike="noStrike">
                <a:solidFill>
                  <a:srgbClr val="595959"/>
                </a:solidFill>
                <a:latin typeface="Arial"/>
                <a:ea typeface="Arial"/>
                <a:cs typeface="Arial"/>
                <a:sym typeface="Arial"/>
              </a:rPr>
              <a:t>Inorganic glasses </a:t>
            </a:r>
            <a:endParaRPr b="0" i="0" sz="1800" u="none" cap="none" strike="noStrike">
              <a:solidFill>
                <a:srgbClr val="000000"/>
              </a:solidFill>
              <a:latin typeface="Arial"/>
              <a:ea typeface="Arial"/>
              <a:cs typeface="Arial"/>
              <a:sym typeface="Arial"/>
            </a:endParaRPr>
          </a:p>
          <a:p>
            <a:pPr indent="0" lvl="0" marL="571680" marR="0" rtl="0" algn="l">
              <a:lnSpc>
                <a:spcPct val="115000"/>
              </a:lnSpc>
              <a:spcBef>
                <a:spcPts val="0"/>
              </a:spcBef>
              <a:spcAft>
                <a:spcPts val="0"/>
              </a:spcAft>
              <a:buNone/>
            </a:pPr>
            <a:r>
              <a:rPr b="0" i="0" lang="cs" sz="1400" u="none" cap="none" strike="noStrike">
                <a:solidFill>
                  <a:srgbClr val="595959"/>
                </a:solidFill>
                <a:latin typeface="Arial"/>
                <a:ea typeface="Arial"/>
                <a:cs typeface="Arial"/>
                <a:sym typeface="Arial"/>
              </a:rPr>
              <a:t>Conductivity behavior like liquids – strongly depends on additives 10</a:t>
            </a:r>
            <a:r>
              <a:rPr b="0" baseline="30000" i="0" lang="cs" sz="1400" u="none" cap="none" strike="noStrike">
                <a:solidFill>
                  <a:srgbClr val="595959"/>
                </a:solidFill>
                <a:latin typeface="Arial"/>
                <a:ea typeface="Arial"/>
                <a:cs typeface="Arial"/>
                <a:sym typeface="Arial"/>
              </a:rPr>
              <a:t>-3</a:t>
            </a:r>
            <a:r>
              <a:rPr b="0" i="0" lang="cs" sz="1400" u="none" cap="none" strike="noStrike">
                <a:solidFill>
                  <a:srgbClr val="595959"/>
                </a:solidFill>
                <a:latin typeface="Arial"/>
                <a:ea typeface="Arial"/>
                <a:cs typeface="Arial"/>
                <a:sym typeface="Arial"/>
              </a:rPr>
              <a:t> up to 10</a:t>
            </a:r>
            <a:r>
              <a:rPr b="0" baseline="30000" i="0" lang="cs" sz="1400" u="none" cap="none" strike="noStrike">
                <a:solidFill>
                  <a:srgbClr val="595959"/>
                </a:solidFill>
                <a:latin typeface="Arial"/>
                <a:ea typeface="Arial"/>
                <a:cs typeface="Arial"/>
                <a:sym typeface="Arial"/>
              </a:rPr>
              <a:t>-17</a:t>
            </a:r>
            <a:r>
              <a:rPr b="0" i="0" lang="cs" sz="1400" u="none" cap="none" strike="noStrike">
                <a:solidFill>
                  <a:srgbClr val="595959"/>
                </a:solidFill>
                <a:latin typeface="Arial"/>
                <a:ea typeface="Arial"/>
                <a:cs typeface="Arial"/>
                <a:sym typeface="Arial"/>
              </a:rPr>
              <a:t> S/m (low for pure silica grass SiO</a:t>
            </a:r>
            <a:r>
              <a:rPr b="0" baseline="-25000" i="0" lang="cs" sz="1400" u="none" cap="none" strike="noStrike">
                <a:solidFill>
                  <a:srgbClr val="595959"/>
                </a:solidFill>
                <a:latin typeface="Arial"/>
                <a:ea typeface="Arial"/>
                <a:cs typeface="Arial"/>
                <a:sym typeface="Arial"/>
              </a:rPr>
              <a:t>2</a:t>
            </a:r>
            <a:r>
              <a:rPr b="0" i="0" lang="cs" sz="1400" u="none" cap="none" strike="noStrike">
                <a:solidFill>
                  <a:srgbClr val="595959"/>
                </a:solidFill>
                <a:latin typeface="Arial"/>
                <a:ea typeface="Arial"/>
                <a:cs typeface="Arial"/>
                <a:sym typeface="Arial"/>
              </a:rPr>
              <a:t> and boron glass B</a:t>
            </a:r>
            <a:r>
              <a:rPr b="0" baseline="-25000" i="0" lang="cs" sz="1400" u="none" cap="none" strike="noStrike">
                <a:solidFill>
                  <a:srgbClr val="595959"/>
                </a:solidFill>
                <a:latin typeface="Arial"/>
                <a:ea typeface="Arial"/>
                <a:cs typeface="Arial"/>
                <a:sym typeface="Arial"/>
              </a:rPr>
              <a:t>2</a:t>
            </a:r>
            <a:r>
              <a:rPr b="0" i="0" lang="cs" sz="1400" u="none" cap="none" strike="noStrike">
                <a:solidFill>
                  <a:srgbClr val="595959"/>
                </a:solidFill>
                <a:latin typeface="Arial"/>
                <a:ea typeface="Arial"/>
                <a:cs typeface="Arial"/>
                <a:sym typeface="Arial"/>
              </a:rPr>
              <a:t>O</a:t>
            </a:r>
            <a:r>
              <a:rPr b="0" baseline="-25000" i="0" lang="cs" sz="1400" u="none" cap="none" strike="noStrike">
                <a:solidFill>
                  <a:srgbClr val="595959"/>
                </a:solidFill>
                <a:latin typeface="Arial"/>
                <a:ea typeface="Arial"/>
                <a:cs typeface="Arial"/>
                <a:sym typeface="Arial"/>
              </a:rPr>
              <a:t>3</a:t>
            </a:r>
            <a:r>
              <a:rPr b="0" i="0" lang="cs" sz="1400" u="none" cap="none" strike="noStrike">
                <a:solidFill>
                  <a:srgbClr val="59595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114480" marR="0" rtl="0" algn="l">
              <a:lnSpc>
                <a:spcPct val="115000"/>
              </a:lnSpc>
              <a:spcBef>
                <a:spcPts val="0"/>
              </a:spcBef>
              <a:spcAft>
                <a:spcPts val="0"/>
              </a:spcAft>
              <a:buNone/>
            </a:pPr>
            <a:r>
              <a:rPr b="0" i="0" lang="cs" sz="1800" u="none" cap="none" strike="noStrike">
                <a:solidFill>
                  <a:srgbClr val="595959"/>
                </a:solidFill>
                <a:latin typeface="Arial"/>
                <a:ea typeface="Arial"/>
                <a:cs typeface="Arial"/>
                <a:sym typeface="Arial"/>
              </a:rPr>
              <a:t>Organic amorphous materials (polymers)</a:t>
            </a:r>
            <a:endParaRPr b="0" i="0" sz="1800" u="none" cap="none" strike="noStrike">
              <a:solidFill>
                <a:srgbClr val="000000"/>
              </a:solidFill>
              <a:latin typeface="Arial"/>
              <a:ea typeface="Arial"/>
              <a:cs typeface="Arial"/>
              <a:sym typeface="Arial"/>
            </a:endParaRPr>
          </a:p>
          <a:p>
            <a:pPr indent="0" lvl="0" marL="571680" marR="0" rtl="0" algn="l">
              <a:lnSpc>
                <a:spcPct val="115000"/>
              </a:lnSpc>
              <a:spcBef>
                <a:spcPts val="0"/>
              </a:spcBef>
              <a:spcAft>
                <a:spcPts val="0"/>
              </a:spcAft>
              <a:buNone/>
            </a:pPr>
            <a:r>
              <a:rPr b="0" i="0" lang="cs" sz="1400" u="none" cap="none" strike="noStrike">
                <a:solidFill>
                  <a:srgbClr val="595959"/>
                </a:solidFill>
                <a:latin typeface="Arial"/>
                <a:ea typeface="Arial"/>
                <a:cs typeface="Arial"/>
                <a:sym typeface="Arial"/>
              </a:rPr>
              <a:t>Usually better than 10</a:t>
            </a:r>
            <a:r>
              <a:rPr b="0" baseline="30000" i="0" lang="cs" sz="1400" u="none" cap="none" strike="noStrike">
                <a:solidFill>
                  <a:srgbClr val="595959"/>
                </a:solidFill>
                <a:latin typeface="Arial"/>
                <a:ea typeface="Arial"/>
                <a:cs typeface="Arial"/>
                <a:sym typeface="Arial"/>
              </a:rPr>
              <a:t>-17</a:t>
            </a:r>
            <a:r>
              <a:rPr b="0" i="0" lang="cs" sz="1400" u="none" cap="none" strike="noStrike">
                <a:solidFill>
                  <a:srgbClr val="595959"/>
                </a:solidFill>
                <a:latin typeface="Arial"/>
                <a:ea typeface="Arial"/>
                <a:cs typeface="Arial"/>
                <a:sym typeface="Arial"/>
              </a:rPr>
              <a:t> S/m </a:t>
            </a:r>
            <a:endParaRPr b="0" i="0" sz="1400" u="none" cap="none" strike="noStrike">
              <a:solidFill>
                <a:srgbClr val="000000"/>
              </a:solidFill>
              <a:latin typeface="Arial"/>
              <a:ea typeface="Arial"/>
              <a:cs typeface="Arial"/>
              <a:sym typeface="Arial"/>
            </a:endParaRPr>
          </a:p>
          <a:p>
            <a:pPr indent="0" lvl="0" marL="571680" marR="0" rtl="0" algn="l">
              <a:lnSpc>
                <a:spcPct val="115000"/>
              </a:lnSpc>
              <a:spcBef>
                <a:spcPts val="0"/>
              </a:spcBef>
              <a:spcAft>
                <a:spcPts val="0"/>
              </a:spcAft>
              <a:buNone/>
            </a:pPr>
            <a:r>
              <a:rPr b="0" i="0" lang="cs" sz="1400" u="none" cap="none" strike="noStrike">
                <a:solidFill>
                  <a:srgbClr val="595959"/>
                </a:solidFill>
                <a:latin typeface="Arial"/>
                <a:ea typeface="Arial"/>
                <a:cs typeface="Arial"/>
                <a:sym typeface="Arial"/>
              </a:rPr>
              <a:t>Non-polar polymers / conductivity mainly due to impurities</a:t>
            </a:r>
            <a:endParaRPr b="0" i="0" sz="1400" u="none" cap="none" strike="noStrike">
              <a:solidFill>
                <a:srgbClr val="000000"/>
              </a:solidFill>
              <a:latin typeface="Arial"/>
              <a:ea typeface="Arial"/>
              <a:cs typeface="Arial"/>
              <a:sym typeface="Arial"/>
            </a:endParaRPr>
          </a:p>
          <a:p>
            <a:pPr indent="0" lvl="0" marL="571680" marR="0" rtl="0" algn="l">
              <a:lnSpc>
                <a:spcPct val="115000"/>
              </a:lnSpc>
              <a:spcBef>
                <a:spcPts val="0"/>
              </a:spcBef>
              <a:spcAft>
                <a:spcPts val="0"/>
              </a:spcAft>
              <a:buNone/>
            </a:pPr>
            <a:r>
              <a:rPr b="0" i="0" lang="cs" sz="1400" u="none" cap="none" strike="noStrike">
                <a:solidFill>
                  <a:srgbClr val="595959"/>
                </a:solidFill>
                <a:latin typeface="Arial"/>
                <a:ea typeface="Arial"/>
                <a:cs typeface="Arial"/>
                <a:sym typeface="Arial"/>
              </a:rPr>
              <a:t>Polar polymers / dissociated ions contribute to conductivity</a:t>
            </a:r>
            <a:endParaRPr b="0" i="0" sz="1400" u="none" cap="none" strike="noStrike">
              <a:solidFill>
                <a:srgbClr val="000000"/>
              </a:solidFill>
              <a:latin typeface="Arial"/>
              <a:ea typeface="Arial"/>
              <a:cs typeface="Arial"/>
              <a:sym typeface="Arial"/>
            </a:endParaRPr>
          </a:p>
          <a:p>
            <a:pPr indent="0" lvl="0" marL="571680" marR="0" rtl="0" algn="l">
              <a:lnSpc>
                <a:spcPct val="115000"/>
              </a:lnSpc>
              <a:spcBef>
                <a:spcPts val="0"/>
              </a:spcBef>
              <a:spcAft>
                <a:spcPts val="0"/>
              </a:spcAft>
              <a:buNone/>
            </a:pPr>
            <a:r>
              <a:rPr b="0" i="0" lang="cs" sz="1400" u="none" cap="none" strike="noStrike">
                <a:solidFill>
                  <a:srgbClr val="595959"/>
                </a:solidFill>
                <a:latin typeface="Arial"/>
                <a:ea typeface="Arial"/>
                <a:cs typeface="Arial"/>
                <a:sym typeface="Arial"/>
              </a:rPr>
              <a:t>Some fillers increase conductivity</a:t>
            </a:r>
            <a:endParaRPr b="0" i="0" sz="1400" u="none" cap="none" strike="noStrike">
              <a:solidFill>
                <a:srgbClr val="000000"/>
              </a:solidFill>
              <a:latin typeface="Arial"/>
              <a:ea typeface="Arial"/>
              <a:cs typeface="Arial"/>
              <a:sym typeface="Arial"/>
            </a:endParaRPr>
          </a:p>
          <a:p>
            <a:pPr indent="0" lvl="0" marL="571680" marR="0" rtl="0" algn="l">
              <a:lnSpc>
                <a:spcPct val="115000"/>
              </a:lnSpc>
              <a:spcBef>
                <a:spcPts val="0"/>
              </a:spcBef>
              <a:spcAft>
                <a:spcPts val="0"/>
              </a:spcAft>
              <a:buNone/>
            </a:pPr>
            <a:r>
              <a:rPr b="0" i="0" lang="cs" sz="1400" u="none" cap="none" strike="noStrike">
                <a:solidFill>
                  <a:srgbClr val="595959"/>
                </a:solidFill>
                <a:latin typeface="Arial"/>
                <a:ea typeface="Arial"/>
                <a:cs typeface="Arial"/>
                <a:sym typeface="Arial"/>
              </a:rPr>
              <a:t>Wettability – increases conductivity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nvSpPr>
        <p:spPr>
          <a:xfrm>
            <a:off x="311760" y="593280"/>
            <a:ext cx="852012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cs" sz="2800" u="none" cap="none" strike="noStrike">
                <a:solidFill>
                  <a:srgbClr val="000000"/>
                </a:solidFill>
                <a:latin typeface="Arial"/>
                <a:ea typeface="Arial"/>
                <a:cs typeface="Arial"/>
                <a:sym typeface="Arial"/>
              </a:rPr>
              <a:t>Surface</a:t>
            </a:r>
            <a:r>
              <a:rPr b="0" i="0" lang="cs" sz="2800" u="none" cap="none" strike="noStrike">
                <a:solidFill>
                  <a:srgbClr val="000000"/>
                </a:solidFill>
                <a:latin typeface="Arial"/>
                <a:ea typeface="Arial"/>
                <a:cs typeface="Arial"/>
                <a:sym typeface="Arial"/>
              </a:rPr>
              <a:t> conductivity of solids</a:t>
            </a:r>
            <a:endParaRPr b="0" i="0" sz="2800" u="none" cap="none" strike="noStrike">
              <a:solidFill>
                <a:srgbClr val="000000"/>
              </a:solidFill>
              <a:latin typeface="Arial"/>
              <a:ea typeface="Arial"/>
              <a:cs typeface="Arial"/>
              <a:sym typeface="Arial"/>
            </a:endParaRPr>
          </a:p>
        </p:txBody>
      </p:sp>
      <p:sp>
        <p:nvSpPr>
          <p:cNvPr id="279" name="Google Shape;279;p44"/>
          <p:cNvSpPr txBox="1"/>
          <p:nvPr/>
        </p:nvSpPr>
        <p:spPr>
          <a:xfrm>
            <a:off x="311750" y="1536475"/>
            <a:ext cx="8520000" cy="4655400"/>
          </a:xfrm>
          <a:prstGeom prst="rect">
            <a:avLst/>
          </a:prstGeom>
          <a:noFill/>
          <a:ln>
            <a:noFill/>
          </a:ln>
        </p:spPr>
        <p:txBody>
          <a:bodyPr anchorCtr="0" anchor="t" bIns="91425" lIns="91425" spcFirstLastPara="1" rIns="91425" wrap="square" tIns="91425">
            <a:noAutofit/>
          </a:bodyPr>
          <a:lstStyle/>
          <a:p>
            <a:pPr indent="0" lvl="0" marL="114480" marR="0" rtl="0" algn="l">
              <a:lnSpc>
                <a:spcPct val="115000"/>
              </a:lnSpc>
              <a:spcBef>
                <a:spcPts val="0"/>
              </a:spcBef>
              <a:spcAft>
                <a:spcPts val="0"/>
              </a:spcAft>
              <a:buNone/>
            </a:pPr>
            <a:r>
              <a:rPr b="0" i="0" lang="cs" sz="1800" u="none" cap="none" strike="noStrike">
                <a:solidFill>
                  <a:srgbClr val="595959"/>
                </a:solidFill>
                <a:latin typeface="Arial"/>
                <a:ea typeface="Arial"/>
                <a:cs typeface="Arial"/>
                <a:sym typeface="Arial"/>
              </a:rPr>
              <a:t>Different mechanism than for volumetric conductivity</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595959"/>
              </a:buClr>
              <a:buSzPts val="1800"/>
              <a:buFont typeface="Arial"/>
              <a:buChar char="●"/>
            </a:pPr>
            <a:r>
              <a:rPr b="0" i="0" lang="cs" sz="1800" u="none" cap="none" strike="noStrike">
                <a:solidFill>
                  <a:srgbClr val="595959"/>
                </a:solidFill>
                <a:latin typeface="Arial"/>
                <a:ea typeface="Arial"/>
                <a:cs typeface="Arial"/>
                <a:sym typeface="Arial"/>
              </a:rPr>
              <a:t>Dissociation of surface molecules</a:t>
            </a:r>
            <a:endParaRPr b="0" i="0" sz="1800" u="none" cap="none" strike="noStrike">
              <a:solidFill>
                <a:srgbClr val="000000"/>
              </a:solidFill>
              <a:latin typeface="Arial"/>
              <a:ea typeface="Arial"/>
              <a:cs typeface="Arial"/>
              <a:sym typeface="Arial"/>
            </a:endParaRPr>
          </a:p>
          <a:p>
            <a:pPr indent="-317160" lvl="1" marL="914400" marR="0" rtl="0" algn="l">
              <a:lnSpc>
                <a:spcPct val="115000"/>
              </a:lnSpc>
              <a:spcBef>
                <a:spcPts val="0"/>
              </a:spcBef>
              <a:spcAft>
                <a:spcPts val="0"/>
              </a:spcAft>
              <a:buClr>
                <a:srgbClr val="595959"/>
              </a:buClr>
              <a:buSzPts val="1400"/>
              <a:buFont typeface="Arial"/>
              <a:buChar char="○"/>
            </a:pPr>
            <a:r>
              <a:rPr b="0" i="0" lang="cs" sz="1400" u="none" cap="none" strike="noStrike">
                <a:solidFill>
                  <a:srgbClr val="595959"/>
                </a:solidFill>
                <a:latin typeface="Arial"/>
                <a:ea typeface="Arial"/>
                <a:cs typeface="Arial"/>
                <a:sym typeface="Arial"/>
              </a:rPr>
              <a:t>Surface dirt</a:t>
            </a:r>
            <a:br>
              <a:rPr b="0" i="0" lang="cs" sz="1800" u="none" cap="none" strike="noStrike"/>
            </a:br>
            <a:r>
              <a:rPr b="0" i="0" lang="cs" sz="1400" u="none" cap="none" strike="noStrike">
                <a:solidFill>
                  <a:srgbClr val="595959"/>
                </a:solidFill>
                <a:latin typeface="Arial"/>
                <a:ea typeface="Arial"/>
                <a:cs typeface="Arial"/>
                <a:sym typeface="Arial"/>
              </a:rPr>
              <a:t>It depends on the quality of the surface</a:t>
            </a:r>
            <a:endParaRPr b="0" i="0" sz="1400" u="none" cap="none" strike="noStrike">
              <a:solidFill>
                <a:srgbClr val="000000"/>
              </a:solidFill>
              <a:latin typeface="Arial"/>
              <a:ea typeface="Arial"/>
              <a:cs typeface="Arial"/>
              <a:sym typeface="Arial"/>
            </a:endParaRPr>
          </a:p>
          <a:p>
            <a:pPr indent="-317160" lvl="1" marL="914400" marR="0" rtl="0" algn="l">
              <a:lnSpc>
                <a:spcPct val="115000"/>
              </a:lnSpc>
              <a:spcBef>
                <a:spcPts val="0"/>
              </a:spcBef>
              <a:spcAft>
                <a:spcPts val="0"/>
              </a:spcAft>
              <a:buClr>
                <a:srgbClr val="595959"/>
              </a:buClr>
              <a:buSzPts val="1400"/>
              <a:buFont typeface="Arial"/>
              <a:buChar char="○"/>
            </a:pPr>
            <a:r>
              <a:rPr b="0" i="0" lang="cs" sz="1400" u="none" cap="none" strike="noStrike">
                <a:solidFill>
                  <a:srgbClr val="595959"/>
                </a:solidFill>
                <a:latin typeface="Arial"/>
                <a:ea typeface="Arial"/>
                <a:cs typeface="Arial"/>
                <a:sym typeface="Arial"/>
              </a:rPr>
              <a:t>Water / wet</a:t>
            </a:r>
            <a:br>
              <a:rPr b="0" i="0" lang="cs" sz="1800" u="none" cap="none" strike="noStrike"/>
            </a:br>
            <a:r>
              <a:rPr b="0" i="0" lang="cs" sz="1400" u="none" cap="none" strike="noStrike">
                <a:solidFill>
                  <a:srgbClr val="595959"/>
                </a:solidFill>
                <a:latin typeface="Arial"/>
                <a:ea typeface="Arial"/>
                <a:cs typeface="Arial"/>
                <a:sym typeface="Arial"/>
              </a:rPr>
              <a:t>Moisture is easily absorbed on ionic bonds</a:t>
            </a:r>
            <a:br>
              <a:rPr b="0" i="0" lang="cs" sz="1800" u="none" cap="none" strike="noStrike"/>
            </a:br>
            <a:r>
              <a:rPr b="0" i="0" lang="cs" sz="1400" u="none" cap="none" strike="noStrike">
                <a:solidFill>
                  <a:srgbClr val="595959"/>
                </a:solidFill>
                <a:latin typeface="Arial"/>
                <a:ea typeface="Arial"/>
                <a:cs typeface="Arial"/>
                <a:sym typeface="Arial"/>
              </a:rPr>
              <a:t>Non-polar substances are better, but even here, when 100% humidity is reached, water droplets precipitate - but they do not form a continuous water surface</a:t>
            </a:r>
            <a:endParaRPr b="0" i="0" sz="1400" u="none" cap="none" strike="noStrike">
              <a:solidFill>
                <a:srgbClr val="000000"/>
              </a:solidFill>
              <a:latin typeface="Arial"/>
              <a:ea typeface="Arial"/>
              <a:cs typeface="Arial"/>
              <a:sym typeface="Arial"/>
            </a:endParaRPr>
          </a:p>
        </p:txBody>
      </p:sp>
      <p:pic>
        <p:nvPicPr>
          <p:cNvPr id="280" name="Google Shape;280;p44"/>
          <p:cNvPicPr preferRelativeResize="0"/>
          <p:nvPr/>
        </p:nvPicPr>
        <p:blipFill rotWithShape="1">
          <a:blip r:embed="rId3">
            <a:alphaModFix/>
          </a:blip>
          <a:srcRect b="0" l="0" r="0" t="0"/>
          <a:stretch/>
        </p:blipFill>
        <p:spPr>
          <a:xfrm>
            <a:off x="5328000" y="4320000"/>
            <a:ext cx="3292920" cy="1872000"/>
          </a:xfrm>
          <a:prstGeom prst="rect">
            <a:avLst/>
          </a:prstGeom>
          <a:noFill/>
          <a:ln>
            <a:noFill/>
          </a:ln>
        </p:spPr>
      </p:pic>
      <p:sp>
        <p:nvSpPr>
          <p:cNvPr id="281" name="Google Shape;281;p44"/>
          <p:cNvSpPr txBox="1"/>
          <p:nvPr/>
        </p:nvSpPr>
        <p:spPr>
          <a:xfrm>
            <a:off x="3096000" y="5544000"/>
            <a:ext cx="3240000" cy="108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1" lang="cs" sz="1400" u="none" cap="none" strike="noStrike">
                <a:latin typeface="Arial"/>
                <a:ea typeface="Arial"/>
                <a:cs typeface="Arial"/>
                <a:sym typeface="Arial"/>
              </a:rPr>
              <a:t>I</a:t>
            </a:r>
            <a:r>
              <a:rPr b="0" i="0" lang="cs" sz="1400" u="none" cap="none" strike="noStrike">
                <a:latin typeface="Arial"/>
                <a:ea typeface="Arial"/>
                <a:cs typeface="Arial"/>
                <a:sym typeface="Arial"/>
              </a:rPr>
              <a:t>	current in surface (A)</a:t>
            </a:r>
            <a:endParaRPr b="0" sz="1400" strike="noStrike">
              <a:latin typeface="Arial"/>
              <a:ea typeface="Arial"/>
              <a:cs typeface="Arial"/>
              <a:sym typeface="Arial"/>
            </a:endParaRPr>
          </a:p>
          <a:p>
            <a:pPr indent="0" lvl="0" marL="0" marR="0" rtl="0" algn="l">
              <a:spcBef>
                <a:spcPts val="0"/>
              </a:spcBef>
              <a:spcAft>
                <a:spcPts val="0"/>
              </a:spcAft>
              <a:buNone/>
            </a:pPr>
            <a:r>
              <a:rPr b="0" lang="cs" sz="1400" strike="noStrike">
                <a:latin typeface="Arial"/>
                <a:ea typeface="Arial"/>
                <a:cs typeface="Arial"/>
                <a:sym typeface="Arial"/>
              </a:rPr>
              <a:t>U	electrode voltage (V)</a:t>
            </a:r>
            <a:endParaRPr b="0" sz="1400" strike="noStrike">
              <a:latin typeface="Arial"/>
              <a:ea typeface="Arial"/>
              <a:cs typeface="Arial"/>
              <a:sym typeface="Arial"/>
            </a:endParaRPr>
          </a:p>
          <a:p>
            <a:pPr indent="0" lvl="0" marL="0" marR="0" rtl="0" algn="l">
              <a:spcBef>
                <a:spcPts val="0"/>
              </a:spcBef>
              <a:spcAft>
                <a:spcPts val="0"/>
              </a:spcAft>
              <a:buNone/>
            </a:pPr>
            <a:r>
              <a:rPr b="0" i="1" lang="cs" sz="1400" strike="noStrike">
                <a:latin typeface="Arial"/>
                <a:ea typeface="Arial"/>
                <a:cs typeface="Arial"/>
                <a:sym typeface="Arial"/>
              </a:rPr>
              <a:t>d</a:t>
            </a:r>
            <a:r>
              <a:rPr b="0" lang="cs" sz="1400" strike="noStrike">
                <a:latin typeface="Arial"/>
                <a:ea typeface="Arial"/>
                <a:cs typeface="Arial"/>
                <a:sym typeface="Arial"/>
              </a:rPr>
              <a:t>	electrode distance (m)</a:t>
            </a:r>
            <a:endParaRPr b="0" sz="1400" strike="noStrike">
              <a:latin typeface="Arial"/>
              <a:ea typeface="Arial"/>
              <a:cs typeface="Arial"/>
              <a:sym typeface="Arial"/>
            </a:endParaRPr>
          </a:p>
          <a:p>
            <a:pPr indent="0" lvl="0" marL="0" marR="0" rtl="0" algn="l">
              <a:spcBef>
                <a:spcPts val="0"/>
              </a:spcBef>
              <a:spcAft>
                <a:spcPts val="0"/>
              </a:spcAft>
              <a:buNone/>
            </a:pPr>
            <a:r>
              <a:rPr b="0" i="1" lang="cs" sz="1400" strike="noStrike">
                <a:latin typeface="Arial"/>
                <a:ea typeface="Arial"/>
                <a:cs typeface="Arial"/>
                <a:sym typeface="Arial"/>
              </a:rPr>
              <a:t>I</a:t>
            </a:r>
            <a:r>
              <a:rPr b="0" baseline="-25000" i="1" lang="cs" sz="1400" strike="noStrike">
                <a:latin typeface="Arial"/>
                <a:ea typeface="Arial"/>
                <a:cs typeface="Arial"/>
                <a:sym typeface="Arial"/>
              </a:rPr>
              <a:t>e</a:t>
            </a:r>
            <a:r>
              <a:rPr b="0" lang="cs" sz="1400" strike="noStrike">
                <a:latin typeface="Arial"/>
                <a:ea typeface="Arial"/>
                <a:cs typeface="Arial"/>
                <a:sym typeface="Arial"/>
              </a:rPr>
              <a:t> 	length of electrodes (m)</a:t>
            </a:r>
            <a:endParaRPr b="0" sz="1400" strike="noStrike">
              <a:latin typeface="Arial"/>
              <a:ea typeface="Arial"/>
              <a:cs typeface="Arial"/>
              <a:sym typeface="Arial"/>
            </a:endParaRPr>
          </a:p>
        </p:txBody>
      </p:sp>
      <p:pic>
        <p:nvPicPr>
          <p:cNvPr id="282" name="Google Shape;282;p44"/>
          <p:cNvPicPr preferRelativeResize="0"/>
          <p:nvPr/>
        </p:nvPicPr>
        <p:blipFill rotWithShape="1">
          <a:blip r:embed="rId4">
            <a:alphaModFix/>
          </a:blip>
          <a:srcRect b="0" l="0" r="0" t="0"/>
          <a:stretch/>
        </p:blipFill>
        <p:spPr>
          <a:xfrm>
            <a:off x="7848000" y="6156000"/>
            <a:ext cx="940680" cy="540000"/>
          </a:xfrm>
          <a:prstGeom prst="rect">
            <a:avLst/>
          </a:prstGeom>
          <a:noFill/>
          <a:ln>
            <a:noFill/>
          </a:ln>
        </p:spPr>
      </p:pic>
      <p:pic>
        <p:nvPicPr>
          <p:cNvPr id="283" name="Google Shape;283;p44"/>
          <p:cNvPicPr preferRelativeResize="0"/>
          <p:nvPr/>
        </p:nvPicPr>
        <p:blipFill rotWithShape="1">
          <a:blip r:embed="rId5">
            <a:alphaModFix/>
          </a:blip>
          <a:srcRect b="0" l="0" r="0" t="0"/>
          <a:stretch/>
        </p:blipFill>
        <p:spPr>
          <a:xfrm>
            <a:off x="5509080" y="6132240"/>
            <a:ext cx="1330920" cy="563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txBox="1"/>
          <p:nvPr/>
        </p:nvSpPr>
        <p:spPr>
          <a:xfrm>
            <a:off x="311760" y="593280"/>
            <a:ext cx="8520120" cy="76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cs" sz="2800" strike="noStrike">
                <a:solidFill>
                  <a:srgbClr val="000000"/>
                </a:solidFill>
                <a:latin typeface="Arial"/>
                <a:ea typeface="Arial"/>
                <a:cs typeface="Arial"/>
                <a:sym typeface="Arial"/>
              </a:rPr>
              <a:t>Measurement</a:t>
            </a:r>
            <a:endParaRPr b="0" sz="2800" strike="noStrike">
              <a:solidFill>
                <a:srgbClr val="000000"/>
              </a:solidFill>
              <a:latin typeface="Arial"/>
              <a:ea typeface="Arial"/>
              <a:cs typeface="Arial"/>
              <a:sym typeface="Arial"/>
            </a:endParaRPr>
          </a:p>
        </p:txBody>
      </p:sp>
      <p:sp>
        <p:nvSpPr>
          <p:cNvPr id="289" name="Google Shape;289;p45"/>
          <p:cNvSpPr txBox="1"/>
          <p:nvPr/>
        </p:nvSpPr>
        <p:spPr>
          <a:xfrm>
            <a:off x="311760" y="1536480"/>
            <a:ext cx="8520120" cy="455472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1400" strike="noStrike">
              <a:solidFill>
                <a:srgbClr val="000000"/>
              </a:solidFill>
              <a:latin typeface="Arial"/>
              <a:ea typeface="Arial"/>
              <a:cs typeface="Arial"/>
              <a:sym typeface="Arial"/>
            </a:endParaRPr>
          </a:p>
        </p:txBody>
      </p:sp>
      <p:pic>
        <p:nvPicPr>
          <p:cNvPr id="290" name="Google Shape;290;p45"/>
          <p:cNvPicPr preferRelativeResize="0"/>
          <p:nvPr/>
        </p:nvPicPr>
        <p:blipFill rotWithShape="1">
          <a:blip r:embed="rId3">
            <a:alphaModFix/>
          </a:blip>
          <a:srcRect b="0" l="0" r="0" t="0"/>
          <a:stretch/>
        </p:blipFill>
        <p:spPr>
          <a:xfrm>
            <a:off x="934560" y="1982880"/>
            <a:ext cx="7777440" cy="39931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6"/>
          <p:cNvSpPr txBox="1"/>
          <p:nvPr/>
        </p:nvSpPr>
        <p:spPr>
          <a:xfrm>
            <a:off x="311760" y="593280"/>
            <a:ext cx="8520120" cy="76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cs" sz="2800" strike="noStrike">
                <a:solidFill>
                  <a:srgbClr val="000000"/>
                </a:solidFill>
                <a:latin typeface="Arial"/>
                <a:ea typeface="Arial"/>
                <a:cs typeface="Arial"/>
                <a:sym typeface="Arial"/>
              </a:rPr>
              <a:t>Dielectric strength </a:t>
            </a:r>
            <a:endParaRPr b="0" sz="2800" strike="noStrike">
              <a:solidFill>
                <a:srgbClr val="000000"/>
              </a:solidFill>
              <a:latin typeface="Arial"/>
              <a:ea typeface="Arial"/>
              <a:cs typeface="Arial"/>
              <a:sym typeface="Arial"/>
            </a:endParaRPr>
          </a:p>
        </p:txBody>
      </p:sp>
      <p:sp>
        <p:nvSpPr>
          <p:cNvPr id="296" name="Google Shape;296;p46"/>
          <p:cNvSpPr txBox="1"/>
          <p:nvPr/>
        </p:nvSpPr>
        <p:spPr>
          <a:xfrm>
            <a:off x="144000" y="1536480"/>
            <a:ext cx="6003360" cy="515952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630"/>
              <a:buFont typeface="Noto Sans Symbols"/>
              <a:buChar char="●"/>
            </a:pPr>
            <a:r>
              <a:rPr b="0" lang="cs" sz="1400" strike="noStrike">
                <a:solidFill>
                  <a:srgbClr val="000000"/>
                </a:solidFill>
                <a:latin typeface="Arial"/>
                <a:ea typeface="Arial"/>
                <a:cs typeface="Arial"/>
                <a:sym typeface="Arial"/>
              </a:rPr>
              <a:t>A quantity describing the </a:t>
            </a:r>
            <a:r>
              <a:rPr b="1" lang="cs" sz="1400" strike="noStrike">
                <a:solidFill>
                  <a:srgbClr val="000000"/>
                </a:solidFill>
                <a:latin typeface="Arial"/>
                <a:ea typeface="Arial"/>
                <a:cs typeface="Arial"/>
                <a:sym typeface="Arial"/>
              </a:rPr>
              <a:t>purpose of insulators</a:t>
            </a:r>
            <a:br>
              <a:rPr lang="cs" sz="1800"/>
            </a:br>
            <a:r>
              <a:rPr b="0" i="1" lang="cs" sz="1400" strike="noStrike">
                <a:solidFill>
                  <a:srgbClr val="000000"/>
                </a:solidFill>
                <a:latin typeface="Arial"/>
                <a:ea typeface="Arial"/>
                <a:cs typeface="Arial"/>
                <a:sym typeface="Arial"/>
              </a:rPr>
              <a:t>E</a:t>
            </a:r>
            <a:r>
              <a:rPr b="0" baseline="-25000" i="1" lang="cs" sz="1400" strike="noStrike">
                <a:solidFill>
                  <a:srgbClr val="000000"/>
                </a:solidFill>
                <a:latin typeface="Arial"/>
                <a:ea typeface="Arial"/>
                <a:cs typeface="Arial"/>
                <a:sym typeface="Arial"/>
              </a:rPr>
              <a:t>p</a:t>
            </a:r>
            <a:r>
              <a:rPr b="0" i="1" lang="cs" sz="1400" strike="noStrike">
                <a:solidFill>
                  <a:srgbClr val="000000"/>
                </a:solidFill>
                <a:latin typeface="Arial"/>
                <a:ea typeface="Arial"/>
                <a:cs typeface="Arial"/>
                <a:sym typeface="Arial"/>
              </a:rPr>
              <a:t> = U</a:t>
            </a:r>
            <a:r>
              <a:rPr b="0" baseline="-25000" i="1" lang="cs" sz="1400" strike="noStrike">
                <a:solidFill>
                  <a:srgbClr val="000000"/>
                </a:solidFill>
                <a:latin typeface="Arial"/>
                <a:ea typeface="Arial"/>
                <a:cs typeface="Arial"/>
                <a:sym typeface="Arial"/>
              </a:rPr>
              <a:t>p</a:t>
            </a:r>
            <a:r>
              <a:rPr b="0" i="1" lang="cs" sz="1400" strike="noStrike">
                <a:solidFill>
                  <a:srgbClr val="000000"/>
                </a:solidFill>
                <a:latin typeface="Arial"/>
                <a:ea typeface="Arial"/>
                <a:cs typeface="Arial"/>
                <a:sym typeface="Arial"/>
              </a:rPr>
              <a:t> / d    </a:t>
            </a:r>
            <a:r>
              <a:rPr b="0" lang="cs" sz="1400" strike="noStrike">
                <a:solidFill>
                  <a:srgbClr val="000000"/>
                </a:solidFill>
                <a:latin typeface="Arial"/>
                <a:ea typeface="Arial"/>
                <a:cs typeface="Arial"/>
                <a:sym typeface="Arial"/>
              </a:rPr>
              <a:t>(V/m = V / m) Dielectric strength = breakdown voltage / electrodes displacement </a:t>
            </a:r>
            <a:br>
              <a:rPr lang="cs" sz="1800"/>
            </a:br>
            <a:r>
              <a:rPr b="0" lang="cs" sz="1400" strike="noStrike">
                <a:solidFill>
                  <a:srgbClr val="000000"/>
                </a:solidFill>
                <a:latin typeface="Arial"/>
                <a:ea typeface="Arial"/>
                <a:cs typeface="Arial"/>
                <a:sym typeface="Arial"/>
              </a:rPr>
              <a:t>Well defined only in homogenous fields</a:t>
            </a:r>
            <a:endParaRPr b="0" sz="1400" strike="noStrike">
              <a:solidFill>
                <a:srgbClr val="000000"/>
              </a:solidFill>
              <a:latin typeface="Arial"/>
              <a:ea typeface="Arial"/>
              <a:cs typeface="Arial"/>
              <a:sym typeface="Arial"/>
            </a:endParaRPr>
          </a:p>
          <a:p>
            <a:pPr indent="-324000" lvl="1" marL="864000" marR="0" rtl="0" algn="l">
              <a:spcBef>
                <a:spcPts val="1134"/>
              </a:spcBef>
              <a:spcAft>
                <a:spcPts val="0"/>
              </a:spcAft>
              <a:buClr>
                <a:srgbClr val="000000"/>
              </a:buClr>
              <a:buSzPts val="1050"/>
              <a:buFont typeface="Noto Sans Symbols"/>
              <a:buChar char="−"/>
            </a:pPr>
            <a:r>
              <a:rPr b="0" i="0" lang="cs" sz="1400" u="none" cap="none" strike="noStrike">
                <a:solidFill>
                  <a:srgbClr val="000000"/>
                </a:solidFill>
                <a:latin typeface="Arial"/>
                <a:ea typeface="Arial"/>
                <a:cs typeface="Arial"/>
                <a:sym typeface="Arial"/>
              </a:rPr>
              <a:t>DC</a:t>
            </a:r>
            <a:endParaRPr b="0" i="0" sz="1400" u="none" cap="none" strike="noStrike">
              <a:solidFill>
                <a:srgbClr val="000000"/>
              </a:solidFill>
              <a:latin typeface="Arial"/>
              <a:ea typeface="Arial"/>
              <a:cs typeface="Arial"/>
              <a:sym typeface="Arial"/>
            </a:endParaRPr>
          </a:p>
          <a:p>
            <a:pPr indent="-324000" lvl="1" marL="864000" marR="0" rtl="0" algn="l">
              <a:spcBef>
                <a:spcPts val="1134"/>
              </a:spcBef>
              <a:spcAft>
                <a:spcPts val="0"/>
              </a:spcAft>
              <a:buClr>
                <a:srgbClr val="000000"/>
              </a:buClr>
              <a:buSzPts val="1050"/>
              <a:buFont typeface="Noto Sans Symbols"/>
              <a:buChar char="−"/>
            </a:pPr>
            <a:r>
              <a:rPr b="0" i="0" lang="cs" sz="1400" u="none" cap="none" strike="noStrike">
                <a:solidFill>
                  <a:srgbClr val="000000"/>
                </a:solidFill>
                <a:latin typeface="Arial"/>
                <a:ea typeface="Arial"/>
                <a:cs typeface="Arial"/>
                <a:sym typeface="Arial"/>
              </a:rPr>
              <a:t>AC</a:t>
            </a:r>
            <a:endParaRPr b="0" i="0" sz="1400" u="none" cap="none" strike="noStrike">
              <a:solidFill>
                <a:srgbClr val="000000"/>
              </a:solidFill>
              <a:latin typeface="Arial"/>
              <a:ea typeface="Arial"/>
              <a:cs typeface="Arial"/>
              <a:sym typeface="Arial"/>
            </a:endParaRPr>
          </a:p>
          <a:p>
            <a:pPr indent="-324000" lvl="1" marL="864000" marR="0" rtl="0" algn="l">
              <a:spcBef>
                <a:spcPts val="1134"/>
              </a:spcBef>
              <a:spcAft>
                <a:spcPts val="0"/>
              </a:spcAft>
              <a:buClr>
                <a:srgbClr val="000000"/>
              </a:buClr>
              <a:buSzPts val="1050"/>
              <a:buFont typeface="Noto Sans Symbols"/>
              <a:buChar char="−"/>
            </a:pPr>
            <a:r>
              <a:rPr b="0" i="0" lang="cs" sz="1400" u="none" cap="none" strike="noStrike">
                <a:solidFill>
                  <a:srgbClr val="000000"/>
                </a:solidFill>
                <a:latin typeface="Arial"/>
                <a:ea typeface="Arial"/>
                <a:cs typeface="Arial"/>
                <a:sym typeface="Arial"/>
              </a:rPr>
              <a:t>Impulse: waves 1,2/50 </a:t>
            </a:r>
            <a:r>
              <a:rPr b="0" i="0" lang="cs" sz="1400" u="none" cap="none" strike="noStrike">
                <a:solidFill>
                  <a:srgbClr val="000000"/>
                </a:solidFill>
                <a:latin typeface="Noto Sans Symbols"/>
                <a:ea typeface="Noto Sans Symbols"/>
                <a:cs typeface="Noto Sans Symbols"/>
                <a:sym typeface="Noto Sans Symbols"/>
              </a:rPr>
              <a:t>μ</a:t>
            </a:r>
            <a:r>
              <a:rPr b="0" i="0" lang="cs" sz="1400" u="none" cap="none" strike="noStrike">
                <a:solidFill>
                  <a:srgbClr val="000000"/>
                </a:solidFill>
                <a:latin typeface="Arial"/>
                <a:ea typeface="Arial"/>
                <a:cs typeface="Arial"/>
                <a:sym typeface="Arial"/>
              </a:rPr>
              <a:t>s, 8/20 </a:t>
            </a:r>
            <a:r>
              <a:rPr b="0" i="0" lang="cs" sz="1400" u="none" cap="none" strike="noStrike">
                <a:solidFill>
                  <a:srgbClr val="000000"/>
                </a:solidFill>
                <a:latin typeface="Noto Sans Symbols"/>
                <a:ea typeface="Noto Sans Symbols"/>
                <a:cs typeface="Noto Sans Symbols"/>
                <a:sym typeface="Noto Sans Symbols"/>
              </a:rPr>
              <a:t>μ</a:t>
            </a:r>
            <a:r>
              <a:rPr b="0" i="0" lang="cs" sz="1400" u="none" cap="none" strike="noStrike">
                <a:solidFill>
                  <a:srgbClr val="000000"/>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a:p>
            <a:pPr indent="-324000" lvl="0" marL="432000" marR="0" rtl="0" algn="l">
              <a:spcBef>
                <a:spcPts val="1417"/>
              </a:spcBef>
              <a:spcAft>
                <a:spcPts val="0"/>
              </a:spcAft>
              <a:buClr>
                <a:srgbClr val="000000"/>
              </a:buClr>
              <a:buSzPts val="630"/>
              <a:buFont typeface="Noto Sans Symbols"/>
              <a:buChar char="●"/>
            </a:pPr>
            <a:r>
              <a:rPr b="0" lang="cs" sz="1400" strike="noStrike">
                <a:solidFill>
                  <a:srgbClr val="000000"/>
                </a:solidFill>
                <a:latin typeface="Arial"/>
                <a:ea typeface="Arial"/>
                <a:cs typeface="Arial"/>
                <a:sym typeface="Arial"/>
              </a:rPr>
              <a:t>As the intensity (voltage) increases, at a certain point there is a sharp increase in free charge carriers →  uncontrollable current growth </a:t>
            </a:r>
            <a:br>
              <a:rPr lang="cs" sz="1800"/>
            </a:br>
            <a:r>
              <a:rPr b="1" lang="cs" sz="1400" strike="noStrike">
                <a:solidFill>
                  <a:srgbClr val="000000"/>
                </a:solidFill>
                <a:latin typeface="Arial"/>
                <a:ea typeface="Arial"/>
                <a:cs typeface="Arial"/>
                <a:sym typeface="Arial"/>
              </a:rPr>
              <a:t>→  discharge </a:t>
            </a:r>
            <a:br>
              <a:rPr lang="cs" sz="1800"/>
            </a:br>
            <a:r>
              <a:rPr b="0" lang="cs" sz="1400" strike="noStrike">
                <a:solidFill>
                  <a:srgbClr val="000000"/>
                </a:solidFill>
                <a:latin typeface="Arial"/>
                <a:ea typeface="Arial"/>
                <a:cs typeface="Arial"/>
                <a:sym typeface="Arial"/>
              </a:rPr>
              <a:t>→  degradation of material</a:t>
            </a:r>
            <a:br>
              <a:rPr lang="cs" sz="1800"/>
            </a:br>
            <a:r>
              <a:rPr b="0" lang="cs" sz="1400" strike="noStrike">
                <a:solidFill>
                  <a:srgbClr val="000000"/>
                </a:solidFill>
                <a:latin typeface="Arial"/>
                <a:ea typeface="Arial"/>
                <a:cs typeface="Arial"/>
                <a:sym typeface="Arial"/>
              </a:rPr>
              <a:t>→  after the discharge flame out, the properties are significantly </a:t>
            </a:r>
            <a:r>
              <a:rPr b="1" lang="cs" sz="1400" strike="noStrike">
                <a:solidFill>
                  <a:srgbClr val="000000"/>
                </a:solidFill>
                <a:latin typeface="Arial"/>
                <a:ea typeface="Arial"/>
                <a:cs typeface="Arial"/>
                <a:sym typeface="Arial"/>
              </a:rPr>
              <a:t>deteriorated </a:t>
            </a:r>
            <a:br>
              <a:rPr lang="cs" sz="1800"/>
            </a:br>
            <a:r>
              <a:rPr b="0" lang="cs" sz="1400" strike="noStrike">
                <a:solidFill>
                  <a:srgbClr val="000000"/>
                </a:solidFill>
                <a:latin typeface="Arial"/>
                <a:ea typeface="Arial"/>
                <a:cs typeface="Arial"/>
                <a:sym typeface="Arial"/>
              </a:rPr>
              <a:t>(depends on the power supply = discharge energy)</a:t>
            </a:r>
            <a:endParaRPr b="0" sz="1400" strike="noStrike">
              <a:solidFill>
                <a:srgbClr val="000000"/>
              </a:solidFill>
              <a:latin typeface="Arial"/>
              <a:ea typeface="Arial"/>
              <a:cs typeface="Arial"/>
              <a:sym typeface="Arial"/>
            </a:endParaRPr>
          </a:p>
          <a:p>
            <a:pPr indent="-283995" lvl="0" marL="432000" marR="0" rtl="0" algn="l">
              <a:spcBef>
                <a:spcPts val="1417"/>
              </a:spcBef>
              <a:spcAft>
                <a:spcPts val="0"/>
              </a:spcAft>
              <a:buClr>
                <a:srgbClr val="000000"/>
              </a:buClr>
              <a:buSzPts val="630"/>
              <a:buFont typeface="Noto Sans Symbols"/>
              <a:buNone/>
            </a:pPr>
            <a:r>
              <a:t/>
            </a:r>
            <a:endParaRPr b="0" sz="1400" strike="noStrike">
              <a:solidFill>
                <a:srgbClr val="000000"/>
              </a:solidFill>
              <a:latin typeface="Arial"/>
              <a:ea typeface="Arial"/>
              <a:cs typeface="Arial"/>
              <a:sym typeface="Arial"/>
            </a:endParaRPr>
          </a:p>
          <a:p>
            <a:pPr indent="-324000" lvl="0" marL="432000" marR="0" rtl="0" algn="l">
              <a:spcBef>
                <a:spcPts val="1417"/>
              </a:spcBef>
              <a:spcAft>
                <a:spcPts val="0"/>
              </a:spcAft>
              <a:buClr>
                <a:srgbClr val="000000"/>
              </a:buClr>
              <a:buSzPts val="630"/>
              <a:buFont typeface="Noto Sans Symbols"/>
              <a:buChar char="●"/>
            </a:pPr>
            <a:r>
              <a:rPr b="0" lang="cs" sz="1400" strike="noStrike">
                <a:solidFill>
                  <a:srgbClr val="000000"/>
                </a:solidFill>
                <a:latin typeface="Arial"/>
                <a:ea typeface="Arial"/>
                <a:cs typeface="Arial"/>
                <a:sym typeface="Arial"/>
              </a:rPr>
              <a:t>Breakdown – in solid matters = permanent deterioration</a:t>
            </a:r>
            <a:endParaRPr b="0" sz="1400" strike="noStrike">
              <a:solidFill>
                <a:srgbClr val="000000"/>
              </a:solidFill>
              <a:latin typeface="Arial"/>
              <a:ea typeface="Arial"/>
              <a:cs typeface="Arial"/>
              <a:sym typeface="Arial"/>
            </a:endParaRPr>
          </a:p>
          <a:p>
            <a:pPr indent="-324000" lvl="0" marL="432000" marR="0" rtl="0" algn="l">
              <a:spcBef>
                <a:spcPts val="1417"/>
              </a:spcBef>
              <a:spcAft>
                <a:spcPts val="0"/>
              </a:spcAft>
              <a:buClr>
                <a:srgbClr val="000000"/>
              </a:buClr>
              <a:buSzPts val="630"/>
              <a:buFont typeface="Noto Sans Symbols"/>
              <a:buChar char="●"/>
            </a:pPr>
            <a:r>
              <a:rPr b="0" lang="cs" sz="1400" strike="noStrike">
                <a:solidFill>
                  <a:srgbClr val="000000"/>
                </a:solidFill>
                <a:latin typeface="Arial"/>
                <a:ea typeface="Arial"/>
                <a:cs typeface="Arial"/>
                <a:sym typeface="Arial"/>
              </a:rPr>
              <a:t>Flashover – in gases or liquids = temporary deterioration</a:t>
            </a:r>
            <a:endParaRPr b="0" sz="1400" strike="noStrike">
              <a:solidFill>
                <a:srgbClr val="000000"/>
              </a:solidFill>
              <a:latin typeface="Arial"/>
              <a:ea typeface="Arial"/>
              <a:cs typeface="Arial"/>
              <a:sym typeface="Arial"/>
            </a:endParaRPr>
          </a:p>
        </p:txBody>
      </p:sp>
      <p:pic>
        <p:nvPicPr>
          <p:cNvPr id="297" name="Google Shape;297;p46"/>
          <p:cNvPicPr preferRelativeResize="0"/>
          <p:nvPr/>
        </p:nvPicPr>
        <p:blipFill rotWithShape="1">
          <a:blip r:embed="rId3">
            <a:alphaModFix/>
          </a:blip>
          <a:srcRect b="0" l="0" r="0" t="0"/>
          <a:stretch/>
        </p:blipFill>
        <p:spPr>
          <a:xfrm>
            <a:off x="5899680" y="5040000"/>
            <a:ext cx="3237120" cy="1818000"/>
          </a:xfrm>
          <a:prstGeom prst="rect">
            <a:avLst/>
          </a:prstGeom>
          <a:noFill/>
          <a:ln>
            <a:noFill/>
          </a:ln>
        </p:spPr>
      </p:pic>
      <p:pic>
        <p:nvPicPr>
          <p:cNvPr id="298" name="Google Shape;298;p46"/>
          <p:cNvPicPr preferRelativeResize="0"/>
          <p:nvPr/>
        </p:nvPicPr>
        <p:blipFill rotWithShape="1">
          <a:blip r:embed="rId4">
            <a:alphaModFix/>
          </a:blip>
          <a:srcRect b="0" l="0" r="0" t="0"/>
          <a:stretch/>
        </p:blipFill>
        <p:spPr>
          <a:xfrm>
            <a:off x="6147360" y="-12240"/>
            <a:ext cx="3025440" cy="50522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nvSpPr>
        <p:spPr>
          <a:xfrm>
            <a:off x="311760" y="593280"/>
            <a:ext cx="8520120" cy="76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cs" sz="2800" strike="noStrike">
                <a:solidFill>
                  <a:srgbClr val="000000"/>
                </a:solidFill>
                <a:latin typeface="Arial"/>
                <a:ea typeface="Arial"/>
                <a:cs typeface="Arial"/>
                <a:sym typeface="Arial"/>
              </a:rPr>
              <a:t>Gasses</a:t>
            </a:r>
            <a:endParaRPr b="0" sz="2800" strike="noStrike">
              <a:solidFill>
                <a:srgbClr val="000000"/>
              </a:solidFill>
              <a:latin typeface="Arial"/>
              <a:ea typeface="Arial"/>
              <a:cs typeface="Arial"/>
              <a:sym typeface="Arial"/>
            </a:endParaRPr>
          </a:p>
        </p:txBody>
      </p:sp>
      <p:sp>
        <p:nvSpPr>
          <p:cNvPr id="304" name="Google Shape;304;p47"/>
          <p:cNvSpPr txBox="1"/>
          <p:nvPr/>
        </p:nvSpPr>
        <p:spPr>
          <a:xfrm>
            <a:off x="159351" y="1616750"/>
            <a:ext cx="3585300" cy="4554600"/>
          </a:xfrm>
          <a:prstGeom prst="rect">
            <a:avLst/>
          </a:prstGeom>
          <a:noFill/>
          <a:ln>
            <a:noFill/>
          </a:ln>
        </p:spPr>
        <p:txBody>
          <a:bodyPr anchorCtr="0" anchor="t" bIns="0" lIns="0" spcFirstLastPara="1" rIns="0" wrap="square" tIns="0">
            <a:normAutofit lnSpcReduction="20000"/>
          </a:bodyPr>
          <a:lstStyle/>
          <a:p>
            <a:pPr indent="0" lvl="0" marL="0" marR="0" rtl="0" algn="l">
              <a:spcBef>
                <a:spcPts val="0"/>
              </a:spcBef>
              <a:spcAft>
                <a:spcPts val="0"/>
              </a:spcAft>
              <a:buNone/>
            </a:pPr>
            <a:r>
              <a:rPr lang="cs" sz="1600"/>
              <a:t>D  voltage is not enough to stabilize </a:t>
            </a:r>
            <a:r>
              <a:rPr lang="cs" sz="1600"/>
              <a:t>discharge = any source of ionization needed (thermal emission, external)</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rPr lang="cs" sz="1600"/>
              <a:t>E-G stable </a:t>
            </a:r>
            <a:r>
              <a:rPr lang="cs" sz="1600"/>
              <a:t>discharge</a:t>
            </a:r>
            <a:r>
              <a:rPr lang="cs" sz="1600"/>
              <a:t> </a:t>
            </a:r>
            <a:br>
              <a:rPr lang="cs" sz="1600"/>
            </a:br>
            <a:r>
              <a:rPr lang="cs" sz="1600"/>
              <a:t>negative resistance characteristics</a:t>
            </a:r>
            <a:br>
              <a:rPr lang="cs" sz="1600"/>
            </a:br>
            <a:r>
              <a:rPr lang="cs" sz="1600"/>
              <a:t>= high energy and breakdown if energy is not limited by source</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t/>
            </a:r>
            <a:endParaRPr sz="1600"/>
          </a:p>
        </p:txBody>
      </p:sp>
      <p:pic>
        <p:nvPicPr>
          <p:cNvPr id="305" name="Google Shape;305;p47"/>
          <p:cNvPicPr preferRelativeResize="0"/>
          <p:nvPr/>
        </p:nvPicPr>
        <p:blipFill rotWithShape="1">
          <a:blip r:embed="rId3">
            <a:alphaModFix/>
          </a:blip>
          <a:srcRect b="0" l="0" r="0" t="0"/>
          <a:stretch/>
        </p:blipFill>
        <p:spPr>
          <a:xfrm>
            <a:off x="3785550" y="1616750"/>
            <a:ext cx="5305150" cy="3887900"/>
          </a:xfrm>
          <a:prstGeom prst="rect">
            <a:avLst/>
          </a:prstGeom>
          <a:noFill/>
          <a:ln>
            <a:noFill/>
          </a:ln>
        </p:spPr>
      </p:pic>
      <p:sp>
        <p:nvSpPr>
          <p:cNvPr id="306" name="Google Shape;306;p47"/>
          <p:cNvSpPr txBox="1"/>
          <p:nvPr/>
        </p:nvSpPr>
        <p:spPr>
          <a:xfrm>
            <a:off x="6660825" y="4680750"/>
            <a:ext cx="621300" cy="288300"/>
          </a:xfrm>
          <a:prstGeom prst="rect">
            <a:avLst/>
          </a:prstGeom>
          <a:solidFill>
            <a:schemeClr val="lt1"/>
          </a:solidFill>
          <a:ln>
            <a:noFill/>
          </a:ln>
        </p:spPr>
        <p:txBody>
          <a:bodyPr anchorCtr="0" anchor="t" bIns="36000" lIns="54000" spcFirstLastPara="1" rIns="54000" wrap="square" tIns="36000">
            <a:spAutoFit/>
          </a:bodyPr>
          <a:lstStyle/>
          <a:p>
            <a:pPr indent="0" lvl="0" marL="0" rtl="0" algn="r">
              <a:spcBef>
                <a:spcPts val="0"/>
              </a:spcBef>
              <a:spcAft>
                <a:spcPts val="0"/>
              </a:spcAft>
              <a:buNone/>
            </a:pPr>
            <a:r>
              <a:rPr lang="cs"/>
              <a:t>silent</a:t>
            </a:r>
            <a:endParaRPr/>
          </a:p>
        </p:txBody>
      </p:sp>
      <p:sp>
        <p:nvSpPr>
          <p:cNvPr id="307" name="Google Shape;307;p47"/>
          <p:cNvSpPr txBox="1"/>
          <p:nvPr/>
        </p:nvSpPr>
        <p:spPr>
          <a:xfrm>
            <a:off x="5886900" y="3622525"/>
            <a:ext cx="621300" cy="288300"/>
          </a:xfrm>
          <a:prstGeom prst="rect">
            <a:avLst/>
          </a:prstGeom>
          <a:solidFill>
            <a:schemeClr val="lt1"/>
          </a:solidFill>
          <a:ln>
            <a:noFill/>
          </a:ln>
        </p:spPr>
        <p:txBody>
          <a:bodyPr anchorCtr="0" anchor="t" bIns="36000" lIns="54000" spcFirstLastPara="1" rIns="54000" wrap="square" tIns="36000">
            <a:spAutoFit/>
          </a:bodyPr>
          <a:lstStyle/>
          <a:p>
            <a:pPr indent="0" lvl="0" marL="0" rtl="0" algn="r">
              <a:spcBef>
                <a:spcPts val="0"/>
              </a:spcBef>
              <a:spcAft>
                <a:spcPts val="0"/>
              </a:spcAft>
              <a:buNone/>
            </a:pPr>
            <a:r>
              <a:rPr lang="cs"/>
              <a:t>dark</a:t>
            </a:r>
            <a:endParaRPr/>
          </a:p>
        </p:txBody>
      </p:sp>
      <p:sp>
        <p:nvSpPr>
          <p:cNvPr id="308" name="Google Shape;308;p47"/>
          <p:cNvSpPr txBox="1"/>
          <p:nvPr/>
        </p:nvSpPr>
        <p:spPr>
          <a:xfrm>
            <a:off x="5759850" y="3284850"/>
            <a:ext cx="855000" cy="288300"/>
          </a:xfrm>
          <a:prstGeom prst="rect">
            <a:avLst/>
          </a:prstGeom>
          <a:solidFill>
            <a:schemeClr val="lt1"/>
          </a:solidFill>
          <a:ln>
            <a:noFill/>
          </a:ln>
        </p:spPr>
        <p:txBody>
          <a:bodyPr anchorCtr="0" anchor="t" bIns="36000" lIns="54000" spcFirstLastPara="1" rIns="54000" wrap="square" tIns="36000">
            <a:spAutoFit/>
          </a:bodyPr>
          <a:lstStyle/>
          <a:p>
            <a:pPr indent="0" lvl="0" marL="0" rtl="0" algn="r">
              <a:spcBef>
                <a:spcPts val="0"/>
              </a:spcBef>
              <a:spcAft>
                <a:spcPts val="0"/>
              </a:spcAft>
              <a:buNone/>
            </a:pPr>
            <a:r>
              <a:rPr lang="cs"/>
              <a:t>glow</a:t>
            </a:r>
            <a:endParaRPr/>
          </a:p>
        </p:txBody>
      </p:sp>
      <p:sp>
        <p:nvSpPr>
          <p:cNvPr id="309" name="Google Shape;309;p47"/>
          <p:cNvSpPr txBox="1"/>
          <p:nvPr/>
        </p:nvSpPr>
        <p:spPr>
          <a:xfrm>
            <a:off x="6346125" y="2111350"/>
            <a:ext cx="975300" cy="288300"/>
          </a:xfrm>
          <a:prstGeom prst="rect">
            <a:avLst/>
          </a:prstGeom>
          <a:solidFill>
            <a:schemeClr val="lt1"/>
          </a:solidFill>
          <a:ln>
            <a:noFill/>
          </a:ln>
        </p:spPr>
        <p:txBody>
          <a:bodyPr anchorCtr="0" anchor="t" bIns="36000" lIns="54000" spcFirstLastPara="1" rIns="54000" wrap="square" tIns="36000">
            <a:spAutoFit/>
          </a:bodyPr>
          <a:lstStyle/>
          <a:p>
            <a:pPr indent="0" lvl="0" marL="0" rtl="0" algn="r">
              <a:spcBef>
                <a:spcPts val="0"/>
              </a:spcBef>
              <a:spcAft>
                <a:spcPts val="0"/>
              </a:spcAft>
              <a:buNone/>
            </a:pPr>
            <a:r>
              <a:rPr lang="cs"/>
              <a:t>discharge</a:t>
            </a:r>
            <a:endParaRPr/>
          </a:p>
        </p:txBody>
      </p:sp>
      <p:sp>
        <p:nvSpPr>
          <p:cNvPr id="310" name="Google Shape;310;p47"/>
          <p:cNvSpPr txBox="1"/>
          <p:nvPr/>
        </p:nvSpPr>
        <p:spPr>
          <a:xfrm>
            <a:off x="7756500" y="2172050"/>
            <a:ext cx="1334100" cy="719100"/>
          </a:xfrm>
          <a:prstGeom prst="rect">
            <a:avLst/>
          </a:prstGeom>
          <a:solidFill>
            <a:schemeClr val="lt1"/>
          </a:solidFill>
          <a:ln>
            <a:noFill/>
          </a:ln>
        </p:spPr>
        <p:txBody>
          <a:bodyPr anchorCtr="0" anchor="t" bIns="36000" lIns="54000" spcFirstLastPara="1" rIns="54000" wrap="square" tIns="36000">
            <a:spAutoFit/>
          </a:bodyPr>
          <a:lstStyle/>
          <a:p>
            <a:pPr indent="0" lvl="0" marL="0" rtl="0" algn="ctr">
              <a:spcBef>
                <a:spcPts val="0"/>
              </a:spcBef>
              <a:spcAft>
                <a:spcPts val="0"/>
              </a:spcAft>
              <a:buNone/>
            </a:pPr>
            <a:r>
              <a:rPr lang="cs"/>
              <a:t>stable discharge</a:t>
            </a:r>
            <a:endParaRPr/>
          </a:p>
          <a:p>
            <a:pPr indent="0" lvl="0" marL="0" rtl="0" algn="ctr">
              <a:spcBef>
                <a:spcPts val="0"/>
              </a:spcBef>
              <a:spcAft>
                <a:spcPts val="0"/>
              </a:spcAft>
              <a:buNone/>
            </a:pPr>
            <a:r>
              <a:t/>
            </a:r>
            <a:endParaRPr/>
          </a:p>
        </p:txBody>
      </p:sp>
      <p:sp>
        <p:nvSpPr>
          <p:cNvPr id="311" name="Google Shape;311;p47"/>
          <p:cNvSpPr txBox="1"/>
          <p:nvPr/>
        </p:nvSpPr>
        <p:spPr>
          <a:xfrm>
            <a:off x="7756500" y="3630525"/>
            <a:ext cx="1334100" cy="1150200"/>
          </a:xfrm>
          <a:prstGeom prst="rect">
            <a:avLst/>
          </a:prstGeom>
          <a:solidFill>
            <a:schemeClr val="lt1"/>
          </a:solidFill>
          <a:ln>
            <a:noFill/>
          </a:ln>
        </p:spPr>
        <p:txBody>
          <a:bodyPr anchorCtr="0" anchor="t" bIns="36000" lIns="54000" spcFirstLastPara="1" rIns="54000" wrap="square" tIns="36000">
            <a:spAutoFit/>
          </a:bodyPr>
          <a:lstStyle/>
          <a:p>
            <a:pPr indent="0" lvl="0" marL="0" rtl="0" algn="ctr">
              <a:spcBef>
                <a:spcPts val="0"/>
              </a:spcBef>
              <a:spcAft>
                <a:spcPts val="0"/>
              </a:spcAft>
              <a:buNone/>
            </a:pPr>
            <a:r>
              <a:rPr lang="cs"/>
              <a:t>not self sustainable </a:t>
            </a:r>
            <a:r>
              <a:rPr lang="cs"/>
              <a:t>stable discharge</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0"/>
          <p:cNvPicPr preferRelativeResize="0"/>
          <p:nvPr/>
        </p:nvPicPr>
        <p:blipFill>
          <a:blip r:embed="rId3">
            <a:alphaModFix/>
          </a:blip>
          <a:stretch>
            <a:fillRect/>
          </a:stretch>
        </p:blipFill>
        <p:spPr>
          <a:xfrm>
            <a:off x="3370025" y="2108050"/>
            <a:ext cx="5773975" cy="4749950"/>
          </a:xfrm>
          <a:prstGeom prst="rect">
            <a:avLst/>
          </a:prstGeom>
          <a:noFill/>
          <a:ln>
            <a:noFill/>
          </a:ln>
        </p:spPr>
      </p:pic>
      <p:sp>
        <p:nvSpPr>
          <p:cNvPr id="127" name="Google Shape;12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solidFill>
                  <a:srgbClr val="999999"/>
                </a:solidFill>
              </a:rPr>
              <a:t>ETG 04</a:t>
            </a:r>
            <a:r>
              <a:rPr lang="cs"/>
              <a:t> </a:t>
            </a:r>
            <a:r>
              <a:rPr b="1" lang="cs"/>
              <a:t>Dielectrics and </a:t>
            </a:r>
            <a:r>
              <a:rPr b="1" lang="cs"/>
              <a:t>insulators	</a:t>
            </a:r>
            <a:r>
              <a:rPr lang="cs"/>
              <a:t>	</a:t>
            </a:r>
            <a:r>
              <a:rPr lang="cs" sz="2200">
                <a:solidFill>
                  <a:srgbClr val="666666"/>
                </a:solidFill>
              </a:rPr>
              <a:t>© 2022,</a:t>
            </a:r>
            <a:r>
              <a:rPr lang="cs" sz="2200"/>
              <a:t> </a:t>
            </a:r>
            <a:r>
              <a:rPr lang="cs" sz="2200">
                <a:solidFill>
                  <a:srgbClr val="666666"/>
                </a:solidFill>
              </a:rPr>
              <a:t>rev. 2022</a:t>
            </a:r>
            <a:endParaRPr sz="2200">
              <a:solidFill>
                <a:srgbClr val="666666"/>
              </a:solidFill>
            </a:endParaRPr>
          </a:p>
        </p:txBody>
      </p:sp>
      <p:sp>
        <p:nvSpPr>
          <p:cNvPr id="128" name="Google Shape;128;p30"/>
          <p:cNvSpPr txBox="1"/>
          <p:nvPr>
            <p:ph idx="1" type="body"/>
          </p:nvPr>
        </p:nvSpPr>
        <p:spPr>
          <a:xfrm>
            <a:off x="235500" y="1135150"/>
            <a:ext cx="4168200" cy="2293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cs" sz="1400"/>
              <a:t>Contents</a:t>
            </a:r>
            <a:endParaRPr b="1" sz="1400"/>
          </a:p>
          <a:p>
            <a:pPr indent="-298450" lvl="0" marL="457200" rtl="0" algn="l">
              <a:spcBef>
                <a:spcPts val="1200"/>
              </a:spcBef>
              <a:spcAft>
                <a:spcPts val="0"/>
              </a:spcAft>
              <a:buClr>
                <a:schemeClr val="dk1"/>
              </a:buClr>
              <a:buSzPts val="1100"/>
              <a:buChar char="●"/>
            </a:pPr>
            <a:r>
              <a:rPr lang="cs" sz="1400"/>
              <a:t>Physical properties of insulators</a:t>
            </a:r>
            <a:endParaRPr sz="1400"/>
          </a:p>
          <a:p>
            <a:pPr indent="-317500" lvl="0" marL="457200" rtl="0" algn="l">
              <a:spcBef>
                <a:spcPts val="0"/>
              </a:spcBef>
              <a:spcAft>
                <a:spcPts val="0"/>
              </a:spcAft>
              <a:buSzPts val="1400"/>
              <a:buChar char="●"/>
            </a:pPr>
            <a:r>
              <a:rPr lang="cs" sz="1400"/>
              <a:t>Intrinsic resistivity and surface resistivity</a:t>
            </a:r>
            <a:endParaRPr sz="1400"/>
          </a:p>
          <a:p>
            <a:pPr indent="-317500" lvl="0" marL="457200" rtl="0" algn="l">
              <a:spcBef>
                <a:spcPts val="0"/>
              </a:spcBef>
              <a:spcAft>
                <a:spcPts val="0"/>
              </a:spcAft>
              <a:buSzPts val="1400"/>
              <a:buChar char="●"/>
            </a:pPr>
            <a:r>
              <a:rPr lang="cs" sz="1400"/>
              <a:t>Insulator permitivity</a:t>
            </a:r>
            <a:endParaRPr sz="1400"/>
          </a:p>
          <a:p>
            <a:pPr indent="-317500" lvl="0" marL="457200" rtl="0" algn="l">
              <a:spcBef>
                <a:spcPts val="0"/>
              </a:spcBef>
              <a:spcAft>
                <a:spcPts val="0"/>
              </a:spcAft>
              <a:buSzPts val="1400"/>
              <a:buChar char="●"/>
            </a:pPr>
            <a:r>
              <a:rPr lang="cs" sz="1400"/>
              <a:t>Dielectric loss factors</a:t>
            </a:r>
            <a:endParaRPr sz="1400"/>
          </a:p>
          <a:p>
            <a:pPr indent="-317500" lvl="0" marL="457200" rtl="0" algn="l">
              <a:spcBef>
                <a:spcPts val="0"/>
              </a:spcBef>
              <a:spcAft>
                <a:spcPts val="0"/>
              </a:spcAft>
              <a:buSzPts val="1400"/>
              <a:buChar char="●"/>
            </a:pPr>
            <a:r>
              <a:rPr lang="cs" sz="1400"/>
              <a:t>Electrical strength</a:t>
            </a:r>
            <a:endParaRPr sz="1400"/>
          </a:p>
          <a:p>
            <a:pPr indent="-317500" lvl="0" marL="457200" rtl="0" algn="l">
              <a:spcBef>
                <a:spcPts val="0"/>
              </a:spcBef>
              <a:spcAft>
                <a:spcPts val="0"/>
              </a:spcAft>
              <a:buSzPts val="1400"/>
              <a:buChar char="●"/>
            </a:pPr>
            <a:r>
              <a:rPr lang="cs" sz="1400"/>
              <a:t>Mechanical properties</a:t>
            </a:r>
            <a:endParaRPr sz="1400"/>
          </a:p>
          <a:p>
            <a:pPr indent="-317500" lvl="0" marL="457200" rtl="0" algn="l">
              <a:spcBef>
                <a:spcPts val="0"/>
              </a:spcBef>
              <a:spcAft>
                <a:spcPts val="0"/>
              </a:spcAft>
              <a:buSzPts val="1400"/>
              <a:buChar char="●"/>
            </a:pPr>
            <a:r>
              <a:rPr lang="cs" sz="1400"/>
              <a:t>Heat resistance</a:t>
            </a:r>
            <a:endParaRPr sz="1400"/>
          </a:p>
          <a:p>
            <a:pPr indent="-317500" lvl="0" marL="457200" rtl="0" algn="l">
              <a:spcBef>
                <a:spcPts val="0"/>
              </a:spcBef>
              <a:spcAft>
                <a:spcPts val="0"/>
              </a:spcAft>
              <a:buSzPts val="1400"/>
              <a:buChar char="●"/>
            </a:pPr>
            <a:r>
              <a:rPr lang="cs" sz="1400"/>
              <a:t>Water absorption - wettability</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8"/>
          <p:cNvSpPr txBox="1"/>
          <p:nvPr/>
        </p:nvSpPr>
        <p:spPr>
          <a:xfrm>
            <a:off x="311760" y="593280"/>
            <a:ext cx="8520000" cy="76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cs" sz="2800"/>
              <a:t>Gasses - Paschen  law</a:t>
            </a:r>
            <a:endParaRPr b="0" sz="2800" strike="noStrike">
              <a:solidFill>
                <a:srgbClr val="000000"/>
              </a:solidFill>
              <a:latin typeface="Arial"/>
              <a:ea typeface="Arial"/>
              <a:cs typeface="Arial"/>
              <a:sym typeface="Arial"/>
            </a:endParaRPr>
          </a:p>
        </p:txBody>
      </p:sp>
      <p:sp>
        <p:nvSpPr>
          <p:cNvPr id="317" name="Google Shape;317;p48"/>
          <p:cNvSpPr txBox="1"/>
          <p:nvPr/>
        </p:nvSpPr>
        <p:spPr>
          <a:xfrm>
            <a:off x="311750" y="1459300"/>
            <a:ext cx="3326100" cy="4554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lang="cs" sz="1500"/>
              <a:t>Breakdown voltage depends on pressure and electrode distance</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rPr lang="cs" sz="1500"/>
              <a:t>Low pressure + low distance - accelerated electron has low </a:t>
            </a:r>
            <a:r>
              <a:rPr lang="cs" sz="1500"/>
              <a:t>probability</a:t>
            </a:r>
            <a:r>
              <a:rPr lang="cs" sz="1500"/>
              <a:t> to </a:t>
            </a:r>
            <a:r>
              <a:rPr lang="cs" sz="1500"/>
              <a:t>collide</a:t>
            </a:r>
            <a:r>
              <a:rPr lang="cs" sz="1500"/>
              <a:t> </a:t>
            </a:r>
            <a:r>
              <a:rPr lang="cs" sz="1500"/>
              <a:t>with</a:t>
            </a:r>
            <a:r>
              <a:rPr lang="cs" sz="1500"/>
              <a:t> gas molecule (reach anode without collision) = no excitation</a:t>
            </a:r>
            <a:br>
              <a:rPr lang="cs" sz="1500"/>
            </a:b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rPr lang="cs" sz="1500"/>
              <a:t>High pressure = short free distance between collisions = not enough energy for excitatiton</a:t>
            </a:r>
            <a:endParaRPr sz="1500"/>
          </a:p>
        </p:txBody>
      </p:sp>
      <p:pic>
        <p:nvPicPr>
          <p:cNvPr id="318" name="Google Shape;318;p48"/>
          <p:cNvPicPr preferRelativeResize="0"/>
          <p:nvPr/>
        </p:nvPicPr>
        <p:blipFill>
          <a:blip r:embed="rId3">
            <a:alphaModFix/>
          </a:blip>
          <a:stretch>
            <a:fillRect/>
          </a:stretch>
        </p:blipFill>
        <p:spPr>
          <a:xfrm>
            <a:off x="3637806" y="3429005"/>
            <a:ext cx="5410200" cy="3209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9"/>
          <p:cNvSpPr txBox="1"/>
          <p:nvPr/>
        </p:nvSpPr>
        <p:spPr>
          <a:xfrm>
            <a:off x="311760" y="593280"/>
            <a:ext cx="8520000" cy="763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cs" sz="2800"/>
              <a:t>Gasses - Channal dicharge</a:t>
            </a:r>
            <a:endParaRPr b="0" sz="2800" strike="noStrike">
              <a:solidFill>
                <a:srgbClr val="000000"/>
              </a:solidFill>
              <a:latin typeface="Arial"/>
              <a:ea typeface="Arial"/>
              <a:cs typeface="Arial"/>
              <a:sym typeface="Arial"/>
            </a:endParaRPr>
          </a:p>
        </p:txBody>
      </p:sp>
      <p:sp>
        <p:nvSpPr>
          <p:cNvPr id="324" name="Google Shape;324;p49"/>
          <p:cNvSpPr txBox="1"/>
          <p:nvPr/>
        </p:nvSpPr>
        <p:spPr>
          <a:xfrm>
            <a:off x="311750" y="1459300"/>
            <a:ext cx="3326100" cy="4554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rPr lang="cs" sz="1500"/>
              <a:t>Electron speed 10</a:t>
            </a:r>
            <a:r>
              <a:rPr baseline="30000" lang="cs" sz="1500"/>
              <a:t>7</a:t>
            </a:r>
            <a:r>
              <a:rPr lang="cs" sz="1500"/>
              <a:t> m/s</a:t>
            </a:r>
            <a:endParaRPr sz="1500"/>
          </a:p>
          <a:p>
            <a:pPr indent="0" lvl="0" marL="0" marR="0" rtl="0" algn="l">
              <a:spcBef>
                <a:spcPts val="0"/>
              </a:spcBef>
              <a:spcAft>
                <a:spcPts val="0"/>
              </a:spcAft>
              <a:buNone/>
            </a:pPr>
            <a:r>
              <a:rPr lang="cs" sz="1500"/>
              <a:t>Ion speed </a:t>
            </a:r>
            <a:r>
              <a:rPr lang="cs" sz="1500">
                <a:solidFill>
                  <a:schemeClr val="dk1"/>
                </a:solidFill>
              </a:rPr>
              <a:t>10</a:t>
            </a:r>
            <a:r>
              <a:rPr baseline="30000" lang="cs" sz="1500">
                <a:solidFill>
                  <a:schemeClr val="dk1"/>
                </a:solidFill>
              </a:rPr>
              <a:t>3</a:t>
            </a:r>
            <a:r>
              <a:rPr lang="cs" sz="1500">
                <a:solidFill>
                  <a:schemeClr val="dk1"/>
                </a:solidFill>
              </a:rPr>
              <a:t> m/s</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0" lvl="0" marL="0" marR="0" rtl="0" algn="l">
              <a:spcBef>
                <a:spcPts val="0"/>
              </a:spcBef>
              <a:spcAft>
                <a:spcPts val="0"/>
              </a:spcAft>
              <a:buNone/>
            </a:pPr>
            <a:r>
              <a:rPr lang="cs" sz="1500">
                <a:solidFill>
                  <a:schemeClr val="dk1"/>
                </a:solidFill>
              </a:rPr>
              <a:t>Ions are almost non movable</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0" lvl="0" marL="0" marR="0" rtl="0" algn="l">
              <a:spcBef>
                <a:spcPts val="0"/>
              </a:spcBef>
              <a:spcAft>
                <a:spcPts val="0"/>
              </a:spcAft>
              <a:buNone/>
            </a:pPr>
            <a:r>
              <a:rPr lang="cs" sz="1500">
                <a:solidFill>
                  <a:schemeClr val="dk1"/>
                </a:solidFill>
              </a:rPr>
              <a:t>When avalanche ionization occurs = cloud of cations = non-homogeneity of field density = forefront of avalanche is higher gradient = electron acceleration is higher</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0" lvl="0" marL="0" marR="0" rtl="0" algn="l">
              <a:spcBef>
                <a:spcPts val="0"/>
              </a:spcBef>
              <a:spcAft>
                <a:spcPts val="0"/>
              </a:spcAft>
              <a:buNone/>
            </a:pPr>
            <a:r>
              <a:rPr lang="cs" sz="1500">
                <a:solidFill>
                  <a:schemeClr val="dk1"/>
                </a:solidFill>
              </a:rPr>
              <a:t>Photoionization produces other avalanches away from sources</a:t>
            </a:r>
            <a:endParaRPr sz="1500">
              <a:solidFill>
                <a:schemeClr val="dk1"/>
              </a:solidFill>
            </a:endParaRPr>
          </a:p>
          <a:p>
            <a:pPr indent="0" lvl="0" marL="0" marR="0" rtl="0" algn="l">
              <a:spcBef>
                <a:spcPts val="0"/>
              </a:spcBef>
              <a:spcAft>
                <a:spcPts val="0"/>
              </a:spcAft>
              <a:buNone/>
            </a:pPr>
            <a:r>
              <a:t/>
            </a:r>
            <a:endParaRPr sz="1500">
              <a:solidFill>
                <a:schemeClr val="dk1"/>
              </a:solidFill>
            </a:endParaRPr>
          </a:p>
          <a:p>
            <a:pPr indent="0" lvl="0" marL="0" marR="0" rtl="0" algn="l">
              <a:spcBef>
                <a:spcPts val="0"/>
              </a:spcBef>
              <a:spcAft>
                <a:spcPts val="0"/>
              </a:spcAft>
              <a:buNone/>
            </a:pPr>
            <a:r>
              <a:rPr lang="cs" sz="1500">
                <a:solidFill>
                  <a:schemeClr val="dk1"/>
                </a:solidFill>
              </a:rPr>
              <a:t>Avalanches joints into discharge streamer</a:t>
            </a:r>
            <a:endParaRPr sz="1500">
              <a:solidFill>
                <a:schemeClr val="dk1"/>
              </a:solidFill>
            </a:endParaRPr>
          </a:p>
          <a:p>
            <a:pPr indent="0" lvl="0" marL="0" marR="0" rtl="0" algn="l">
              <a:spcBef>
                <a:spcPts val="0"/>
              </a:spcBef>
              <a:spcAft>
                <a:spcPts val="0"/>
              </a:spcAft>
              <a:buNone/>
            </a:pPr>
            <a:r>
              <a:t/>
            </a:r>
            <a:endParaRPr sz="1500">
              <a:solidFill>
                <a:schemeClr val="dk1"/>
              </a:solidFill>
            </a:endParaRPr>
          </a:p>
        </p:txBody>
      </p:sp>
      <p:grpSp>
        <p:nvGrpSpPr>
          <p:cNvPr id="325" name="Google Shape;325;p49"/>
          <p:cNvGrpSpPr/>
          <p:nvPr/>
        </p:nvGrpSpPr>
        <p:grpSpPr>
          <a:xfrm>
            <a:off x="3790250" y="3794880"/>
            <a:ext cx="5095875" cy="2790825"/>
            <a:chOff x="3790250" y="1508880"/>
            <a:chExt cx="5095875" cy="2790825"/>
          </a:xfrm>
        </p:grpSpPr>
        <p:pic>
          <p:nvPicPr>
            <p:cNvPr id="326" name="Google Shape;326;p49"/>
            <p:cNvPicPr preferRelativeResize="0"/>
            <p:nvPr/>
          </p:nvPicPr>
          <p:blipFill>
            <a:blip r:embed="rId3">
              <a:alphaModFix/>
            </a:blip>
            <a:stretch>
              <a:fillRect/>
            </a:stretch>
          </p:blipFill>
          <p:spPr>
            <a:xfrm>
              <a:off x="3790250" y="1508880"/>
              <a:ext cx="5095875" cy="2790825"/>
            </a:xfrm>
            <a:prstGeom prst="rect">
              <a:avLst/>
            </a:prstGeom>
            <a:noFill/>
            <a:ln>
              <a:noFill/>
            </a:ln>
          </p:spPr>
        </p:pic>
        <p:sp>
          <p:nvSpPr>
            <p:cNvPr id="327" name="Google Shape;327;p49"/>
            <p:cNvSpPr txBox="1"/>
            <p:nvPr/>
          </p:nvSpPr>
          <p:spPr>
            <a:xfrm>
              <a:off x="5754525" y="1661275"/>
              <a:ext cx="1370400" cy="288300"/>
            </a:xfrm>
            <a:prstGeom prst="rect">
              <a:avLst/>
            </a:prstGeom>
            <a:solidFill>
              <a:schemeClr val="lt1"/>
            </a:solidFill>
            <a:ln>
              <a:noFill/>
            </a:ln>
          </p:spPr>
          <p:txBody>
            <a:bodyPr anchorCtr="0" anchor="t" bIns="36000" lIns="54000" spcFirstLastPara="1" rIns="54000" wrap="square" tIns="36000">
              <a:spAutoFit/>
            </a:bodyPr>
            <a:lstStyle/>
            <a:p>
              <a:pPr indent="0" lvl="0" marL="0" rtl="0" algn="l">
                <a:spcBef>
                  <a:spcPts val="0"/>
                </a:spcBef>
                <a:spcAft>
                  <a:spcPts val="0"/>
                </a:spcAft>
                <a:buNone/>
              </a:pPr>
              <a:r>
                <a:rPr lang="cs"/>
                <a:t>photon paths</a:t>
              </a:r>
              <a:endParaRPr/>
            </a:p>
          </p:txBody>
        </p:sp>
        <p:sp>
          <p:nvSpPr>
            <p:cNvPr id="328" name="Google Shape;328;p49"/>
            <p:cNvSpPr txBox="1"/>
            <p:nvPr/>
          </p:nvSpPr>
          <p:spPr>
            <a:xfrm>
              <a:off x="5379625" y="3832825"/>
              <a:ext cx="1745400" cy="288300"/>
            </a:xfrm>
            <a:prstGeom prst="rect">
              <a:avLst/>
            </a:prstGeom>
            <a:solidFill>
              <a:schemeClr val="lt1"/>
            </a:solidFill>
            <a:ln>
              <a:noFill/>
            </a:ln>
          </p:spPr>
          <p:txBody>
            <a:bodyPr anchorCtr="0" anchor="t" bIns="36000" lIns="54000" spcFirstLastPara="1" rIns="54000" wrap="square" tIns="36000">
              <a:spAutoFit/>
            </a:bodyPr>
            <a:lstStyle/>
            <a:p>
              <a:pPr indent="0" lvl="0" marL="0" rtl="0" algn="l">
                <a:spcBef>
                  <a:spcPts val="0"/>
                </a:spcBef>
                <a:spcAft>
                  <a:spcPts val="0"/>
                </a:spcAft>
                <a:buNone/>
              </a:pPr>
              <a:r>
                <a:rPr lang="cs"/>
                <a:t>primary avalanche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0"/>
          <p:cNvSpPr txBox="1"/>
          <p:nvPr/>
        </p:nvSpPr>
        <p:spPr>
          <a:xfrm>
            <a:off x="311760" y="593280"/>
            <a:ext cx="85200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cs" sz="2800">
                <a:solidFill>
                  <a:schemeClr val="dk1"/>
                </a:solidFill>
              </a:rPr>
              <a:t>Dielectric strength - </a:t>
            </a:r>
            <a:r>
              <a:rPr b="1" lang="cs" sz="2800">
                <a:solidFill>
                  <a:schemeClr val="dk1"/>
                </a:solidFill>
              </a:rPr>
              <a:t>liquids</a:t>
            </a:r>
            <a:r>
              <a:rPr lang="cs" sz="2800">
                <a:solidFill>
                  <a:schemeClr val="dk1"/>
                </a:solidFill>
              </a:rPr>
              <a:t> </a:t>
            </a:r>
            <a:endParaRPr b="0" i="0" sz="2800" u="none" cap="none" strike="noStrike">
              <a:solidFill>
                <a:srgbClr val="000000"/>
              </a:solidFill>
              <a:latin typeface="Arial"/>
              <a:ea typeface="Arial"/>
              <a:cs typeface="Arial"/>
              <a:sym typeface="Arial"/>
            </a:endParaRPr>
          </a:p>
        </p:txBody>
      </p:sp>
      <p:sp>
        <p:nvSpPr>
          <p:cNvPr id="334" name="Google Shape;334;p50"/>
          <p:cNvSpPr txBox="1"/>
          <p:nvPr/>
        </p:nvSpPr>
        <p:spPr>
          <a:xfrm>
            <a:off x="311750" y="1536475"/>
            <a:ext cx="8520000" cy="4655400"/>
          </a:xfrm>
          <a:prstGeom prst="rect">
            <a:avLst/>
          </a:prstGeom>
          <a:noFill/>
          <a:ln>
            <a:noFill/>
          </a:ln>
        </p:spPr>
        <p:txBody>
          <a:bodyPr anchorCtr="0" anchor="t" bIns="91425" lIns="91425" spcFirstLastPara="1" rIns="91425" wrap="square" tIns="91425">
            <a:noAutofit/>
          </a:bodyPr>
          <a:lstStyle/>
          <a:p>
            <a:pPr indent="-317159" lvl="1" marL="914400" marR="0" rtl="0" algn="l">
              <a:lnSpc>
                <a:spcPct val="115000"/>
              </a:lnSpc>
              <a:spcBef>
                <a:spcPts val="0"/>
              </a:spcBef>
              <a:spcAft>
                <a:spcPts val="0"/>
              </a:spcAft>
              <a:buClr>
                <a:srgbClr val="595959"/>
              </a:buClr>
              <a:buSzPts val="1400"/>
              <a:buFont typeface="Arial"/>
              <a:buChar char="○"/>
            </a:pPr>
            <a:r>
              <a:rPr lang="cs" sz="1800">
                <a:solidFill>
                  <a:srgbClr val="595959"/>
                </a:solidFill>
              </a:rPr>
              <a:t>is higher </a:t>
            </a:r>
            <a:r>
              <a:rPr lang="cs" sz="1800">
                <a:solidFill>
                  <a:srgbClr val="595959"/>
                </a:solidFill>
              </a:rPr>
              <a:t>than</a:t>
            </a:r>
            <a:r>
              <a:rPr lang="cs" sz="1800">
                <a:solidFill>
                  <a:srgbClr val="595959"/>
                </a:solidFill>
              </a:rPr>
              <a:t> in gas</a:t>
            </a:r>
            <a:endParaRPr sz="1800">
              <a:solidFill>
                <a:srgbClr val="595959"/>
              </a:solidFill>
            </a:endParaRPr>
          </a:p>
          <a:p>
            <a:pPr indent="-342559" lvl="1" marL="914400" marR="0" rtl="0" algn="l">
              <a:lnSpc>
                <a:spcPct val="115000"/>
              </a:lnSpc>
              <a:spcBef>
                <a:spcPts val="0"/>
              </a:spcBef>
              <a:spcAft>
                <a:spcPts val="0"/>
              </a:spcAft>
              <a:buClr>
                <a:srgbClr val="595959"/>
              </a:buClr>
              <a:buSzPts val="1800"/>
              <a:buChar char="○"/>
            </a:pPr>
            <a:r>
              <a:rPr lang="cs" sz="1800">
                <a:solidFill>
                  <a:srgbClr val="595959"/>
                </a:solidFill>
              </a:rPr>
              <a:t>strongly depends on impurities, water amount, electrode non uniformities</a:t>
            </a:r>
            <a:endParaRPr sz="1800">
              <a:solidFill>
                <a:srgbClr val="595959"/>
              </a:solidFill>
            </a:endParaRPr>
          </a:p>
          <a:p>
            <a:pPr indent="0" lvl="0" marL="914400" marR="0" rtl="0" algn="l">
              <a:lnSpc>
                <a:spcPct val="115000"/>
              </a:lnSpc>
              <a:spcBef>
                <a:spcPts val="0"/>
              </a:spcBef>
              <a:spcAft>
                <a:spcPts val="0"/>
              </a:spcAft>
              <a:buNone/>
            </a:pPr>
            <a:r>
              <a:t/>
            </a:r>
            <a:endParaRPr sz="1800">
              <a:solidFill>
                <a:srgbClr val="595959"/>
              </a:solidFill>
            </a:endParaRPr>
          </a:p>
          <a:p>
            <a:pPr indent="0" lvl="0" marL="0" marR="0" rtl="0" algn="l">
              <a:lnSpc>
                <a:spcPct val="115000"/>
              </a:lnSpc>
              <a:spcBef>
                <a:spcPts val="0"/>
              </a:spcBef>
              <a:spcAft>
                <a:spcPts val="0"/>
              </a:spcAft>
              <a:buNone/>
            </a:pPr>
            <a:r>
              <a:rPr lang="cs" sz="1800">
                <a:solidFill>
                  <a:srgbClr val="595959"/>
                </a:solidFill>
              </a:rPr>
              <a:t>Several theories of </a:t>
            </a:r>
            <a:r>
              <a:rPr lang="cs" sz="1800">
                <a:solidFill>
                  <a:srgbClr val="595959"/>
                </a:solidFill>
              </a:rPr>
              <a:t>conductance</a:t>
            </a:r>
            <a:endParaRPr sz="1800">
              <a:solidFill>
                <a:srgbClr val="595959"/>
              </a:solidFill>
            </a:endParaRPr>
          </a:p>
          <a:p>
            <a:pPr indent="-342900" lvl="0" marL="457200" marR="0" rtl="0" algn="l">
              <a:lnSpc>
                <a:spcPct val="115000"/>
              </a:lnSpc>
              <a:spcBef>
                <a:spcPts val="0"/>
              </a:spcBef>
              <a:spcAft>
                <a:spcPts val="0"/>
              </a:spcAft>
              <a:buClr>
                <a:srgbClr val="595959"/>
              </a:buClr>
              <a:buSzPts val="1800"/>
              <a:buChar char="●"/>
            </a:pPr>
            <a:r>
              <a:rPr lang="cs" sz="1800">
                <a:solidFill>
                  <a:srgbClr val="595959"/>
                </a:solidFill>
              </a:rPr>
              <a:t>electron emission from electrodes + impact ionization</a:t>
            </a:r>
            <a:endParaRPr sz="1800">
              <a:solidFill>
                <a:srgbClr val="595959"/>
              </a:solidFill>
            </a:endParaRPr>
          </a:p>
          <a:p>
            <a:pPr indent="-342900" lvl="0" marL="457200" marR="0" rtl="0" algn="l">
              <a:lnSpc>
                <a:spcPct val="115000"/>
              </a:lnSpc>
              <a:spcBef>
                <a:spcPts val="0"/>
              </a:spcBef>
              <a:spcAft>
                <a:spcPts val="0"/>
              </a:spcAft>
              <a:buClr>
                <a:srgbClr val="595959"/>
              </a:buClr>
              <a:buSzPts val="1800"/>
              <a:buChar char="●"/>
            </a:pPr>
            <a:r>
              <a:rPr lang="cs" sz="1800">
                <a:solidFill>
                  <a:srgbClr val="595959"/>
                </a:solidFill>
              </a:rPr>
              <a:t>gas bubbles creation + discharge inside bubbles</a:t>
            </a:r>
            <a:endParaRPr sz="1800">
              <a:solidFill>
                <a:srgbClr val="595959"/>
              </a:solidFill>
            </a:endParaRPr>
          </a:p>
          <a:p>
            <a:pPr indent="0" lvl="0" marL="0" marR="0" rtl="0" algn="l">
              <a:lnSpc>
                <a:spcPct val="115000"/>
              </a:lnSpc>
              <a:spcBef>
                <a:spcPts val="0"/>
              </a:spcBef>
              <a:spcAft>
                <a:spcPts val="0"/>
              </a:spcAft>
              <a:buNone/>
            </a:pPr>
            <a:r>
              <a:t/>
            </a:r>
            <a:endParaRPr sz="1800">
              <a:solidFill>
                <a:srgbClr val="595959"/>
              </a:solidFill>
            </a:endParaRPr>
          </a:p>
          <a:p>
            <a:pPr indent="0" lvl="0" marL="0" marR="0" rtl="0" algn="l">
              <a:lnSpc>
                <a:spcPct val="115000"/>
              </a:lnSpc>
              <a:spcBef>
                <a:spcPts val="0"/>
              </a:spcBef>
              <a:spcAft>
                <a:spcPts val="0"/>
              </a:spcAft>
              <a:buNone/>
            </a:pPr>
            <a:r>
              <a:rPr lang="cs" sz="1800">
                <a:solidFill>
                  <a:srgbClr val="595959"/>
                </a:solidFill>
              </a:rPr>
              <a:t>Strong influence of impurities </a:t>
            </a:r>
            <a:br>
              <a:rPr lang="cs" sz="1800">
                <a:solidFill>
                  <a:srgbClr val="595959"/>
                </a:solidFill>
              </a:rPr>
            </a:br>
            <a:r>
              <a:rPr lang="cs" sz="1800">
                <a:solidFill>
                  <a:srgbClr val="595959"/>
                </a:solidFill>
              </a:rPr>
              <a:t>   and temperature</a:t>
            </a:r>
            <a:endParaRPr sz="1800">
              <a:solidFill>
                <a:srgbClr val="595959"/>
              </a:solidFill>
            </a:endParaRPr>
          </a:p>
          <a:p>
            <a:pPr indent="0" lvl="0" marL="0" marR="0" rtl="0" algn="l">
              <a:lnSpc>
                <a:spcPct val="115000"/>
              </a:lnSpc>
              <a:spcBef>
                <a:spcPts val="0"/>
              </a:spcBef>
              <a:spcAft>
                <a:spcPts val="0"/>
              </a:spcAft>
              <a:buNone/>
            </a:pPr>
            <a:r>
              <a:t/>
            </a:r>
            <a:endParaRPr sz="1800">
              <a:solidFill>
                <a:srgbClr val="595959"/>
              </a:solidFill>
            </a:endParaRPr>
          </a:p>
          <a:p>
            <a:pPr indent="0" lvl="0" marL="0" marR="0" rtl="0" algn="l">
              <a:lnSpc>
                <a:spcPct val="115000"/>
              </a:lnSpc>
              <a:spcBef>
                <a:spcPts val="0"/>
              </a:spcBef>
              <a:spcAft>
                <a:spcPts val="0"/>
              </a:spcAft>
              <a:buNone/>
            </a:pPr>
            <a:r>
              <a:rPr lang="cs" sz="1800">
                <a:solidFill>
                  <a:srgbClr val="595959"/>
                </a:solidFill>
              </a:rPr>
              <a:t>Time dependent</a:t>
            </a:r>
            <a:endParaRPr sz="1800">
              <a:solidFill>
                <a:srgbClr val="595959"/>
              </a:solidFill>
            </a:endParaRPr>
          </a:p>
          <a:p>
            <a:pPr indent="-342900" lvl="0" marL="457200" marR="0" rtl="0" algn="l">
              <a:lnSpc>
                <a:spcPct val="115000"/>
              </a:lnSpc>
              <a:spcBef>
                <a:spcPts val="0"/>
              </a:spcBef>
              <a:spcAft>
                <a:spcPts val="0"/>
              </a:spcAft>
              <a:buClr>
                <a:srgbClr val="595959"/>
              </a:buClr>
              <a:buSzPts val="1800"/>
              <a:buChar char="●"/>
            </a:pPr>
            <a:r>
              <a:rPr lang="cs" sz="1800">
                <a:solidFill>
                  <a:srgbClr val="595959"/>
                </a:solidFill>
              </a:rPr>
              <a:t>Impulse strength is much higher than </a:t>
            </a:r>
            <a:endParaRPr sz="1800">
              <a:solidFill>
                <a:srgbClr val="595959"/>
              </a:solidFill>
            </a:endParaRPr>
          </a:p>
          <a:p>
            <a:pPr indent="-342900" lvl="0" marL="457200" marR="0" rtl="0" algn="l">
              <a:lnSpc>
                <a:spcPct val="115000"/>
              </a:lnSpc>
              <a:spcBef>
                <a:spcPts val="0"/>
              </a:spcBef>
              <a:spcAft>
                <a:spcPts val="0"/>
              </a:spcAft>
              <a:buClr>
                <a:srgbClr val="595959"/>
              </a:buClr>
              <a:buSzPts val="1800"/>
              <a:buChar char="●"/>
            </a:pPr>
            <a:r>
              <a:rPr lang="cs" sz="1800">
                <a:solidFill>
                  <a:srgbClr val="595959"/>
                </a:solidFill>
              </a:rPr>
              <a:t>for steady voltage</a:t>
            </a:r>
            <a:endParaRPr sz="1800">
              <a:solidFill>
                <a:srgbClr val="595959"/>
              </a:solidFill>
            </a:endParaRPr>
          </a:p>
          <a:p>
            <a:pPr indent="0" lvl="0" marL="914400" marR="0" rtl="0" algn="l">
              <a:lnSpc>
                <a:spcPct val="115000"/>
              </a:lnSpc>
              <a:spcBef>
                <a:spcPts val="0"/>
              </a:spcBef>
              <a:spcAft>
                <a:spcPts val="0"/>
              </a:spcAft>
              <a:buNone/>
            </a:pPr>
            <a:r>
              <a:t/>
            </a:r>
            <a:endParaRPr sz="1800">
              <a:solidFill>
                <a:srgbClr val="595959"/>
              </a:solidFill>
            </a:endParaRPr>
          </a:p>
        </p:txBody>
      </p:sp>
      <p:pic>
        <p:nvPicPr>
          <p:cNvPr id="335" name="Google Shape;335;p50"/>
          <p:cNvPicPr preferRelativeResize="0"/>
          <p:nvPr/>
        </p:nvPicPr>
        <p:blipFill>
          <a:blip r:embed="rId3">
            <a:alphaModFix/>
          </a:blip>
          <a:stretch>
            <a:fillRect/>
          </a:stretch>
        </p:blipFill>
        <p:spPr>
          <a:xfrm>
            <a:off x="4924413" y="3886200"/>
            <a:ext cx="4219575" cy="2971800"/>
          </a:xfrm>
          <a:prstGeom prst="rect">
            <a:avLst/>
          </a:prstGeom>
          <a:noFill/>
          <a:ln>
            <a:noFill/>
          </a:ln>
        </p:spPr>
      </p:pic>
      <p:sp>
        <p:nvSpPr>
          <p:cNvPr id="336" name="Google Shape;336;p50"/>
          <p:cNvSpPr txBox="1"/>
          <p:nvPr/>
        </p:nvSpPr>
        <p:spPr>
          <a:xfrm>
            <a:off x="3812425" y="5433575"/>
            <a:ext cx="2090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a:t>Breakdown voltage of mineral oil (% of absorbed water)</a:t>
            </a:r>
            <a:endParaRPr/>
          </a:p>
        </p:txBody>
      </p:sp>
      <p:pic>
        <p:nvPicPr>
          <p:cNvPr id="337" name="Google Shape;337;p50"/>
          <p:cNvPicPr preferRelativeResize="0"/>
          <p:nvPr/>
        </p:nvPicPr>
        <p:blipFill>
          <a:blip r:embed="rId4">
            <a:alphaModFix/>
          </a:blip>
          <a:stretch>
            <a:fillRect/>
          </a:stretch>
        </p:blipFill>
        <p:spPr>
          <a:xfrm>
            <a:off x="6354527" y="1"/>
            <a:ext cx="2794247" cy="1828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1"/>
          <p:cNvSpPr txBox="1"/>
          <p:nvPr/>
        </p:nvSpPr>
        <p:spPr>
          <a:xfrm>
            <a:off x="311760" y="593280"/>
            <a:ext cx="8520000" cy="76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Font typeface="Arial"/>
              <a:buNone/>
            </a:pPr>
            <a:r>
              <a:rPr lang="cs" sz="2800">
                <a:solidFill>
                  <a:schemeClr val="dk1"/>
                </a:solidFill>
              </a:rPr>
              <a:t>Dielectric strength - solids </a:t>
            </a:r>
            <a:endParaRPr b="0" sz="2800" strike="noStrike">
              <a:solidFill>
                <a:srgbClr val="000000"/>
              </a:solidFill>
              <a:latin typeface="Arial"/>
              <a:ea typeface="Arial"/>
              <a:cs typeface="Arial"/>
              <a:sym typeface="Arial"/>
            </a:endParaRPr>
          </a:p>
        </p:txBody>
      </p:sp>
      <p:sp>
        <p:nvSpPr>
          <p:cNvPr id="343" name="Google Shape;343;p51"/>
          <p:cNvSpPr txBox="1"/>
          <p:nvPr/>
        </p:nvSpPr>
        <p:spPr>
          <a:xfrm>
            <a:off x="311750" y="1459300"/>
            <a:ext cx="4007100" cy="455460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SzPts val="1100"/>
              <a:buNone/>
            </a:pPr>
            <a:r>
              <a:rPr lang="cs" sz="1500"/>
              <a:t>Breakthrough is irreversible = permanent damage to the material</a:t>
            </a:r>
            <a:endParaRPr sz="1500"/>
          </a:p>
          <a:p>
            <a:pPr indent="0" lvl="0" marL="0" marR="0" rtl="0" algn="l">
              <a:spcBef>
                <a:spcPts val="0"/>
              </a:spcBef>
              <a:spcAft>
                <a:spcPts val="0"/>
              </a:spcAft>
              <a:buClr>
                <a:schemeClr val="dk1"/>
              </a:buClr>
              <a:buSzPts val="1100"/>
              <a:buFont typeface="Arial"/>
              <a:buNone/>
            </a:pPr>
            <a:r>
              <a:t/>
            </a:r>
            <a:endParaRPr sz="1500"/>
          </a:p>
          <a:p>
            <a:pPr indent="0" lvl="0" marL="0" marR="0" rtl="0" algn="l">
              <a:spcBef>
                <a:spcPts val="0"/>
              </a:spcBef>
              <a:spcAft>
                <a:spcPts val="0"/>
              </a:spcAft>
              <a:buClr>
                <a:schemeClr val="dk1"/>
              </a:buClr>
              <a:buSzPts val="1100"/>
              <a:buFont typeface="Arial"/>
              <a:buNone/>
            </a:pPr>
            <a:r>
              <a:rPr lang="cs" sz="1500"/>
              <a:t>Only 1 measurement is possible per 1 sample</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rPr lang="cs" sz="1500"/>
              <a:t>Mechanisms</a:t>
            </a:r>
            <a:endParaRPr sz="1500"/>
          </a:p>
          <a:p>
            <a:pPr indent="-323850" lvl="0" marL="457200" marR="0" rtl="0" algn="l">
              <a:spcBef>
                <a:spcPts val="0"/>
              </a:spcBef>
              <a:spcAft>
                <a:spcPts val="0"/>
              </a:spcAft>
              <a:buSzPts val="1500"/>
              <a:buChar char="●"/>
            </a:pPr>
            <a:r>
              <a:rPr lang="cs" sz="1500"/>
              <a:t>pure electric</a:t>
            </a:r>
            <a:endParaRPr sz="1500"/>
          </a:p>
          <a:p>
            <a:pPr indent="0" lvl="0" marL="457200" marR="0" rtl="0" algn="l">
              <a:spcBef>
                <a:spcPts val="0"/>
              </a:spcBef>
              <a:spcAft>
                <a:spcPts val="0"/>
              </a:spcAft>
              <a:buNone/>
            </a:pPr>
            <a:r>
              <a:rPr lang="cs" sz="1500"/>
              <a:t>based on free electron in structure</a:t>
            </a:r>
            <a:endParaRPr sz="1500"/>
          </a:p>
          <a:p>
            <a:pPr indent="-323850" lvl="0" marL="457200" marR="0" rtl="0" algn="l">
              <a:spcBef>
                <a:spcPts val="0"/>
              </a:spcBef>
              <a:spcAft>
                <a:spcPts val="0"/>
              </a:spcAft>
              <a:buSzPts val="1500"/>
              <a:buChar char="●"/>
            </a:pPr>
            <a:r>
              <a:rPr lang="cs" sz="1500"/>
              <a:t>thermal</a:t>
            </a:r>
            <a:br>
              <a:rPr lang="cs" sz="1500"/>
            </a:br>
            <a:r>
              <a:rPr lang="cs" sz="1500"/>
              <a:t>thermal </a:t>
            </a:r>
            <a:r>
              <a:rPr lang="cs" sz="1500"/>
              <a:t>equilibrium</a:t>
            </a:r>
            <a:r>
              <a:rPr lang="cs" sz="1500"/>
              <a:t> - local overheating - </a:t>
            </a:r>
            <a:r>
              <a:rPr lang="cs" sz="1500"/>
              <a:t>chemical</a:t>
            </a:r>
            <a:r>
              <a:rPr lang="cs" sz="1500"/>
              <a:t> or structural changes - breakdown</a:t>
            </a:r>
            <a:endParaRPr sz="1500"/>
          </a:p>
          <a:p>
            <a:pPr indent="-323850" lvl="0" marL="457200" marR="0" rtl="0" algn="l">
              <a:spcBef>
                <a:spcPts val="0"/>
              </a:spcBef>
              <a:spcAft>
                <a:spcPts val="0"/>
              </a:spcAft>
              <a:buSzPts val="1500"/>
              <a:buChar char="●"/>
            </a:pPr>
            <a:r>
              <a:rPr lang="cs" sz="1500"/>
              <a:t>electro-chemical </a:t>
            </a:r>
            <a:endParaRPr sz="1500"/>
          </a:p>
          <a:p>
            <a:pPr indent="-323850" lvl="1" marL="914400" marR="0" rtl="0" algn="l">
              <a:spcBef>
                <a:spcPts val="0"/>
              </a:spcBef>
              <a:spcAft>
                <a:spcPts val="0"/>
              </a:spcAft>
              <a:buSzPts val="1500"/>
              <a:buChar char="○"/>
            </a:pPr>
            <a:r>
              <a:rPr lang="cs" sz="1500"/>
              <a:t>reversibile</a:t>
            </a:r>
            <a:endParaRPr sz="1500"/>
          </a:p>
          <a:p>
            <a:pPr indent="-323850" lvl="1" marL="914400" marR="0" rtl="0" algn="l">
              <a:spcBef>
                <a:spcPts val="0"/>
              </a:spcBef>
              <a:spcAft>
                <a:spcPts val="0"/>
              </a:spcAft>
              <a:buSzPts val="1500"/>
              <a:buChar char="○"/>
            </a:pPr>
            <a:r>
              <a:rPr lang="cs" sz="1500"/>
              <a:t>irreversible - structural changes</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p>
            <a:pPr indent="457200" lvl="0" marL="457200" marR="0" rtl="0" algn="l">
              <a:spcBef>
                <a:spcPts val="0"/>
              </a:spcBef>
              <a:spcAft>
                <a:spcPts val="0"/>
              </a:spcAft>
              <a:buNone/>
            </a:pPr>
            <a:r>
              <a:rPr lang="cs" sz="1500"/>
              <a:t>Partial discharges</a:t>
            </a:r>
            <a:endParaRPr sz="1500"/>
          </a:p>
          <a:p>
            <a:pPr indent="0" lvl="0" marL="914400" marR="0" rtl="0" algn="l">
              <a:spcBef>
                <a:spcPts val="0"/>
              </a:spcBef>
              <a:spcAft>
                <a:spcPts val="0"/>
              </a:spcAft>
              <a:buNone/>
            </a:pPr>
            <a:r>
              <a:rPr lang="cs" sz="1500"/>
              <a:t> </a:t>
            </a:r>
            <a:endParaRPr sz="1500"/>
          </a:p>
        </p:txBody>
      </p:sp>
      <p:pic>
        <p:nvPicPr>
          <p:cNvPr id="344" name="Google Shape;344;p51"/>
          <p:cNvPicPr preferRelativeResize="0"/>
          <p:nvPr/>
        </p:nvPicPr>
        <p:blipFill>
          <a:blip r:embed="rId3">
            <a:alphaModFix/>
          </a:blip>
          <a:stretch>
            <a:fillRect/>
          </a:stretch>
        </p:blipFill>
        <p:spPr>
          <a:xfrm>
            <a:off x="6318213" y="1944450"/>
            <a:ext cx="2787512" cy="2482150"/>
          </a:xfrm>
          <a:prstGeom prst="rect">
            <a:avLst/>
          </a:prstGeom>
          <a:noFill/>
          <a:ln>
            <a:noFill/>
          </a:ln>
        </p:spPr>
      </p:pic>
      <p:pic>
        <p:nvPicPr>
          <p:cNvPr id="345" name="Google Shape;345;p51"/>
          <p:cNvPicPr preferRelativeResize="0"/>
          <p:nvPr/>
        </p:nvPicPr>
        <p:blipFill>
          <a:blip r:embed="rId4">
            <a:alphaModFix/>
          </a:blip>
          <a:stretch>
            <a:fillRect/>
          </a:stretch>
        </p:blipFill>
        <p:spPr>
          <a:xfrm>
            <a:off x="4185800" y="2061601"/>
            <a:ext cx="2275842" cy="2482150"/>
          </a:xfrm>
          <a:prstGeom prst="rect">
            <a:avLst/>
          </a:prstGeom>
          <a:noFill/>
          <a:ln>
            <a:noFill/>
          </a:ln>
        </p:spPr>
      </p:pic>
      <p:sp>
        <p:nvSpPr>
          <p:cNvPr id="346" name="Google Shape;346;p51"/>
          <p:cNvSpPr/>
          <p:nvPr/>
        </p:nvSpPr>
        <p:spPr>
          <a:xfrm>
            <a:off x="1790725" y="4963925"/>
            <a:ext cx="469500" cy="313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1"/>
          <p:cNvSpPr/>
          <p:nvPr/>
        </p:nvSpPr>
        <p:spPr>
          <a:xfrm>
            <a:off x="3803225" y="3407700"/>
            <a:ext cx="382500" cy="9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2"/>
          <p:cNvSpPr txBox="1"/>
          <p:nvPr/>
        </p:nvSpPr>
        <p:spPr>
          <a:xfrm>
            <a:off x="311760" y="593280"/>
            <a:ext cx="8520000" cy="76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 sz="2800">
                <a:solidFill>
                  <a:schemeClr val="dk1"/>
                </a:solidFill>
              </a:rPr>
              <a:t>Partial discharges</a:t>
            </a:r>
            <a:endParaRPr b="0" sz="2800" strike="noStrike">
              <a:solidFill>
                <a:srgbClr val="000000"/>
              </a:solidFill>
              <a:latin typeface="Arial"/>
              <a:ea typeface="Arial"/>
              <a:cs typeface="Arial"/>
              <a:sym typeface="Arial"/>
            </a:endParaRPr>
          </a:p>
        </p:txBody>
      </p:sp>
      <p:sp>
        <p:nvSpPr>
          <p:cNvPr id="353" name="Google Shape;353;p52"/>
          <p:cNvSpPr txBox="1"/>
          <p:nvPr/>
        </p:nvSpPr>
        <p:spPr>
          <a:xfrm>
            <a:off x="311750" y="1459300"/>
            <a:ext cx="4007100" cy="4554600"/>
          </a:xfrm>
          <a:prstGeom prst="rect">
            <a:avLst/>
          </a:prstGeom>
          <a:noFill/>
          <a:ln>
            <a:noFill/>
          </a:ln>
        </p:spPr>
        <p:txBody>
          <a:bodyPr anchorCtr="0" anchor="t" bIns="0" lIns="0" spcFirstLastPara="1" rIns="0" wrap="square" tIns="0">
            <a:normAutofit fontScale="92500" lnSpcReduction="20000"/>
          </a:bodyPr>
          <a:lstStyle/>
          <a:p>
            <a:pPr indent="0" lvl="0" marL="0" marR="0" rtl="0" algn="l">
              <a:spcBef>
                <a:spcPts val="0"/>
              </a:spcBef>
              <a:spcAft>
                <a:spcPts val="0"/>
              </a:spcAft>
              <a:buNone/>
            </a:pPr>
            <a:r>
              <a:rPr lang="cs" sz="1500"/>
              <a:t>Occurs</a:t>
            </a:r>
            <a:r>
              <a:rPr lang="cs" sz="1500"/>
              <a:t> in bubbles of voids of insulators</a:t>
            </a:r>
            <a:endParaRPr sz="1500"/>
          </a:p>
          <a:p>
            <a:pPr indent="-316706" lvl="0" marL="457200" marR="0" rtl="0" algn="l">
              <a:spcBef>
                <a:spcPts val="0"/>
              </a:spcBef>
              <a:spcAft>
                <a:spcPts val="0"/>
              </a:spcAft>
              <a:buSzPct val="100000"/>
              <a:buChar char="-"/>
            </a:pPr>
            <a:r>
              <a:rPr lang="cs" sz="1500"/>
              <a:t>breakdown voltage of air is lower than insulator</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rPr lang="cs" sz="1500"/>
              <a:t>Discharge is created inside bubbles = cumulates ions on sides of bubble = compensate el. field = </a:t>
            </a:r>
            <a:r>
              <a:rPr lang="cs" sz="1500"/>
              <a:t>distinguish</a:t>
            </a:r>
            <a:r>
              <a:rPr lang="cs" sz="1500"/>
              <a:t> discharge = if voltage increases phenomena is repeated</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rPr lang="cs" sz="1500"/>
              <a:t>Causes of plasma im bubbles </a:t>
            </a:r>
            <a:endParaRPr sz="1500"/>
          </a:p>
          <a:p>
            <a:pPr indent="-316706" lvl="0" marL="457200" marR="0" rtl="0" algn="l">
              <a:spcBef>
                <a:spcPts val="0"/>
              </a:spcBef>
              <a:spcAft>
                <a:spcPts val="0"/>
              </a:spcAft>
              <a:buSzPct val="100000"/>
              <a:buChar char="●"/>
            </a:pPr>
            <a:r>
              <a:rPr lang="cs" sz="1500"/>
              <a:t>bombarding of surrounding material by electrons and ions</a:t>
            </a:r>
            <a:endParaRPr sz="1500"/>
          </a:p>
          <a:p>
            <a:pPr indent="-316706" lvl="0" marL="457200" marR="0" rtl="0" algn="l">
              <a:spcBef>
                <a:spcPts val="0"/>
              </a:spcBef>
              <a:spcAft>
                <a:spcPts val="0"/>
              </a:spcAft>
              <a:buSzPct val="100000"/>
              <a:buChar char="●"/>
            </a:pPr>
            <a:r>
              <a:rPr lang="cs" sz="1500"/>
              <a:t>influence of radiation</a:t>
            </a:r>
            <a:endParaRPr sz="1500"/>
          </a:p>
          <a:p>
            <a:pPr indent="-316706" lvl="0" marL="457200" marR="0" rtl="0" algn="l">
              <a:spcBef>
                <a:spcPts val="0"/>
              </a:spcBef>
              <a:spcAft>
                <a:spcPts val="0"/>
              </a:spcAft>
              <a:buSzPct val="100000"/>
              <a:buChar char="●"/>
            </a:pPr>
            <a:r>
              <a:rPr lang="cs" sz="1500"/>
              <a:t>chemical reaction of plasma gasses </a:t>
            </a:r>
            <a:endParaRPr sz="1500"/>
          </a:p>
          <a:p>
            <a:pPr indent="-316706" lvl="0" marL="457200" marR="0" rtl="0" algn="l">
              <a:spcBef>
                <a:spcPts val="0"/>
              </a:spcBef>
              <a:spcAft>
                <a:spcPts val="0"/>
              </a:spcAft>
              <a:buSzPct val="100000"/>
              <a:buChar char="●"/>
            </a:pPr>
            <a:r>
              <a:rPr lang="cs" sz="1500"/>
              <a:t>thermal</a:t>
            </a:r>
            <a:endParaRPr sz="1500"/>
          </a:p>
          <a:p>
            <a:pPr indent="-316706" lvl="0" marL="457200" marR="0" rtl="0" algn="l">
              <a:spcBef>
                <a:spcPts val="0"/>
              </a:spcBef>
              <a:spcAft>
                <a:spcPts val="0"/>
              </a:spcAft>
              <a:buSzPct val="100000"/>
              <a:buChar char="●"/>
            </a:pPr>
            <a:r>
              <a:rPr lang="cs" sz="1500"/>
              <a:t>local increase of electric field</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t/>
            </a:r>
            <a:endParaRPr sz="1500"/>
          </a:p>
          <a:p>
            <a:pPr indent="0" lvl="0" marL="0" marR="0" rtl="0" algn="l">
              <a:spcBef>
                <a:spcPts val="0"/>
              </a:spcBef>
              <a:spcAft>
                <a:spcPts val="0"/>
              </a:spcAft>
              <a:buNone/>
            </a:pPr>
            <a:r>
              <a:rPr lang="cs" sz="1500" u="sng">
                <a:solidFill>
                  <a:schemeClr val="hlink"/>
                </a:solidFill>
                <a:hlinkClick r:id="rId3"/>
              </a:rPr>
              <a:t>https://www.youtube.com/watch?v=k8hkGioVXUE</a:t>
            </a:r>
            <a:endParaRPr sz="1500"/>
          </a:p>
          <a:p>
            <a:pPr indent="0" lvl="0" marL="0" marR="0" rtl="0" algn="l">
              <a:spcBef>
                <a:spcPts val="0"/>
              </a:spcBef>
              <a:spcAft>
                <a:spcPts val="0"/>
              </a:spcAft>
              <a:buNone/>
            </a:pPr>
            <a:r>
              <a:rPr lang="cs" sz="1500" u="sng">
                <a:solidFill>
                  <a:schemeClr val="hlink"/>
                </a:solidFill>
                <a:hlinkClick r:id="rId4"/>
              </a:rPr>
              <a:t>https://www.youtube.com/watch?v=6lbwI4PsjBs</a:t>
            </a:r>
            <a:endParaRPr sz="1500"/>
          </a:p>
          <a:p>
            <a:pPr indent="0" lvl="0" marL="0" marR="0" rtl="0" algn="l">
              <a:spcBef>
                <a:spcPts val="0"/>
              </a:spcBef>
              <a:spcAft>
                <a:spcPts val="0"/>
              </a:spcAft>
              <a:buNone/>
            </a:pPr>
            <a:r>
              <a:t/>
            </a:r>
            <a:endParaRPr sz="1500"/>
          </a:p>
          <a:p>
            <a:pPr indent="0" lvl="0" marL="914400" marR="0" rtl="0" algn="l">
              <a:spcBef>
                <a:spcPts val="0"/>
              </a:spcBef>
              <a:spcAft>
                <a:spcPts val="0"/>
              </a:spcAft>
              <a:buNone/>
            </a:pPr>
            <a:r>
              <a:rPr lang="cs" sz="1500"/>
              <a:t> </a:t>
            </a:r>
            <a:endParaRPr sz="1500"/>
          </a:p>
        </p:txBody>
      </p:sp>
      <p:pic>
        <p:nvPicPr>
          <p:cNvPr id="354" name="Google Shape;354;p52"/>
          <p:cNvPicPr preferRelativeResize="0"/>
          <p:nvPr/>
        </p:nvPicPr>
        <p:blipFill>
          <a:blip r:embed="rId5">
            <a:alphaModFix/>
          </a:blip>
          <a:stretch>
            <a:fillRect/>
          </a:stretch>
        </p:blipFill>
        <p:spPr>
          <a:xfrm>
            <a:off x="4526500" y="2963805"/>
            <a:ext cx="4520350" cy="2543955"/>
          </a:xfrm>
          <a:prstGeom prst="rect">
            <a:avLst/>
          </a:prstGeom>
          <a:noFill/>
          <a:ln>
            <a:noFill/>
          </a:ln>
        </p:spPr>
      </p:pic>
      <p:pic>
        <p:nvPicPr>
          <p:cNvPr id="355" name="Google Shape;355;p52"/>
          <p:cNvPicPr preferRelativeResize="0"/>
          <p:nvPr/>
        </p:nvPicPr>
        <p:blipFill>
          <a:blip r:embed="rId6">
            <a:alphaModFix/>
          </a:blip>
          <a:stretch>
            <a:fillRect/>
          </a:stretch>
        </p:blipFill>
        <p:spPr>
          <a:xfrm>
            <a:off x="4572000" y="475810"/>
            <a:ext cx="4520351" cy="19070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3"/>
          <p:cNvSpPr txBox="1"/>
          <p:nvPr>
            <p:ph idx="1" type="body"/>
          </p:nvPr>
        </p:nvSpPr>
        <p:spPr>
          <a:xfrm>
            <a:off x="191800" y="217246"/>
            <a:ext cx="8674800" cy="7122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cs"/>
              <a:t>Tram DC motor TE 22 - conductor and insulation breakdown due to wet conditions</a:t>
            </a:r>
            <a:endParaRPr/>
          </a:p>
        </p:txBody>
      </p:sp>
      <p:pic>
        <p:nvPicPr>
          <p:cNvPr id="361" name="Google Shape;361;p53"/>
          <p:cNvPicPr preferRelativeResize="0"/>
          <p:nvPr/>
        </p:nvPicPr>
        <p:blipFill>
          <a:blip r:embed="rId3">
            <a:alphaModFix/>
          </a:blip>
          <a:stretch>
            <a:fillRect/>
          </a:stretch>
        </p:blipFill>
        <p:spPr>
          <a:xfrm>
            <a:off x="1134125" y="849400"/>
            <a:ext cx="8009875" cy="6008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4"/>
          <p:cNvSpPr txBox="1"/>
          <p:nvPr>
            <p:ph idx="1" type="body"/>
          </p:nvPr>
        </p:nvSpPr>
        <p:spPr>
          <a:xfrm>
            <a:off x="179750" y="289620"/>
            <a:ext cx="8229300" cy="39774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cs"/>
              <a:t>Textile paper + organic resin composite</a:t>
            </a:r>
            <a:endParaRPr/>
          </a:p>
        </p:txBody>
      </p:sp>
      <p:pic>
        <p:nvPicPr>
          <p:cNvPr id="367" name="Google Shape;367;p54"/>
          <p:cNvPicPr preferRelativeResize="0"/>
          <p:nvPr/>
        </p:nvPicPr>
        <p:blipFill>
          <a:blip r:embed="rId3">
            <a:alphaModFix/>
          </a:blip>
          <a:stretch>
            <a:fillRect/>
          </a:stretch>
        </p:blipFill>
        <p:spPr>
          <a:xfrm>
            <a:off x="1086775" y="813900"/>
            <a:ext cx="8057224" cy="60441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1" name="Shape 371"/>
        <p:cNvGrpSpPr/>
        <p:nvPr/>
      </p:nvGrpSpPr>
      <p:grpSpPr>
        <a:xfrm>
          <a:off x="0" y="0"/>
          <a:ext cx="0" cy="0"/>
          <a:chOff x="0" y="0"/>
          <a:chExt cx="0" cy="0"/>
        </a:xfrm>
      </p:grpSpPr>
      <p:sp>
        <p:nvSpPr>
          <p:cNvPr id="372" name="Google Shape;372;p55"/>
          <p:cNvSpPr txBox="1"/>
          <p:nvPr>
            <p:ph type="title"/>
          </p:nvPr>
        </p:nvSpPr>
        <p:spPr>
          <a:xfrm>
            <a:off x="269875" y="207962"/>
            <a:ext cx="6194425" cy="931862"/>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Clr>
                <a:srgbClr val="660000"/>
              </a:buClr>
              <a:buSzPts val="2800"/>
              <a:buFont typeface="Arial"/>
              <a:buNone/>
            </a:pPr>
            <a:r>
              <a:rPr lang="cs">
                <a:solidFill>
                  <a:srgbClr val="660000"/>
                </a:solidFill>
              </a:rPr>
              <a:t>Summary</a:t>
            </a:r>
            <a:endParaRPr/>
          </a:p>
        </p:txBody>
      </p:sp>
      <p:sp>
        <p:nvSpPr>
          <p:cNvPr id="373" name="Google Shape;373;p55"/>
          <p:cNvSpPr txBox="1"/>
          <p:nvPr>
            <p:ph idx="1" type="body"/>
          </p:nvPr>
        </p:nvSpPr>
        <p:spPr>
          <a:xfrm>
            <a:off x="685800" y="1981200"/>
            <a:ext cx="8208962" cy="4116387"/>
          </a:xfrm>
          <a:prstGeom prst="rect">
            <a:avLst/>
          </a:prstGeom>
          <a:noFill/>
          <a:ln>
            <a:noFill/>
          </a:ln>
        </p:spPr>
        <p:txBody>
          <a:bodyPr anchorCtr="0" anchor="t" bIns="46800" lIns="90000" spcFirstLastPara="1" rIns="90000" wrap="square" tIns="46800">
            <a:noAutofit/>
          </a:bodyPr>
          <a:lstStyle/>
          <a:p>
            <a:pPr indent="-339725" lvl="0" marL="342900" marR="0" rtl="0" algn="just">
              <a:lnSpc>
                <a:spcPct val="100000"/>
              </a:lnSpc>
              <a:spcBef>
                <a:spcPts val="0"/>
              </a:spcBef>
              <a:spcAft>
                <a:spcPts val="0"/>
              </a:spcAft>
              <a:buClr>
                <a:schemeClr val="dk1"/>
              </a:buClr>
              <a:buSzPts val="1100"/>
              <a:buFont typeface="Arial"/>
              <a:buNone/>
            </a:pPr>
            <a:r>
              <a:rPr lang="cs" sz="2000">
                <a:solidFill>
                  <a:srgbClr val="000000"/>
                </a:solidFill>
              </a:rPr>
              <a:t>We know dielectric properties of gases, liquids and solids</a:t>
            </a:r>
            <a:endParaRPr sz="2000">
              <a:solidFill>
                <a:srgbClr val="000000"/>
              </a:solidFill>
            </a:endParaRPr>
          </a:p>
          <a:p>
            <a:pPr indent="-339725" lvl="0" marL="342900" marR="0" rtl="0" algn="just">
              <a:lnSpc>
                <a:spcPct val="100000"/>
              </a:lnSpc>
              <a:spcBef>
                <a:spcPts val="0"/>
              </a:spcBef>
              <a:spcAft>
                <a:spcPts val="0"/>
              </a:spcAft>
              <a:buClr>
                <a:schemeClr val="dk1"/>
              </a:buClr>
              <a:buSzPts val="1100"/>
              <a:buFont typeface="Arial"/>
              <a:buNone/>
            </a:pPr>
            <a:r>
              <a:rPr lang="cs" sz="2000">
                <a:solidFill>
                  <a:srgbClr val="000000"/>
                </a:solidFill>
              </a:rPr>
              <a:t>We know mechanism of polarization and its speed</a:t>
            </a:r>
            <a:endParaRPr sz="2000">
              <a:solidFill>
                <a:srgbClr val="000000"/>
              </a:solidFill>
            </a:endParaRPr>
          </a:p>
          <a:p>
            <a:pPr indent="-339725" lvl="0" marL="342900" marR="0" rtl="0" algn="just">
              <a:lnSpc>
                <a:spcPct val="100000"/>
              </a:lnSpc>
              <a:spcBef>
                <a:spcPts val="0"/>
              </a:spcBef>
              <a:spcAft>
                <a:spcPts val="0"/>
              </a:spcAft>
              <a:buClr>
                <a:schemeClr val="dk1"/>
              </a:buClr>
              <a:buSzPts val="1100"/>
              <a:buFont typeface="Arial"/>
              <a:buNone/>
            </a:pPr>
            <a:r>
              <a:t/>
            </a:r>
            <a:endParaRPr sz="2000">
              <a:solidFill>
                <a:srgbClr val="000000"/>
              </a:solidFill>
            </a:endParaRPr>
          </a:p>
          <a:p>
            <a:pPr indent="-339725" lvl="0" marL="342900" marR="0" rtl="0" algn="just">
              <a:lnSpc>
                <a:spcPct val="100000"/>
              </a:lnSpc>
              <a:spcBef>
                <a:spcPts val="0"/>
              </a:spcBef>
              <a:spcAft>
                <a:spcPts val="0"/>
              </a:spcAft>
              <a:buClr>
                <a:schemeClr val="dk1"/>
              </a:buClr>
              <a:buSzPts val="1100"/>
              <a:buFont typeface="Arial"/>
              <a:buNone/>
            </a:pPr>
            <a:r>
              <a:rPr lang="cs" sz="2000">
                <a:solidFill>
                  <a:srgbClr val="000000"/>
                </a:solidFill>
              </a:rPr>
              <a:t>We know </a:t>
            </a:r>
            <a:r>
              <a:rPr lang="cs" sz="2000">
                <a:solidFill>
                  <a:schemeClr val="dk1"/>
                </a:solidFill>
              </a:rPr>
              <a:t>s</a:t>
            </a:r>
            <a:r>
              <a:rPr lang="cs" sz="2000">
                <a:solidFill>
                  <a:schemeClr val="dk1"/>
                </a:solidFill>
              </a:rPr>
              <a:t>urface conductivity </a:t>
            </a:r>
            <a:endParaRPr sz="2000">
              <a:solidFill>
                <a:srgbClr val="000000"/>
              </a:solidFill>
            </a:endParaRPr>
          </a:p>
          <a:p>
            <a:pPr indent="0" lvl="0" marL="0" marR="0" rtl="0" algn="just">
              <a:lnSpc>
                <a:spcPct val="100000"/>
              </a:lnSpc>
              <a:spcBef>
                <a:spcPts val="0"/>
              </a:spcBef>
              <a:spcAft>
                <a:spcPts val="0"/>
              </a:spcAft>
              <a:buNone/>
            </a:pPr>
            <a:r>
              <a:rPr lang="cs" sz="2000">
                <a:solidFill>
                  <a:srgbClr val="000000"/>
                </a:solidFill>
              </a:rPr>
              <a:t>We know dielectric strength / </a:t>
            </a:r>
            <a:r>
              <a:rPr lang="cs" sz="2000">
                <a:solidFill>
                  <a:srgbClr val="000000"/>
                </a:solidFill>
              </a:rPr>
              <a:t>breakdown</a:t>
            </a:r>
            <a:r>
              <a:rPr lang="cs" sz="2000">
                <a:solidFill>
                  <a:srgbClr val="000000"/>
                </a:solidFill>
              </a:rPr>
              <a:t> voltage</a:t>
            </a:r>
            <a:endParaRPr sz="2000">
              <a:solidFill>
                <a:srgbClr val="000000"/>
              </a:solidFill>
            </a:endParaRPr>
          </a:p>
          <a:p>
            <a:pPr indent="0" lvl="0" marL="0" marR="0" rtl="0" algn="just">
              <a:lnSpc>
                <a:spcPct val="100000"/>
              </a:lnSpc>
              <a:spcBef>
                <a:spcPts val="0"/>
              </a:spcBef>
              <a:spcAft>
                <a:spcPts val="0"/>
              </a:spcAft>
              <a:buNone/>
            </a:pPr>
            <a:r>
              <a:rPr lang="cs" sz="2000">
                <a:solidFill>
                  <a:srgbClr val="000000"/>
                </a:solidFill>
              </a:rPr>
              <a:t>we know basis of partial discharges</a:t>
            </a:r>
            <a:endParaRPr sz="2000">
              <a:solidFill>
                <a:srgbClr val="000000"/>
              </a:solidFill>
            </a:endParaRPr>
          </a:p>
          <a:p>
            <a:pPr indent="0" lvl="0" marL="457200" marR="0" rtl="0" algn="just">
              <a:lnSpc>
                <a:spcPct val="100000"/>
              </a:lnSpc>
              <a:spcBef>
                <a:spcPts val="0"/>
              </a:spcBef>
              <a:spcAft>
                <a:spcPts val="0"/>
              </a:spcAft>
              <a:buNone/>
            </a:pPr>
            <a:r>
              <a:t/>
            </a:r>
            <a:endParaRPr sz="2000">
              <a:solidFill>
                <a:srgbClr val="000000"/>
              </a:solidFill>
            </a:endParaRPr>
          </a:p>
          <a:p>
            <a:pPr indent="-339725" lvl="0" marL="342900" marR="0" rtl="0" algn="just">
              <a:lnSpc>
                <a:spcPct val="100000"/>
              </a:lnSpc>
              <a:spcBef>
                <a:spcPts val="0"/>
              </a:spcBef>
              <a:spcAft>
                <a:spcPts val="0"/>
              </a:spcAft>
              <a:buClr>
                <a:schemeClr val="dk1"/>
              </a:buClr>
              <a:buSzPts val="1100"/>
              <a:buFont typeface="Arial"/>
              <a:buNone/>
            </a:pPr>
            <a:r>
              <a:t/>
            </a:r>
            <a:endParaRPr sz="2000">
              <a:solidFill>
                <a:srgbClr val="000000"/>
              </a:solidFill>
            </a:endParaRPr>
          </a:p>
          <a:p>
            <a:pPr indent="-339725" lvl="0" marL="342900" marR="0" rtl="0" algn="just">
              <a:lnSpc>
                <a:spcPct val="100000"/>
              </a:lnSpc>
              <a:spcBef>
                <a:spcPts val="0"/>
              </a:spcBef>
              <a:spcAft>
                <a:spcPts val="0"/>
              </a:spcAft>
              <a:buClr>
                <a:srgbClr val="000000"/>
              </a:buClr>
              <a:buSzPts val="2000"/>
              <a:buFont typeface="Arial"/>
              <a:buNone/>
            </a:pPr>
            <a:r>
              <a:t/>
            </a:r>
            <a:endParaRPr sz="20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7" name="Shape 377"/>
        <p:cNvGrpSpPr/>
        <p:nvPr/>
      </p:nvGrpSpPr>
      <p:grpSpPr>
        <a:xfrm>
          <a:off x="0" y="0"/>
          <a:ext cx="0" cy="0"/>
          <a:chOff x="0" y="0"/>
          <a:chExt cx="0" cy="0"/>
        </a:xfrm>
      </p:grpSpPr>
      <p:sp>
        <p:nvSpPr>
          <p:cNvPr id="378" name="Google Shape;378;p56"/>
          <p:cNvSpPr txBox="1"/>
          <p:nvPr>
            <p:ph type="title"/>
          </p:nvPr>
        </p:nvSpPr>
        <p:spPr>
          <a:xfrm>
            <a:off x="269875" y="207962"/>
            <a:ext cx="6194425" cy="931862"/>
          </a:xfrm>
          <a:prstGeom prst="rect">
            <a:avLst/>
          </a:prstGeom>
          <a:noFill/>
          <a:ln>
            <a:noFill/>
          </a:ln>
        </p:spPr>
        <p:txBody>
          <a:bodyPr anchorCtr="0" anchor="ctr" bIns="46800" lIns="90000" spcFirstLastPara="1" rIns="90000" wrap="square" tIns="46800">
            <a:noAutofit/>
          </a:bodyPr>
          <a:lstStyle/>
          <a:p>
            <a:pPr indent="0" lvl="0" marL="0" rtl="0" algn="l">
              <a:lnSpc>
                <a:spcPct val="100000"/>
              </a:lnSpc>
              <a:spcBef>
                <a:spcPts val="0"/>
              </a:spcBef>
              <a:spcAft>
                <a:spcPts val="0"/>
              </a:spcAft>
              <a:buClr>
                <a:srgbClr val="660000"/>
              </a:buClr>
              <a:buSzPts val="2800"/>
              <a:buFont typeface="Arial"/>
              <a:buNone/>
            </a:pPr>
            <a:r>
              <a:rPr b="0" i="0" lang="cs" sz="2800" u="none">
                <a:solidFill>
                  <a:srgbClr val="660000"/>
                </a:solidFill>
                <a:latin typeface="Arial"/>
                <a:ea typeface="Arial"/>
                <a:cs typeface="Arial"/>
                <a:sym typeface="Arial"/>
              </a:rPr>
              <a:t>Literatur</a:t>
            </a:r>
            <a:r>
              <a:rPr lang="cs">
                <a:solidFill>
                  <a:srgbClr val="660000"/>
                </a:solidFill>
              </a:rPr>
              <a:t>e</a:t>
            </a:r>
            <a:endParaRPr/>
          </a:p>
        </p:txBody>
      </p:sp>
      <p:sp>
        <p:nvSpPr>
          <p:cNvPr id="379" name="Google Shape;379;p56"/>
          <p:cNvSpPr txBox="1"/>
          <p:nvPr>
            <p:ph idx="1" type="body"/>
          </p:nvPr>
        </p:nvSpPr>
        <p:spPr>
          <a:xfrm>
            <a:off x="269875" y="1316037"/>
            <a:ext cx="8551862" cy="4756150"/>
          </a:xfrm>
          <a:prstGeom prst="rect">
            <a:avLst/>
          </a:prstGeom>
          <a:noFill/>
          <a:ln>
            <a:noFill/>
          </a:ln>
        </p:spPr>
        <p:txBody>
          <a:bodyPr anchorCtr="0" anchor="t" bIns="46800" lIns="90000" spcFirstLastPara="1" rIns="90000" wrap="square" tIns="46800">
            <a:noAutofit/>
          </a:bodyPr>
          <a:lstStyle/>
          <a:p>
            <a:pPr indent="-457200" lvl="0" marL="457200" marR="0" rtl="0" algn="l">
              <a:lnSpc>
                <a:spcPct val="80000"/>
              </a:lnSpc>
              <a:spcBef>
                <a:spcPts val="0"/>
              </a:spcBef>
              <a:spcAft>
                <a:spcPts val="0"/>
              </a:spcAft>
              <a:buClr>
                <a:srgbClr val="000000"/>
              </a:buClr>
              <a:buSzPts val="1400"/>
              <a:buFont typeface="Times New Roman"/>
              <a:buAutoNum type="arabicPeriod"/>
            </a:pPr>
            <a:r>
              <a:rPr lang="cs" sz="1400">
                <a:solidFill>
                  <a:srgbClr val="000000"/>
                </a:solidFill>
              </a:rPr>
              <a:t>MANTRLÍK	 Václav. Dielektrické prvky a systémy, BEN: Praha, 2006, ISBN 80-7300-189-6  </a:t>
            </a:r>
            <a:endParaRPr sz="1400">
              <a:solidFill>
                <a:srgbClr val="000000"/>
              </a:solidFill>
            </a:endParaRPr>
          </a:p>
          <a:p>
            <a:pPr indent="-457200" lvl="0" marL="457200" marR="0" rtl="0" algn="l">
              <a:lnSpc>
                <a:spcPct val="80000"/>
              </a:lnSpc>
              <a:spcBef>
                <a:spcPts val="0"/>
              </a:spcBef>
              <a:spcAft>
                <a:spcPts val="0"/>
              </a:spcAft>
              <a:buClr>
                <a:srgbClr val="000000"/>
              </a:buClr>
              <a:buSzPts val="1400"/>
              <a:buFont typeface="Times New Roman"/>
              <a:buAutoNum type="arabicPeriod"/>
            </a:pPr>
            <a:r>
              <a:rPr b="0" i="0" lang="cs" sz="1400" u="none">
                <a:solidFill>
                  <a:srgbClr val="000000"/>
                </a:solidFill>
                <a:latin typeface="Arial"/>
                <a:ea typeface="Arial"/>
                <a:cs typeface="Arial"/>
                <a:sym typeface="Arial"/>
              </a:rPr>
              <a:t>DRÁPELA Jaromír, KURSA Miroslav. Elektrotechnické materiály, učební text. Ostrava: VŠB, 2012, ISBN 978-80-248-2570-0</a:t>
            </a:r>
            <a:endParaRPr/>
          </a:p>
          <a:p>
            <a:pPr indent="-457200" lvl="0" marL="457200" marR="0" rtl="0" algn="l">
              <a:lnSpc>
                <a:spcPct val="80000"/>
              </a:lnSpc>
              <a:spcBef>
                <a:spcPts val="300"/>
              </a:spcBef>
              <a:spcAft>
                <a:spcPts val="0"/>
              </a:spcAft>
              <a:buClr>
                <a:srgbClr val="000000"/>
              </a:buClr>
              <a:buSzPts val="1400"/>
              <a:buFont typeface="Times New Roman"/>
              <a:buAutoNum type="arabicPeriod"/>
            </a:pPr>
            <a:r>
              <a:rPr b="0" i="0" lang="cs" sz="1400" u="none">
                <a:solidFill>
                  <a:srgbClr val="000000"/>
                </a:solidFill>
                <a:latin typeface="Arial"/>
                <a:ea typeface="Arial"/>
                <a:cs typeface="Arial"/>
                <a:sym typeface="Arial"/>
              </a:rPr>
              <a:t>HAMPL Josef a kol. Materiály pro elektrotechniku, </a:t>
            </a:r>
            <a:br>
              <a:rPr b="0" i="0" lang="cs" sz="1400" u="none">
                <a:solidFill>
                  <a:srgbClr val="000000"/>
                </a:solidFill>
                <a:latin typeface="Arial"/>
                <a:ea typeface="Arial"/>
                <a:cs typeface="Arial"/>
                <a:sym typeface="Arial"/>
              </a:rPr>
            </a:br>
            <a:r>
              <a:rPr b="0" i="0" lang="cs" sz="1400" u="none">
                <a:solidFill>
                  <a:srgbClr val="000000"/>
                </a:solidFill>
                <a:latin typeface="Arial"/>
                <a:ea typeface="Arial"/>
                <a:cs typeface="Arial"/>
                <a:sym typeface="Arial"/>
              </a:rPr>
              <a:t>2. přeprac. vyd. Praha: ČVUT, 1999, </a:t>
            </a:r>
            <a:br>
              <a:rPr b="0" i="0" lang="cs" sz="1400" u="none">
                <a:solidFill>
                  <a:srgbClr val="000000"/>
                </a:solidFill>
                <a:latin typeface="Arial"/>
                <a:ea typeface="Arial"/>
                <a:cs typeface="Arial"/>
                <a:sym typeface="Arial"/>
              </a:rPr>
            </a:br>
            <a:r>
              <a:rPr b="0" i="0" lang="cs" sz="1400" u="none">
                <a:solidFill>
                  <a:srgbClr val="000000"/>
                </a:solidFill>
                <a:latin typeface="Arial"/>
                <a:ea typeface="Arial"/>
                <a:cs typeface="Arial"/>
                <a:sym typeface="Arial"/>
              </a:rPr>
              <a:t>ISBN 80-01-01544-0</a:t>
            </a:r>
            <a:endParaRPr/>
          </a:p>
          <a:p>
            <a:pPr indent="0" lvl="0" marL="457200" marR="0" rtl="0" algn="l">
              <a:lnSpc>
                <a:spcPct val="80000"/>
              </a:lnSpc>
              <a:spcBef>
                <a:spcPts val="3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7"/>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cs"/>
              <a:t>Thank you for your attention</a:t>
            </a:r>
            <a:endParaRPr/>
          </a:p>
        </p:txBody>
      </p:sp>
      <p:sp>
        <p:nvSpPr>
          <p:cNvPr id="385" name="Google Shape;385;p57"/>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31"/>
          <p:cNvPicPr preferRelativeResize="0"/>
          <p:nvPr/>
        </p:nvPicPr>
        <p:blipFill>
          <a:blip r:embed="rId3">
            <a:alphaModFix/>
          </a:blip>
          <a:stretch>
            <a:fillRect/>
          </a:stretch>
        </p:blipFill>
        <p:spPr>
          <a:xfrm>
            <a:off x="6279844" y="1593163"/>
            <a:ext cx="2864155" cy="1331963"/>
          </a:xfrm>
          <a:prstGeom prst="rect">
            <a:avLst/>
          </a:prstGeom>
          <a:noFill/>
          <a:ln>
            <a:noFill/>
          </a:ln>
        </p:spPr>
      </p:pic>
      <p:sp>
        <p:nvSpPr>
          <p:cNvPr id="134" name="Google Shape;134;p3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Causes</a:t>
            </a:r>
            <a:endParaRPr/>
          </a:p>
        </p:txBody>
      </p:sp>
      <p:sp>
        <p:nvSpPr>
          <p:cNvPr id="135" name="Google Shape;135;p31"/>
          <p:cNvSpPr txBox="1"/>
          <p:nvPr>
            <p:ph idx="1" type="body"/>
          </p:nvPr>
        </p:nvSpPr>
        <p:spPr>
          <a:xfrm>
            <a:off x="311700" y="1209524"/>
            <a:ext cx="8520600" cy="2273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cs"/>
              <a:t>Mass structure (bonds)</a:t>
            </a:r>
            <a:endParaRPr/>
          </a:p>
          <a:p>
            <a:pPr indent="0" lvl="0" marL="0" rtl="0" algn="l">
              <a:spcBef>
                <a:spcPts val="1200"/>
              </a:spcBef>
              <a:spcAft>
                <a:spcPts val="0"/>
              </a:spcAft>
              <a:buNone/>
            </a:pPr>
            <a:r>
              <a:rPr lang="cs"/>
              <a:t>State (solid, liquid, gaseous)</a:t>
            </a:r>
            <a:endParaRPr/>
          </a:p>
          <a:p>
            <a:pPr indent="0" lvl="0" marL="0" rtl="0" algn="l">
              <a:spcBef>
                <a:spcPts val="1200"/>
              </a:spcBef>
              <a:spcAft>
                <a:spcPts val="0"/>
              </a:spcAft>
              <a:buNone/>
            </a:pPr>
            <a:r>
              <a:rPr lang="cs"/>
              <a:t>Properties of charge carriers (free, bound and its concentration)</a:t>
            </a:r>
            <a:br>
              <a:rPr lang="cs"/>
            </a:br>
            <a:r>
              <a:rPr lang="cs" sz="1514"/>
              <a:t>  Insulators contain a small amount of free charges</a:t>
            </a:r>
            <a:endParaRPr sz="1514"/>
          </a:p>
          <a:p>
            <a:pPr indent="0" lvl="0" marL="0" rtl="0" algn="l">
              <a:spcBef>
                <a:spcPts val="1200"/>
              </a:spcBef>
              <a:spcAft>
                <a:spcPts val="1200"/>
              </a:spcAft>
              <a:buNone/>
            </a:pPr>
            <a:r>
              <a:rPr lang="cs"/>
              <a:t>Conditions (temperature, pressure, frequency of el. field, field intensity)</a:t>
            </a:r>
            <a:br>
              <a:rPr lang="cs"/>
            </a:br>
            <a:r>
              <a:rPr lang="cs"/>
              <a:t>  </a:t>
            </a:r>
            <a:r>
              <a:rPr lang="cs" sz="1400"/>
              <a:t>Example: melted glass is good conductor but normally is insulator</a:t>
            </a:r>
            <a:br>
              <a:rPr lang="cs" sz="1400"/>
            </a:br>
            <a:r>
              <a:rPr lang="cs"/>
              <a:t>  </a:t>
            </a:r>
            <a:r>
              <a:rPr lang="cs" sz="1400"/>
              <a:t>Example: evaporated metal is insulator</a:t>
            </a:r>
            <a:endParaRPr sz="1400"/>
          </a:p>
        </p:txBody>
      </p:sp>
      <p:graphicFrame>
        <p:nvGraphicFramePr>
          <p:cNvPr id="136" name="Google Shape;136;p31"/>
          <p:cNvGraphicFramePr/>
          <p:nvPr/>
        </p:nvGraphicFramePr>
        <p:xfrm>
          <a:off x="372475" y="3493275"/>
          <a:ext cx="3000000" cy="3000000"/>
        </p:xfrm>
        <a:graphic>
          <a:graphicData uri="http://schemas.openxmlformats.org/drawingml/2006/table">
            <a:tbl>
              <a:tblPr>
                <a:noFill/>
                <a:tableStyleId>{0C9C992E-551D-48AB-9DA6-99025B4B80C2}</a:tableStyleId>
              </a:tblPr>
              <a:tblGrid>
                <a:gridCol w="1809750"/>
                <a:gridCol w="1809750"/>
                <a:gridCol w="1809750"/>
                <a:gridCol w="1809750"/>
              </a:tblGrid>
              <a:tr h="381000">
                <a:tc rowSpan="2">
                  <a:txBody>
                    <a:bodyPr/>
                    <a:lstStyle/>
                    <a:p>
                      <a:pPr indent="0" lvl="0" marL="0" rtl="0" algn="l">
                        <a:spcBef>
                          <a:spcPts val="0"/>
                        </a:spcBef>
                        <a:spcAft>
                          <a:spcPts val="0"/>
                        </a:spcAft>
                        <a:buNone/>
                      </a:pPr>
                      <a:r>
                        <a:rPr lang="cs"/>
                        <a:t>Reactive elements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ctr">
                        <a:spcBef>
                          <a:spcPts val="0"/>
                        </a:spcBef>
                        <a:spcAft>
                          <a:spcPts val="0"/>
                        </a:spcAft>
                        <a:buNone/>
                      </a:pPr>
                      <a:r>
                        <a:rPr lang="cs"/>
                        <a:t>State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381000">
                <a:tc vMerge="1"/>
                <a:tc>
                  <a:txBody>
                    <a:bodyPr/>
                    <a:lstStyle/>
                    <a:p>
                      <a:pPr indent="0" lvl="0" marL="0" rtl="0" algn="l">
                        <a:spcBef>
                          <a:spcPts val="0"/>
                        </a:spcBef>
                        <a:spcAft>
                          <a:spcPts val="0"/>
                        </a:spcAft>
                        <a:buNone/>
                      </a:pPr>
                      <a:r>
                        <a:rPr lang="cs"/>
                        <a:t>Solid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Liquid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Gaseous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cs"/>
                        <a:t>nonmetal - nonmetal</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Covalent bond</a:t>
                      </a:r>
                      <a:endParaRPr/>
                    </a:p>
                    <a:p>
                      <a:pPr indent="0" lvl="0" marL="0" rtl="0" algn="l">
                        <a:spcBef>
                          <a:spcPts val="0"/>
                        </a:spcBef>
                        <a:spcAft>
                          <a:spcPts val="0"/>
                        </a:spcAft>
                        <a:buNone/>
                      </a:pPr>
                      <a:r>
                        <a:rPr b="1" lang="cs"/>
                        <a:t>I</a:t>
                      </a:r>
                      <a:r>
                        <a:rPr b="1" lang="cs"/>
                        <a:t>nsulator</a:t>
                      </a:r>
                      <a:endParaRPr b="1"/>
                    </a:p>
                    <a:p>
                      <a:pPr indent="0" lvl="0" marL="0" rtl="0" algn="l">
                        <a:spcBef>
                          <a:spcPts val="0"/>
                        </a:spcBef>
                        <a:spcAft>
                          <a:spcPts val="0"/>
                        </a:spcAft>
                        <a:buNone/>
                      </a:pPr>
                      <a:r>
                        <a:rPr b="1" lang="cs"/>
                        <a:t>Semiconductor</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Covalent bond</a:t>
                      </a:r>
                      <a:br>
                        <a:rPr lang="cs"/>
                      </a:br>
                      <a:r>
                        <a:rPr b="1" lang="cs"/>
                        <a:t>Insulator</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Covalent bond</a:t>
                      </a:r>
                      <a:br>
                        <a:rPr lang="cs"/>
                      </a:br>
                      <a:r>
                        <a:rPr b="1" lang="cs">
                          <a:solidFill>
                            <a:schemeClr val="dk1"/>
                          </a:solidFill>
                        </a:rPr>
                        <a:t>Insulator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cs"/>
                        <a:t>nonmetal - metal</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Ionic bond</a:t>
                      </a:r>
                      <a:br>
                        <a:rPr lang="cs"/>
                      </a:br>
                      <a:r>
                        <a:rPr b="1" lang="cs">
                          <a:solidFill>
                            <a:schemeClr val="dk1"/>
                          </a:solidFill>
                        </a:rPr>
                        <a:t>Insulator</a:t>
                      </a:r>
                      <a:endParaRPr b="1">
                        <a:solidFill>
                          <a:schemeClr val="dk1"/>
                        </a:solidFill>
                      </a:endParaRPr>
                    </a:p>
                    <a:p>
                      <a:pPr indent="0" lvl="0" marL="0" rtl="0" algn="l">
                        <a:spcBef>
                          <a:spcPts val="0"/>
                        </a:spcBef>
                        <a:spcAft>
                          <a:spcPts val="0"/>
                        </a:spcAft>
                        <a:buClr>
                          <a:schemeClr val="dk1"/>
                        </a:buClr>
                        <a:buSzPts val="1100"/>
                        <a:buFont typeface="Arial"/>
                        <a:buNone/>
                      </a:pPr>
                      <a:r>
                        <a:rPr b="1" lang="cs">
                          <a:solidFill>
                            <a:schemeClr val="dk1"/>
                          </a:solidFill>
                        </a:rPr>
                        <a:t>Semiconductor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cs">
                          <a:solidFill>
                            <a:schemeClr val="dk1"/>
                          </a:solidFill>
                        </a:rPr>
                        <a:t>Ionic bond</a:t>
                      </a:r>
                      <a:br>
                        <a:rPr lang="cs">
                          <a:solidFill>
                            <a:schemeClr val="dk1"/>
                          </a:solidFill>
                        </a:rPr>
                      </a:br>
                      <a:r>
                        <a:rPr b="1" lang="cs">
                          <a:solidFill>
                            <a:schemeClr val="dk1"/>
                          </a:solidFill>
                        </a:rPr>
                        <a:t>Conductor II. type</a:t>
                      </a:r>
                      <a:br>
                        <a:rPr b="1" lang="cs">
                          <a:solidFill>
                            <a:schemeClr val="dk1"/>
                          </a:solidFill>
                        </a:rPr>
                      </a:br>
                      <a:r>
                        <a:rPr lang="cs" sz="1100">
                          <a:solidFill>
                            <a:srgbClr val="0000FF"/>
                          </a:solidFill>
                        </a:rPr>
                        <a:t>(Electrolytic conductivity)</a:t>
                      </a:r>
                      <a:endParaRPr sz="1100">
                        <a:solidFill>
                          <a:srgbClr val="0000FF"/>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cs">
                          <a:solidFill>
                            <a:schemeClr val="dk1"/>
                          </a:solidFill>
                        </a:rPr>
                        <a:t>I</a:t>
                      </a:r>
                      <a:r>
                        <a:rPr lang="cs">
                          <a:solidFill>
                            <a:schemeClr val="dk1"/>
                          </a:solidFill>
                        </a:rPr>
                        <a:t>onic bond</a:t>
                      </a:r>
                      <a:br>
                        <a:rPr lang="cs">
                          <a:solidFill>
                            <a:schemeClr val="dk1"/>
                          </a:solidFill>
                        </a:rPr>
                      </a:br>
                      <a:r>
                        <a:rPr b="1" lang="cs">
                          <a:solidFill>
                            <a:schemeClr val="dk1"/>
                          </a:solidFill>
                        </a:rPr>
                        <a:t>Insulator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cs"/>
                        <a:t>metal - metal</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Metal bond</a:t>
                      </a:r>
                      <a:endParaRPr/>
                    </a:p>
                    <a:p>
                      <a:pPr indent="0" lvl="0" marL="0" rtl="0" algn="l">
                        <a:spcBef>
                          <a:spcPts val="0"/>
                        </a:spcBef>
                        <a:spcAft>
                          <a:spcPts val="0"/>
                        </a:spcAft>
                        <a:buNone/>
                      </a:pPr>
                      <a:r>
                        <a:rPr b="1" lang="cs"/>
                        <a:t>Conductor I. type</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cs">
                          <a:solidFill>
                            <a:schemeClr val="dk1"/>
                          </a:solidFill>
                        </a:rPr>
                        <a:t>Metal bond</a:t>
                      </a:r>
                      <a:endParaRPr>
                        <a:solidFill>
                          <a:schemeClr val="dk1"/>
                        </a:solidFill>
                      </a:endParaRPr>
                    </a:p>
                    <a:p>
                      <a:pPr indent="0" lvl="0" marL="0" rtl="0" algn="l">
                        <a:spcBef>
                          <a:spcPts val="0"/>
                        </a:spcBef>
                        <a:spcAft>
                          <a:spcPts val="0"/>
                        </a:spcAft>
                        <a:buClr>
                          <a:schemeClr val="dk1"/>
                        </a:buClr>
                        <a:buSzPts val="1100"/>
                        <a:buFont typeface="Arial"/>
                        <a:buNone/>
                      </a:pPr>
                      <a:r>
                        <a:rPr b="1" lang="cs">
                          <a:solidFill>
                            <a:schemeClr val="dk1"/>
                          </a:solidFill>
                        </a:rPr>
                        <a:t>Conductor I. or II. type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a:t>No any bond</a:t>
                      </a:r>
                      <a:endParaRPr/>
                    </a:p>
                    <a:p>
                      <a:pPr indent="0" lvl="0" marL="0" rtl="0" algn="l">
                        <a:spcBef>
                          <a:spcPts val="0"/>
                        </a:spcBef>
                        <a:spcAft>
                          <a:spcPts val="0"/>
                        </a:spcAft>
                        <a:buClr>
                          <a:schemeClr val="dk1"/>
                        </a:buClr>
                        <a:buSzPts val="1100"/>
                        <a:buFont typeface="Arial"/>
                        <a:buNone/>
                      </a:pPr>
                      <a:r>
                        <a:rPr b="1" lang="cs">
                          <a:solidFill>
                            <a:schemeClr val="dk1"/>
                          </a:solidFill>
                        </a:rPr>
                        <a:t>Insulator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137" name="Google Shape;137;p31"/>
          <p:cNvPicPr preferRelativeResize="0"/>
          <p:nvPr/>
        </p:nvPicPr>
        <p:blipFill>
          <a:blip r:embed="rId4">
            <a:alphaModFix/>
          </a:blip>
          <a:stretch>
            <a:fillRect/>
          </a:stretch>
        </p:blipFill>
        <p:spPr>
          <a:xfrm>
            <a:off x="3134725" y="199038"/>
            <a:ext cx="3143250" cy="1457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32"/>
          <p:cNvPicPr preferRelativeResize="0"/>
          <p:nvPr/>
        </p:nvPicPr>
        <p:blipFill rotWithShape="1">
          <a:blip r:embed="rId3">
            <a:alphaModFix/>
          </a:blip>
          <a:srcRect b="28774" l="0" r="0" t="0"/>
          <a:stretch/>
        </p:blipFill>
        <p:spPr>
          <a:xfrm>
            <a:off x="5377225" y="4494725"/>
            <a:ext cx="3766775" cy="2363275"/>
          </a:xfrm>
          <a:prstGeom prst="rect">
            <a:avLst/>
          </a:prstGeom>
          <a:noFill/>
          <a:ln>
            <a:noFill/>
          </a:ln>
        </p:spPr>
      </p:pic>
      <p:sp>
        <p:nvSpPr>
          <p:cNvPr id="143" name="Google Shape;143;p3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Difference Between Dielectric &amp; Insulator</a:t>
            </a:r>
            <a:endParaRPr/>
          </a:p>
        </p:txBody>
      </p:sp>
      <p:sp>
        <p:nvSpPr>
          <p:cNvPr id="144" name="Google Shape;144;p32"/>
          <p:cNvSpPr txBox="1"/>
          <p:nvPr>
            <p:ph idx="1" type="body"/>
          </p:nvPr>
        </p:nvSpPr>
        <p:spPr>
          <a:xfrm>
            <a:off x="311700" y="1536625"/>
            <a:ext cx="8450100" cy="4905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b="1" lang="cs"/>
              <a:t>Dielectric</a:t>
            </a:r>
            <a:endParaRPr b="1"/>
          </a:p>
          <a:p>
            <a:pPr indent="-325755" lvl="0" marL="457200" rtl="0" algn="l">
              <a:spcBef>
                <a:spcPts val="1200"/>
              </a:spcBef>
              <a:spcAft>
                <a:spcPts val="0"/>
              </a:spcAft>
              <a:buSzPct val="100000"/>
              <a:buChar char="●"/>
            </a:pPr>
            <a:r>
              <a:rPr lang="cs"/>
              <a:t>The substance that can </a:t>
            </a:r>
            <a:r>
              <a:rPr b="1" lang="cs"/>
              <a:t>become polarized </a:t>
            </a:r>
            <a:r>
              <a:rPr lang="cs"/>
              <a:t>after getting energy from the electrical field.</a:t>
            </a:r>
            <a:endParaRPr/>
          </a:p>
          <a:p>
            <a:pPr indent="-325755" lvl="0" marL="457200" rtl="0" algn="l">
              <a:spcBef>
                <a:spcPts val="0"/>
              </a:spcBef>
              <a:spcAft>
                <a:spcPts val="0"/>
              </a:spcAft>
              <a:buSzPct val="100000"/>
              <a:buChar char="●"/>
            </a:pPr>
            <a:r>
              <a:rPr lang="cs"/>
              <a:t>When field given to the dielectric material electrons do not cause current like metals but change their position at a certain point to make poles</a:t>
            </a:r>
            <a:endParaRPr/>
          </a:p>
          <a:p>
            <a:pPr indent="-325755" lvl="0" marL="457200" rtl="0" algn="l">
              <a:spcBef>
                <a:spcPts val="0"/>
              </a:spcBef>
              <a:spcAft>
                <a:spcPts val="0"/>
              </a:spcAft>
              <a:buSzPct val="100000"/>
              <a:buChar char="●"/>
            </a:pPr>
            <a:r>
              <a:rPr lang="cs"/>
              <a:t>The bond that exists in the dielectric material is weaker than the insulator.</a:t>
            </a:r>
            <a:endParaRPr/>
          </a:p>
          <a:p>
            <a:pPr indent="-325755" lvl="0" marL="457200" rtl="0" algn="l">
              <a:spcBef>
                <a:spcPts val="0"/>
              </a:spcBef>
              <a:spcAft>
                <a:spcPts val="0"/>
              </a:spcAft>
              <a:buSzPct val="100000"/>
              <a:buChar char="●"/>
            </a:pPr>
            <a:r>
              <a:rPr lang="cs"/>
              <a:t>The dielectric constant of dielectric material is large.</a:t>
            </a:r>
            <a:endParaRPr/>
          </a:p>
          <a:p>
            <a:pPr indent="-325755" lvl="0" marL="457200" rtl="0" algn="l">
              <a:spcBef>
                <a:spcPts val="0"/>
              </a:spcBef>
              <a:spcAft>
                <a:spcPts val="0"/>
              </a:spcAft>
              <a:buSzPct val="100000"/>
              <a:buChar char="●"/>
            </a:pPr>
            <a:r>
              <a:rPr lang="cs"/>
              <a:t>The dielectric substance has the ability to store charge.</a:t>
            </a:r>
            <a:endParaRPr/>
          </a:p>
          <a:p>
            <a:pPr indent="-325755" lvl="0" marL="457200" rtl="0" algn="l">
              <a:spcBef>
                <a:spcPts val="0"/>
              </a:spcBef>
              <a:spcAft>
                <a:spcPts val="0"/>
              </a:spcAft>
              <a:buSzPct val="100000"/>
              <a:buChar char="●"/>
            </a:pPr>
            <a:r>
              <a:rPr lang="cs"/>
              <a:t>Examples: Dry air, vacuum, distilled water.</a:t>
            </a:r>
            <a:endParaRPr/>
          </a:p>
          <a:p>
            <a:pPr indent="-325755" lvl="0" marL="457200" rtl="0" algn="l">
              <a:spcBef>
                <a:spcPts val="0"/>
              </a:spcBef>
              <a:spcAft>
                <a:spcPts val="0"/>
              </a:spcAft>
              <a:buSzPct val="100000"/>
              <a:buChar char="●"/>
            </a:pPr>
            <a:r>
              <a:rPr lang="cs"/>
              <a:t>Its common applications: Capacitor, power cable, etc.</a:t>
            </a:r>
            <a:endParaRPr/>
          </a:p>
          <a:p>
            <a:pPr indent="0" lvl="0" marL="0" rtl="0" algn="l">
              <a:spcBef>
                <a:spcPts val="1200"/>
              </a:spcBef>
              <a:spcAft>
                <a:spcPts val="0"/>
              </a:spcAft>
              <a:buClr>
                <a:schemeClr val="dk1"/>
              </a:buClr>
              <a:buSzPct val="61111"/>
              <a:buFont typeface="Arial"/>
              <a:buNone/>
            </a:pPr>
            <a:r>
              <a:rPr b="1" lang="cs"/>
              <a:t>Insulator</a:t>
            </a:r>
            <a:endParaRPr b="1"/>
          </a:p>
          <a:p>
            <a:pPr indent="-325755" lvl="0" marL="457200" rtl="0" algn="l">
              <a:spcBef>
                <a:spcPts val="1200"/>
              </a:spcBef>
              <a:spcAft>
                <a:spcPts val="0"/>
              </a:spcAft>
              <a:buSzPct val="100000"/>
              <a:buChar char="●"/>
            </a:pPr>
            <a:r>
              <a:rPr lang="cs"/>
              <a:t>The material that </a:t>
            </a:r>
            <a:r>
              <a:rPr b="1" lang="cs"/>
              <a:t>block</a:t>
            </a:r>
            <a:r>
              <a:rPr lang="cs"/>
              <a:t> </a:t>
            </a:r>
            <a:r>
              <a:rPr b="1" lang="cs"/>
              <a:t>electric current flow through</a:t>
            </a:r>
            <a:r>
              <a:rPr lang="cs"/>
              <a:t>.</a:t>
            </a:r>
            <a:endParaRPr/>
          </a:p>
          <a:p>
            <a:pPr indent="-325755" lvl="0" marL="457200" rtl="0" algn="l">
              <a:spcBef>
                <a:spcPts val="0"/>
              </a:spcBef>
              <a:spcAft>
                <a:spcPts val="0"/>
              </a:spcAft>
              <a:buSzPct val="100000"/>
              <a:buChar char="●"/>
            </a:pPr>
            <a:r>
              <a:rPr lang="cs"/>
              <a:t>Their large resistance (low amount of free charges)</a:t>
            </a:r>
            <a:br>
              <a:rPr lang="cs"/>
            </a:br>
            <a:r>
              <a:rPr lang="cs"/>
              <a:t>halts to the current movement.</a:t>
            </a:r>
            <a:endParaRPr/>
          </a:p>
          <a:p>
            <a:pPr indent="-325755" lvl="0" marL="457200" rtl="0" algn="l">
              <a:spcBef>
                <a:spcPts val="0"/>
              </a:spcBef>
              <a:spcAft>
                <a:spcPts val="0"/>
              </a:spcAft>
              <a:buSzPct val="100000"/>
              <a:buChar char="●"/>
            </a:pPr>
            <a:r>
              <a:rPr lang="cs"/>
              <a:t>Examples: all kinds of nonmetals: porcelain, glass, </a:t>
            </a:r>
            <a:br>
              <a:rPr lang="cs"/>
            </a:br>
            <a:r>
              <a:rPr lang="cs"/>
              <a:t>plasts.</a:t>
            </a:r>
            <a:endParaRPr/>
          </a:p>
          <a:p>
            <a:pPr indent="-325755" lvl="0" marL="457200" rtl="0" algn="l">
              <a:spcBef>
                <a:spcPts val="0"/>
              </a:spcBef>
              <a:spcAft>
                <a:spcPts val="0"/>
              </a:spcAft>
              <a:buSzPct val="100000"/>
              <a:buChar char="●"/>
            </a:pPr>
            <a:r>
              <a:rPr lang="cs"/>
              <a:t>Every insulator contains some of  transportable </a:t>
            </a:r>
            <a:br>
              <a:rPr lang="cs"/>
            </a:br>
            <a:r>
              <a:rPr lang="cs"/>
              <a:t>charges that can cause a current.</a:t>
            </a:r>
            <a:endParaRPr/>
          </a:p>
          <a:p>
            <a:pPr indent="-325755" lvl="0" marL="457200" rtl="0" algn="l">
              <a:spcBef>
                <a:spcPts val="0"/>
              </a:spcBef>
              <a:spcAft>
                <a:spcPts val="0"/>
              </a:spcAft>
              <a:buSzPct val="100000"/>
              <a:buChar char="●"/>
            </a:pPr>
            <a:r>
              <a:rPr lang="cs"/>
              <a:t>If an electrical field is large volts, the insulator </a:t>
            </a:r>
            <a:br>
              <a:rPr lang="cs"/>
            </a:br>
            <a:r>
              <a:rPr lang="cs"/>
              <a:t>it will show a conductor-like feature.</a:t>
            </a:r>
            <a:endParaRPr/>
          </a:p>
        </p:txBody>
      </p:sp>
      <p:sp>
        <p:nvSpPr>
          <p:cNvPr id="145" name="Google Shape;145;p32"/>
          <p:cNvSpPr/>
          <p:nvPr/>
        </p:nvSpPr>
        <p:spPr>
          <a:xfrm>
            <a:off x="7260600" y="313900"/>
            <a:ext cx="1501200" cy="14874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a:t>Dielectrics</a:t>
            </a:r>
            <a:endParaRPr/>
          </a:p>
        </p:txBody>
      </p:sp>
      <p:sp>
        <p:nvSpPr>
          <p:cNvPr id="146" name="Google Shape;146;p32"/>
          <p:cNvSpPr/>
          <p:nvPr/>
        </p:nvSpPr>
        <p:spPr>
          <a:xfrm>
            <a:off x="7457400" y="1280675"/>
            <a:ext cx="1148700" cy="417300"/>
          </a:xfrm>
          <a:prstGeom prst="flowChartAlternateProcess">
            <a:avLst/>
          </a:prstGeom>
          <a:solidFill>
            <a:srgbClr val="CFE2F3"/>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a:solidFill>
                  <a:srgbClr val="0000FF"/>
                </a:solidFill>
              </a:rPr>
              <a:t>Insulators</a:t>
            </a:r>
            <a:endParaRPr>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3"/>
          <p:cNvPicPr preferRelativeResize="0"/>
          <p:nvPr/>
        </p:nvPicPr>
        <p:blipFill>
          <a:blip r:embed="rId3">
            <a:alphaModFix/>
          </a:blip>
          <a:stretch>
            <a:fillRect/>
          </a:stretch>
        </p:blipFill>
        <p:spPr>
          <a:xfrm>
            <a:off x="6005375" y="1116250"/>
            <a:ext cx="2986225" cy="5051074"/>
          </a:xfrm>
          <a:prstGeom prst="rect">
            <a:avLst/>
          </a:prstGeom>
          <a:noFill/>
          <a:ln>
            <a:noFill/>
          </a:ln>
        </p:spPr>
      </p:pic>
      <p:sp>
        <p:nvSpPr>
          <p:cNvPr id="152" name="Google Shape;152;p3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Macroscopic view of the dielectrics </a:t>
            </a:r>
            <a:endParaRPr/>
          </a:p>
        </p:txBody>
      </p:sp>
      <p:sp>
        <p:nvSpPr>
          <p:cNvPr id="153" name="Google Shape;153;p33"/>
          <p:cNvSpPr txBox="1"/>
          <p:nvPr>
            <p:ph idx="1" type="body"/>
          </p:nvPr>
        </p:nvSpPr>
        <p:spPr>
          <a:xfrm>
            <a:off x="311700" y="1536625"/>
            <a:ext cx="56937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sz="1500"/>
              <a:t>The dielectric susceptibility (polarization coefficient) χ</a:t>
            </a:r>
            <a:r>
              <a:rPr baseline="-25000" lang="cs" sz="1500"/>
              <a:t>e</a:t>
            </a:r>
            <a:r>
              <a:rPr lang="cs" sz="1500"/>
              <a:t> is a measure of how easily it polarises in response to an electric field.</a:t>
            </a:r>
            <a:endParaRPr sz="1500"/>
          </a:p>
          <a:p>
            <a:pPr indent="0" lvl="0" marL="0" rtl="0" algn="l">
              <a:spcBef>
                <a:spcPts val="1200"/>
              </a:spcBef>
              <a:spcAft>
                <a:spcPts val="0"/>
              </a:spcAft>
              <a:buNone/>
            </a:pPr>
            <a:r>
              <a:rPr lang="cs" sz="1500"/>
              <a:t>Polarizability </a:t>
            </a:r>
            <a:r>
              <a:rPr b="1" lang="cs" sz="1500"/>
              <a:t>P</a:t>
            </a:r>
            <a:r>
              <a:rPr lang="cs" sz="1500"/>
              <a:t> (tansors) is a solid is defined as the dipole moment per unit volume of the crystal cell exposed to el. field </a:t>
            </a:r>
            <a:r>
              <a:rPr b="1" lang="cs" sz="1500"/>
              <a:t>E</a:t>
            </a:r>
            <a:r>
              <a:rPr lang="cs" sz="1500"/>
              <a:t>:</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rPr lang="cs" sz="1500"/>
              <a:t>where ε</a:t>
            </a:r>
            <a:r>
              <a:rPr baseline="-25000" lang="cs" sz="1500"/>
              <a:t>0</a:t>
            </a:r>
            <a:r>
              <a:rPr lang="cs" sz="1500"/>
              <a:t> = 8.8542×10</a:t>
            </a:r>
            <a:r>
              <a:rPr baseline="30000" lang="cs" sz="1500"/>
              <a:t>−12</a:t>
            </a:r>
            <a:r>
              <a:rPr lang="cs" sz="1500"/>
              <a:t> Fm</a:t>
            </a:r>
            <a:r>
              <a:rPr baseline="30000" lang="cs" sz="1500"/>
              <a:t>−1</a:t>
            </a:r>
            <a:r>
              <a:rPr lang="cs" sz="1500"/>
              <a:t> is vacuum </a:t>
            </a:r>
            <a:r>
              <a:rPr lang="cs" sz="1500"/>
              <a:t>permittivity.</a:t>
            </a:r>
            <a:endParaRPr sz="1500"/>
          </a:p>
          <a:p>
            <a:pPr indent="0" lvl="0" marL="0" rtl="0" algn="l">
              <a:spcBef>
                <a:spcPts val="1200"/>
              </a:spcBef>
              <a:spcAft>
                <a:spcPts val="0"/>
              </a:spcAft>
              <a:buNone/>
            </a:pPr>
            <a:r>
              <a:rPr lang="cs" sz="1500"/>
              <a:t>The electric displacement D (electric induction) is</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rPr lang="cs" sz="1500"/>
              <a:t>From a macroscopic point of view, the most important variable is relative permittivity</a:t>
            </a:r>
            <a:endParaRPr sz="1500"/>
          </a:p>
          <a:p>
            <a:pPr indent="0" lvl="0" marL="0" rtl="0" algn="l">
              <a:spcBef>
                <a:spcPts val="1200"/>
              </a:spcBef>
              <a:spcAft>
                <a:spcPts val="1200"/>
              </a:spcAft>
              <a:buNone/>
            </a:pPr>
            <a:r>
              <a:rPr b="1" i="1" lang="cs" sz="1250">
                <a:solidFill>
                  <a:srgbClr val="202122"/>
                </a:solidFill>
                <a:highlight>
                  <a:srgbClr val="FFFFFF"/>
                </a:highlight>
                <a:latin typeface="Times New Roman"/>
                <a:ea typeface="Times New Roman"/>
                <a:cs typeface="Times New Roman"/>
                <a:sym typeface="Times New Roman"/>
              </a:rPr>
              <a:t>        ε</a:t>
            </a:r>
            <a:r>
              <a:rPr b="1" baseline="-25000" i="1" lang="cs" sz="1700">
                <a:solidFill>
                  <a:srgbClr val="202122"/>
                </a:solidFill>
                <a:highlight>
                  <a:srgbClr val="FFFFFF"/>
                </a:highlight>
                <a:latin typeface="Times New Roman"/>
                <a:ea typeface="Times New Roman"/>
                <a:cs typeface="Times New Roman"/>
                <a:sym typeface="Times New Roman"/>
              </a:rPr>
              <a:t>r</a:t>
            </a:r>
            <a:r>
              <a:rPr b="1" lang="cs" sz="1250">
                <a:solidFill>
                  <a:srgbClr val="202122"/>
                </a:solidFill>
                <a:highlight>
                  <a:srgbClr val="FFFFFF"/>
                </a:highlight>
                <a:latin typeface="Times New Roman"/>
                <a:ea typeface="Times New Roman"/>
                <a:cs typeface="Times New Roman"/>
                <a:sym typeface="Times New Roman"/>
              </a:rPr>
              <a:t>(</a:t>
            </a:r>
            <a:r>
              <a:rPr b="1" i="1" lang="cs" sz="1250">
                <a:solidFill>
                  <a:srgbClr val="202122"/>
                </a:solidFill>
                <a:highlight>
                  <a:srgbClr val="FFFFFF"/>
                </a:highlight>
                <a:latin typeface="Times New Roman"/>
                <a:ea typeface="Times New Roman"/>
                <a:cs typeface="Times New Roman"/>
                <a:sym typeface="Times New Roman"/>
              </a:rPr>
              <a:t>ω</a:t>
            </a:r>
            <a:r>
              <a:rPr b="1" lang="cs" sz="1250">
                <a:solidFill>
                  <a:srgbClr val="202122"/>
                </a:solidFill>
                <a:highlight>
                  <a:srgbClr val="FFFFFF"/>
                </a:highlight>
                <a:latin typeface="Times New Roman"/>
                <a:ea typeface="Times New Roman"/>
                <a:cs typeface="Times New Roman"/>
                <a:sym typeface="Times New Roman"/>
              </a:rPr>
              <a:t>) = 1 + </a:t>
            </a:r>
            <a:r>
              <a:rPr b="1" i="1" lang="cs" sz="1250">
                <a:solidFill>
                  <a:srgbClr val="202122"/>
                </a:solidFill>
                <a:highlight>
                  <a:srgbClr val="FFFFFF"/>
                </a:highlight>
                <a:latin typeface="Times New Roman"/>
                <a:ea typeface="Times New Roman"/>
                <a:cs typeface="Times New Roman"/>
                <a:sym typeface="Times New Roman"/>
              </a:rPr>
              <a:t>χ</a:t>
            </a:r>
            <a:r>
              <a:rPr b="1" baseline="-25000" i="1" lang="cs" sz="1700">
                <a:solidFill>
                  <a:srgbClr val="202122"/>
                </a:solidFill>
                <a:highlight>
                  <a:srgbClr val="FFFFFF"/>
                </a:highlight>
                <a:latin typeface="Times New Roman"/>
                <a:ea typeface="Times New Roman"/>
                <a:cs typeface="Times New Roman"/>
                <a:sym typeface="Times New Roman"/>
              </a:rPr>
              <a:t>e</a:t>
            </a:r>
            <a:r>
              <a:rPr b="1" lang="cs" sz="1050">
                <a:solidFill>
                  <a:srgbClr val="202122"/>
                </a:solidFill>
                <a:highlight>
                  <a:srgbClr val="FFFFFF"/>
                </a:highlight>
              </a:rPr>
              <a:t>.</a:t>
            </a:r>
            <a:endParaRPr b="1" sz="1500"/>
          </a:p>
        </p:txBody>
      </p:sp>
      <p:pic>
        <p:nvPicPr>
          <p:cNvPr id="154" name="Google Shape;154;p33"/>
          <p:cNvPicPr preferRelativeResize="0"/>
          <p:nvPr/>
        </p:nvPicPr>
        <p:blipFill>
          <a:blip r:embed="rId4">
            <a:alphaModFix/>
          </a:blip>
          <a:stretch>
            <a:fillRect/>
          </a:stretch>
        </p:blipFill>
        <p:spPr>
          <a:xfrm>
            <a:off x="710550" y="2949098"/>
            <a:ext cx="1084750" cy="228375"/>
          </a:xfrm>
          <a:prstGeom prst="rect">
            <a:avLst/>
          </a:prstGeom>
          <a:noFill/>
          <a:ln>
            <a:noFill/>
          </a:ln>
        </p:spPr>
      </p:pic>
      <p:pic>
        <p:nvPicPr>
          <p:cNvPr id="155" name="Google Shape;155;p33"/>
          <p:cNvPicPr preferRelativeResize="0"/>
          <p:nvPr/>
        </p:nvPicPr>
        <p:blipFill>
          <a:blip r:embed="rId5">
            <a:alphaModFix/>
          </a:blip>
          <a:stretch>
            <a:fillRect/>
          </a:stretch>
        </p:blipFill>
        <p:spPr>
          <a:xfrm>
            <a:off x="743775" y="4157347"/>
            <a:ext cx="4449550" cy="298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Dielectric inside capacitor</a:t>
            </a:r>
            <a:endParaRPr/>
          </a:p>
        </p:txBody>
      </p:sp>
      <p:sp>
        <p:nvSpPr>
          <p:cNvPr id="161" name="Google Shape;161;p34"/>
          <p:cNvSpPr txBox="1"/>
          <p:nvPr>
            <p:ph idx="1" type="body"/>
          </p:nvPr>
        </p:nvSpPr>
        <p:spPr>
          <a:xfrm>
            <a:off x="311700" y="1536625"/>
            <a:ext cx="4925400" cy="5247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cs" sz="1600"/>
              <a:t>The capacitance is defined as </a:t>
            </a:r>
            <a:r>
              <a:rPr i="1" lang="cs" sz="1600"/>
              <a:t>C = Q/V</a:t>
            </a:r>
            <a:r>
              <a:rPr lang="cs" sz="1600"/>
              <a:t>, so</a:t>
            </a:r>
            <a:endParaRPr sz="1600"/>
          </a:p>
          <a:p>
            <a:pPr indent="0" lvl="0" marL="0" rtl="0" algn="l">
              <a:lnSpc>
                <a:spcPct val="95000"/>
              </a:lnSpc>
              <a:spcBef>
                <a:spcPts val="1200"/>
              </a:spcBef>
              <a:spcAft>
                <a:spcPts val="0"/>
              </a:spcAft>
              <a:buNone/>
            </a:pPr>
            <a:r>
              <a:t/>
            </a:r>
            <a:endParaRPr sz="1600"/>
          </a:p>
          <a:p>
            <a:pPr indent="0" lvl="0" marL="0" rtl="0" algn="l">
              <a:lnSpc>
                <a:spcPct val="95000"/>
              </a:lnSpc>
              <a:spcBef>
                <a:spcPts val="1200"/>
              </a:spcBef>
              <a:spcAft>
                <a:spcPts val="0"/>
              </a:spcAft>
              <a:buNone/>
            </a:pPr>
            <a:r>
              <a:rPr b="1" lang="cs" sz="1600"/>
              <a:t>Case 1:</a:t>
            </a:r>
            <a:r>
              <a:rPr lang="cs" sz="1600"/>
              <a:t> What happens if we insert a dielectric into a charged (</a:t>
            </a:r>
            <a:r>
              <a:rPr b="1" lang="cs" sz="1600"/>
              <a:t>unconnected</a:t>
            </a:r>
            <a:r>
              <a:rPr lang="cs" sz="1600"/>
              <a:t>) capacitor?</a:t>
            </a:r>
            <a:endParaRPr sz="1600"/>
          </a:p>
          <a:p>
            <a:pPr indent="0" lvl="0" marL="0" rtl="0" algn="l">
              <a:lnSpc>
                <a:spcPct val="95000"/>
              </a:lnSpc>
              <a:spcBef>
                <a:spcPts val="1200"/>
              </a:spcBef>
              <a:spcAft>
                <a:spcPts val="0"/>
              </a:spcAft>
              <a:buNone/>
            </a:pPr>
            <a:r>
              <a:rPr lang="cs" sz="1600"/>
              <a:t>Unconnected keeps induction</a:t>
            </a:r>
            <a:endParaRPr sz="1600"/>
          </a:p>
          <a:p>
            <a:pPr indent="0" lvl="0" marL="0" rtl="0" algn="l">
              <a:lnSpc>
                <a:spcPct val="95000"/>
              </a:lnSpc>
              <a:spcBef>
                <a:spcPts val="1200"/>
              </a:spcBef>
              <a:spcAft>
                <a:spcPts val="0"/>
              </a:spcAft>
              <a:buNone/>
            </a:pPr>
            <a:r>
              <a:t/>
            </a:r>
            <a:endParaRPr sz="1600"/>
          </a:p>
          <a:p>
            <a:pPr indent="0" lvl="0" marL="0" rtl="0" algn="l">
              <a:lnSpc>
                <a:spcPct val="95000"/>
              </a:lnSpc>
              <a:spcBef>
                <a:spcPts val="1200"/>
              </a:spcBef>
              <a:spcAft>
                <a:spcPts val="0"/>
              </a:spcAft>
              <a:buClr>
                <a:schemeClr val="dk1"/>
              </a:buClr>
              <a:buSzPts val="1100"/>
              <a:buFont typeface="Arial"/>
              <a:buNone/>
            </a:pPr>
            <a:r>
              <a:t/>
            </a:r>
            <a:endParaRPr sz="1600"/>
          </a:p>
          <a:p>
            <a:pPr indent="0" lvl="0" marL="0" rtl="0" algn="l">
              <a:lnSpc>
                <a:spcPct val="95000"/>
              </a:lnSpc>
              <a:spcBef>
                <a:spcPts val="1200"/>
              </a:spcBef>
              <a:spcAft>
                <a:spcPts val="0"/>
              </a:spcAft>
              <a:buNone/>
            </a:pPr>
            <a:r>
              <a:t/>
            </a:r>
            <a:endParaRPr sz="1600"/>
          </a:p>
          <a:p>
            <a:pPr indent="0" lvl="0" marL="0" rtl="0" algn="l">
              <a:lnSpc>
                <a:spcPct val="95000"/>
              </a:lnSpc>
              <a:spcBef>
                <a:spcPts val="1200"/>
              </a:spcBef>
              <a:spcAft>
                <a:spcPts val="0"/>
              </a:spcAft>
              <a:buClr>
                <a:schemeClr val="dk1"/>
              </a:buClr>
              <a:buSzPts val="1100"/>
              <a:buFont typeface="Arial"/>
              <a:buNone/>
            </a:pPr>
            <a:r>
              <a:rPr lang="cs" sz="1600"/>
              <a:t>Intensity decreases by relative permittivity factor - voltage drop on electrodes</a:t>
            </a:r>
            <a:endParaRPr sz="1600"/>
          </a:p>
          <a:p>
            <a:pPr indent="0" lvl="0" marL="0" rtl="0" algn="l">
              <a:lnSpc>
                <a:spcPct val="95000"/>
              </a:lnSpc>
              <a:spcBef>
                <a:spcPts val="1200"/>
              </a:spcBef>
              <a:spcAft>
                <a:spcPts val="0"/>
              </a:spcAft>
              <a:buNone/>
            </a:pPr>
            <a:r>
              <a:rPr b="1" lang="cs" sz="1600"/>
              <a:t>Case 2:</a:t>
            </a:r>
            <a:r>
              <a:rPr lang="cs" sz="1600"/>
              <a:t>  What happens if we insert a dielectric in a capacitor </a:t>
            </a:r>
            <a:r>
              <a:rPr b="1" lang="cs" sz="1600"/>
              <a:t>connected</a:t>
            </a:r>
            <a:r>
              <a:rPr lang="cs" sz="1600"/>
              <a:t> to a voltage source?</a:t>
            </a:r>
            <a:endParaRPr sz="1600"/>
          </a:p>
          <a:p>
            <a:pPr indent="0" lvl="0" marL="0" rtl="0" algn="l">
              <a:lnSpc>
                <a:spcPct val="95000"/>
              </a:lnSpc>
              <a:spcBef>
                <a:spcPts val="1200"/>
              </a:spcBef>
              <a:spcAft>
                <a:spcPts val="0"/>
              </a:spcAft>
              <a:buNone/>
            </a:pPr>
            <a:r>
              <a:rPr lang="cs" sz="1600"/>
              <a:t>Charge of dielectric material must be compensated by el. current</a:t>
            </a:r>
            <a:endParaRPr sz="1600"/>
          </a:p>
          <a:p>
            <a:pPr indent="0" lvl="0" marL="0" rtl="0" algn="l">
              <a:lnSpc>
                <a:spcPct val="95000"/>
              </a:lnSpc>
              <a:spcBef>
                <a:spcPts val="1200"/>
              </a:spcBef>
              <a:spcAft>
                <a:spcPts val="0"/>
              </a:spcAft>
              <a:buNone/>
            </a:pPr>
            <a:r>
              <a:rPr lang="cs" sz="1600"/>
              <a:t>Kapacita kondenz8toru naroste </a:t>
            </a:r>
            <a:endParaRPr sz="1600"/>
          </a:p>
          <a:p>
            <a:pPr indent="0" lvl="0" marL="0" rtl="0" algn="l">
              <a:lnSpc>
                <a:spcPct val="95000"/>
              </a:lnSpc>
              <a:spcBef>
                <a:spcPts val="1200"/>
              </a:spcBef>
              <a:spcAft>
                <a:spcPts val="1200"/>
              </a:spcAft>
              <a:buNone/>
            </a:pPr>
            <a:r>
              <a:t/>
            </a:r>
            <a:endParaRPr sz="1600"/>
          </a:p>
        </p:txBody>
      </p:sp>
      <p:pic>
        <p:nvPicPr>
          <p:cNvPr id="162" name="Google Shape;162;p34"/>
          <p:cNvPicPr preferRelativeResize="0"/>
          <p:nvPr/>
        </p:nvPicPr>
        <p:blipFill>
          <a:blip r:embed="rId3">
            <a:alphaModFix/>
          </a:blip>
          <a:stretch>
            <a:fillRect/>
          </a:stretch>
        </p:blipFill>
        <p:spPr>
          <a:xfrm>
            <a:off x="1276175" y="1826873"/>
            <a:ext cx="1104550" cy="534075"/>
          </a:xfrm>
          <a:prstGeom prst="rect">
            <a:avLst/>
          </a:prstGeom>
          <a:noFill/>
          <a:ln>
            <a:noFill/>
          </a:ln>
        </p:spPr>
      </p:pic>
      <p:pic>
        <p:nvPicPr>
          <p:cNvPr id="163" name="Google Shape;163;p34"/>
          <p:cNvPicPr preferRelativeResize="0"/>
          <p:nvPr/>
        </p:nvPicPr>
        <p:blipFill>
          <a:blip r:embed="rId4">
            <a:alphaModFix/>
          </a:blip>
          <a:stretch>
            <a:fillRect/>
          </a:stretch>
        </p:blipFill>
        <p:spPr>
          <a:xfrm>
            <a:off x="5046271" y="164701"/>
            <a:ext cx="4058379" cy="1371925"/>
          </a:xfrm>
          <a:prstGeom prst="rect">
            <a:avLst/>
          </a:prstGeom>
          <a:noFill/>
          <a:ln>
            <a:noFill/>
          </a:ln>
        </p:spPr>
      </p:pic>
      <p:pic>
        <p:nvPicPr>
          <p:cNvPr id="164" name="Google Shape;164;p34" title="[89,89,89,&quot;https://www.codecogs.com/eqnedit.php?latex=D_0%3DD'#0&quot;]"/>
          <p:cNvPicPr preferRelativeResize="0"/>
          <p:nvPr/>
        </p:nvPicPr>
        <p:blipFill>
          <a:blip r:embed="rId5">
            <a:alphaModFix/>
          </a:blip>
          <a:stretch>
            <a:fillRect/>
          </a:stretch>
        </p:blipFill>
        <p:spPr>
          <a:xfrm>
            <a:off x="1110350" y="3296050"/>
            <a:ext cx="917525" cy="248725"/>
          </a:xfrm>
          <a:prstGeom prst="rect">
            <a:avLst/>
          </a:prstGeom>
          <a:noFill/>
          <a:ln>
            <a:noFill/>
          </a:ln>
        </p:spPr>
      </p:pic>
      <p:pic>
        <p:nvPicPr>
          <p:cNvPr id="165" name="Google Shape;165;p34" title="[89,89,89,&quot;https://www.codecogs.com/eqnedit.php?latex=E'%20%3D%20%5Cfrac%7BE%7D%7B%5Cepsilon_r%7D#0&quot;]"/>
          <p:cNvPicPr preferRelativeResize="0"/>
          <p:nvPr/>
        </p:nvPicPr>
        <p:blipFill>
          <a:blip r:embed="rId6">
            <a:alphaModFix/>
          </a:blip>
          <a:stretch>
            <a:fillRect/>
          </a:stretch>
        </p:blipFill>
        <p:spPr>
          <a:xfrm>
            <a:off x="1282650" y="3967650"/>
            <a:ext cx="825499" cy="571500"/>
          </a:xfrm>
          <a:prstGeom prst="rect">
            <a:avLst/>
          </a:prstGeom>
          <a:noFill/>
          <a:ln>
            <a:noFill/>
          </a:ln>
        </p:spPr>
      </p:pic>
      <p:pic>
        <p:nvPicPr>
          <p:cNvPr id="166" name="Google Shape;166;p34" title="[0,0,0,&quot;https://www.codecogs.com/eqnedit.php?latex=%5Cepsilon_0E%3D%5Cepsilon_0%5Cepsilon_rE'#0&quot;]"/>
          <p:cNvPicPr preferRelativeResize="0"/>
          <p:nvPr/>
        </p:nvPicPr>
        <p:blipFill>
          <a:blip r:embed="rId7">
            <a:alphaModFix/>
          </a:blip>
          <a:stretch>
            <a:fillRect/>
          </a:stretch>
        </p:blipFill>
        <p:spPr>
          <a:xfrm>
            <a:off x="1085800" y="3654825"/>
            <a:ext cx="1407132" cy="248725"/>
          </a:xfrm>
          <a:prstGeom prst="rect">
            <a:avLst/>
          </a:prstGeom>
          <a:noFill/>
          <a:ln>
            <a:noFill/>
          </a:ln>
        </p:spPr>
      </p:pic>
      <p:pic>
        <p:nvPicPr>
          <p:cNvPr id="167" name="Google Shape;167;p34" title="[89,89,89,&quot;https://www.codecogs.com/eqnedit.php?latex=C%3D%5Cepsilon_rC_0#0&quot;]"/>
          <p:cNvPicPr preferRelativeResize="0"/>
          <p:nvPr/>
        </p:nvPicPr>
        <p:blipFill>
          <a:blip r:embed="rId8">
            <a:alphaModFix/>
          </a:blip>
          <a:stretch>
            <a:fillRect/>
          </a:stretch>
        </p:blipFill>
        <p:spPr>
          <a:xfrm>
            <a:off x="1948550" y="6161875"/>
            <a:ext cx="1106826" cy="24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Polarization mechanisms</a:t>
            </a:r>
            <a:endParaRPr/>
          </a:p>
        </p:txBody>
      </p:sp>
      <p:cxnSp>
        <p:nvCxnSpPr>
          <p:cNvPr id="173" name="Google Shape;173;p35"/>
          <p:cNvCxnSpPr>
            <a:stCxn id="174" idx="2"/>
            <a:endCxn id="175" idx="0"/>
          </p:cNvCxnSpPr>
          <p:nvPr/>
        </p:nvCxnSpPr>
        <p:spPr>
          <a:xfrm flipH="1" rot="-5400000">
            <a:off x="3685500" y="2048500"/>
            <a:ext cx="647700" cy="1160700"/>
          </a:xfrm>
          <a:prstGeom prst="bentConnector3">
            <a:avLst>
              <a:gd fmla="val 50008" name="adj1"/>
            </a:avLst>
          </a:prstGeom>
          <a:noFill/>
          <a:ln cap="flat" cmpd="sng" w="19050">
            <a:solidFill>
              <a:srgbClr val="C2C2C2"/>
            </a:solidFill>
            <a:prstDash val="solid"/>
            <a:miter lim="8000"/>
            <a:headEnd len="sm" w="sm" type="none"/>
            <a:tailEnd len="sm" w="sm" type="none"/>
          </a:ln>
        </p:spPr>
      </p:cxnSp>
      <p:cxnSp>
        <p:nvCxnSpPr>
          <p:cNvPr id="176" name="Google Shape;176;p35"/>
          <p:cNvCxnSpPr>
            <a:stCxn id="177" idx="0"/>
            <a:endCxn id="174" idx="2"/>
          </p:cNvCxnSpPr>
          <p:nvPr/>
        </p:nvCxnSpPr>
        <p:spPr>
          <a:xfrm rot="-5400000">
            <a:off x="2601000" y="2124800"/>
            <a:ext cx="647700" cy="1008300"/>
          </a:xfrm>
          <a:prstGeom prst="bentConnector3">
            <a:avLst>
              <a:gd fmla="val 50008" name="adj1"/>
            </a:avLst>
          </a:prstGeom>
          <a:noFill/>
          <a:ln cap="flat" cmpd="sng" w="19050">
            <a:solidFill>
              <a:srgbClr val="C2C2C2"/>
            </a:solidFill>
            <a:prstDash val="solid"/>
            <a:miter lim="8000"/>
            <a:headEnd len="sm" w="sm" type="none"/>
            <a:tailEnd len="sm" w="sm" type="none"/>
          </a:ln>
        </p:spPr>
      </p:cxnSp>
      <p:cxnSp>
        <p:nvCxnSpPr>
          <p:cNvPr id="178" name="Google Shape;178;p35"/>
          <p:cNvCxnSpPr>
            <a:stCxn id="177" idx="2"/>
            <a:endCxn id="179" idx="0"/>
          </p:cNvCxnSpPr>
          <p:nvPr/>
        </p:nvCxnSpPr>
        <p:spPr>
          <a:xfrm flipH="1" rot="-5400000">
            <a:off x="2614800" y="3125000"/>
            <a:ext cx="457200" cy="845400"/>
          </a:xfrm>
          <a:prstGeom prst="bentConnector3">
            <a:avLst>
              <a:gd fmla="val 50000" name="adj1"/>
            </a:avLst>
          </a:prstGeom>
          <a:noFill/>
          <a:ln cap="flat" cmpd="sng" w="19050">
            <a:solidFill>
              <a:srgbClr val="C2C2C2"/>
            </a:solidFill>
            <a:prstDash val="solid"/>
            <a:miter lim="8000"/>
            <a:headEnd len="sm" w="sm" type="none"/>
            <a:tailEnd len="sm" w="sm" type="none"/>
          </a:ln>
        </p:spPr>
      </p:cxnSp>
      <p:cxnSp>
        <p:nvCxnSpPr>
          <p:cNvPr id="180" name="Google Shape;180;p35"/>
          <p:cNvCxnSpPr>
            <a:stCxn id="181" idx="0"/>
            <a:endCxn id="177" idx="2"/>
          </p:cNvCxnSpPr>
          <p:nvPr/>
        </p:nvCxnSpPr>
        <p:spPr>
          <a:xfrm rot="-5400000">
            <a:off x="1769550" y="3125000"/>
            <a:ext cx="457200" cy="845400"/>
          </a:xfrm>
          <a:prstGeom prst="bentConnector3">
            <a:avLst>
              <a:gd fmla="val 50000" name="adj1"/>
            </a:avLst>
          </a:prstGeom>
          <a:noFill/>
          <a:ln cap="flat" cmpd="sng" w="19050">
            <a:solidFill>
              <a:srgbClr val="C2C2C2"/>
            </a:solidFill>
            <a:prstDash val="solid"/>
            <a:miter lim="8000"/>
            <a:headEnd len="sm" w="sm" type="none"/>
            <a:tailEnd len="sm" w="sm" type="none"/>
          </a:ln>
        </p:spPr>
      </p:cxnSp>
      <p:cxnSp>
        <p:nvCxnSpPr>
          <p:cNvPr id="182" name="Google Shape;182;p35"/>
          <p:cNvCxnSpPr>
            <a:stCxn id="175" idx="2"/>
            <a:endCxn id="183" idx="1"/>
          </p:cNvCxnSpPr>
          <p:nvPr/>
        </p:nvCxnSpPr>
        <p:spPr>
          <a:xfrm flipH="1" rot="-5400000">
            <a:off x="4366800" y="3542000"/>
            <a:ext cx="641400" cy="195600"/>
          </a:xfrm>
          <a:prstGeom prst="bentConnector2">
            <a:avLst/>
          </a:prstGeom>
          <a:noFill/>
          <a:ln cap="flat" cmpd="sng" w="19050">
            <a:solidFill>
              <a:srgbClr val="C2C2C2"/>
            </a:solidFill>
            <a:prstDash val="solid"/>
            <a:miter lim="8000"/>
            <a:headEnd len="sm" w="sm" type="none"/>
            <a:tailEnd len="sm" w="sm" type="none"/>
          </a:ln>
        </p:spPr>
      </p:cxnSp>
      <p:cxnSp>
        <p:nvCxnSpPr>
          <p:cNvPr id="184" name="Google Shape;184;p35"/>
          <p:cNvCxnSpPr>
            <a:stCxn id="185" idx="1"/>
            <a:endCxn id="175" idx="2"/>
          </p:cNvCxnSpPr>
          <p:nvPr/>
        </p:nvCxnSpPr>
        <p:spPr>
          <a:xfrm rot="10800000">
            <a:off x="4589800" y="3319250"/>
            <a:ext cx="195600" cy="1235100"/>
          </a:xfrm>
          <a:prstGeom prst="bentConnector2">
            <a:avLst/>
          </a:prstGeom>
          <a:noFill/>
          <a:ln cap="flat" cmpd="sng" w="19050">
            <a:solidFill>
              <a:srgbClr val="C2C2C2"/>
            </a:solidFill>
            <a:prstDash val="solid"/>
            <a:miter lim="8000"/>
            <a:headEnd len="sm" w="sm" type="none"/>
            <a:tailEnd len="sm" w="sm" type="none"/>
          </a:ln>
        </p:spPr>
      </p:cxnSp>
      <p:sp>
        <p:nvSpPr>
          <p:cNvPr id="174" name="Google Shape;174;p35"/>
          <p:cNvSpPr txBox="1"/>
          <p:nvPr/>
        </p:nvSpPr>
        <p:spPr>
          <a:xfrm>
            <a:off x="2658750" y="1938700"/>
            <a:ext cx="15405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cs" sz="1000">
                <a:solidFill>
                  <a:srgbClr val="A72A1E"/>
                </a:solidFill>
                <a:latin typeface="Roboto"/>
                <a:ea typeface="Roboto"/>
                <a:cs typeface="Roboto"/>
                <a:sym typeface="Roboto"/>
              </a:rPr>
              <a:t>Polarization</a:t>
            </a:r>
            <a:endParaRPr b="1" sz="1000">
              <a:solidFill>
                <a:srgbClr val="A72A1E"/>
              </a:solidFill>
              <a:latin typeface="Roboto"/>
              <a:ea typeface="Roboto"/>
              <a:cs typeface="Roboto"/>
              <a:sym typeface="Roboto"/>
            </a:endParaRPr>
          </a:p>
        </p:txBody>
      </p:sp>
      <p:sp>
        <p:nvSpPr>
          <p:cNvPr id="177" name="Google Shape;177;p35"/>
          <p:cNvSpPr txBox="1"/>
          <p:nvPr/>
        </p:nvSpPr>
        <p:spPr>
          <a:xfrm>
            <a:off x="1651650" y="29528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sz="1000">
                <a:solidFill>
                  <a:srgbClr val="A72A1E"/>
                </a:solidFill>
                <a:latin typeface="Roboto"/>
                <a:ea typeface="Roboto"/>
                <a:cs typeface="Roboto"/>
                <a:sym typeface="Roboto"/>
              </a:rPr>
              <a:t>by the action of the external field</a:t>
            </a:r>
            <a:endParaRPr sz="1000">
              <a:solidFill>
                <a:srgbClr val="A72A1E"/>
              </a:solidFill>
              <a:latin typeface="Roboto"/>
              <a:ea typeface="Roboto"/>
              <a:cs typeface="Roboto"/>
              <a:sym typeface="Roboto"/>
            </a:endParaRPr>
          </a:p>
        </p:txBody>
      </p:sp>
      <p:sp>
        <p:nvSpPr>
          <p:cNvPr id="175" name="Google Shape;175;p35"/>
          <p:cNvSpPr txBox="1"/>
          <p:nvPr/>
        </p:nvSpPr>
        <p:spPr>
          <a:xfrm>
            <a:off x="3820650" y="29528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sz="1000">
                <a:solidFill>
                  <a:srgbClr val="A72A1E"/>
                </a:solidFill>
                <a:latin typeface="Roboto"/>
                <a:ea typeface="Roboto"/>
                <a:cs typeface="Roboto"/>
                <a:sym typeface="Roboto"/>
              </a:rPr>
              <a:t>spontaneous</a:t>
            </a:r>
            <a:endParaRPr sz="1000">
              <a:solidFill>
                <a:srgbClr val="A72A1E"/>
              </a:solidFill>
              <a:latin typeface="Roboto"/>
              <a:ea typeface="Roboto"/>
              <a:cs typeface="Roboto"/>
              <a:sym typeface="Roboto"/>
            </a:endParaRPr>
          </a:p>
        </p:txBody>
      </p:sp>
      <p:sp>
        <p:nvSpPr>
          <p:cNvPr id="183" name="Google Shape;183;p35"/>
          <p:cNvSpPr txBox="1"/>
          <p:nvPr/>
        </p:nvSpPr>
        <p:spPr>
          <a:xfrm>
            <a:off x="4785400" y="37773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sz="1000">
                <a:solidFill>
                  <a:srgbClr val="A72A1E"/>
                </a:solidFill>
                <a:latin typeface="Roboto"/>
                <a:ea typeface="Roboto"/>
                <a:cs typeface="Roboto"/>
                <a:sym typeface="Roboto"/>
              </a:rPr>
              <a:t>Piezoelectric</a:t>
            </a:r>
            <a:endParaRPr sz="1000">
              <a:solidFill>
                <a:srgbClr val="A72A1E"/>
              </a:solidFill>
              <a:latin typeface="Roboto"/>
              <a:ea typeface="Roboto"/>
              <a:cs typeface="Roboto"/>
              <a:sym typeface="Roboto"/>
            </a:endParaRPr>
          </a:p>
        </p:txBody>
      </p:sp>
      <p:sp>
        <p:nvSpPr>
          <p:cNvPr id="185" name="Google Shape;185;p35"/>
          <p:cNvSpPr txBox="1"/>
          <p:nvPr/>
        </p:nvSpPr>
        <p:spPr>
          <a:xfrm>
            <a:off x="4785400" y="43712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sz="1000">
                <a:solidFill>
                  <a:srgbClr val="A72A1E"/>
                </a:solidFill>
                <a:latin typeface="Roboto"/>
                <a:ea typeface="Roboto"/>
                <a:cs typeface="Roboto"/>
                <a:sym typeface="Roboto"/>
              </a:rPr>
              <a:t>Pyroelectric</a:t>
            </a:r>
            <a:endParaRPr sz="1000">
              <a:solidFill>
                <a:srgbClr val="A72A1E"/>
              </a:solidFill>
              <a:latin typeface="Roboto"/>
              <a:ea typeface="Roboto"/>
              <a:cs typeface="Roboto"/>
              <a:sym typeface="Roboto"/>
            </a:endParaRPr>
          </a:p>
        </p:txBody>
      </p:sp>
      <p:sp>
        <p:nvSpPr>
          <p:cNvPr id="179" name="Google Shape;179;p35"/>
          <p:cNvSpPr txBox="1"/>
          <p:nvPr/>
        </p:nvSpPr>
        <p:spPr>
          <a:xfrm>
            <a:off x="2496900" y="37763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cs" sz="1000">
                <a:solidFill>
                  <a:srgbClr val="A72A1E"/>
                </a:solidFill>
                <a:latin typeface="Roboto"/>
                <a:ea typeface="Roboto"/>
                <a:cs typeface="Roboto"/>
                <a:sym typeface="Roboto"/>
              </a:rPr>
              <a:t>Free</a:t>
            </a:r>
            <a:r>
              <a:rPr lang="cs" sz="1000">
                <a:solidFill>
                  <a:srgbClr val="A72A1E"/>
                </a:solidFill>
                <a:latin typeface="Roboto"/>
                <a:ea typeface="Roboto"/>
                <a:cs typeface="Roboto"/>
                <a:sym typeface="Roboto"/>
              </a:rPr>
              <a:t> charges</a:t>
            </a:r>
            <a:endParaRPr sz="1000">
              <a:solidFill>
                <a:srgbClr val="A72A1E"/>
              </a:solidFill>
              <a:latin typeface="Roboto"/>
              <a:ea typeface="Roboto"/>
              <a:cs typeface="Roboto"/>
              <a:sym typeface="Roboto"/>
            </a:endParaRPr>
          </a:p>
        </p:txBody>
      </p:sp>
      <p:sp>
        <p:nvSpPr>
          <p:cNvPr id="181" name="Google Shape;181;p35"/>
          <p:cNvSpPr txBox="1"/>
          <p:nvPr/>
        </p:nvSpPr>
        <p:spPr>
          <a:xfrm>
            <a:off x="806400" y="37763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cs" sz="1000">
                <a:solidFill>
                  <a:srgbClr val="A72A1E"/>
                </a:solidFill>
                <a:latin typeface="Roboto"/>
                <a:ea typeface="Roboto"/>
                <a:cs typeface="Roboto"/>
                <a:sym typeface="Roboto"/>
              </a:rPr>
              <a:t>Bonded</a:t>
            </a:r>
            <a:r>
              <a:rPr lang="cs" sz="1000">
                <a:solidFill>
                  <a:srgbClr val="A72A1E"/>
                </a:solidFill>
                <a:latin typeface="Roboto"/>
                <a:ea typeface="Roboto"/>
                <a:cs typeface="Roboto"/>
                <a:sym typeface="Roboto"/>
              </a:rPr>
              <a:t> charges</a:t>
            </a:r>
            <a:endParaRPr sz="1000">
              <a:solidFill>
                <a:srgbClr val="A72A1E"/>
              </a:solidFill>
              <a:latin typeface="Roboto"/>
              <a:ea typeface="Roboto"/>
              <a:cs typeface="Roboto"/>
              <a:sym typeface="Roboto"/>
            </a:endParaRPr>
          </a:p>
        </p:txBody>
      </p:sp>
      <p:cxnSp>
        <p:nvCxnSpPr>
          <p:cNvPr id="186" name="Google Shape;186;p35"/>
          <p:cNvCxnSpPr>
            <a:stCxn id="187" idx="0"/>
            <a:endCxn id="181" idx="2"/>
          </p:cNvCxnSpPr>
          <p:nvPr/>
        </p:nvCxnSpPr>
        <p:spPr>
          <a:xfrm rot="-5400000">
            <a:off x="864698" y="3901396"/>
            <a:ext cx="469500" cy="952200"/>
          </a:xfrm>
          <a:prstGeom prst="bentConnector3">
            <a:avLst>
              <a:gd fmla="val 50016" name="adj1"/>
            </a:avLst>
          </a:prstGeom>
          <a:noFill/>
          <a:ln cap="flat" cmpd="sng" w="19050">
            <a:solidFill>
              <a:srgbClr val="C2C2C2"/>
            </a:solidFill>
            <a:prstDash val="solid"/>
            <a:miter lim="8000"/>
            <a:headEnd len="sm" w="sm" type="none"/>
            <a:tailEnd len="sm" w="sm" type="none"/>
          </a:ln>
        </p:spPr>
      </p:cxnSp>
      <p:sp>
        <p:nvSpPr>
          <p:cNvPr id="187" name="Google Shape;187;p35"/>
          <p:cNvSpPr txBox="1"/>
          <p:nvPr/>
        </p:nvSpPr>
        <p:spPr>
          <a:xfrm>
            <a:off x="242348" y="4612246"/>
            <a:ext cx="762000" cy="3387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cs" sz="1000">
                <a:solidFill>
                  <a:srgbClr val="A72A1E"/>
                </a:solidFill>
                <a:latin typeface="Roboto"/>
                <a:ea typeface="Roboto"/>
                <a:cs typeface="Roboto"/>
                <a:sym typeface="Roboto"/>
              </a:rPr>
              <a:t>Strong</a:t>
            </a:r>
            <a:endParaRPr sz="1000">
              <a:solidFill>
                <a:srgbClr val="A72A1E"/>
              </a:solidFill>
              <a:latin typeface="Roboto"/>
              <a:ea typeface="Roboto"/>
              <a:cs typeface="Roboto"/>
              <a:sym typeface="Roboto"/>
            </a:endParaRPr>
          </a:p>
        </p:txBody>
      </p:sp>
      <p:sp>
        <p:nvSpPr>
          <p:cNvPr id="188" name="Google Shape;188;p35"/>
          <p:cNvSpPr txBox="1"/>
          <p:nvPr/>
        </p:nvSpPr>
        <p:spPr>
          <a:xfrm>
            <a:off x="2239173" y="4621496"/>
            <a:ext cx="762000" cy="3387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cs" sz="1000">
                <a:solidFill>
                  <a:srgbClr val="A72A1E"/>
                </a:solidFill>
                <a:latin typeface="Roboto"/>
                <a:ea typeface="Roboto"/>
                <a:cs typeface="Roboto"/>
                <a:sym typeface="Roboto"/>
              </a:rPr>
              <a:t>Week</a:t>
            </a:r>
            <a:endParaRPr sz="1000">
              <a:solidFill>
                <a:srgbClr val="A72A1E"/>
              </a:solidFill>
              <a:latin typeface="Roboto"/>
              <a:ea typeface="Roboto"/>
              <a:cs typeface="Roboto"/>
              <a:sym typeface="Roboto"/>
            </a:endParaRPr>
          </a:p>
        </p:txBody>
      </p:sp>
      <p:cxnSp>
        <p:nvCxnSpPr>
          <p:cNvPr id="189" name="Google Shape;189;p35"/>
          <p:cNvCxnSpPr>
            <a:stCxn id="188" idx="0"/>
            <a:endCxn id="181" idx="2"/>
          </p:cNvCxnSpPr>
          <p:nvPr/>
        </p:nvCxnSpPr>
        <p:spPr>
          <a:xfrm flipH="1" rot="5400000">
            <a:off x="1858473" y="3859796"/>
            <a:ext cx="478800" cy="1044600"/>
          </a:xfrm>
          <a:prstGeom prst="bentConnector3">
            <a:avLst>
              <a:gd fmla="val 50010" name="adj1"/>
            </a:avLst>
          </a:prstGeom>
          <a:noFill/>
          <a:ln cap="flat" cmpd="sng" w="19050">
            <a:solidFill>
              <a:srgbClr val="C2C2C2"/>
            </a:solidFill>
            <a:prstDash val="solid"/>
            <a:miter lim="8000"/>
            <a:headEnd len="sm" w="sm" type="none"/>
            <a:tailEnd len="sm" w="sm" type="none"/>
          </a:ln>
        </p:spPr>
      </p:cxnSp>
      <p:sp>
        <p:nvSpPr>
          <p:cNvPr id="190" name="Google Shape;190;p35"/>
          <p:cNvSpPr txBox="1"/>
          <p:nvPr/>
        </p:nvSpPr>
        <p:spPr>
          <a:xfrm>
            <a:off x="3801901" y="4915025"/>
            <a:ext cx="1227300" cy="3387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cs" sz="1000">
                <a:solidFill>
                  <a:srgbClr val="A72A1E"/>
                </a:solidFill>
                <a:latin typeface="Roboto"/>
                <a:ea typeface="Roboto"/>
                <a:cs typeface="Roboto"/>
                <a:sym typeface="Roboto"/>
              </a:rPr>
              <a:t>Ion relaxation</a:t>
            </a:r>
            <a:endParaRPr sz="1000">
              <a:solidFill>
                <a:srgbClr val="A72A1E"/>
              </a:solidFill>
              <a:latin typeface="Roboto"/>
              <a:ea typeface="Roboto"/>
              <a:cs typeface="Roboto"/>
              <a:sym typeface="Roboto"/>
            </a:endParaRPr>
          </a:p>
        </p:txBody>
      </p:sp>
      <p:sp>
        <p:nvSpPr>
          <p:cNvPr id="191" name="Google Shape;191;p35"/>
          <p:cNvSpPr txBox="1"/>
          <p:nvPr/>
        </p:nvSpPr>
        <p:spPr>
          <a:xfrm>
            <a:off x="3801901" y="5296025"/>
            <a:ext cx="1227300" cy="3387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cs" sz="1000">
                <a:solidFill>
                  <a:srgbClr val="A72A1E"/>
                </a:solidFill>
                <a:latin typeface="Roboto"/>
                <a:ea typeface="Roboto"/>
                <a:cs typeface="Roboto"/>
                <a:sym typeface="Roboto"/>
              </a:rPr>
              <a:t>Dipole</a:t>
            </a:r>
            <a:r>
              <a:rPr lang="cs" sz="1000">
                <a:solidFill>
                  <a:srgbClr val="A72A1E"/>
                </a:solidFill>
                <a:latin typeface="Roboto"/>
                <a:ea typeface="Roboto"/>
                <a:cs typeface="Roboto"/>
                <a:sym typeface="Roboto"/>
              </a:rPr>
              <a:t> relaxation</a:t>
            </a:r>
            <a:endParaRPr sz="1000">
              <a:solidFill>
                <a:srgbClr val="A72A1E"/>
              </a:solidFill>
              <a:latin typeface="Roboto"/>
              <a:ea typeface="Roboto"/>
              <a:cs typeface="Roboto"/>
              <a:sym typeface="Roboto"/>
            </a:endParaRPr>
          </a:p>
        </p:txBody>
      </p:sp>
      <p:cxnSp>
        <p:nvCxnSpPr>
          <p:cNvPr id="192" name="Google Shape;192;p35"/>
          <p:cNvCxnSpPr>
            <a:stCxn id="191" idx="1"/>
            <a:endCxn id="188" idx="2"/>
          </p:cNvCxnSpPr>
          <p:nvPr/>
        </p:nvCxnSpPr>
        <p:spPr>
          <a:xfrm rot="10800000">
            <a:off x="2620201" y="4960175"/>
            <a:ext cx="1181700" cy="505200"/>
          </a:xfrm>
          <a:prstGeom prst="bentConnector2">
            <a:avLst/>
          </a:prstGeom>
          <a:noFill/>
          <a:ln cap="flat" cmpd="sng" w="19050">
            <a:solidFill>
              <a:srgbClr val="C2C2C2"/>
            </a:solidFill>
            <a:prstDash val="solid"/>
            <a:miter lim="8000"/>
            <a:headEnd len="sm" w="sm" type="none"/>
            <a:tailEnd len="sm" w="sm" type="none"/>
          </a:ln>
        </p:spPr>
      </p:cxnSp>
      <p:cxnSp>
        <p:nvCxnSpPr>
          <p:cNvPr id="193" name="Google Shape;193;p35"/>
          <p:cNvCxnSpPr>
            <a:stCxn id="190" idx="1"/>
            <a:endCxn id="188" idx="2"/>
          </p:cNvCxnSpPr>
          <p:nvPr/>
        </p:nvCxnSpPr>
        <p:spPr>
          <a:xfrm rot="10800000">
            <a:off x="2620201" y="4960175"/>
            <a:ext cx="1181700" cy="124200"/>
          </a:xfrm>
          <a:prstGeom prst="bentConnector2">
            <a:avLst/>
          </a:prstGeom>
          <a:noFill/>
          <a:ln cap="flat" cmpd="sng" w="19050">
            <a:solidFill>
              <a:srgbClr val="C2C2C2"/>
            </a:solidFill>
            <a:prstDash val="solid"/>
            <a:miter lim="8000"/>
            <a:headEnd len="sm" w="sm" type="none"/>
            <a:tailEnd len="sm" w="sm" type="none"/>
          </a:ln>
        </p:spPr>
      </p:cxnSp>
      <p:sp>
        <p:nvSpPr>
          <p:cNvPr id="194" name="Google Shape;194;p35"/>
          <p:cNvSpPr txBox="1"/>
          <p:nvPr/>
        </p:nvSpPr>
        <p:spPr>
          <a:xfrm>
            <a:off x="806401" y="5372225"/>
            <a:ext cx="1227300" cy="3387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cs" sz="1000">
                <a:solidFill>
                  <a:srgbClr val="A72A1E"/>
                </a:solidFill>
                <a:latin typeface="Roboto"/>
                <a:ea typeface="Roboto"/>
                <a:cs typeface="Roboto"/>
                <a:sym typeface="Roboto"/>
              </a:rPr>
              <a:t>Electron</a:t>
            </a:r>
            <a:endParaRPr sz="1000">
              <a:solidFill>
                <a:srgbClr val="A72A1E"/>
              </a:solidFill>
              <a:latin typeface="Roboto"/>
              <a:ea typeface="Roboto"/>
              <a:cs typeface="Roboto"/>
              <a:sym typeface="Roboto"/>
            </a:endParaRPr>
          </a:p>
        </p:txBody>
      </p:sp>
      <p:sp>
        <p:nvSpPr>
          <p:cNvPr id="195" name="Google Shape;195;p35"/>
          <p:cNvSpPr txBox="1"/>
          <p:nvPr/>
        </p:nvSpPr>
        <p:spPr>
          <a:xfrm>
            <a:off x="806401" y="5829425"/>
            <a:ext cx="1227300" cy="3387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cs" sz="1000">
                <a:solidFill>
                  <a:srgbClr val="A72A1E"/>
                </a:solidFill>
                <a:latin typeface="Roboto"/>
                <a:ea typeface="Roboto"/>
                <a:cs typeface="Roboto"/>
                <a:sym typeface="Roboto"/>
              </a:rPr>
              <a:t>Ion</a:t>
            </a:r>
            <a:endParaRPr sz="1000">
              <a:solidFill>
                <a:srgbClr val="A72A1E"/>
              </a:solidFill>
              <a:latin typeface="Roboto"/>
              <a:ea typeface="Roboto"/>
              <a:cs typeface="Roboto"/>
              <a:sym typeface="Roboto"/>
            </a:endParaRPr>
          </a:p>
        </p:txBody>
      </p:sp>
      <p:sp>
        <p:nvSpPr>
          <p:cNvPr id="196" name="Google Shape;196;p35"/>
          <p:cNvSpPr txBox="1"/>
          <p:nvPr/>
        </p:nvSpPr>
        <p:spPr>
          <a:xfrm>
            <a:off x="806401" y="6286625"/>
            <a:ext cx="1227300" cy="3387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cs" sz="1000">
                <a:solidFill>
                  <a:srgbClr val="A72A1E"/>
                </a:solidFill>
                <a:latin typeface="Roboto"/>
                <a:ea typeface="Roboto"/>
                <a:cs typeface="Roboto"/>
                <a:sym typeface="Roboto"/>
              </a:rPr>
              <a:t>Flexible dipole</a:t>
            </a:r>
            <a:endParaRPr sz="1000">
              <a:solidFill>
                <a:srgbClr val="A72A1E"/>
              </a:solidFill>
              <a:latin typeface="Roboto"/>
              <a:ea typeface="Roboto"/>
              <a:cs typeface="Roboto"/>
              <a:sym typeface="Roboto"/>
            </a:endParaRPr>
          </a:p>
        </p:txBody>
      </p:sp>
      <p:cxnSp>
        <p:nvCxnSpPr>
          <p:cNvPr id="197" name="Google Shape;197;p35"/>
          <p:cNvCxnSpPr>
            <a:stCxn id="196" idx="1"/>
          </p:cNvCxnSpPr>
          <p:nvPr/>
        </p:nvCxnSpPr>
        <p:spPr>
          <a:xfrm rot="10800000">
            <a:off x="623401" y="5130275"/>
            <a:ext cx="183000" cy="1325700"/>
          </a:xfrm>
          <a:prstGeom prst="bentConnector2">
            <a:avLst/>
          </a:prstGeom>
          <a:noFill/>
          <a:ln cap="flat" cmpd="sng" w="19050">
            <a:solidFill>
              <a:srgbClr val="C2C2C2"/>
            </a:solidFill>
            <a:prstDash val="solid"/>
            <a:miter lim="8000"/>
            <a:headEnd len="sm" w="sm" type="none"/>
            <a:tailEnd len="sm" w="sm" type="none"/>
          </a:ln>
        </p:spPr>
      </p:cxnSp>
      <p:cxnSp>
        <p:nvCxnSpPr>
          <p:cNvPr id="198" name="Google Shape;198;p35"/>
          <p:cNvCxnSpPr>
            <a:stCxn id="195" idx="1"/>
          </p:cNvCxnSpPr>
          <p:nvPr/>
        </p:nvCxnSpPr>
        <p:spPr>
          <a:xfrm rot="10800000">
            <a:off x="623401" y="5130275"/>
            <a:ext cx="183000" cy="868500"/>
          </a:xfrm>
          <a:prstGeom prst="bentConnector2">
            <a:avLst/>
          </a:prstGeom>
          <a:noFill/>
          <a:ln cap="flat" cmpd="sng" w="19050">
            <a:solidFill>
              <a:srgbClr val="C2C2C2"/>
            </a:solidFill>
            <a:prstDash val="solid"/>
            <a:miter lim="8000"/>
            <a:headEnd len="sm" w="sm" type="none"/>
            <a:tailEnd len="sm" w="sm" type="none"/>
          </a:ln>
        </p:spPr>
      </p:cxnSp>
      <p:cxnSp>
        <p:nvCxnSpPr>
          <p:cNvPr id="199" name="Google Shape;199;p35"/>
          <p:cNvCxnSpPr>
            <a:stCxn id="194" idx="1"/>
            <a:endCxn id="187" idx="2"/>
          </p:cNvCxnSpPr>
          <p:nvPr/>
        </p:nvCxnSpPr>
        <p:spPr>
          <a:xfrm rot="10800000">
            <a:off x="623401" y="4950875"/>
            <a:ext cx="183000" cy="590700"/>
          </a:xfrm>
          <a:prstGeom prst="bentConnector2">
            <a:avLst/>
          </a:prstGeom>
          <a:noFill/>
          <a:ln cap="flat" cmpd="sng" w="19050">
            <a:solidFill>
              <a:srgbClr val="C2C2C2"/>
            </a:solidFill>
            <a:prstDash val="solid"/>
            <a:miter lim="8000"/>
            <a:headEnd len="sm" w="sm" type="none"/>
            <a:tailEnd len="sm" w="sm" type="none"/>
          </a:ln>
        </p:spPr>
      </p:cxnSp>
      <p:sp>
        <p:nvSpPr>
          <p:cNvPr id="200" name="Google Shape;200;p35"/>
          <p:cNvSpPr/>
          <p:nvPr/>
        </p:nvSpPr>
        <p:spPr>
          <a:xfrm>
            <a:off x="2128800" y="5385875"/>
            <a:ext cx="739800" cy="12351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5"/>
          <p:cNvSpPr txBox="1"/>
          <p:nvPr/>
        </p:nvSpPr>
        <p:spPr>
          <a:xfrm>
            <a:off x="2908325" y="5733175"/>
            <a:ext cx="116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a:t>Deformation polarization</a:t>
            </a:r>
            <a:endParaRPr/>
          </a:p>
        </p:txBody>
      </p:sp>
      <p:pic>
        <p:nvPicPr>
          <p:cNvPr id="202" name="Google Shape;202;p35"/>
          <p:cNvPicPr preferRelativeResize="0"/>
          <p:nvPr/>
        </p:nvPicPr>
        <p:blipFill>
          <a:blip r:embed="rId3">
            <a:alphaModFix/>
          </a:blip>
          <a:stretch>
            <a:fillRect/>
          </a:stretch>
        </p:blipFill>
        <p:spPr>
          <a:xfrm>
            <a:off x="5449176" y="133350"/>
            <a:ext cx="3790073" cy="3568750"/>
          </a:xfrm>
          <a:prstGeom prst="rect">
            <a:avLst/>
          </a:prstGeom>
          <a:noFill/>
          <a:ln>
            <a:noFill/>
          </a:ln>
        </p:spPr>
      </p:pic>
      <p:pic>
        <p:nvPicPr>
          <p:cNvPr id="203" name="Google Shape;203;p35"/>
          <p:cNvPicPr preferRelativeResize="0"/>
          <p:nvPr/>
        </p:nvPicPr>
        <p:blipFill rotWithShape="1">
          <a:blip r:embed="rId4">
            <a:alphaModFix/>
          </a:blip>
          <a:srcRect b="63076" l="0" r="0" t="0"/>
          <a:stretch/>
        </p:blipFill>
        <p:spPr>
          <a:xfrm>
            <a:off x="6595848" y="4737500"/>
            <a:ext cx="2431676" cy="1941999"/>
          </a:xfrm>
          <a:prstGeom prst="rect">
            <a:avLst/>
          </a:prstGeom>
          <a:noFill/>
          <a:ln>
            <a:noFill/>
          </a:ln>
        </p:spPr>
      </p:pic>
      <p:sp>
        <p:nvSpPr>
          <p:cNvPr id="204" name="Google Shape;204;p35"/>
          <p:cNvSpPr txBox="1"/>
          <p:nvPr/>
        </p:nvSpPr>
        <p:spPr>
          <a:xfrm>
            <a:off x="7122425" y="4324325"/>
            <a:ext cx="14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a:t>Piezoelectric</a:t>
            </a:r>
            <a:endParaRPr/>
          </a:p>
        </p:txBody>
      </p:sp>
      <p:sp>
        <p:nvSpPr>
          <p:cNvPr id="205" name="Google Shape;205;p35"/>
          <p:cNvSpPr txBox="1"/>
          <p:nvPr/>
        </p:nvSpPr>
        <p:spPr>
          <a:xfrm>
            <a:off x="3352850" y="4378900"/>
            <a:ext cx="11607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s" sz="1000">
                <a:solidFill>
                  <a:srgbClr val="A72A1E"/>
                </a:solidFill>
                <a:latin typeface="Roboto"/>
                <a:ea typeface="Roboto"/>
                <a:cs typeface="Roboto"/>
                <a:sym typeface="Roboto"/>
              </a:rPr>
              <a:t>Space charges</a:t>
            </a:r>
            <a:br>
              <a:rPr lang="cs" sz="1000">
                <a:solidFill>
                  <a:srgbClr val="A72A1E"/>
                </a:solidFill>
                <a:latin typeface="Roboto"/>
                <a:ea typeface="Roboto"/>
                <a:cs typeface="Roboto"/>
                <a:sym typeface="Roboto"/>
              </a:rPr>
            </a:br>
            <a:r>
              <a:rPr lang="cs" sz="1000">
                <a:solidFill>
                  <a:srgbClr val="A72A1E"/>
                </a:solidFill>
                <a:latin typeface="Roboto"/>
                <a:ea typeface="Roboto"/>
                <a:cs typeface="Roboto"/>
                <a:sym typeface="Roboto"/>
              </a:rPr>
              <a:t>(Migrations)</a:t>
            </a:r>
            <a:endParaRPr sz="1000">
              <a:solidFill>
                <a:srgbClr val="A72A1E"/>
              </a:solidFill>
              <a:latin typeface="Roboto"/>
              <a:ea typeface="Roboto"/>
              <a:cs typeface="Roboto"/>
              <a:sym typeface="Roboto"/>
            </a:endParaRPr>
          </a:p>
        </p:txBody>
      </p:sp>
      <p:cxnSp>
        <p:nvCxnSpPr>
          <p:cNvPr id="206" name="Google Shape;206;p35"/>
          <p:cNvCxnSpPr>
            <a:stCxn id="179" idx="2"/>
            <a:endCxn id="205" idx="1"/>
          </p:cNvCxnSpPr>
          <p:nvPr/>
        </p:nvCxnSpPr>
        <p:spPr>
          <a:xfrm flipH="1" rot="-5400000">
            <a:off x="3099750" y="4308800"/>
            <a:ext cx="419400" cy="87000"/>
          </a:xfrm>
          <a:prstGeom prst="bentConnector2">
            <a:avLst/>
          </a:prstGeom>
          <a:noFill/>
          <a:ln cap="flat" cmpd="sng" w="19050">
            <a:solidFill>
              <a:srgbClr val="C2C2C2"/>
            </a:solidFill>
            <a:prstDash val="solid"/>
            <a:miter lim="8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Polarization</a:t>
            </a:r>
            <a:endParaRPr/>
          </a:p>
        </p:txBody>
      </p:sp>
      <p:sp>
        <p:nvSpPr>
          <p:cNvPr id="212" name="Google Shape;212;p36"/>
          <p:cNvSpPr txBox="1"/>
          <p:nvPr>
            <p:ph idx="1" type="body"/>
          </p:nvPr>
        </p:nvSpPr>
        <p:spPr>
          <a:xfrm>
            <a:off x="311700" y="1536625"/>
            <a:ext cx="8055900" cy="4555200"/>
          </a:xfrm>
          <a:prstGeom prst="rect">
            <a:avLst/>
          </a:prstGeom>
        </p:spPr>
        <p:txBody>
          <a:bodyPr anchorCtr="0" anchor="t" bIns="91425" lIns="91425" spcFirstLastPara="1" rIns="91425" wrap="square" tIns="91425">
            <a:normAutofit lnSpcReduction="20000"/>
          </a:bodyPr>
          <a:lstStyle/>
          <a:p>
            <a:pPr indent="0" lvl="0" marL="0" rtl="0" algn="l">
              <a:spcBef>
                <a:spcPts val="1100"/>
              </a:spcBef>
              <a:spcAft>
                <a:spcPts val="0"/>
              </a:spcAft>
              <a:buClr>
                <a:schemeClr val="dk1"/>
              </a:buClr>
              <a:buSzPts val="1100"/>
              <a:buFont typeface="Arial"/>
              <a:buNone/>
            </a:pPr>
            <a:r>
              <a:rPr b="1" lang="cs" sz="1350">
                <a:solidFill>
                  <a:srgbClr val="686869"/>
                </a:solidFill>
                <a:highlight>
                  <a:srgbClr val="FFFFFF"/>
                </a:highlight>
              </a:rPr>
              <a:t>Electronic Polarization P</a:t>
            </a:r>
            <a:r>
              <a:rPr b="1" baseline="-25000" lang="cs" sz="1350">
                <a:solidFill>
                  <a:srgbClr val="686869"/>
                </a:solidFill>
                <a:highlight>
                  <a:srgbClr val="FFFFFF"/>
                </a:highlight>
              </a:rPr>
              <a:t>e</a:t>
            </a:r>
            <a:r>
              <a:rPr b="1" lang="cs" sz="1350">
                <a:solidFill>
                  <a:srgbClr val="686869"/>
                </a:solidFill>
                <a:highlight>
                  <a:srgbClr val="FFFFFF"/>
                </a:highlight>
              </a:rPr>
              <a:t>: </a:t>
            </a:r>
            <a:r>
              <a:rPr lang="cs" sz="1350">
                <a:solidFill>
                  <a:srgbClr val="686869"/>
                </a:solidFill>
                <a:highlight>
                  <a:srgbClr val="FFFFFF"/>
                </a:highlight>
              </a:rPr>
              <a:t>all atoms under an electric field. The nucleus of the atom and the center of its electron cloud shift away from each other, creating a tiny dipole with very small polarization effect.</a:t>
            </a:r>
            <a:endParaRPr sz="1350">
              <a:solidFill>
                <a:srgbClr val="686869"/>
              </a:solidFill>
              <a:highlight>
                <a:srgbClr val="FFFFFF"/>
              </a:highlight>
            </a:endParaRPr>
          </a:p>
          <a:p>
            <a:pPr indent="0" lvl="0" marL="0" rtl="0" algn="l">
              <a:spcBef>
                <a:spcPts val="1100"/>
              </a:spcBef>
              <a:spcAft>
                <a:spcPts val="0"/>
              </a:spcAft>
              <a:buClr>
                <a:schemeClr val="dk1"/>
              </a:buClr>
              <a:buSzPts val="1100"/>
              <a:buFont typeface="Arial"/>
              <a:buNone/>
            </a:pPr>
            <a:r>
              <a:rPr b="1" lang="cs" sz="1350">
                <a:solidFill>
                  <a:srgbClr val="686869"/>
                </a:solidFill>
                <a:highlight>
                  <a:srgbClr val="FFFFFF"/>
                </a:highlight>
              </a:rPr>
              <a:t>Ionic Polarization P</a:t>
            </a:r>
            <a:r>
              <a:rPr b="1" baseline="-25000" lang="cs" sz="1350">
                <a:solidFill>
                  <a:srgbClr val="686869"/>
                </a:solidFill>
                <a:highlight>
                  <a:srgbClr val="FFFFFF"/>
                </a:highlight>
              </a:rPr>
              <a:t>I</a:t>
            </a:r>
            <a:r>
              <a:rPr b="1" lang="cs" sz="1350">
                <a:solidFill>
                  <a:srgbClr val="686869"/>
                </a:solidFill>
                <a:highlight>
                  <a:srgbClr val="FFFFFF"/>
                </a:highlight>
              </a:rPr>
              <a:t>:</a:t>
            </a:r>
            <a:r>
              <a:rPr lang="cs" sz="1350">
                <a:solidFill>
                  <a:srgbClr val="686869"/>
                </a:solidFill>
                <a:highlight>
                  <a:srgbClr val="FFFFFF"/>
                </a:highlight>
              </a:rPr>
              <a:t>In ionic solids such as ceramic materials, the ions are symmetrically arranged in a crystal lattice with a net zero polarization. Once an electric field is applied, the cations and anions are attracted to opposite directions. This creates a relatively large ionic displacement (compared to electronic displacement), which can give rise to high dielectric constants in ceramics popularly used in capacitors.</a:t>
            </a:r>
            <a:endParaRPr sz="1350">
              <a:solidFill>
                <a:srgbClr val="686869"/>
              </a:solidFill>
              <a:highlight>
                <a:srgbClr val="FFFFFF"/>
              </a:highlight>
            </a:endParaRPr>
          </a:p>
          <a:p>
            <a:pPr indent="0" lvl="0" marL="0" rtl="0" algn="l">
              <a:spcBef>
                <a:spcPts val="1100"/>
              </a:spcBef>
              <a:spcAft>
                <a:spcPts val="0"/>
              </a:spcAft>
              <a:buClr>
                <a:schemeClr val="dk1"/>
              </a:buClr>
              <a:buSzPts val="1100"/>
              <a:buFont typeface="Arial"/>
              <a:buNone/>
            </a:pPr>
            <a:r>
              <a:rPr b="1" lang="cs" sz="1350">
                <a:solidFill>
                  <a:srgbClr val="686869"/>
                </a:solidFill>
                <a:highlight>
                  <a:srgbClr val="FFFFFF"/>
                </a:highlight>
              </a:rPr>
              <a:t>Dipole (or Orientation) Polarization P</a:t>
            </a:r>
            <a:r>
              <a:rPr b="1" baseline="-25000" lang="cs" sz="1350">
                <a:solidFill>
                  <a:srgbClr val="686869"/>
                </a:solidFill>
                <a:highlight>
                  <a:srgbClr val="FFFFFF"/>
                </a:highlight>
              </a:rPr>
              <a:t>D</a:t>
            </a:r>
            <a:r>
              <a:rPr lang="cs" sz="1350">
                <a:solidFill>
                  <a:srgbClr val="686869"/>
                </a:solidFill>
                <a:highlight>
                  <a:srgbClr val="FFFFFF"/>
                </a:highlight>
              </a:rPr>
              <a:t>: Certain solids have permanent molecular dipoles that, under an electric field, rotate themselves in the direction of the applied field, creating a net average dipole moment per molecule. Dipole orientation is more common in polymers since their atomic structure permits reorientation.</a:t>
            </a:r>
            <a:endParaRPr sz="1350">
              <a:solidFill>
                <a:srgbClr val="686869"/>
              </a:solidFill>
              <a:highlight>
                <a:srgbClr val="FFFFFF"/>
              </a:highlight>
            </a:endParaRPr>
          </a:p>
          <a:p>
            <a:pPr indent="0" lvl="0" marL="0" rtl="0" algn="l">
              <a:spcBef>
                <a:spcPts val="1100"/>
              </a:spcBef>
              <a:spcAft>
                <a:spcPts val="0"/>
              </a:spcAft>
              <a:buNone/>
            </a:pPr>
            <a:r>
              <a:rPr b="1" lang="cs" sz="1350">
                <a:solidFill>
                  <a:srgbClr val="686869"/>
                </a:solidFill>
                <a:highlight>
                  <a:srgbClr val="FFFFFF"/>
                </a:highlight>
              </a:rPr>
              <a:t>Space Charge (or Interfacial) Polarization P</a:t>
            </a:r>
            <a:r>
              <a:rPr b="1" baseline="-25000" lang="cs" sz="1350">
                <a:solidFill>
                  <a:srgbClr val="686869"/>
                </a:solidFill>
                <a:highlight>
                  <a:srgbClr val="FFFFFF"/>
                </a:highlight>
              </a:rPr>
              <a:t>S</a:t>
            </a:r>
            <a:r>
              <a:rPr b="1" lang="cs" sz="1350">
                <a:solidFill>
                  <a:srgbClr val="686869"/>
                </a:solidFill>
                <a:highlight>
                  <a:srgbClr val="FFFFFF"/>
                </a:highlight>
              </a:rPr>
              <a:t>: </a:t>
            </a:r>
            <a:r>
              <a:rPr lang="cs" sz="1350">
                <a:solidFill>
                  <a:srgbClr val="686869"/>
                </a:solidFill>
                <a:highlight>
                  <a:srgbClr val="FFFFFF"/>
                </a:highlight>
              </a:rPr>
              <a:t>In ceramics, this phenomenon arises from extraneous charges that come from contaminants or irregular geometry in the interfaces of the polycrystalline solids. These charges are partly mobile and migrate under an applied field, causing this extrinsic type of polarization. </a:t>
            </a:r>
            <a:endParaRPr sz="1350">
              <a:solidFill>
                <a:srgbClr val="686869"/>
              </a:solidFill>
              <a:highlight>
                <a:srgbClr val="FFFFFF"/>
              </a:highlight>
            </a:endParaRPr>
          </a:p>
          <a:p>
            <a:pPr indent="0" lvl="0" marL="0" rtl="0" algn="l">
              <a:spcBef>
                <a:spcPts val="1100"/>
              </a:spcBef>
              <a:spcAft>
                <a:spcPts val="0"/>
              </a:spcAft>
              <a:buNone/>
            </a:pPr>
            <a:r>
              <a:t/>
            </a:r>
            <a:endParaRPr sz="1350">
              <a:solidFill>
                <a:srgbClr val="686869"/>
              </a:solidFill>
              <a:highlight>
                <a:srgbClr val="FFFFFF"/>
              </a:highlight>
            </a:endParaRPr>
          </a:p>
          <a:p>
            <a:pPr indent="0" lvl="0" marL="0" rtl="0" algn="l">
              <a:spcBef>
                <a:spcPts val="1100"/>
              </a:spcBef>
              <a:spcAft>
                <a:spcPts val="0"/>
              </a:spcAft>
              <a:buNone/>
            </a:pPr>
            <a:r>
              <a:rPr b="1" lang="cs" sz="1350">
                <a:solidFill>
                  <a:srgbClr val="686869"/>
                </a:solidFill>
                <a:highlight>
                  <a:srgbClr val="FFFFFF"/>
                </a:highlight>
              </a:rPr>
              <a:t>Total polarization </a:t>
            </a:r>
            <a:r>
              <a:rPr lang="cs" sz="1350">
                <a:solidFill>
                  <a:srgbClr val="686869"/>
                </a:solidFill>
                <a:highlight>
                  <a:srgbClr val="FFFFFF"/>
                </a:highlight>
              </a:rPr>
              <a:t>is the sum of any charge displacement</a:t>
            </a:r>
            <a:endParaRPr sz="1350">
              <a:solidFill>
                <a:srgbClr val="686869"/>
              </a:solidFill>
              <a:highlight>
                <a:srgbClr val="FFFFFF"/>
              </a:highlight>
            </a:endParaRPr>
          </a:p>
          <a:p>
            <a:pPr indent="0" lvl="0" marL="0" rtl="0" algn="l">
              <a:spcBef>
                <a:spcPts val="1100"/>
              </a:spcBef>
              <a:spcAft>
                <a:spcPts val="1100"/>
              </a:spcAft>
              <a:buNone/>
            </a:pPr>
            <a:r>
              <a:rPr lang="cs" sz="1250">
                <a:solidFill>
                  <a:srgbClr val="686869"/>
                </a:solidFill>
                <a:highlight>
                  <a:srgbClr val="FFFFFF"/>
                </a:highlight>
              </a:rPr>
              <a:t>P</a:t>
            </a:r>
            <a:r>
              <a:rPr baseline="-25000" lang="cs" sz="1000">
                <a:solidFill>
                  <a:srgbClr val="686869"/>
                </a:solidFill>
                <a:highlight>
                  <a:srgbClr val="FFFFFF"/>
                </a:highlight>
              </a:rPr>
              <a:t>t</a:t>
            </a:r>
            <a:r>
              <a:rPr lang="cs" sz="1250">
                <a:solidFill>
                  <a:srgbClr val="686869"/>
                </a:solidFill>
                <a:highlight>
                  <a:srgbClr val="FFFFFF"/>
                </a:highlight>
              </a:rPr>
              <a:t>= P</a:t>
            </a:r>
            <a:r>
              <a:rPr baseline="-25000" lang="cs" sz="1000">
                <a:solidFill>
                  <a:srgbClr val="686869"/>
                </a:solidFill>
                <a:highlight>
                  <a:srgbClr val="FFFFFF"/>
                </a:highlight>
              </a:rPr>
              <a:t>e</a:t>
            </a:r>
            <a:r>
              <a:rPr lang="cs" sz="1250">
                <a:solidFill>
                  <a:srgbClr val="686869"/>
                </a:solidFill>
                <a:highlight>
                  <a:srgbClr val="FFFFFF"/>
                </a:highlight>
              </a:rPr>
              <a:t>+ P</a:t>
            </a:r>
            <a:r>
              <a:rPr baseline="-25000" lang="cs" sz="1000">
                <a:solidFill>
                  <a:srgbClr val="686869"/>
                </a:solidFill>
                <a:highlight>
                  <a:srgbClr val="FFFFFF"/>
                </a:highlight>
              </a:rPr>
              <a:t>i</a:t>
            </a:r>
            <a:r>
              <a:rPr lang="cs" sz="1250">
                <a:solidFill>
                  <a:srgbClr val="686869"/>
                </a:solidFill>
                <a:highlight>
                  <a:srgbClr val="FFFFFF"/>
                </a:highlight>
              </a:rPr>
              <a:t>+ P</a:t>
            </a:r>
            <a:r>
              <a:rPr baseline="-25000" lang="cs" sz="1000">
                <a:solidFill>
                  <a:srgbClr val="686869"/>
                </a:solidFill>
                <a:highlight>
                  <a:srgbClr val="FFFFFF"/>
                </a:highlight>
              </a:rPr>
              <a:t>d</a:t>
            </a:r>
            <a:r>
              <a:rPr lang="cs" sz="1250">
                <a:solidFill>
                  <a:srgbClr val="686869"/>
                </a:solidFill>
                <a:highlight>
                  <a:srgbClr val="FFFFFF"/>
                </a:highlight>
              </a:rPr>
              <a:t>+ P</a:t>
            </a:r>
            <a:r>
              <a:rPr baseline="-25000" lang="cs" sz="1000">
                <a:solidFill>
                  <a:srgbClr val="686869"/>
                </a:solidFill>
                <a:highlight>
                  <a:srgbClr val="FFFFFF"/>
                </a:highlight>
              </a:rPr>
              <a:t>s</a:t>
            </a:r>
            <a:endParaRPr b="1" baseline="-25000" sz="1550">
              <a:solidFill>
                <a:srgbClr val="686869"/>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7"/>
          <p:cNvPicPr preferRelativeResize="0"/>
          <p:nvPr/>
        </p:nvPicPr>
        <p:blipFill>
          <a:blip r:embed="rId3">
            <a:alphaModFix/>
          </a:blip>
          <a:stretch>
            <a:fillRect/>
          </a:stretch>
        </p:blipFill>
        <p:spPr>
          <a:xfrm>
            <a:off x="4502225" y="87275"/>
            <a:ext cx="4641776" cy="5366875"/>
          </a:xfrm>
          <a:prstGeom prst="rect">
            <a:avLst/>
          </a:prstGeom>
          <a:noFill/>
          <a:ln>
            <a:noFill/>
          </a:ln>
        </p:spPr>
      </p:pic>
      <p:sp>
        <p:nvSpPr>
          <p:cNvPr id="218" name="Google Shape;218;p37"/>
          <p:cNvSpPr txBox="1"/>
          <p:nvPr>
            <p:ph type="title"/>
          </p:nvPr>
        </p:nvSpPr>
        <p:spPr>
          <a:xfrm>
            <a:off x="311700" y="593367"/>
            <a:ext cx="8520600" cy="76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cs"/>
              <a:t>Space charges</a:t>
            </a:r>
            <a:endParaRPr/>
          </a:p>
          <a:p>
            <a:pPr indent="0" lvl="0" marL="0" rtl="0" algn="l">
              <a:spcBef>
                <a:spcPts val="0"/>
              </a:spcBef>
              <a:spcAft>
                <a:spcPts val="0"/>
              </a:spcAft>
              <a:buClr>
                <a:schemeClr val="dk1"/>
              </a:buClr>
              <a:buSzPct val="39285"/>
              <a:buFont typeface="Arial"/>
              <a:buNone/>
            </a:pPr>
            <a:r>
              <a:rPr lang="cs"/>
              <a:t>(Migration polarization)</a:t>
            </a:r>
            <a:endParaRPr/>
          </a:p>
          <a:p>
            <a:pPr indent="0" lvl="0" marL="0" rtl="0" algn="l">
              <a:spcBef>
                <a:spcPts val="0"/>
              </a:spcBef>
              <a:spcAft>
                <a:spcPts val="0"/>
              </a:spcAft>
              <a:buNone/>
            </a:pPr>
            <a:r>
              <a:t/>
            </a:r>
            <a:endParaRPr/>
          </a:p>
        </p:txBody>
      </p:sp>
      <p:sp>
        <p:nvSpPr>
          <p:cNvPr id="219" name="Google Shape;219;p37"/>
          <p:cNvSpPr txBox="1"/>
          <p:nvPr>
            <p:ph idx="1" type="body"/>
          </p:nvPr>
        </p:nvSpPr>
        <p:spPr>
          <a:xfrm>
            <a:off x="235500" y="1536625"/>
            <a:ext cx="4479000" cy="5139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cs"/>
              <a:t>It is caused by free carriers (impurities, thermally released electrons).</a:t>
            </a:r>
            <a:endParaRPr/>
          </a:p>
          <a:p>
            <a:pPr indent="0" lvl="0" marL="0" rtl="0" algn="l">
              <a:spcBef>
                <a:spcPts val="1200"/>
              </a:spcBef>
              <a:spcAft>
                <a:spcPts val="0"/>
              </a:spcAft>
              <a:buNone/>
            </a:pPr>
            <a:r>
              <a:rPr lang="cs"/>
              <a:t>The presence of </a:t>
            </a:r>
            <a:r>
              <a:rPr b="1" lang="cs"/>
              <a:t>inhomogeneities</a:t>
            </a:r>
            <a:r>
              <a:rPr lang="cs"/>
              <a:t> is necessary for the formation, where the charges are captured = the formation of a spatial charge.</a:t>
            </a:r>
            <a:endParaRPr/>
          </a:p>
          <a:p>
            <a:pPr indent="0" lvl="0" marL="0" rtl="0" algn="l">
              <a:spcBef>
                <a:spcPts val="1200"/>
              </a:spcBef>
              <a:spcAft>
                <a:spcPts val="0"/>
              </a:spcAft>
              <a:buNone/>
            </a:pPr>
            <a:r>
              <a:rPr lang="cs"/>
              <a:t>= </a:t>
            </a:r>
            <a:r>
              <a:rPr b="1" lang="cs"/>
              <a:t>Bubbles, dirt particles, cracks or interface of substances</a:t>
            </a:r>
            <a:endParaRPr b="1"/>
          </a:p>
          <a:p>
            <a:pPr indent="0" lvl="0" marL="0" rtl="0" algn="l">
              <a:spcBef>
                <a:spcPts val="1200"/>
              </a:spcBef>
              <a:spcAft>
                <a:spcPts val="0"/>
              </a:spcAft>
              <a:buNone/>
            </a:pPr>
            <a:r>
              <a:rPr lang="cs"/>
              <a:t>It means </a:t>
            </a:r>
            <a:r>
              <a:rPr b="1" lang="cs"/>
              <a:t>losses</a:t>
            </a:r>
            <a:r>
              <a:rPr lang="cs"/>
              <a:t> (charge moves)</a:t>
            </a:r>
            <a:endParaRPr/>
          </a:p>
          <a:p>
            <a:pPr indent="0" lvl="0" marL="0" rtl="0" algn="l">
              <a:spcBef>
                <a:spcPts val="1200"/>
              </a:spcBef>
              <a:spcAft>
                <a:spcPts val="0"/>
              </a:spcAft>
              <a:buNone/>
            </a:pPr>
            <a:r>
              <a:rPr lang="cs"/>
              <a:t>Migration of charges is </a:t>
            </a:r>
            <a:r>
              <a:rPr b="1" lang="cs"/>
              <a:t>slow</a:t>
            </a:r>
            <a:br>
              <a:rPr lang="cs"/>
            </a:br>
            <a:r>
              <a:rPr lang="cs"/>
              <a:t>= influence at low and medium freq. of hf + DC component of voltage</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61111"/>
              <a:buFont typeface="Arial"/>
              <a:buNone/>
            </a:pPr>
            <a:r>
              <a:rPr lang="cs"/>
              <a:t>Electrons are </a:t>
            </a:r>
            <a:r>
              <a:rPr b="1" lang="cs"/>
              <a:t>injected</a:t>
            </a:r>
            <a:r>
              <a:rPr lang="cs"/>
              <a:t> into the dielectric </a:t>
            </a:r>
            <a:r>
              <a:rPr b="1" lang="cs"/>
              <a:t>from the cathode</a:t>
            </a:r>
            <a:r>
              <a:rPr lang="cs"/>
              <a:t>. The output work of the electron from the metal - thus depends on the material of the electrodes.</a:t>
            </a:r>
            <a:endParaRPr/>
          </a:p>
          <a:p>
            <a:pPr indent="0" lvl="0" marL="0" rtl="0" algn="l">
              <a:spcBef>
                <a:spcPts val="1200"/>
              </a:spcBef>
              <a:spcAft>
                <a:spcPts val="0"/>
              </a:spcAft>
              <a:buNone/>
            </a:pPr>
            <a:r>
              <a:rPr lang="cs"/>
              <a:t>Electrons can also be generated due to partial discharges.</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