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7" r:id="rId13"/>
    <p:sldId id="278" r:id="rId14"/>
    <p:sldId id="279" r:id="rId15"/>
    <p:sldId id="283" r:id="rId16"/>
    <p:sldId id="471" r:id="rId17"/>
    <p:sldId id="291" r:id="rId18"/>
    <p:sldId id="296" r:id="rId19"/>
    <p:sldId id="297" r:id="rId20"/>
    <p:sldId id="298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11" r:id="rId29"/>
    <p:sldId id="313" r:id="rId30"/>
    <p:sldId id="314" r:id="rId31"/>
    <p:sldId id="315" r:id="rId32"/>
    <p:sldId id="316" r:id="rId33"/>
    <p:sldId id="361" r:id="rId34"/>
    <p:sldId id="362" r:id="rId35"/>
    <p:sldId id="363" r:id="rId36"/>
    <p:sldId id="364" r:id="rId37"/>
    <p:sldId id="369" r:id="rId38"/>
    <p:sldId id="371" r:id="rId39"/>
    <p:sldId id="372" r:id="rId40"/>
    <p:sldId id="375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8" r:id="rId51"/>
    <p:sldId id="389" r:id="rId52"/>
    <p:sldId id="396" r:id="rId53"/>
    <p:sldId id="398" r:id="rId54"/>
    <p:sldId id="399" r:id="rId55"/>
    <p:sldId id="401" r:id="rId56"/>
    <p:sldId id="402" r:id="rId57"/>
    <p:sldId id="403" r:id="rId58"/>
    <p:sldId id="407" r:id="rId59"/>
    <p:sldId id="408" r:id="rId60"/>
    <p:sldId id="409" r:id="rId61"/>
    <p:sldId id="410" r:id="rId62"/>
    <p:sldId id="411" r:id="rId63"/>
    <p:sldId id="412" r:id="rId64"/>
    <p:sldId id="414" r:id="rId65"/>
    <p:sldId id="415" r:id="rId66"/>
    <p:sldId id="416" r:id="rId67"/>
    <p:sldId id="417" r:id="rId68"/>
    <p:sldId id="420" r:id="rId69"/>
    <p:sldId id="421" r:id="rId70"/>
    <p:sldId id="422" r:id="rId71"/>
    <p:sldId id="423" r:id="rId72"/>
    <p:sldId id="424" r:id="rId73"/>
    <p:sldId id="425" r:id="rId74"/>
    <p:sldId id="426" r:id="rId75"/>
    <p:sldId id="427" r:id="rId76"/>
    <p:sldId id="429" r:id="rId77"/>
    <p:sldId id="430" r:id="rId78"/>
    <p:sldId id="432" r:id="rId79"/>
    <p:sldId id="433" r:id="rId80"/>
    <p:sldId id="436" r:id="rId81"/>
    <p:sldId id="437" r:id="rId82"/>
    <p:sldId id="438" r:id="rId83"/>
    <p:sldId id="439" r:id="rId84"/>
    <p:sldId id="441" r:id="rId85"/>
    <p:sldId id="442" r:id="rId86"/>
    <p:sldId id="443" r:id="rId87"/>
    <p:sldId id="444" r:id="rId88"/>
    <p:sldId id="445" r:id="rId89"/>
    <p:sldId id="446" r:id="rId90"/>
    <p:sldId id="447" r:id="rId91"/>
    <p:sldId id="449" r:id="rId92"/>
    <p:sldId id="450" r:id="rId93"/>
    <p:sldId id="453" r:id="rId94"/>
    <p:sldId id="454" r:id="rId95"/>
    <p:sldId id="455" r:id="rId96"/>
    <p:sldId id="456" r:id="rId97"/>
    <p:sldId id="457" r:id="rId98"/>
    <p:sldId id="458" r:id="rId99"/>
    <p:sldId id="459" r:id="rId100"/>
    <p:sldId id="460" r:id="rId101"/>
    <p:sldId id="461" r:id="rId102"/>
    <p:sldId id="462" r:id="rId103"/>
    <p:sldId id="463" r:id="rId104"/>
    <p:sldId id="464" r:id="rId105"/>
    <p:sldId id="465" r:id="rId106"/>
    <p:sldId id="466" r:id="rId107"/>
    <p:sldId id="467" r:id="rId108"/>
    <p:sldId id="468" r:id="rId109"/>
    <p:sldId id="469" r:id="rId110"/>
    <p:sldId id="470" r:id="rId111"/>
    <p:sldId id="257" r:id="rId112"/>
    <p:sldId id="258" r:id="rId113"/>
    <p:sldId id="259" r:id="rId1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5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A86D-3375-4394-B01B-AC00940A14CB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4BBD-9C47-4855-A62F-6BC4FCCD7B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57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AC30-A426-47A4-A738-B83B1A7AC034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1F28-54A9-4225-9790-903C71649C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86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47B7-CF85-4F9C-B440-84B52116F9B1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44A0-A895-4CF6-B8C6-557F734E27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82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CDCB0DEC-663B-49BE-A9CC-ABD179169B4D}" type="slidenum">
              <a:rPr lang="cs-CZ"/>
              <a:pPr/>
              <a:t>‹#›</a:t>
            </a:fld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93345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F7AE36-D8B4-47D4-A1F4-7EF53F63967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96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E0ED-31DE-4522-8C03-27293ED1DF82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BC1B-08B1-4283-8808-052A6761B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33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CE38-BF09-4B0D-B25F-D49ACE13837F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4A44-34E4-459A-AECD-085AAADDDF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93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2ED9-34CB-4B95-8C6D-791B3B174F89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586A-CD96-46EB-AC65-14766FA6AC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54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E94E-CCA7-45E9-8663-3A0A48A9C3BA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06B0-926D-4C1A-AC21-EEB0EEDDB5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58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0C76-B45C-4843-A70A-202DDBF43A5A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603ED-3C17-4D79-8B96-536C0FB80D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86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86A0-CAD9-4042-A4D6-B681FF2AFDD9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AEEB-C996-4AB5-B6A5-846E3837D4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52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5DB8-04F7-489E-A619-89B2E1378AEC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B65E-1A95-40B0-904D-2222C2083B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93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0C40-2CD0-4274-AEAD-82314019C8E6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A93D-5864-4511-96AF-4057AB45AA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43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8FB3BC-3EB6-4890-8CA2-315BD3ED0B5A}" type="datetimeFigureOut">
              <a:rPr lang="cs-CZ"/>
              <a:pPr>
                <a:defRPr/>
              </a:pPr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673246-A7BF-4ADC-B85B-449BEA1AF7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bioscience.org/atlases/tumpath/cdrom.htm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bioscience.org/atlases/tumpath/cdrom.htm" TargetMode="Externa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bioscience.org/atlases/tumpath/cdrom.htm" TargetMode="Externa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bioscience.org/atlases/tumpath/cdrom.htm" TargetMode="Externa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470025"/>
          </a:xfrm>
        </p:spPr>
        <p:txBody>
          <a:bodyPr/>
          <a:lstStyle/>
          <a:p>
            <a:r>
              <a:rPr lang="cs-CZ" dirty="0"/>
              <a:t>Nádorová onemocnění v gynekologii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348880"/>
            <a:ext cx="7632848" cy="2232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Děložní myom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Zhoubné nádory zevních a vnitřních rodidel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Diagnostika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Léčba </a:t>
            </a:r>
          </a:p>
        </p:txBody>
      </p:sp>
      <p:sp>
        <p:nvSpPr>
          <p:cNvPr id="2052" name="TextovéPole 4"/>
          <p:cNvSpPr txBox="1">
            <a:spLocks noChangeArrowheads="1"/>
          </p:cNvSpPr>
          <p:nvPr/>
        </p:nvSpPr>
        <p:spPr bwMode="auto">
          <a:xfrm>
            <a:off x="4218607" y="4868863"/>
            <a:ext cx="1433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/>
              <a:t>Petr Křepelka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+mn-lt"/>
              </a:rPr>
              <a:t>R</a:t>
            </a:r>
            <a:r>
              <a:rPr lang="cs-CZ">
                <a:latin typeface="+mn-lt"/>
                <a:cs typeface="Arial" charset="0"/>
              </a:rPr>
              <a:t>eceptory </a:t>
            </a:r>
            <a:br>
              <a:rPr lang="cs-CZ">
                <a:latin typeface="+mn-lt"/>
              </a:rPr>
            </a:br>
            <a:endParaRPr lang="cs-CZ">
              <a:latin typeface="+mn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cs typeface="Arial" charset="0"/>
              </a:rPr>
              <a:t>Leiomyomy obsahují receptory pro estrogeny a progesteron ve vyšší koncentraci než okolní myometrium</a:t>
            </a:r>
            <a:endParaRPr lang="cs-CZ"/>
          </a:p>
          <a:p>
            <a:r>
              <a:rPr lang="cs-CZ"/>
              <a:t>Určují velikost</a:t>
            </a:r>
            <a:r>
              <a:rPr lang="cs-CZ">
                <a:cs typeface="Arial" charset="0"/>
              </a:rPr>
              <a:t> myomu</a:t>
            </a:r>
            <a:endParaRPr lang="cs-CZ"/>
          </a:p>
          <a:p>
            <a:pPr>
              <a:buFont typeface="Wingdings" pitchFamily="2" charset="2"/>
              <a:buNone/>
            </a:pP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4514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Ovariální karcinom – stagingová vyšetření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Rtg snímek plic</a:t>
            </a:r>
          </a:p>
          <a:p>
            <a:r>
              <a:rPr lang="cs-CZ"/>
              <a:t>Cystoskopie</a:t>
            </a:r>
          </a:p>
          <a:p>
            <a:r>
              <a:rPr lang="cs-CZ"/>
              <a:t>Vylučovací urografie</a:t>
            </a:r>
          </a:p>
          <a:p>
            <a:r>
              <a:rPr lang="cs-CZ"/>
              <a:t>Rektoskopie</a:t>
            </a:r>
          </a:p>
          <a:p>
            <a:r>
              <a:rPr lang="cs-CZ"/>
              <a:t>Kolonoskopie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8834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Ovariální karcinom  </a:t>
            </a:r>
            <a:br>
              <a:rPr lang="cs-CZ"/>
            </a:br>
            <a:r>
              <a:rPr lang="cs-CZ"/>
              <a:t>Chirurgická léčba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Odběr ascitu – cytologické vyšetření</a:t>
            </a:r>
          </a:p>
          <a:p>
            <a:r>
              <a:rPr lang="cs-CZ"/>
              <a:t>Abdominální hysterectomie s bilaterální adnexectomií</a:t>
            </a:r>
          </a:p>
          <a:p>
            <a:r>
              <a:rPr lang="cs-CZ"/>
              <a:t>Omentectomie</a:t>
            </a:r>
          </a:p>
          <a:p>
            <a:r>
              <a:rPr lang="cs-CZ"/>
              <a:t>Appendectomie</a:t>
            </a:r>
          </a:p>
          <a:p>
            <a:r>
              <a:rPr lang="cs-CZ"/>
              <a:t>Pánevní a paraaortální lymfadenectomie</a:t>
            </a:r>
          </a:p>
          <a:p>
            <a:r>
              <a:rPr lang="cs-CZ"/>
              <a:t>Inoperabilní tumory - cytoredukce</a:t>
            </a:r>
          </a:p>
        </p:txBody>
      </p:sp>
    </p:spTree>
    <p:extLst>
      <p:ext uri="{BB962C8B-B14F-4D97-AF65-F5344CB8AC3E}">
        <p14:creationId xmlns:p14="http://schemas.microsoft.com/office/powerpoint/2010/main" val="31078438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Ovariální karcinom  </a:t>
            </a:r>
            <a:br>
              <a:rPr lang="cs-CZ"/>
            </a:br>
            <a:r>
              <a:rPr lang="cs-CZ"/>
              <a:t>Chemoterapie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Chemosenzitivní nádory</a:t>
            </a:r>
          </a:p>
          <a:p>
            <a:r>
              <a:rPr lang="cs-CZ"/>
              <a:t>Kombinace chemoterapie – deriváty platiny, alkylační látky, taxany</a:t>
            </a:r>
          </a:p>
          <a:p>
            <a:r>
              <a:rPr lang="cs-CZ"/>
              <a:t>Individuální volba chemoterapie</a:t>
            </a:r>
          </a:p>
        </p:txBody>
      </p:sp>
    </p:spTree>
    <p:extLst>
      <p:ext uri="{BB962C8B-B14F-4D97-AF65-F5344CB8AC3E}">
        <p14:creationId xmlns:p14="http://schemas.microsoft.com/office/powerpoint/2010/main" val="7829972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545387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84778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477471"/>
            <a:ext cx="8726517" cy="595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94303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7140575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35378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52"/>
            <a:ext cx="5671107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020690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17901"/>
            <a:ext cx="7691491" cy="576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87399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6325866" cy="596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984351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52"/>
            <a:ext cx="7429552" cy="658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656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+mn-lt"/>
                <a:cs typeface="Arial" charset="0"/>
              </a:rPr>
              <a:t>Diagnostika </a:t>
            </a:r>
            <a:br>
              <a:rPr lang="cs-CZ">
                <a:latin typeface="+mn-lt"/>
              </a:rPr>
            </a:br>
            <a:endParaRPr lang="cs-CZ"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</a:t>
            </a:r>
            <a:r>
              <a:rPr lang="cs-CZ">
                <a:cs typeface="Arial" charset="0"/>
              </a:rPr>
              <a:t>istopatologické vyšetření operativně vyjmutého tumoru</a:t>
            </a:r>
            <a:endParaRPr lang="cs-CZ"/>
          </a:p>
          <a:p>
            <a:r>
              <a:rPr lang="cs-CZ"/>
              <a:t>P</a:t>
            </a:r>
            <a:r>
              <a:rPr lang="cs-CZ">
                <a:cs typeface="Arial" charset="0"/>
              </a:rPr>
              <a:t>alpačního vyšetření</a:t>
            </a:r>
            <a:endParaRPr lang="cs-CZ"/>
          </a:p>
          <a:p>
            <a:r>
              <a:rPr lang="cs-CZ"/>
              <a:t>U</a:t>
            </a:r>
            <a:r>
              <a:rPr lang="cs-CZ">
                <a:cs typeface="Arial" charset="0"/>
              </a:rPr>
              <a:t>ltrasonografické vyšetření</a:t>
            </a:r>
            <a:endParaRPr lang="cs-CZ"/>
          </a:p>
          <a:p>
            <a:r>
              <a:rPr lang="cs-CZ">
                <a:cs typeface="Arial" charset="0"/>
              </a:rPr>
              <a:t>Hysterosalpingografie </a:t>
            </a:r>
          </a:p>
          <a:p>
            <a:r>
              <a:rPr lang="cs-CZ">
                <a:cs typeface="Arial" charset="0"/>
              </a:rPr>
              <a:t>Magnetická resonance </a:t>
            </a:r>
            <a:endParaRPr lang="cs-CZ"/>
          </a:p>
          <a:p>
            <a:pPr>
              <a:buFont typeface="Wingdings" pitchFamily="2" charset="2"/>
              <a:buNone/>
            </a:pP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29251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8786874" cy="547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248340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Úkoly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Otázky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5063"/>
          </a:xfrm>
        </p:spPr>
        <p:txBody>
          <a:bodyPr/>
          <a:lstStyle/>
          <a:p>
            <a:r>
              <a:rPr lang="cs-CZ" sz="2400" dirty="0"/>
              <a:t>Léčba gynekologických maligních nádorů</a:t>
            </a:r>
          </a:p>
          <a:p>
            <a:r>
              <a:rPr lang="cs-CZ" sz="2400" dirty="0"/>
              <a:t>Zhoubné nádory vaječníků</a:t>
            </a:r>
          </a:p>
          <a:p>
            <a:r>
              <a:rPr lang="cs-CZ" sz="2400" dirty="0"/>
              <a:t>Prekancerózy a maligní nádory vulvy a vagíny</a:t>
            </a:r>
          </a:p>
          <a:p>
            <a:r>
              <a:rPr lang="cs-CZ" sz="2400" dirty="0"/>
              <a:t>Prekancerózy a maligní nádory hrdla děložního</a:t>
            </a:r>
          </a:p>
          <a:p>
            <a:r>
              <a:rPr lang="cs-CZ" sz="2400" dirty="0"/>
              <a:t>Benigní nádory těla děložního</a:t>
            </a:r>
          </a:p>
          <a:p>
            <a:r>
              <a:rPr lang="cs-CZ" sz="2400" dirty="0"/>
              <a:t>Prekancerózy a maligní nádory těla děložního</a:t>
            </a:r>
          </a:p>
          <a:p>
            <a:r>
              <a:rPr lang="cs-CZ" sz="2400" dirty="0"/>
              <a:t>Diferenciální diagnostika pánevních tumorů</a:t>
            </a:r>
          </a:p>
          <a:p>
            <a:r>
              <a:rPr lang="cs-CZ" sz="2400" dirty="0"/>
              <a:t>Benigní a maligní nádory prsu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288" y="5157788"/>
            <a:ext cx="8229600" cy="1143000"/>
          </a:xfrm>
        </p:spPr>
        <p:txBody>
          <a:bodyPr rtlCol="0">
            <a:normAutofit fontScale="90000"/>
          </a:bodyPr>
          <a:lstStyle/>
          <a:p>
            <a:pPr algn="r"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cs-CZ" dirty="0">
                <a:latin typeface="Desyrel" pitchFamily="2" charset="0"/>
              </a:rPr>
              <a:t>Děkuji za pozornost</a:t>
            </a:r>
            <a:br>
              <a:rPr lang="cs-CZ" dirty="0">
                <a:latin typeface="Desyrel" pitchFamily="2" charset="0"/>
              </a:rPr>
            </a:br>
            <a:r>
              <a:rPr lang="cs-CZ" dirty="0">
                <a:latin typeface="Desyrel"/>
                <a:ea typeface="Calibri"/>
                <a:cs typeface="Times New Roman"/>
              </a:rPr>
              <a:t>Petr Křepelka</a:t>
            </a:r>
            <a:br>
              <a:rPr lang="cs-CZ" sz="1800" dirty="0">
                <a:ea typeface="Calibri"/>
                <a:cs typeface="Times New Roman"/>
              </a:rPr>
            </a:b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+mn-lt"/>
                <a:cs typeface="Arial" charset="0"/>
              </a:rPr>
              <a:t>Terapie </a:t>
            </a:r>
            <a:br>
              <a:rPr lang="cs-CZ">
                <a:latin typeface="+mn-lt"/>
              </a:rPr>
            </a:br>
            <a:endParaRPr lang="cs-CZ">
              <a:latin typeface="+mn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cs typeface="Arial" charset="0"/>
              </a:rPr>
              <a:t>Pacientky s asymptomatickým nálezem leiomyomu, kdy děloha nepřesahuje velikost 12. týdne gravidity jsou indikovány k expektaci</a:t>
            </a:r>
            <a:r>
              <a:rPr lang="cs-CZ"/>
              <a:t> !!!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56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+mn-lt"/>
                <a:cs typeface="Arial" charset="0"/>
              </a:rPr>
              <a:t>Konservativní terapie </a:t>
            </a:r>
            <a:br>
              <a:rPr lang="cs-CZ">
                <a:latin typeface="+mn-lt"/>
              </a:rPr>
            </a:br>
            <a:endParaRPr lang="cs-CZ"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cs typeface="Arial" charset="0"/>
              </a:rPr>
              <a:t>Nesteroidní antirevmatika </a:t>
            </a:r>
            <a:endParaRPr lang="cs-CZ" dirty="0"/>
          </a:p>
          <a:p>
            <a:r>
              <a:rPr lang="cs-CZ" dirty="0"/>
              <a:t>D</a:t>
            </a:r>
            <a:r>
              <a:rPr lang="cs-CZ" dirty="0">
                <a:cs typeface="Arial" charset="0"/>
              </a:rPr>
              <a:t>epotní </a:t>
            </a:r>
            <a:r>
              <a:rPr lang="cs-CZ" dirty="0" err="1">
                <a:cs typeface="Arial" charset="0"/>
              </a:rPr>
              <a:t>medroxyprogesteronacetátu</a:t>
            </a:r>
            <a:endParaRPr lang="cs-CZ" dirty="0"/>
          </a:p>
          <a:p>
            <a:r>
              <a:rPr lang="cs-CZ" dirty="0" err="1">
                <a:cs typeface="Arial" charset="0"/>
              </a:rPr>
              <a:t>Danazol</a:t>
            </a:r>
            <a:r>
              <a:rPr lang="cs-CZ" dirty="0">
                <a:cs typeface="Arial" charset="0"/>
              </a:rPr>
              <a:t> </a:t>
            </a:r>
          </a:p>
          <a:p>
            <a:r>
              <a:rPr lang="cs-CZ" dirty="0"/>
              <a:t>A</a:t>
            </a:r>
            <a:r>
              <a:rPr lang="cs-CZ" dirty="0">
                <a:cs typeface="Arial" charset="0"/>
              </a:rPr>
              <a:t>gonist</a:t>
            </a:r>
            <a:r>
              <a:rPr lang="cs-CZ" dirty="0"/>
              <a:t>é</a:t>
            </a:r>
            <a:r>
              <a:rPr lang="cs-CZ" dirty="0">
                <a:cs typeface="Arial" charset="0"/>
              </a:rPr>
              <a:t>  </a:t>
            </a:r>
            <a:r>
              <a:rPr lang="cs-CZ" dirty="0" err="1">
                <a:cs typeface="Arial" charset="0"/>
              </a:rPr>
              <a:t>gonadoliberinu</a:t>
            </a:r>
            <a:r>
              <a:rPr lang="cs-CZ" dirty="0">
                <a:cs typeface="Arial" charset="0"/>
              </a:rPr>
              <a:t>  </a:t>
            </a:r>
            <a:endParaRPr lang="cs-CZ" dirty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cs-CZ" dirty="0"/>
              <a:t>Zmenšení myomu - dočasný efekt, preoperační příprava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cs-CZ" dirty="0"/>
              <a:t>Redukce krevních ztrát</a:t>
            </a:r>
          </a:p>
          <a:p>
            <a:pPr>
              <a:buFont typeface="Wingdings" pitchFamily="2" charset="2"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72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+mn-lt"/>
                <a:cs typeface="Arial" charset="0"/>
              </a:rPr>
              <a:t>Chirurgická terapie </a:t>
            </a:r>
            <a:br>
              <a:rPr lang="cs-CZ">
                <a:latin typeface="+mn-lt"/>
              </a:rPr>
            </a:br>
            <a:endParaRPr lang="cs-CZ">
              <a:latin typeface="+mn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</a:t>
            </a:r>
            <a:r>
              <a:rPr lang="cs-CZ">
                <a:cs typeface="Arial" charset="0"/>
              </a:rPr>
              <a:t>ysterektomi</a:t>
            </a:r>
            <a:r>
              <a:rPr lang="cs-CZ"/>
              <a:t>e</a:t>
            </a:r>
            <a:r>
              <a:rPr lang="cs-CZ">
                <a:cs typeface="Arial" charset="0"/>
              </a:rPr>
              <a:t> (abdominální, vaginální, laparoskopick</a:t>
            </a:r>
            <a:r>
              <a:rPr lang="cs-CZ"/>
              <a:t>á)</a:t>
            </a:r>
          </a:p>
          <a:p>
            <a:r>
              <a:rPr lang="cs-CZ"/>
              <a:t>M</a:t>
            </a:r>
            <a:r>
              <a:rPr lang="cs-CZ">
                <a:cs typeface="Arial" charset="0"/>
              </a:rPr>
              <a:t>yomektomi</a:t>
            </a:r>
            <a:r>
              <a:rPr lang="cs-CZ"/>
              <a:t>e</a:t>
            </a:r>
            <a:r>
              <a:rPr lang="cs-CZ">
                <a:cs typeface="Arial" charset="0"/>
              </a:rPr>
              <a:t> (abdominální, laparoskopick</a:t>
            </a:r>
            <a:r>
              <a:rPr lang="cs-CZ"/>
              <a:t>á</a:t>
            </a:r>
            <a:r>
              <a:rPr lang="cs-CZ">
                <a:cs typeface="Arial" charset="0"/>
              </a:rPr>
              <a:t>, hysteroskopick</a:t>
            </a:r>
            <a:r>
              <a:rPr lang="cs-CZ"/>
              <a:t>á</a:t>
            </a:r>
            <a:r>
              <a:rPr lang="cs-CZ">
                <a:cs typeface="Arial" charset="0"/>
              </a:rPr>
              <a:t> trasncervikální resekc</a:t>
            </a:r>
            <a:r>
              <a:rPr lang="cs-CZ"/>
              <a:t>e</a:t>
            </a:r>
            <a:r>
              <a:rPr lang="cs-CZ">
                <a:cs typeface="Arial" charset="0"/>
              </a:rPr>
              <a:t>) </a:t>
            </a:r>
            <a:endParaRPr lang="cs-CZ"/>
          </a:p>
          <a:p>
            <a:r>
              <a:rPr lang="cs-CZ">
                <a:cs typeface="Arial" charset="0"/>
              </a:rPr>
              <a:t> Nejčastěji používanou metodou v léčbě myomů je hysterektomie </a:t>
            </a:r>
          </a:p>
          <a:p>
            <a:pPr>
              <a:buFont typeface="Wingdings" pitchFamily="2" charset="2"/>
              <a:buNone/>
            </a:pP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15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772400" cy="1143000"/>
          </a:xfrm>
        </p:spPr>
        <p:txBody>
          <a:bodyPr/>
          <a:lstStyle/>
          <a:p>
            <a:r>
              <a:rPr lang="cs-CZ" dirty="0">
                <a:latin typeface="+mn-lt"/>
                <a:cs typeface="Arial" charset="0"/>
              </a:rPr>
              <a:t>Nové perspektivy v léčbě myomů </a:t>
            </a:r>
            <a:br>
              <a:rPr lang="cs-CZ" dirty="0"/>
            </a:br>
            <a:endParaRPr lang="cs-CZ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err="1">
                <a:cs typeface="Arial" charset="0"/>
              </a:rPr>
              <a:t>Myolysa</a:t>
            </a:r>
            <a:r>
              <a:rPr lang="cs-CZ" dirty="0">
                <a:cs typeface="Arial" charset="0"/>
              </a:rPr>
              <a:t> </a:t>
            </a:r>
            <a:r>
              <a:rPr lang="cs-CZ" dirty="0"/>
              <a:t>-</a:t>
            </a:r>
            <a:r>
              <a:rPr lang="cs-CZ" dirty="0">
                <a:cs typeface="Arial" charset="0"/>
              </a:rPr>
              <a:t> lokální destrukc</a:t>
            </a:r>
            <a:r>
              <a:rPr lang="cs-CZ" dirty="0"/>
              <a:t>e</a:t>
            </a:r>
            <a:r>
              <a:rPr lang="cs-CZ" dirty="0">
                <a:cs typeface="Arial" charset="0"/>
              </a:rPr>
              <a:t> myomu  </a:t>
            </a:r>
            <a:r>
              <a:rPr lang="cs-CZ" dirty="0" err="1">
                <a:cs typeface="Arial" charset="0"/>
              </a:rPr>
              <a:t>monopolární</a:t>
            </a:r>
            <a:r>
              <a:rPr lang="cs-CZ" dirty="0">
                <a:cs typeface="Arial" charset="0"/>
              </a:rPr>
              <a:t> či bipolární koagulac</a:t>
            </a:r>
            <a:r>
              <a:rPr lang="cs-CZ" dirty="0"/>
              <a:t>í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K</a:t>
            </a:r>
            <a:r>
              <a:rPr lang="cs-CZ" dirty="0" err="1">
                <a:cs typeface="Arial" charset="0"/>
              </a:rPr>
              <a:t>ryomyolysa</a:t>
            </a:r>
            <a:r>
              <a:rPr lang="cs-CZ" dirty="0">
                <a:cs typeface="Arial" charset="0"/>
              </a:rPr>
              <a:t>  </a:t>
            </a:r>
            <a:r>
              <a:rPr lang="cs-CZ" dirty="0"/>
              <a:t>-</a:t>
            </a:r>
            <a:r>
              <a:rPr lang="cs-CZ" dirty="0">
                <a:cs typeface="Arial" charset="0"/>
              </a:rPr>
              <a:t> působení nízké teploty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>
                <a:cs typeface="Arial" charset="0"/>
              </a:rPr>
              <a:t>Perkutánní terapeutická </a:t>
            </a:r>
            <a:r>
              <a:rPr lang="cs-CZ" dirty="0" err="1">
                <a:cs typeface="Arial" charset="0"/>
              </a:rPr>
              <a:t>embolisace</a:t>
            </a:r>
            <a:r>
              <a:rPr lang="cs-CZ" dirty="0">
                <a:cs typeface="Arial" charset="0"/>
              </a:rPr>
              <a:t> </a:t>
            </a:r>
            <a:r>
              <a:rPr lang="cs-CZ" dirty="0"/>
              <a:t>-</a:t>
            </a:r>
            <a:r>
              <a:rPr lang="cs-CZ" dirty="0">
                <a:cs typeface="Arial" charset="0"/>
              </a:rPr>
              <a:t>metod</a:t>
            </a:r>
            <a:r>
              <a:rPr lang="cs-CZ" dirty="0"/>
              <a:t>a</a:t>
            </a:r>
            <a:r>
              <a:rPr lang="cs-CZ" dirty="0">
                <a:cs typeface="Arial" charset="0"/>
              </a:rPr>
              <a:t> intervenční radiologie</a:t>
            </a: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    -</a:t>
            </a:r>
            <a:r>
              <a:rPr lang="cs-CZ" dirty="0">
                <a:cs typeface="Arial" charset="0"/>
              </a:rPr>
              <a:t> využív</a:t>
            </a:r>
            <a:r>
              <a:rPr lang="cs-CZ" dirty="0"/>
              <a:t>á</a:t>
            </a:r>
            <a:r>
              <a:rPr lang="cs-CZ" dirty="0">
                <a:cs typeface="Arial" charset="0"/>
              </a:rPr>
              <a:t> k redukci objemu myomu </a:t>
            </a:r>
            <a:r>
              <a:rPr lang="cs-CZ" dirty="0"/>
              <a:t>       </a:t>
            </a:r>
            <a:r>
              <a:rPr lang="cs-CZ" dirty="0">
                <a:cs typeface="Arial" charset="0"/>
              </a:rPr>
              <a:t>a </a:t>
            </a:r>
            <a:r>
              <a:rPr lang="cs-CZ" dirty="0"/>
              <a:t>  </a:t>
            </a:r>
            <a:r>
              <a:rPr lang="cs-CZ" dirty="0">
                <a:cs typeface="Arial" charset="0"/>
              </a:rPr>
              <a:t>eliminaci jeho symptomů uzávěr uterinních artérií </a:t>
            </a:r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dirty="0">
              <a:solidFill>
                <a:srgbClr val="00008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72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1559"/>
            <a:ext cx="3325337" cy="249400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3347864" cy="25108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7" y="3573016"/>
            <a:ext cx="3240360" cy="24302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73016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1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/>
          <a:lstStyle/>
          <a:p>
            <a:r>
              <a:rPr lang="cs-CZ"/>
              <a:t>Tumory vulvy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20988" y="3330575"/>
            <a:ext cx="3503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3200"/>
              <a:t>Incidence 4/100 000</a:t>
            </a:r>
          </a:p>
        </p:txBody>
      </p:sp>
    </p:spTree>
    <p:extLst>
      <p:ext uri="{BB962C8B-B14F-4D97-AF65-F5344CB8AC3E}">
        <p14:creationId xmlns:p14="http://schemas.microsoft.com/office/powerpoint/2010/main" val="92158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/>
          <a:lstStyle/>
          <a:p>
            <a:r>
              <a:rPr lang="cs-CZ"/>
              <a:t>Maligní tumory vulvy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Spinocelulární karcinom – 85-90%</a:t>
            </a:r>
          </a:p>
          <a:p>
            <a:r>
              <a:rPr lang="cs-CZ"/>
              <a:t>Melanoblastom – 5-10%</a:t>
            </a:r>
          </a:p>
          <a:p>
            <a:r>
              <a:rPr lang="cs-CZ"/>
              <a:t>Adenokarcinomy – 2-3% (Bartolinových, Skeneho,potních žlaz)</a:t>
            </a:r>
          </a:p>
          <a:p>
            <a:r>
              <a:rPr lang="cs-CZ"/>
              <a:t>Maligní mesenchymové nádory – 1% (leiomyosarkom,embryonální rabdomyosarkom)</a:t>
            </a:r>
          </a:p>
        </p:txBody>
      </p:sp>
    </p:spTree>
    <p:extLst>
      <p:ext uri="{BB962C8B-B14F-4D97-AF65-F5344CB8AC3E}">
        <p14:creationId xmlns:p14="http://schemas.microsoft.com/office/powerpoint/2010/main" val="2079417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Symptomy maligních tumorů vulvy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Svědění, pálení vulvy  – pruritus vulvae</a:t>
            </a:r>
          </a:p>
          <a:p>
            <a:r>
              <a:rPr lang="cs-CZ"/>
              <a:t>Krvácení – pokročilá stádia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02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Děložní myom</a:t>
            </a:r>
          </a:p>
        </p:txBody>
      </p:sp>
    </p:spTree>
    <p:extLst>
      <p:ext uri="{BB962C8B-B14F-4D97-AF65-F5344CB8AC3E}">
        <p14:creationId xmlns:p14="http://schemas.microsoft.com/office/powerpoint/2010/main" val="3302398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Maligní tumory vulvy – klinický nález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Exofytický nebo ulcerózní charakter</a:t>
            </a:r>
          </a:p>
          <a:p>
            <a:r>
              <a:rPr lang="cs-CZ"/>
              <a:t>Pseudoexematosní změny</a:t>
            </a:r>
          </a:p>
          <a:p>
            <a:r>
              <a:rPr lang="cs-CZ"/>
              <a:t>Lokalisace tumoru</a:t>
            </a:r>
          </a:p>
          <a:p>
            <a:pPr lvl="1"/>
            <a:r>
              <a:rPr lang="cs-CZ"/>
              <a:t>Labia maiora – 70-80%</a:t>
            </a:r>
          </a:p>
          <a:p>
            <a:pPr lvl="1"/>
            <a:r>
              <a:rPr lang="cs-CZ"/>
              <a:t>Clitoris – 10-15%</a:t>
            </a:r>
          </a:p>
          <a:p>
            <a:r>
              <a:rPr lang="cs-CZ"/>
              <a:t>Šíření tumoru</a:t>
            </a:r>
          </a:p>
          <a:p>
            <a:pPr lvl="1"/>
            <a:r>
              <a:rPr lang="cs-CZ"/>
              <a:t>Metastázy – tříselné uzliny, pánevní uzliny</a:t>
            </a:r>
          </a:p>
          <a:p>
            <a:pPr lvl="1"/>
            <a:r>
              <a:rPr lang="cs-CZ"/>
              <a:t>Per continuitatem – urethra, rectum, vagina</a:t>
            </a:r>
          </a:p>
        </p:txBody>
      </p:sp>
    </p:spTree>
    <p:extLst>
      <p:ext uri="{BB962C8B-B14F-4D97-AF65-F5344CB8AC3E}">
        <p14:creationId xmlns:p14="http://schemas.microsoft.com/office/powerpoint/2010/main" val="295459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Maligní tumory vulvy - diagnostika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Klinické vyšetření, vulvoskopie, excise</a:t>
            </a:r>
          </a:p>
          <a:p>
            <a:r>
              <a:rPr lang="cs-CZ"/>
              <a:t>Stagingová vyšetření – rtg srdce a plic, cystoskopie, rectoskopie, sono epigastria, CT retroperitonea, scintigrafie skeletu</a:t>
            </a:r>
          </a:p>
        </p:txBody>
      </p:sp>
    </p:spTree>
    <p:extLst>
      <p:ext uri="{BB962C8B-B14F-4D97-AF65-F5344CB8AC3E}">
        <p14:creationId xmlns:p14="http://schemas.microsoft.com/office/powerpoint/2010/main" val="976059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Maligní tumory vulvy - terapie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Široká excise tumoru</a:t>
            </a:r>
          </a:p>
          <a:p>
            <a:r>
              <a:rPr lang="cs-CZ"/>
              <a:t>Vulvectomie , ingvinální lymfadenectomie</a:t>
            </a:r>
          </a:p>
          <a:p>
            <a:r>
              <a:rPr lang="cs-CZ"/>
              <a:t>Actinotherapie</a:t>
            </a:r>
          </a:p>
          <a:p>
            <a:r>
              <a:rPr lang="cs-CZ"/>
              <a:t>Adjuvantní actinotherapie </a:t>
            </a:r>
          </a:p>
        </p:txBody>
      </p:sp>
    </p:spTree>
    <p:extLst>
      <p:ext uri="{BB962C8B-B14F-4D97-AF65-F5344CB8AC3E}">
        <p14:creationId xmlns:p14="http://schemas.microsoft.com/office/powerpoint/2010/main" val="4217887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026" descr="C:\Dokumenty\Obrázky\obr\odborné\vul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9" y="228600"/>
            <a:ext cx="5279910" cy="60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4265" y="6348390"/>
            <a:ext cx="364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/>
              <a:t>Monaghan</a:t>
            </a:r>
            <a:r>
              <a:rPr lang="cs-CZ" sz="900" dirty="0"/>
              <a:t>, John M., Tito </a:t>
            </a:r>
            <a:r>
              <a:rPr lang="cs-CZ" sz="900" dirty="0" err="1"/>
              <a:t>Lopes</a:t>
            </a:r>
            <a:r>
              <a:rPr lang="cs-CZ" sz="900" dirty="0"/>
              <a:t>, </a:t>
            </a:r>
            <a:r>
              <a:rPr lang="cs-CZ" sz="900" dirty="0" err="1"/>
              <a:t>Raj</a:t>
            </a:r>
            <a:r>
              <a:rPr lang="cs-CZ" sz="900" dirty="0"/>
              <a:t> </a:t>
            </a:r>
            <a:r>
              <a:rPr lang="cs-CZ" sz="900" dirty="0" err="1"/>
              <a:t>Kaik</a:t>
            </a:r>
            <a:r>
              <a:rPr lang="cs-CZ" sz="900" dirty="0"/>
              <a:t>, and Victor </a:t>
            </a:r>
            <a:r>
              <a:rPr lang="cs-CZ" sz="900" dirty="0" err="1"/>
              <a:t>Bonney</a:t>
            </a:r>
            <a:r>
              <a:rPr lang="cs-CZ" sz="900" dirty="0"/>
              <a:t>. </a:t>
            </a:r>
          </a:p>
          <a:p>
            <a:r>
              <a:rPr lang="cs-CZ" sz="900" i="1" dirty="0" err="1"/>
              <a:t>Bonney's</a:t>
            </a:r>
            <a:r>
              <a:rPr lang="cs-CZ" sz="900" i="1" dirty="0"/>
              <a:t> </a:t>
            </a:r>
            <a:r>
              <a:rPr lang="cs-CZ" sz="900" i="1" dirty="0" err="1"/>
              <a:t>Gynaecological</a:t>
            </a:r>
            <a:r>
              <a:rPr lang="cs-CZ" sz="900" i="1" dirty="0"/>
              <a:t> </a:t>
            </a:r>
            <a:r>
              <a:rPr lang="cs-CZ" sz="900" i="1" dirty="0" err="1"/>
              <a:t>Surgery</a:t>
            </a:r>
            <a:r>
              <a:rPr lang="cs-CZ" sz="900" dirty="0"/>
              <a:t>. </a:t>
            </a:r>
            <a:r>
              <a:rPr lang="cs-CZ" sz="900" dirty="0" err="1"/>
              <a:t>Malden</a:t>
            </a:r>
            <a:r>
              <a:rPr lang="cs-CZ" sz="900" dirty="0"/>
              <a:t>, </a:t>
            </a:r>
            <a:r>
              <a:rPr lang="cs-CZ" sz="900" dirty="0" err="1"/>
              <a:t>Mass</a:t>
            </a:r>
            <a:r>
              <a:rPr lang="cs-CZ" sz="900" dirty="0"/>
              <a:t>: </a:t>
            </a:r>
            <a:r>
              <a:rPr lang="cs-CZ" sz="900" dirty="0" err="1"/>
              <a:t>Blackwell</a:t>
            </a:r>
            <a:r>
              <a:rPr lang="cs-CZ" sz="900" dirty="0"/>
              <a:t> Science, 2004. </a:t>
            </a:r>
          </a:p>
        </p:txBody>
      </p:sp>
    </p:spTree>
    <p:extLst>
      <p:ext uri="{BB962C8B-B14F-4D97-AF65-F5344CB8AC3E}">
        <p14:creationId xmlns:p14="http://schemas.microsoft.com/office/powerpoint/2010/main" val="132287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1026" descr="C:\Dokumenty\Obrázky\obr\odborné\vulv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 bwMode="auto">
          <a:xfrm>
            <a:off x="1649912" y="476672"/>
            <a:ext cx="5590058" cy="57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4265" y="6348390"/>
            <a:ext cx="364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/>
              <a:t>Monaghan</a:t>
            </a:r>
            <a:r>
              <a:rPr lang="cs-CZ" sz="900" dirty="0"/>
              <a:t>, John M., Tito </a:t>
            </a:r>
            <a:r>
              <a:rPr lang="cs-CZ" sz="900" dirty="0" err="1"/>
              <a:t>Lopes</a:t>
            </a:r>
            <a:r>
              <a:rPr lang="cs-CZ" sz="900" dirty="0"/>
              <a:t>, </a:t>
            </a:r>
            <a:r>
              <a:rPr lang="cs-CZ" sz="900" dirty="0" err="1"/>
              <a:t>Raj</a:t>
            </a:r>
            <a:r>
              <a:rPr lang="cs-CZ" sz="900" dirty="0"/>
              <a:t> </a:t>
            </a:r>
            <a:r>
              <a:rPr lang="cs-CZ" sz="900" dirty="0" err="1"/>
              <a:t>Kaik</a:t>
            </a:r>
            <a:r>
              <a:rPr lang="cs-CZ" sz="900" dirty="0"/>
              <a:t>, and Victor </a:t>
            </a:r>
            <a:r>
              <a:rPr lang="cs-CZ" sz="900" dirty="0" err="1"/>
              <a:t>Bonney</a:t>
            </a:r>
            <a:r>
              <a:rPr lang="cs-CZ" sz="900" dirty="0"/>
              <a:t>. </a:t>
            </a:r>
          </a:p>
          <a:p>
            <a:r>
              <a:rPr lang="cs-CZ" sz="900" i="1" dirty="0" err="1"/>
              <a:t>Bonney's</a:t>
            </a:r>
            <a:r>
              <a:rPr lang="cs-CZ" sz="900" i="1" dirty="0"/>
              <a:t> </a:t>
            </a:r>
            <a:r>
              <a:rPr lang="cs-CZ" sz="900" i="1" dirty="0" err="1"/>
              <a:t>Gynaecological</a:t>
            </a:r>
            <a:r>
              <a:rPr lang="cs-CZ" sz="900" i="1" dirty="0"/>
              <a:t> </a:t>
            </a:r>
            <a:r>
              <a:rPr lang="cs-CZ" sz="900" i="1" dirty="0" err="1"/>
              <a:t>Surgery</a:t>
            </a:r>
            <a:r>
              <a:rPr lang="cs-CZ" sz="900" dirty="0"/>
              <a:t>. </a:t>
            </a:r>
            <a:r>
              <a:rPr lang="cs-CZ" sz="900" dirty="0" err="1"/>
              <a:t>Malden</a:t>
            </a:r>
            <a:r>
              <a:rPr lang="cs-CZ" sz="900" dirty="0"/>
              <a:t>, </a:t>
            </a:r>
            <a:r>
              <a:rPr lang="cs-CZ" sz="900" dirty="0" err="1"/>
              <a:t>Mass</a:t>
            </a:r>
            <a:r>
              <a:rPr lang="cs-CZ" sz="900" dirty="0"/>
              <a:t>: </a:t>
            </a:r>
            <a:r>
              <a:rPr lang="cs-CZ" sz="900" dirty="0" err="1"/>
              <a:t>Blackwell</a:t>
            </a:r>
            <a:r>
              <a:rPr lang="cs-CZ" sz="900" dirty="0"/>
              <a:t> Science, 2004. </a:t>
            </a:r>
          </a:p>
        </p:txBody>
      </p:sp>
    </p:spTree>
    <p:extLst>
      <p:ext uri="{BB962C8B-B14F-4D97-AF65-F5344CB8AC3E}">
        <p14:creationId xmlns:p14="http://schemas.microsoft.com/office/powerpoint/2010/main" val="3278934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Maligní tumory vulvy - staging</a:t>
            </a:r>
          </a:p>
        </p:txBody>
      </p:sp>
      <p:graphicFrame>
        <p:nvGraphicFramePr>
          <p:cNvPr id="12345" name="Group 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11667042"/>
              </p:ext>
            </p:extLst>
          </p:nvPr>
        </p:nvGraphicFramePr>
        <p:xfrm>
          <a:off x="763588" y="1724025"/>
          <a:ext cx="7459662" cy="4371976"/>
        </p:xfrm>
        <a:graphic>
          <a:graphicData uri="http://schemas.openxmlformats.org/drawingml/2006/table">
            <a:tbl>
              <a:tblPr/>
              <a:tblGrid>
                <a:gridCol w="559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Tumor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stádium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Omezen na vulvu – do 2 cm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Invaze do 1 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I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Invaze nad 1 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I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Omezen na vulvu nad 2cm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Šíří se na distální uretru,pochvu,anus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Šíří se na proximální uretru,močový měchýř,rectum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IV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Vzdálené metastázy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IV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860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467600" cy="2101850"/>
          </a:xfrm>
        </p:spPr>
        <p:txBody>
          <a:bodyPr/>
          <a:lstStyle/>
          <a:p>
            <a:r>
              <a:rPr lang="cs-CZ"/>
              <a:t>Tumory vulvy – prognóza</a:t>
            </a:r>
            <a:br>
              <a:rPr lang="cs-CZ"/>
            </a:br>
            <a:r>
              <a:rPr lang="cs-CZ"/>
              <a:t>pětileté přežití</a:t>
            </a:r>
          </a:p>
        </p:txBody>
      </p:sp>
      <p:graphicFrame>
        <p:nvGraphicFramePr>
          <p:cNvPr id="13335" name="Group 2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06534650"/>
              </p:ext>
            </p:extLst>
          </p:nvPr>
        </p:nvGraphicFramePr>
        <p:xfrm>
          <a:off x="2971800" y="2667000"/>
          <a:ext cx="2439988" cy="3810000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87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/>
          <a:lstStyle/>
          <a:p>
            <a:r>
              <a:rPr lang="cs-CZ"/>
              <a:t>Tumory pochvy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98525" y="2708275"/>
            <a:ext cx="289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Incidence 0,7/100 000</a:t>
            </a:r>
          </a:p>
        </p:txBody>
      </p:sp>
    </p:spTree>
    <p:extLst>
      <p:ext uri="{BB962C8B-B14F-4D97-AF65-F5344CB8AC3E}">
        <p14:creationId xmlns:p14="http://schemas.microsoft.com/office/powerpoint/2010/main" val="2380664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/>
          <a:lstStyle/>
          <a:p>
            <a:r>
              <a:rPr lang="cs-CZ"/>
              <a:t>Maligní nádory pochvy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Spinocelulární karcinom </a:t>
            </a:r>
          </a:p>
          <a:p>
            <a:r>
              <a:rPr lang="cs-CZ"/>
              <a:t>Postmenopauzální výskyt</a:t>
            </a:r>
          </a:p>
          <a:p>
            <a:r>
              <a:rPr lang="cs-CZ"/>
              <a:t>Většinou postihuje horní třetinu</a:t>
            </a:r>
          </a:p>
          <a:p>
            <a:r>
              <a:rPr lang="cs-CZ"/>
              <a:t>Příznaky – krvácení, výtok</a:t>
            </a:r>
          </a:p>
          <a:p>
            <a:r>
              <a:rPr lang="cs-CZ"/>
              <a:t>Šíří se per kontinuitatem do okolí</a:t>
            </a:r>
          </a:p>
          <a:p>
            <a:r>
              <a:rPr lang="cs-CZ"/>
              <a:t>Terapie – kolpektomie,pánevní lymfadenectomie, actinoterapie</a:t>
            </a:r>
          </a:p>
        </p:txBody>
      </p:sp>
    </p:spTree>
    <p:extLst>
      <p:ext uri="{BB962C8B-B14F-4D97-AF65-F5344CB8AC3E}">
        <p14:creationId xmlns:p14="http://schemas.microsoft.com/office/powerpoint/2010/main" val="3774273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/>
          <a:lstStyle/>
          <a:p>
            <a:r>
              <a:rPr lang="cs-CZ"/>
              <a:t>Karcinom pochvy</a:t>
            </a:r>
          </a:p>
        </p:txBody>
      </p:sp>
      <p:graphicFrame>
        <p:nvGraphicFramePr>
          <p:cNvPr id="20513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131660"/>
              </p:ext>
            </p:extLst>
          </p:nvPr>
        </p:nvGraphicFramePr>
        <p:xfrm>
          <a:off x="1219200" y="1905000"/>
          <a:ext cx="6096000" cy="4311651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Tumor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Stádium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Vaginální stěna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Paravaginální tkáně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Šíření k pánevní stěně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Šíření do močového měchýře, rekta,mimo pánev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IV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Vzdálené metastázy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IV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03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+mn-lt"/>
                <a:cs typeface="Arial" charset="0"/>
              </a:rPr>
              <a:t>Děložní leiomyom</a:t>
            </a:r>
            <a:br>
              <a:rPr lang="cs-CZ">
                <a:latin typeface="+mn-lt"/>
              </a:rPr>
            </a:br>
            <a:endParaRPr lang="cs-CZ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>
                <a:cs typeface="Arial" charset="0"/>
              </a:rPr>
              <a:t>Fibroid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F</a:t>
            </a:r>
            <a:r>
              <a:rPr lang="cs-CZ" sz="2800" dirty="0">
                <a:cs typeface="Arial" charset="0"/>
              </a:rPr>
              <a:t>ibrom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 err="1"/>
              <a:t>M</a:t>
            </a:r>
            <a:r>
              <a:rPr lang="cs-CZ" sz="2800" dirty="0" err="1">
                <a:cs typeface="Arial" charset="0"/>
              </a:rPr>
              <a:t>yofibrom</a:t>
            </a:r>
            <a:r>
              <a:rPr lang="cs-CZ" sz="2800" dirty="0">
                <a:cs typeface="Arial" charset="0"/>
              </a:rPr>
              <a:t> 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M</a:t>
            </a:r>
            <a:r>
              <a:rPr lang="cs-CZ" sz="2800" dirty="0">
                <a:cs typeface="Arial" charset="0"/>
              </a:rPr>
              <a:t>yom děložní </a:t>
            </a:r>
            <a:endParaRPr lang="cs-CZ" sz="2800" dirty="0"/>
          </a:p>
          <a:p>
            <a:pPr lvl="1">
              <a:lnSpc>
                <a:spcPct val="90000"/>
              </a:lnSpc>
            </a:pPr>
            <a:r>
              <a:rPr lang="cs-CZ" sz="2400" dirty="0"/>
              <a:t>B</a:t>
            </a:r>
            <a:r>
              <a:rPr lang="cs-CZ" sz="2400" dirty="0">
                <a:cs typeface="Arial" charset="0"/>
              </a:rPr>
              <a:t>enigní nádor tvořený buňkami hladké svaloviny a extracelulární matrix, složené z kolagenu, proteoglykanu a </a:t>
            </a:r>
            <a:r>
              <a:rPr lang="cs-CZ" sz="2400" dirty="0" err="1">
                <a:cs typeface="Arial" charset="0"/>
              </a:rPr>
              <a:t>fibronectinu</a:t>
            </a:r>
            <a:endParaRPr lang="cs-CZ" sz="2400" dirty="0"/>
          </a:p>
          <a:p>
            <a:pPr lvl="1">
              <a:lnSpc>
                <a:spcPct val="90000"/>
              </a:lnSpc>
            </a:pPr>
            <a:r>
              <a:rPr lang="cs-CZ" sz="2400" dirty="0"/>
              <a:t>V</a:t>
            </a:r>
            <a:r>
              <a:rPr lang="cs-CZ" sz="2400" dirty="0">
                <a:cs typeface="Arial" charset="0"/>
              </a:rPr>
              <a:t>zniká  neopouzdřenou klonální proliferací </a:t>
            </a:r>
            <a:r>
              <a:rPr lang="cs-CZ" sz="2400" dirty="0" err="1">
                <a:cs typeface="Arial" charset="0"/>
              </a:rPr>
              <a:t>leiomyocytu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4492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/>
          <a:lstStyle/>
          <a:p>
            <a:r>
              <a:rPr lang="cs-CZ"/>
              <a:t>Další tumory pochvy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Karcinom z jasných buněk – expozice DES</a:t>
            </a:r>
          </a:p>
          <a:p>
            <a:r>
              <a:rPr lang="cs-CZ"/>
              <a:t>Embryonální rabdomyosarkom- sarcoma botryoides</a:t>
            </a:r>
          </a:p>
          <a:p>
            <a:r>
              <a:rPr lang="cs-CZ"/>
              <a:t>Metastatické nádory – tumory hrdla, těla děložního, rekta, vulvy, chorionepiteliom, Grawitzův tumor </a:t>
            </a:r>
          </a:p>
        </p:txBody>
      </p:sp>
    </p:spTree>
    <p:extLst>
      <p:ext uri="{BB962C8B-B14F-4D97-AF65-F5344CB8AC3E}">
        <p14:creationId xmlns:p14="http://schemas.microsoft.com/office/powerpoint/2010/main" val="262875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Karcinom pochvy – pětileté přežití</a:t>
            </a:r>
          </a:p>
        </p:txBody>
      </p:sp>
      <p:graphicFrame>
        <p:nvGraphicFramePr>
          <p:cNvPr id="22550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9658"/>
              </p:ext>
            </p:extLst>
          </p:nvPr>
        </p:nvGraphicFramePr>
        <p:xfrm>
          <a:off x="3200400" y="2286000"/>
          <a:ext cx="2590800" cy="41148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848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/>
          <a:lstStyle/>
          <a:p>
            <a:r>
              <a:rPr lang="cs-CZ"/>
              <a:t>Tumory děložního hrdla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0" y="2514600"/>
            <a:ext cx="37978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cs-CZ" sz="3200" dirty="0"/>
              <a:t>Incidence 20/100 000</a:t>
            </a:r>
          </a:p>
        </p:txBody>
      </p:sp>
    </p:spTree>
    <p:extLst>
      <p:ext uri="{BB962C8B-B14F-4D97-AF65-F5344CB8AC3E}">
        <p14:creationId xmlns:p14="http://schemas.microsoft.com/office/powerpoint/2010/main" val="4061898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Zhoubné nádory děložního hrdla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Incidence 20/100 000</a:t>
            </a:r>
          </a:p>
          <a:p>
            <a:r>
              <a:rPr lang="cs-CZ"/>
              <a:t>Mortalita 8/100 000</a:t>
            </a:r>
          </a:p>
          <a:p>
            <a:r>
              <a:rPr lang="cs-CZ"/>
              <a:t>Věkové maximum 52 let</a:t>
            </a:r>
          </a:p>
          <a:p>
            <a:r>
              <a:rPr lang="cs-CZ"/>
              <a:t>Incidence v zemích EU 10/100 000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03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67600" cy="2101850"/>
          </a:xfrm>
        </p:spPr>
        <p:txBody>
          <a:bodyPr/>
          <a:lstStyle/>
          <a:p>
            <a:r>
              <a:rPr lang="cs-CZ"/>
              <a:t>Rizikové faktory karcinomu děložního hrdla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543800" cy="4114800"/>
          </a:xfrm>
        </p:spPr>
        <p:txBody>
          <a:bodyPr/>
          <a:lstStyle/>
          <a:p>
            <a:r>
              <a:rPr lang="cs-CZ"/>
              <a:t>Počet sexuálních partnerů</a:t>
            </a:r>
          </a:p>
          <a:p>
            <a:r>
              <a:rPr lang="cs-CZ"/>
              <a:t>Časný začátek sexuálního života</a:t>
            </a:r>
          </a:p>
          <a:p>
            <a:r>
              <a:rPr lang="cs-CZ"/>
              <a:t>Časný věk prvního těhotenství</a:t>
            </a:r>
          </a:p>
          <a:p>
            <a:r>
              <a:rPr lang="cs-CZ"/>
              <a:t>Parita</a:t>
            </a:r>
          </a:p>
          <a:p>
            <a:r>
              <a:rPr lang="cs-CZ"/>
              <a:t>Rizikový partner</a:t>
            </a:r>
          </a:p>
          <a:p>
            <a:r>
              <a:rPr lang="cs-CZ"/>
              <a:t>Infekce papilomaviry</a:t>
            </a:r>
          </a:p>
          <a:p>
            <a:r>
              <a:rPr lang="cs-CZ"/>
              <a:t>Kouření cigaret</a:t>
            </a:r>
          </a:p>
        </p:txBody>
      </p:sp>
    </p:spTree>
    <p:extLst>
      <p:ext uri="{BB962C8B-B14F-4D97-AF65-F5344CB8AC3E}">
        <p14:creationId xmlns:p14="http://schemas.microsoft.com/office/powerpoint/2010/main" val="2874099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Karcinom děložního těla - symptomy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Kontaktní krvácení</a:t>
            </a:r>
          </a:p>
          <a:p>
            <a:pPr lvl="1"/>
            <a:r>
              <a:rPr lang="cs-CZ"/>
              <a:t>Krvácení po pohlavním styku či vaginálním vyšetření</a:t>
            </a:r>
          </a:p>
          <a:p>
            <a:r>
              <a:rPr lang="cs-CZ"/>
              <a:t>Hydronefróza – příznam pokročilého nádoru</a:t>
            </a:r>
          </a:p>
        </p:txBody>
      </p:sp>
    </p:spTree>
    <p:extLst>
      <p:ext uri="{BB962C8B-B14F-4D97-AF65-F5344CB8AC3E}">
        <p14:creationId xmlns:p14="http://schemas.microsoft.com/office/powerpoint/2010/main" val="3122703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Zhoubné nádory děložního hrdla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Spinocelulární karcinomy   90%</a:t>
            </a:r>
          </a:p>
          <a:p>
            <a:r>
              <a:rPr lang="cs-CZ"/>
              <a:t>Adenokarcinomy   10% </a:t>
            </a:r>
          </a:p>
          <a:p>
            <a:pPr>
              <a:buFont typeface="Wingdings" pitchFamily="2" charset="2"/>
              <a:buNone/>
            </a:pPr>
            <a:r>
              <a:rPr lang="cs-CZ"/>
              <a:t>(</a:t>
            </a:r>
            <a:r>
              <a:rPr lang="cs-CZ" sz="2000"/>
              <a:t>mucinózní,endometroidní,clear cell,serózní</a:t>
            </a:r>
            <a:r>
              <a:rPr lang="cs-CZ"/>
              <a:t>)</a:t>
            </a:r>
          </a:p>
          <a:p>
            <a:r>
              <a:rPr lang="cs-CZ"/>
              <a:t>Ostatní epitelové nádory</a:t>
            </a:r>
          </a:p>
          <a:p>
            <a:pPr>
              <a:buFont typeface="Wingdings" pitchFamily="2" charset="2"/>
              <a:buNone/>
            </a:pPr>
            <a:r>
              <a:rPr lang="cs-CZ"/>
              <a:t>(</a:t>
            </a:r>
            <a:r>
              <a:rPr lang="cs-CZ" sz="2000"/>
              <a:t>adenoskvamózní,mukoepidermoidní karcinom)</a:t>
            </a:r>
          </a:p>
          <a:p>
            <a:r>
              <a:rPr lang="cs-CZ"/>
              <a:t>Mesenchymové smíšené nádory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(leiomyosarkom, embryonální rabdomyosarkom)</a:t>
            </a:r>
          </a:p>
        </p:txBody>
      </p:sp>
    </p:spTree>
    <p:extLst>
      <p:ext uri="{BB962C8B-B14F-4D97-AF65-F5344CB8AC3E}">
        <p14:creationId xmlns:p14="http://schemas.microsoft.com/office/powerpoint/2010/main" val="3715588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1027" descr="http://matweb.hcuge.ch/endo/International_Network/cervical_cancer_modules/MI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474663"/>
            <a:ext cx="4560888" cy="59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55415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5" name="Picture 1027" descr="http://matweb.hcuge.ch/endo/International_Network/cervical_cancer_modules/MI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54038"/>
            <a:ext cx="4606925" cy="57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54191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026" descr="C:\Dokumenty\Obrázky\obr\kolpo\ca-cervix-mak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5850"/>
            <a:ext cx="6985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318453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+mn-lt"/>
                <a:cs typeface="Arial" charset="0"/>
              </a:rPr>
              <a:t>Výskyt </a:t>
            </a:r>
            <a:br>
              <a:rPr lang="cs-CZ">
                <a:latin typeface="+mn-lt"/>
              </a:rPr>
            </a:br>
            <a:endParaRPr lang="cs-CZ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N</a:t>
            </a:r>
            <a:r>
              <a:rPr lang="cs-CZ" sz="2800">
                <a:cs typeface="Arial" charset="0"/>
              </a:rPr>
              <a:t>ejčastější pánevní tumor žen </a:t>
            </a:r>
            <a:endParaRPr lang="cs-CZ" sz="2800"/>
          </a:p>
          <a:p>
            <a:r>
              <a:rPr lang="cs-CZ" sz="2800">
                <a:cs typeface="Arial" charset="0"/>
              </a:rPr>
              <a:t>20 do 50% žen fertilního věku </a:t>
            </a:r>
            <a:endParaRPr lang="cs-CZ" sz="2800"/>
          </a:p>
          <a:p>
            <a:r>
              <a:rPr lang="cs-CZ" sz="2800"/>
              <a:t>Nejčastější </a:t>
            </a:r>
            <a:r>
              <a:rPr lang="cs-CZ" sz="2800">
                <a:cs typeface="Arial" charset="0"/>
              </a:rPr>
              <a:t>u žen ve věku 30-40 let </a:t>
            </a:r>
            <a:endParaRPr lang="cs-CZ" sz="2800"/>
          </a:p>
          <a:p>
            <a:r>
              <a:rPr lang="cs-CZ" sz="2800">
                <a:cs typeface="Arial" charset="0"/>
              </a:rPr>
              <a:t>30% všech hysterectomií je provedeno pro děložní myom</a:t>
            </a:r>
            <a:endParaRPr lang="cs-CZ" sz="2800"/>
          </a:p>
          <a:p>
            <a:r>
              <a:rPr lang="cs-CZ" sz="2800"/>
              <a:t>P</a:t>
            </a:r>
            <a:r>
              <a:rPr lang="cs-CZ" sz="2800">
                <a:cs typeface="Arial" charset="0"/>
              </a:rPr>
              <a:t>o menopause dochází k jejich involuci </a:t>
            </a:r>
          </a:p>
          <a:p>
            <a:r>
              <a:rPr lang="cs-CZ" sz="2800">
                <a:cs typeface="Arial" charset="0"/>
              </a:rPr>
              <a:t>Afroameričanky jsou postiženy myomy </a:t>
            </a:r>
            <a:r>
              <a:rPr lang="cs-CZ" sz="2800"/>
              <a:t> </a:t>
            </a:r>
            <a:r>
              <a:rPr lang="cs-CZ" sz="2800">
                <a:cs typeface="Arial" charset="0"/>
              </a:rPr>
              <a:t>třikrát častěji </a:t>
            </a:r>
          </a:p>
          <a:p>
            <a:pPr>
              <a:buFont typeface="Wingdings" pitchFamily="2" charset="2"/>
              <a:buNone/>
            </a:pPr>
            <a:endParaRPr lang="cs-CZ" sz="2800"/>
          </a:p>
          <a:p>
            <a:endParaRPr lang="cs-CZ" sz="2800"/>
          </a:p>
          <a:p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145056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1027" descr="C:\Dokumenty\Obrázky\obr\kolpo\caso0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9" name="Comment 1031"/>
          <p:cNvSpPr>
            <a:spLocks noChangeArrowheads="1"/>
          </p:cNvSpPr>
          <p:nvPr/>
        </p:nvSpPr>
        <p:spPr bwMode="auto">
          <a:xfrm>
            <a:off x="457200" y="457200"/>
            <a:ext cx="31083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Dlaždicobuněčný karcinom 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3523924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1027" descr="http://www-medlib.med.utah.edu/WebPath/jpeg4/FEM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5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2220865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1027" descr="http://www-medlib.med.utah.edu/WebPath/jpeg4/FEM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804000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36525"/>
            <a:ext cx="7772400" cy="1431925"/>
          </a:xfrm>
        </p:spPr>
        <p:txBody>
          <a:bodyPr/>
          <a:lstStyle/>
          <a:p>
            <a:r>
              <a:rPr lang="cs-CZ"/>
              <a:t>Maligní tumory děložního hrdla - staging</a:t>
            </a:r>
          </a:p>
        </p:txBody>
      </p:sp>
      <p:graphicFrame>
        <p:nvGraphicFramePr>
          <p:cNvPr id="46146" name="Group 6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38299741"/>
              </p:ext>
            </p:extLst>
          </p:nvPr>
        </p:nvGraphicFramePr>
        <p:xfrm>
          <a:off x="304800" y="1524000"/>
          <a:ext cx="8610600" cy="5029200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Nádor omezen na děložní hrdlo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Hloubka invaze pod 3 mm – horizontálně pod 7 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Hloubka invaze 3-5 mm – horizontálně nad 7 mm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A2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Hloubka invaze nad 5 mm,tumor do 4 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B1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Hloubka invaze nad 5 mm, tumor nad 4 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B2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Tumor se šíří na pochvu vyjma distální třetiny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Tumor se šíří do parametria,ne k pánevní stěně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Tumor se šíří na pochvu včetně distální třetiny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Tumor se šíří do parametria až k pánevní stěně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Tumor se šíří do močového měchýře nebo rekta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Tumor zakládá vzdálené metastázy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388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Diagnostika nádorů děložního hrdla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Prebiopsie – kolposkopie + onkologická cytologie </a:t>
            </a:r>
          </a:p>
          <a:p>
            <a:r>
              <a:rPr lang="cs-CZ"/>
              <a:t>Indikace k biopsii – histologická diagnóza </a:t>
            </a:r>
          </a:p>
          <a:p>
            <a:r>
              <a:rPr lang="cs-CZ"/>
              <a:t>Stanovení - stagingu (stádium)</a:t>
            </a:r>
          </a:p>
          <a:p>
            <a:pPr>
              <a:buFont typeface="Wingdings" pitchFamily="2" charset="2"/>
              <a:buNone/>
            </a:pPr>
            <a:r>
              <a:rPr lang="cs-CZ"/>
              <a:t>                    - typingu (histologický typ)</a:t>
            </a:r>
          </a:p>
          <a:p>
            <a:pPr>
              <a:buFont typeface="Wingdings" pitchFamily="2" charset="2"/>
              <a:buNone/>
            </a:pPr>
            <a:r>
              <a:rPr lang="cs-CZ"/>
              <a:t>                    - gradingu (diferenciace)</a:t>
            </a:r>
          </a:p>
        </p:txBody>
      </p:sp>
    </p:spTree>
    <p:extLst>
      <p:ext uri="{BB962C8B-B14F-4D97-AF65-F5344CB8AC3E}">
        <p14:creationId xmlns:p14="http://schemas.microsoft.com/office/powerpoint/2010/main" val="3695315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/>
          <a:lstStyle/>
          <a:p>
            <a:r>
              <a:rPr lang="cs-CZ"/>
              <a:t>Stagingová vyšetření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Gynekologické vyšetření včetně rektovaginálního</a:t>
            </a:r>
          </a:p>
          <a:p>
            <a:r>
              <a:rPr lang="cs-CZ" sz="2800"/>
              <a:t>Cystoskopie</a:t>
            </a:r>
          </a:p>
          <a:p>
            <a:r>
              <a:rPr lang="cs-CZ" sz="2800"/>
              <a:t>Předozadní snímek plic</a:t>
            </a:r>
          </a:p>
          <a:p>
            <a:r>
              <a:rPr lang="cs-CZ" sz="2800"/>
              <a:t>Rektoskopie</a:t>
            </a:r>
          </a:p>
          <a:p>
            <a:r>
              <a:rPr lang="cs-CZ" sz="2800"/>
              <a:t>Vylučovací urografie</a:t>
            </a:r>
          </a:p>
          <a:p>
            <a:r>
              <a:rPr lang="cs-CZ" sz="2800"/>
              <a:t>Sonografie jater</a:t>
            </a:r>
          </a:p>
          <a:p>
            <a:r>
              <a:rPr lang="cs-CZ" sz="2800"/>
              <a:t>CT retroperitonea</a:t>
            </a:r>
          </a:p>
          <a:p>
            <a:r>
              <a:rPr lang="cs-CZ" sz="2800"/>
              <a:t>NMR (výběrově)</a:t>
            </a:r>
          </a:p>
        </p:txBody>
      </p:sp>
    </p:spTree>
    <p:extLst>
      <p:ext uri="{BB962C8B-B14F-4D97-AF65-F5344CB8AC3E}">
        <p14:creationId xmlns:p14="http://schemas.microsoft.com/office/powerpoint/2010/main" val="2553409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Šíření maligních nádorů děložního hrdla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Lymfatické šíření – uzlinové metastázy</a:t>
            </a:r>
          </a:p>
          <a:p>
            <a:r>
              <a:rPr lang="cs-CZ"/>
              <a:t>Per continuitatem – šíření přímým růstem do okolí – uretra,močový mechýř,močovody,rektum</a:t>
            </a:r>
          </a:p>
        </p:txBody>
      </p:sp>
    </p:spTree>
    <p:extLst>
      <p:ext uri="{BB962C8B-B14F-4D97-AF65-F5344CB8AC3E}">
        <p14:creationId xmlns:p14="http://schemas.microsoft.com/office/powerpoint/2010/main" val="3470757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C:\Dokumenty\Obrázky\obr\odborné\uzl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266700"/>
            <a:ext cx="605313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48064" y="6466898"/>
            <a:ext cx="379462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vi-VN" sz="1000" dirty="0">
                <a:effectLst/>
              </a:rPr>
              <a:t>Rob</a:t>
            </a:r>
            <a:r>
              <a:rPr lang="cs-CZ" sz="1000" dirty="0">
                <a:effectLst/>
              </a:rPr>
              <a:t> </a:t>
            </a:r>
            <a:r>
              <a:rPr lang="vi-VN" sz="1000" dirty="0">
                <a:effectLst/>
              </a:rPr>
              <a:t>L</a:t>
            </a:r>
            <a:r>
              <a:rPr lang="cs-CZ" sz="1000" dirty="0">
                <a:effectLst/>
              </a:rPr>
              <a:t>.</a:t>
            </a:r>
            <a:r>
              <a:rPr lang="vi-VN" sz="1000" dirty="0">
                <a:effectLst/>
              </a:rPr>
              <a:t>,Martan</a:t>
            </a:r>
            <a:r>
              <a:rPr lang="cs-CZ" sz="1000" dirty="0">
                <a:effectLst/>
              </a:rPr>
              <a:t> A</a:t>
            </a:r>
            <a:r>
              <a:rPr lang="vi-VN" sz="1000" dirty="0">
                <a:effectLst/>
              </a:rPr>
              <a:t>,</a:t>
            </a:r>
            <a:r>
              <a:rPr lang="cs-CZ" sz="1000" dirty="0">
                <a:effectLst/>
              </a:rPr>
              <a:t> </a:t>
            </a:r>
            <a:r>
              <a:rPr lang="vi-VN" sz="1000" dirty="0">
                <a:effectLst/>
              </a:rPr>
              <a:t>Citterbart</a:t>
            </a:r>
            <a:r>
              <a:rPr lang="cs-CZ" sz="1000" dirty="0">
                <a:effectLst/>
              </a:rPr>
              <a:t> K</a:t>
            </a:r>
            <a:r>
              <a:rPr lang="vi-VN" sz="1000" dirty="0">
                <a:effectLst/>
              </a:rPr>
              <a:t>. </a:t>
            </a:r>
            <a:r>
              <a:rPr lang="vi-VN" sz="1000" i="1" dirty="0">
                <a:effectLst/>
              </a:rPr>
              <a:t>Gynekologie</a:t>
            </a:r>
            <a:r>
              <a:rPr lang="vi-VN" sz="1000" dirty="0">
                <a:effectLst/>
              </a:rPr>
              <a:t>. Praha: Galén, 2008.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917261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/>
          <a:lstStyle/>
          <a:p>
            <a:r>
              <a:rPr lang="cs-CZ"/>
              <a:t>Terapie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I A1 – konizace hrdla, hysterectomie</a:t>
            </a:r>
          </a:p>
          <a:p>
            <a:pPr>
              <a:lnSpc>
                <a:spcPct val="90000"/>
              </a:lnSpc>
            </a:pPr>
            <a:r>
              <a:rPr lang="cs-CZ"/>
              <a:t>I A2,I B1,I B2, II A – radikální hysterectomie (Wertheim) + pánevní lymfadenectomie, event.adjuvantní actinotherapie</a:t>
            </a:r>
          </a:p>
          <a:p>
            <a:pPr>
              <a:lnSpc>
                <a:spcPct val="90000"/>
              </a:lnSpc>
            </a:pPr>
            <a:r>
              <a:rPr lang="cs-CZ"/>
              <a:t>II B,III A, III B – kombinovaná actinoterapie (brachyterapie+teleterapie)</a:t>
            </a:r>
          </a:p>
          <a:p>
            <a:pPr>
              <a:lnSpc>
                <a:spcPct val="90000"/>
              </a:lnSpc>
            </a:pPr>
            <a:r>
              <a:rPr lang="cs-CZ"/>
              <a:t>IV – individuální – paliativní actinoterapie,chemoterapie</a:t>
            </a:r>
          </a:p>
        </p:txBody>
      </p:sp>
    </p:spTree>
    <p:extLst>
      <p:ext uri="{BB962C8B-B14F-4D97-AF65-F5344CB8AC3E}">
        <p14:creationId xmlns:p14="http://schemas.microsoft.com/office/powerpoint/2010/main" val="2460833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Dokumenty\Obrázky\obr\odborné\w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28600"/>
            <a:ext cx="625951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48064" y="6506289"/>
            <a:ext cx="379462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vi-VN" sz="1000" dirty="0">
                <a:effectLst/>
              </a:rPr>
              <a:t>Rob</a:t>
            </a:r>
            <a:r>
              <a:rPr lang="cs-CZ" sz="1000" dirty="0">
                <a:effectLst/>
              </a:rPr>
              <a:t> </a:t>
            </a:r>
            <a:r>
              <a:rPr lang="vi-VN" sz="1000" dirty="0">
                <a:effectLst/>
              </a:rPr>
              <a:t>L</a:t>
            </a:r>
            <a:r>
              <a:rPr lang="cs-CZ" sz="1000" dirty="0">
                <a:effectLst/>
              </a:rPr>
              <a:t>.</a:t>
            </a:r>
            <a:r>
              <a:rPr lang="vi-VN" sz="1000" dirty="0">
                <a:effectLst/>
              </a:rPr>
              <a:t>,Martan</a:t>
            </a:r>
            <a:r>
              <a:rPr lang="cs-CZ" sz="1000" dirty="0">
                <a:effectLst/>
              </a:rPr>
              <a:t> A</a:t>
            </a:r>
            <a:r>
              <a:rPr lang="vi-VN" sz="1000" dirty="0">
                <a:effectLst/>
              </a:rPr>
              <a:t>,</a:t>
            </a:r>
            <a:r>
              <a:rPr lang="cs-CZ" sz="1000" dirty="0">
                <a:effectLst/>
              </a:rPr>
              <a:t> </a:t>
            </a:r>
            <a:r>
              <a:rPr lang="vi-VN" sz="1000" dirty="0">
                <a:effectLst/>
              </a:rPr>
              <a:t>Citterbart</a:t>
            </a:r>
            <a:r>
              <a:rPr lang="cs-CZ" sz="1000" dirty="0">
                <a:effectLst/>
              </a:rPr>
              <a:t> K</a:t>
            </a:r>
            <a:r>
              <a:rPr lang="vi-VN" sz="1000" dirty="0">
                <a:effectLst/>
              </a:rPr>
              <a:t>. </a:t>
            </a:r>
            <a:r>
              <a:rPr lang="vi-VN" sz="1000" i="1" dirty="0">
                <a:effectLst/>
              </a:rPr>
              <a:t>Gynekologie</a:t>
            </a:r>
            <a:r>
              <a:rPr lang="vi-VN" sz="1000" dirty="0">
                <a:effectLst/>
              </a:rPr>
              <a:t>. Praha: Galén, 2008.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00718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+mn-lt"/>
                <a:cs typeface="Arial" charset="0"/>
              </a:rPr>
              <a:t>Anatomie </a:t>
            </a:r>
            <a:br>
              <a:rPr lang="cs-CZ">
                <a:latin typeface="+mn-lt"/>
              </a:rPr>
            </a:br>
            <a:endParaRPr lang="cs-CZ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>
                <a:cs typeface="Arial" charset="0"/>
              </a:rPr>
              <a:t>Subser</a:t>
            </a:r>
            <a:r>
              <a:rPr lang="cs-CZ" dirty="0" err="1"/>
              <a:t>óz</a:t>
            </a:r>
            <a:r>
              <a:rPr lang="cs-CZ" dirty="0" err="1">
                <a:cs typeface="Arial" charset="0"/>
              </a:rPr>
              <a:t>ní</a:t>
            </a:r>
            <a:r>
              <a:rPr lang="cs-CZ" dirty="0">
                <a:cs typeface="Arial" charset="0"/>
              </a:rPr>
              <a:t> </a:t>
            </a:r>
            <a:r>
              <a:rPr lang="cs-CZ" dirty="0"/>
              <a:t>-</a:t>
            </a:r>
            <a:r>
              <a:rPr lang="cs-CZ" dirty="0">
                <a:cs typeface="Arial" charset="0"/>
              </a:rPr>
              <a:t> pod </a:t>
            </a:r>
            <a:r>
              <a:rPr lang="cs-CZ" dirty="0" err="1">
                <a:cs typeface="Arial" charset="0"/>
              </a:rPr>
              <a:t>perimetriem</a:t>
            </a:r>
            <a:endParaRPr lang="cs-CZ" dirty="0"/>
          </a:p>
          <a:p>
            <a:r>
              <a:rPr lang="cs-CZ" dirty="0"/>
              <a:t>I</a:t>
            </a:r>
            <a:r>
              <a:rPr lang="cs-CZ" dirty="0">
                <a:cs typeface="Arial" charset="0"/>
              </a:rPr>
              <a:t>ntramurální </a:t>
            </a:r>
            <a:r>
              <a:rPr lang="cs-CZ" dirty="0"/>
              <a:t>-</a:t>
            </a:r>
            <a:r>
              <a:rPr lang="cs-CZ" dirty="0">
                <a:cs typeface="Arial" charset="0"/>
              </a:rPr>
              <a:t> ve stěně děložní</a:t>
            </a:r>
            <a:endParaRPr lang="cs-CZ" dirty="0"/>
          </a:p>
          <a:p>
            <a:r>
              <a:rPr lang="cs-CZ" dirty="0" err="1"/>
              <a:t>S</a:t>
            </a:r>
            <a:r>
              <a:rPr lang="cs-CZ" dirty="0" err="1">
                <a:cs typeface="Arial" charset="0"/>
              </a:rPr>
              <a:t>ubmuk</a:t>
            </a:r>
            <a:r>
              <a:rPr lang="cs-CZ" dirty="0" err="1"/>
              <a:t>óz</a:t>
            </a:r>
            <a:r>
              <a:rPr lang="cs-CZ" dirty="0" err="1">
                <a:cs typeface="Arial" charset="0"/>
              </a:rPr>
              <a:t>ní</a:t>
            </a:r>
            <a:r>
              <a:rPr lang="cs-CZ" dirty="0">
                <a:cs typeface="Arial" charset="0"/>
              </a:rPr>
              <a:t> </a:t>
            </a:r>
            <a:r>
              <a:rPr lang="cs-CZ" dirty="0"/>
              <a:t>- </a:t>
            </a:r>
            <a:r>
              <a:rPr lang="cs-CZ" dirty="0">
                <a:cs typeface="Arial" charset="0"/>
              </a:rPr>
              <a:t>pod endometriem</a:t>
            </a:r>
            <a:endParaRPr lang="cs-CZ" dirty="0"/>
          </a:p>
          <a:p>
            <a:r>
              <a:rPr lang="cs-CZ" dirty="0" err="1">
                <a:cs typeface="Arial" charset="0"/>
              </a:rPr>
              <a:t>Subser</a:t>
            </a:r>
            <a:r>
              <a:rPr lang="cs-CZ" dirty="0" err="1"/>
              <a:t>óz</a:t>
            </a:r>
            <a:r>
              <a:rPr lang="cs-CZ" dirty="0" err="1">
                <a:cs typeface="Arial" charset="0"/>
              </a:rPr>
              <a:t>ní</a:t>
            </a:r>
            <a:r>
              <a:rPr lang="cs-CZ" dirty="0">
                <a:cs typeface="Arial" charset="0"/>
              </a:rPr>
              <a:t> a </a:t>
            </a:r>
            <a:r>
              <a:rPr lang="cs-CZ" dirty="0" err="1">
                <a:cs typeface="Arial" charset="0"/>
              </a:rPr>
              <a:t>submukosní</a:t>
            </a:r>
            <a:r>
              <a:rPr lang="cs-CZ" dirty="0">
                <a:cs typeface="Arial" charset="0"/>
              </a:rPr>
              <a:t> </a:t>
            </a:r>
            <a:r>
              <a:rPr lang="cs-CZ" dirty="0"/>
              <a:t>-</a:t>
            </a:r>
            <a:r>
              <a:rPr lang="cs-CZ" dirty="0">
                <a:cs typeface="Arial" charset="0"/>
              </a:rPr>
              <a:t> přisedlé či stopkaté</a:t>
            </a:r>
            <a:endParaRPr lang="cs-CZ" dirty="0"/>
          </a:p>
          <a:p>
            <a:r>
              <a:rPr lang="cs-CZ" dirty="0" err="1">
                <a:cs typeface="Arial" charset="0"/>
              </a:rPr>
              <a:t>Subser</a:t>
            </a:r>
            <a:r>
              <a:rPr lang="cs-CZ" dirty="0" err="1"/>
              <a:t>óz</a:t>
            </a:r>
            <a:r>
              <a:rPr lang="cs-CZ" dirty="0" err="1">
                <a:cs typeface="Arial" charset="0"/>
              </a:rPr>
              <a:t>ní</a:t>
            </a:r>
            <a:r>
              <a:rPr lang="cs-CZ" dirty="0">
                <a:cs typeface="Arial" charset="0"/>
              </a:rPr>
              <a:t> a intramurální </a:t>
            </a:r>
            <a:r>
              <a:rPr lang="cs-CZ" dirty="0"/>
              <a:t>-</a:t>
            </a:r>
            <a:r>
              <a:rPr lang="cs-CZ" dirty="0">
                <a:cs typeface="Arial" charset="0"/>
              </a:rPr>
              <a:t> 95% všech </a:t>
            </a:r>
            <a:r>
              <a:rPr lang="cs-CZ" dirty="0" err="1">
                <a:cs typeface="Arial" charset="0"/>
              </a:rPr>
              <a:t>leiomyomů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9333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Prognóza – pětileté přežití</a:t>
            </a:r>
          </a:p>
        </p:txBody>
      </p:sp>
      <p:graphicFrame>
        <p:nvGraphicFramePr>
          <p:cNvPr id="51231" name="Group 3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01385032"/>
              </p:ext>
            </p:extLst>
          </p:nvPr>
        </p:nvGraphicFramePr>
        <p:xfrm>
          <a:off x="2971800" y="1905000"/>
          <a:ext cx="3581400" cy="411480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A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A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B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B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50-70%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30-40%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5-10%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816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Tumory děložního těla</a:t>
            </a:r>
          </a:p>
        </p:txBody>
      </p:sp>
    </p:spTree>
    <p:extLst>
      <p:ext uri="{BB962C8B-B14F-4D97-AF65-F5344CB8AC3E}">
        <p14:creationId xmlns:p14="http://schemas.microsoft.com/office/powerpoint/2010/main" val="3716006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Zhoubné nádory děložního těla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Nejčastější nádory rodidel</a:t>
            </a:r>
          </a:p>
          <a:p>
            <a:r>
              <a:rPr lang="cs-CZ"/>
              <a:t>Karcinomy endometria 98%</a:t>
            </a:r>
          </a:p>
          <a:p>
            <a:r>
              <a:rPr lang="cs-CZ"/>
              <a:t>Sarkomy 2%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35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 descr="http://www-medlib.med.utah.edu/WebPath/jpeg4/FEM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2" name="Comment 4"/>
          <p:cNvSpPr>
            <a:spLocks noChangeArrowheads="1"/>
          </p:cNvSpPr>
          <p:nvPr/>
        </p:nvSpPr>
        <p:spPr bwMode="auto">
          <a:xfrm>
            <a:off x="503238" y="533400"/>
            <a:ext cx="81375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Endometroidní adenokarcinom děložního těla v oblasti fundu dělohy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3922692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http://www-medlib.med.utah.edu/WebPath/jpeg4/FEM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6" name="Comment 4"/>
          <p:cNvSpPr>
            <a:spLocks noChangeArrowheads="1"/>
          </p:cNvSpPr>
          <p:nvPr/>
        </p:nvSpPr>
        <p:spPr bwMode="auto">
          <a:xfrm>
            <a:off x="228600" y="381000"/>
            <a:ext cx="7375525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0000"/>
                </a:solidFill>
                <a:latin typeface="Arial" charset="0"/>
              </a:rPr>
              <a:t>Pokročilý adenokarcinom endometria – nepravidlné nádorové hmoty vyplňují děložní dutinu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010030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 descr="http://www-medlib.med.utah.edu/WebPath/jpeg4/FEM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8001000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Comment 4"/>
          <p:cNvSpPr>
            <a:spLocks noChangeArrowheads="1"/>
          </p:cNvSpPr>
          <p:nvPr/>
        </p:nvSpPr>
        <p:spPr bwMode="auto">
          <a:xfrm>
            <a:off x="15875" y="15875"/>
            <a:ext cx="7375525" cy="83502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Adenokarcinom endometria v terénu endometriálního polypu vlevo je středně diferencovaný. Hyperchromatismus a pleomorfismus buněk tumoru je nápadně odlišný od buněk normálního endometria vpravo.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6548341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 descr="http://www-medlib.med.utah.edu/WebPath/jpeg4/FEM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66800"/>
            <a:ext cx="8458200" cy="55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4" name="Comment 4"/>
          <p:cNvSpPr>
            <a:spLocks noChangeArrowheads="1"/>
          </p:cNvSpPr>
          <p:nvPr/>
        </p:nvSpPr>
        <p:spPr bwMode="auto">
          <a:xfrm>
            <a:off x="609600" y="381000"/>
            <a:ext cx="71469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Adenokarcinom endometria invadující do myometria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2725007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/>
          <a:lstStyle/>
          <a:p>
            <a:r>
              <a:rPr lang="cs-CZ"/>
              <a:t>Sarkomy děložního těla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Endometriální stromální sarkom – low grade, high grade</a:t>
            </a:r>
          </a:p>
          <a:p>
            <a:r>
              <a:rPr lang="cs-CZ"/>
              <a:t>Smíšený maligní mezodermální nádor – adenosarkom, karcinosarkom</a:t>
            </a:r>
          </a:p>
          <a:p>
            <a:r>
              <a:rPr lang="cs-CZ"/>
              <a:t>Rabdomyosarkom</a:t>
            </a:r>
          </a:p>
          <a:p>
            <a:r>
              <a:rPr lang="cs-CZ"/>
              <a:t>Leiomyosarkom</a:t>
            </a:r>
          </a:p>
        </p:txBody>
      </p:sp>
    </p:spTree>
    <p:extLst>
      <p:ext uri="{BB962C8B-B14F-4D97-AF65-F5344CB8AC3E}">
        <p14:creationId xmlns:p14="http://schemas.microsoft.com/office/powerpoint/2010/main" val="2256666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Karcinom děložního těla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Adenokarcinom – vychází z endometrálních žlazek</a:t>
            </a:r>
          </a:p>
          <a:p>
            <a:r>
              <a:rPr lang="cs-CZ"/>
              <a:t>Incidence 40/100 000</a:t>
            </a:r>
          </a:p>
          <a:p>
            <a:r>
              <a:rPr lang="cs-CZ"/>
              <a:t>Mortalita 8/100 000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5449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Karcinom endometra – rizikové faktory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Obezita</a:t>
            </a:r>
          </a:p>
          <a:p>
            <a:pPr>
              <a:lnSpc>
                <a:spcPct val="90000"/>
              </a:lnSpc>
            </a:pPr>
            <a:r>
              <a:rPr lang="cs-CZ"/>
              <a:t>Hypertenze</a:t>
            </a:r>
          </a:p>
          <a:p>
            <a:pPr>
              <a:lnSpc>
                <a:spcPct val="90000"/>
              </a:lnSpc>
            </a:pPr>
            <a:r>
              <a:rPr lang="cs-CZ"/>
              <a:t>Diabetes mellitus</a:t>
            </a:r>
          </a:p>
          <a:p>
            <a:pPr>
              <a:lnSpc>
                <a:spcPct val="90000"/>
              </a:lnSpc>
            </a:pPr>
            <a:r>
              <a:rPr lang="cs-CZ"/>
              <a:t>Nuliparita</a:t>
            </a:r>
          </a:p>
          <a:p>
            <a:pPr>
              <a:lnSpc>
                <a:spcPct val="90000"/>
              </a:lnSpc>
            </a:pPr>
            <a:r>
              <a:rPr lang="cs-CZ"/>
              <a:t>Ovariální poruchy, hormonálně aktivní tumory</a:t>
            </a:r>
          </a:p>
          <a:p>
            <a:pPr>
              <a:lnSpc>
                <a:spcPct val="90000"/>
              </a:lnSpc>
            </a:pPr>
            <a:r>
              <a:rPr lang="cs-CZ"/>
              <a:t>Pozdní menopausa</a:t>
            </a:r>
          </a:p>
          <a:p>
            <a:pPr>
              <a:lnSpc>
                <a:spcPct val="90000"/>
              </a:lnSpc>
            </a:pPr>
            <a:r>
              <a:rPr lang="cs-CZ"/>
              <a:t>Podávání neoponovaných estrogenů</a:t>
            </a:r>
          </a:p>
        </p:txBody>
      </p:sp>
    </p:spTree>
    <p:extLst>
      <p:ext uri="{BB962C8B-B14F-4D97-AF65-F5344CB8AC3E}">
        <p14:creationId xmlns:p14="http://schemas.microsoft.com/office/powerpoint/2010/main" val="24785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+mn-lt"/>
                <a:cs typeface="Arial" charset="0"/>
              </a:rPr>
              <a:t>Histologická klasifikace myomů </a:t>
            </a:r>
            <a:br>
              <a:rPr lang="cs-CZ" sz="4000">
                <a:latin typeface="+mn-lt"/>
              </a:rPr>
            </a:br>
            <a:endParaRPr lang="cs-CZ" sz="4000"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101850"/>
            <a:ext cx="7033592" cy="4114800"/>
          </a:xfrm>
        </p:spPr>
        <p:txBody>
          <a:bodyPr/>
          <a:lstStyle/>
          <a:p>
            <a:r>
              <a:rPr lang="cs-CZ" sz="2400" dirty="0"/>
              <a:t>P</a:t>
            </a:r>
            <a:r>
              <a:rPr lang="cs-CZ" sz="2400" dirty="0">
                <a:cs typeface="Arial" charset="0"/>
              </a:rPr>
              <a:t>oč</a:t>
            </a:r>
            <a:r>
              <a:rPr lang="cs-CZ" sz="2400" dirty="0"/>
              <a:t>e</a:t>
            </a:r>
            <a:r>
              <a:rPr lang="cs-CZ" sz="2400" dirty="0">
                <a:cs typeface="Arial" charset="0"/>
              </a:rPr>
              <a:t>t mitóz na 10 zorných polí při velkém zvětšení</a:t>
            </a:r>
            <a:endParaRPr lang="cs-CZ" sz="2400" dirty="0"/>
          </a:p>
          <a:p>
            <a:r>
              <a:rPr lang="cs-CZ" sz="2400" dirty="0">
                <a:cs typeface="Arial" charset="0"/>
              </a:rPr>
              <a:t>Většina myomů obsahuje méně než tři mitóz</a:t>
            </a:r>
            <a:r>
              <a:rPr lang="cs-CZ" sz="2400" dirty="0"/>
              <a:t>y</a:t>
            </a:r>
            <a:r>
              <a:rPr lang="cs-CZ" sz="2400" dirty="0">
                <a:cs typeface="Arial" charset="0"/>
              </a:rPr>
              <a:t> na 10 polí </a:t>
            </a:r>
          </a:p>
          <a:p>
            <a:r>
              <a:rPr lang="cs-CZ" sz="2400" dirty="0" err="1">
                <a:cs typeface="Arial" charset="0"/>
              </a:rPr>
              <a:t>Leiomyosarkom</a:t>
            </a:r>
            <a:r>
              <a:rPr lang="cs-CZ" sz="2400" dirty="0">
                <a:cs typeface="Arial" charset="0"/>
              </a:rPr>
              <a:t> obsahuje více než deset mitóz na 10 zorných polí</a:t>
            </a:r>
          </a:p>
        </p:txBody>
      </p:sp>
    </p:spTree>
    <p:extLst>
      <p:ext uri="{BB962C8B-B14F-4D97-AF65-F5344CB8AC3E}">
        <p14:creationId xmlns:p14="http://schemas.microsoft.com/office/powerpoint/2010/main" val="41981837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Karcinom endometria – klinický průběh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Postmenopauzální krvácení – vedoucí příznak</a:t>
            </a:r>
          </a:p>
          <a:p>
            <a:r>
              <a:rPr lang="cs-CZ"/>
              <a:t>Šíření tumoru – infiltrace myometra, lymfogenní – pánevní uzliny, kanalikulární – ovariální, peritoneální, vaginální metastázy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3719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Staging karcinomů děložního těla</a:t>
            </a:r>
          </a:p>
        </p:txBody>
      </p:sp>
      <p:graphicFrame>
        <p:nvGraphicFramePr>
          <p:cNvPr id="62514" name="Group 5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27579831"/>
              </p:ext>
            </p:extLst>
          </p:nvPr>
        </p:nvGraphicFramePr>
        <p:xfrm>
          <a:off x="685800" y="1641475"/>
          <a:ext cx="7772400" cy="4438653"/>
        </p:xfrm>
        <a:graphic>
          <a:graphicData uri="http://schemas.openxmlformats.org/drawingml/2006/table">
            <a:tbl>
              <a:tblPr/>
              <a:tblGrid>
                <a:gridCol w="66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Nádor omezen na endometrium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Invaze nádoru méně než do ½ myometria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Invaze nádoru nad ½ myometria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Nádor se šíří do cervikálních žlazek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Nádor se šíří do stromatu hrdla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Nádor se šíří do pánve (</a:t>
                      </a: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seróza,adnexa,laváž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Nádor se šíří do pochvy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III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Nádor se šíří do močového měchýře či rekta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Nádor tvoří vzdálené metastázy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IV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2642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Grading karcinomu endometria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G1  – dobře diferencovaný</a:t>
            </a:r>
          </a:p>
          <a:p>
            <a:r>
              <a:rPr lang="cs-CZ"/>
              <a:t>G2 – středně diferencovaný </a:t>
            </a:r>
          </a:p>
          <a:p>
            <a:r>
              <a:rPr lang="cs-CZ"/>
              <a:t>G3/4 – nízce diferencovaný/nediferencovaný</a:t>
            </a:r>
          </a:p>
        </p:txBody>
      </p:sp>
    </p:spTree>
    <p:extLst>
      <p:ext uri="{BB962C8B-B14F-4D97-AF65-F5344CB8AC3E}">
        <p14:creationId xmlns:p14="http://schemas.microsoft.com/office/powerpoint/2010/main" val="17245607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 descr="C:\Dokumenty\Obrázky\obr\odborné\uzlin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0"/>
            <a:ext cx="4446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49371" y="6466898"/>
            <a:ext cx="379462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vi-VN" sz="1000" dirty="0">
                <a:effectLst/>
              </a:rPr>
              <a:t>Rob</a:t>
            </a:r>
            <a:r>
              <a:rPr lang="cs-CZ" sz="1000" dirty="0">
                <a:effectLst/>
              </a:rPr>
              <a:t> </a:t>
            </a:r>
            <a:r>
              <a:rPr lang="vi-VN" sz="1000" dirty="0">
                <a:effectLst/>
              </a:rPr>
              <a:t>L</a:t>
            </a:r>
            <a:r>
              <a:rPr lang="cs-CZ" sz="1000" dirty="0">
                <a:effectLst/>
              </a:rPr>
              <a:t>.</a:t>
            </a:r>
            <a:r>
              <a:rPr lang="vi-VN" sz="1000" dirty="0">
                <a:effectLst/>
              </a:rPr>
              <a:t>,Martan</a:t>
            </a:r>
            <a:r>
              <a:rPr lang="cs-CZ" sz="1000" dirty="0">
                <a:effectLst/>
              </a:rPr>
              <a:t> A</a:t>
            </a:r>
            <a:r>
              <a:rPr lang="vi-VN" sz="1000" dirty="0">
                <a:effectLst/>
              </a:rPr>
              <a:t>,</a:t>
            </a:r>
            <a:r>
              <a:rPr lang="cs-CZ" sz="1000" dirty="0">
                <a:effectLst/>
              </a:rPr>
              <a:t> </a:t>
            </a:r>
            <a:r>
              <a:rPr lang="vi-VN" sz="1000" dirty="0">
                <a:effectLst/>
              </a:rPr>
              <a:t>Citterbart</a:t>
            </a:r>
            <a:r>
              <a:rPr lang="cs-CZ" sz="1000" dirty="0">
                <a:effectLst/>
              </a:rPr>
              <a:t> K</a:t>
            </a:r>
            <a:r>
              <a:rPr lang="vi-VN" sz="1000" dirty="0">
                <a:effectLst/>
              </a:rPr>
              <a:t>. </a:t>
            </a:r>
            <a:r>
              <a:rPr lang="vi-VN" sz="1000" i="1" dirty="0">
                <a:effectLst/>
              </a:rPr>
              <a:t>Gynekologie</a:t>
            </a:r>
            <a:r>
              <a:rPr lang="vi-VN" sz="1000" dirty="0">
                <a:effectLst/>
              </a:rPr>
              <a:t>. Praha: Galén, 2008.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281564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Karcinom endometria – diagnóza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Frakcionovaná kyretáž</a:t>
            </a:r>
          </a:p>
          <a:p>
            <a:r>
              <a:rPr lang="cs-CZ"/>
              <a:t>Hysteroskopie </a:t>
            </a:r>
          </a:p>
          <a:p>
            <a:r>
              <a:rPr lang="cs-CZ"/>
              <a:t>Stagingová vyšetření – rtg snímek plic, cystoskopie, sono jater, CT retroperitonea </a:t>
            </a:r>
          </a:p>
        </p:txBody>
      </p:sp>
    </p:spTree>
    <p:extLst>
      <p:ext uri="{BB962C8B-B14F-4D97-AF65-F5344CB8AC3E}">
        <p14:creationId xmlns:p14="http://schemas.microsoft.com/office/powerpoint/2010/main" val="1888295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Karcinom endometria – prevence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Depistáž asymptomatických tumorů u rizikových skupin žen</a:t>
            </a:r>
          </a:p>
          <a:p>
            <a:r>
              <a:rPr lang="cs-CZ"/>
              <a:t>Vaginální sonografie – biometrie endometria u postmenopauzálních žen</a:t>
            </a:r>
          </a:p>
          <a:p>
            <a:r>
              <a:rPr lang="cs-CZ"/>
              <a:t>Endometrální cytologie</a:t>
            </a:r>
          </a:p>
        </p:txBody>
      </p:sp>
    </p:spTree>
    <p:extLst>
      <p:ext uri="{BB962C8B-B14F-4D97-AF65-F5344CB8AC3E}">
        <p14:creationId xmlns:p14="http://schemas.microsoft.com/office/powerpoint/2010/main" val="35963598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Karcinom endometria – terapie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Chirurgická léčba – základní metoda</a:t>
            </a:r>
          </a:p>
          <a:p>
            <a:r>
              <a:rPr lang="cs-CZ" sz="2800"/>
              <a:t>Abdominální hysterectomie s bilaterální adnexectomií</a:t>
            </a:r>
          </a:p>
          <a:p>
            <a:r>
              <a:rPr lang="cs-CZ" sz="2800"/>
              <a:t>Pánevní a paraaortální lymfadenectomie u stádia II</a:t>
            </a:r>
          </a:p>
          <a:p>
            <a:r>
              <a:rPr lang="cs-CZ" sz="2800"/>
              <a:t>Adjuvantní actinotherapie</a:t>
            </a:r>
          </a:p>
          <a:p>
            <a:r>
              <a:rPr lang="cs-CZ" sz="2800"/>
              <a:t>Hormonální terapie – gestageny –medroxyprogesteronacetát – stádia III a IV</a:t>
            </a:r>
          </a:p>
        </p:txBody>
      </p:sp>
    </p:spTree>
    <p:extLst>
      <p:ext uri="{BB962C8B-B14F-4D97-AF65-F5344CB8AC3E}">
        <p14:creationId xmlns:p14="http://schemas.microsoft.com/office/powerpoint/2010/main" val="27521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Operační léčba karcinomu endometria</a:t>
            </a:r>
          </a:p>
        </p:txBody>
      </p:sp>
      <p:graphicFrame>
        <p:nvGraphicFramePr>
          <p:cNvPr id="130140" name="Group 9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92511271"/>
              </p:ext>
            </p:extLst>
          </p:nvPr>
        </p:nvGraphicFramePr>
        <p:xfrm>
          <a:off x="685800" y="1752600"/>
          <a:ext cx="7772400" cy="402336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Nízké riziko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IA - G1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IB – G2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Abdominální hysterektomie, </a:t>
                      </a: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adnexektomie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laváž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peritonea-cytologické vyšetření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Střední riziko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IA -  G2, G3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IB – G2, G3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Invaze do myometria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Abdominální </a:t>
                      </a: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hysterekctomie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adnexektomie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laváž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peritonea-cytologické vyšetření, pánevní </a:t>
                      </a: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lymfadenektomie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6001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Ovariální tumory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305800" cy="2133600"/>
          </a:xfrm>
        </p:spPr>
        <p:txBody>
          <a:bodyPr/>
          <a:lstStyle/>
          <a:p>
            <a:r>
              <a:rPr lang="cs-CZ"/>
              <a:t>Epitelové 90%</a:t>
            </a:r>
          </a:p>
          <a:p>
            <a:r>
              <a:rPr lang="cs-CZ"/>
              <a:t>Z germinálních buněk 2-3%</a:t>
            </a:r>
          </a:p>
          <a:p>
            <a:r>
              <a:rPr lang="cs-CZ"/>
              <a:t>Ze specifického mezodermu gonád   6-8%</a:t>
            </a:r>
          </a:p>
        </p:txBody>
      </p:sp>
    </p:spTree>
    <p:extLst>
      <p:ext uri="{BB962C8B-B14F-4D97-AF65-F5344CB8AC3E}">
        <p14:creationId xmlns:p14="http://schemas.microsoft.com/office/powerpoint/2010/main" val="35623117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Epitelové nádory ovarií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Nejčastější nádory ovarií</a:t>
            </a:r>
          </a:p>
          <a:p>
            <a:r>
              <a:rPr lang="cs-CZ"/>
              <a:t>Vycházejí z povrchového – coelomového – epitelu</a:t>
            </a:r>
          </a:p>
          <a:p>
            <a:r>
              <a:rPr lang="cs-CZ"/>
              <a:t>Incidence 23/100 000</a:t>
            </a:r>
          </a:p>
          <a:p>
            <a:r>
              <a:rPr lang="cs-CZ"/>
              <a:t>Mortalita 15/100 000</a:t>
            </a:r>
          </a:p>
        </p:txBody>
      </p:sp>
    </p:spTree>
    <p:extLst>
      <p:ext uri="{BB962C8B-B14F-4D97-AF65-F5344CB8AC3E}">
        <p14:creationId xmlns:p14="http://schemas.microsoft.com/office/powerpoint/2010/main" val="52853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+mn-lt"/>
                <a:cs typeface="Arial" charset="0"/>
              </a:rPr>
              <a:t>Symptomatologie </a:t>
            </a:r>
            <a:br>
              <a:rPr lang="cs-CZ">
                <a:latin typeface="+mn-lt"/>
              </a:rPr>
            </a:br>
            <a:endParaRPr lang="cs-CZ"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A</a:t>
            </a:r>
            <a:r>
              <a:rPr lang="cs-CZ" sz="2800">
                <a:cs typeface="Arial" charset="0"/>
              </a:rPr>
              <a:t>symptomatick</a:t>
            </a:r>
            <a:r>
              <a:rPr lang="cs-CZ" sz="2800"/>
              <a:t>é</a:t>
            </a:r>
            <a:r>
              <a:rPr lang="cs-CZ" sz="2800">
                <a:cs typeface="Arial" charset="0"/>
              </a:rPr>
              <a:t> </a:t>
            </a:r>
            <a:r>
              <a:rPr lang="cs-CZ" sz="2800"/>
              <a:t>- </a:t>
            </a:r>
            <a:r>
              <a:rPr lang="cs-CZ" sz="2800">
                <a:cs typeface="Arial" charset="0"/>
              </a:rPr>
              <a:t>60-90%  </a:t>
            </a:r>
            <a:endParaRPr lang="cs-CZ" sz="2800"/>
          </a:p>
          <a:p>
            <a:pPr>
              <a:lnSpc>
                <a:spcPct val="90000"/>
              </a:lnSpc>
            </a:pPr>
            <a:r>
              <a:rPr lang="cs-CZ" sz="2800">
                <a:cs typeface="Arial" charset="0"/>
              </a:rPr>
              <a:t>Menorrhagie</a:t>
            </a:r>
            <a:endParaRPr lang="cs-CZ" sz="2800"/>
          </a:p>
          <a:p>
            <a:pPr>
              <a:lnSpc>
                <a:spcPct val="90000"/>
              </a:lnSpc>
            </a:pPr>
            <a:r>
              <a:rPr lang="cs-CZ" sz="2800">
                <a:cs typeface="Arial" charset="0"/>
              </a:rPr>
              <a:t>Metrorrhagie</a:t>
            </a:r>
            <a:endParaRPr lang="cs-CZ" sz="2800"/>
          </a:p>
          <a:p>
            <a:pPr>
              <a:lnSpc>
                <a:spcPct val="90000"/>
              </a:lnSpc>
            </a:pPr>
            <a:r>
              <a:rPr lang="cs-CZ" sz="2800">
                <a:cs typeface="Arial" charset="0"/>
              </a:rPr>
              <a:t>Anemie</a:t>
            </a: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P</a:t>
            </a:r>
            <a:r>
              <a:rPr lang="cs-CZ" sz="2800">
                <a:cs typeface="Arial" charset="0"/>
              </a:rPr>
              <a:t>ocity tlaku či bolesti  v oblasti pánve</a:t>
            </a:r>
            <a:endParaRPr lang="cs-CZ" sz="2800"/>
          </a:p>
          <a:p>
            <a:pPr>
              <a:lnSpc>
                <a:spcPct val="90000"/>
              </a:lnSpc>
            </a:pPr>
            <a:r>
              <a:rPr lang="cs-CZ" sz="2800">
                <a:cs typeface="Arial" charset="0"/>
              </a:rPr>
              <a:t>Myomy utlačující močový měchýř způsobují močovou symptomatologii, časté nucení močit nebo urgentní inkontinenci</a:t>
            </a: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984669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Serózní nádory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Benigní serózní cystopapilární nádor</a:t>
            </a:r>
          </a:p>
          <a:p>
            <a:r>
              <a:rPr lang="cs-CZ"/>
              <a:t>Atypicky proliferující serózní nádor</a:t>
            </a:r>
          </a:p>
          <a:p>
            <a:r>
              <a:rPr lang="cs-CZ"/>
              <a:t>Serózní karcinom</a:t>
            </a:r>
          </a:p>
          <a:p>
            <a:r>
              <a:rPr lang="cs-CZ"/>
              <a:t>4O-45%</a:t>
            </a:r>
          </a:p>
          <a:p>
            <a:r>
              <a:rPr lang="cs-CZ"/>
              <a:t>Nádorové buňky napodobují epitel vejcovodů</a:t>
            </a:r>
          </a:p>
        </p:txBody>
      </p:sp>
    </p:spTree>
    <p:extLst>
      <p:ext uri="{BB962C8B-B14F-4D97-AF65-F5344CB8AC3E}">
        <p14:creationId xmlns:p14="http://schemas.microsoft.com/office/powerpoint/2010/main" val="3395410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://www-medlib.med.utah.edu/WebPath/jpeg4/FEM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Comment 4"/>
          <p:cNvSpPr>
            <a:spLocks noChangeArrowheads="1"/>
          </p:cNvSpPr>
          <p:nvPr/>
        </p:nvSpPr>
        <p:spPr bwMode="auto">
          <a:xfrm>
            <a:off x="457200" y="609600"/>
            <a:ext cx="76803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0000"/>
                </a:solidFill>
                <a:latin typeface="Arial" charset="0"/>
              </a:rPr>
              <a:t>Epiteliální tumor ovaria. Nejčastější ovariální nádor – serózní kystadenom.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2472548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http://www-medlib.med.utah.edu/WebPath/jpeg4/FEM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Comment 4"/>
          <p:cNvSpPr>
            <a:spLocks noChangeArrowheads="1"/>
          </p:cNvSpPr>
          <p:nvPr/>
        </p:nvSpPr>
        <p:spPr bwMode="auto">
          <a:xfrm>
            <a:off x="762000" y="533400"/>
            <a:ext cx="29559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Serózní kystadenom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26905563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http://www-medlib.med.utah.edu/WebPath/jpeg4/FEM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82000" cy="5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Comment 4"/>
          <p:cNvSpPr>
            <a:spLocks noChangeArrowheads="1"/>
          </p:cNvSpPr>
          <p:nvPr/>
        </p:nvSpPr>
        <p:spPr bwMode="auto">
          <a:xfrm>
            <a:off x="304800" y="381000"/>
            <a:ext cx="6918325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Serózní papilární kystadenokarcinom.Nádor je tvořen cystickými          i solidními strukturami. Na povrchu patrny papilární útvary 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26905302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http://www-medlib.med.utah.edu/WebPath/jpeg4/FEM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93738"/>
            <a:ext cx="8305800" cy="54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Comment 4"/>
          <p:cNvSpPr>
            <a:spLocks noChangeArrowheads="1"/>
          </p:cNvSpPr>
          <p:nvPr/>
        </p:nvSpPr>
        <p:spPr bwMode="auto">
          <a:xfrm>
            <a:off x="533400" y="381000"/>
            <a:ext cx="6003925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Serózní kystadenokarcinom papilárně uspořádaný, nápadné jsou hyperchromatózní nádorové buňky.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4249450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Mucinózní nádory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Benigní mucinózní kystom</a:t>
            </a:r>
          </a:p>
          <a:p>
            <a:r>
              <a:rPr lang="cs-CZ"/>
              <a:t>Atypicky proliferující mucinózní kystom</a:t>
            </a:r>
          </a:p>
          <a:p>
            <a:r>
              <a:rPr lang="cs-CZ"/>
              <a:t>Mucinózní karcinom</a:t>
            </a:r>
          </a:p>
          <a:p>
            <a:r>
              <a:rPr lang="cs-CZ"/>
              <a:t>5-10%</a:t>
            </a:r>
          </a:p>
          <a:p>
            <a:r>
              <a:rPr lang="cs-CZ"/>
              <a:t>Nádorové buňky napodobují endocervikální epitel</a:t>
            </a:r>
          </a:p>
        </p:txBody>
      </p:sp>
    </p:spTree>
    <p:extLst>
      <p:ext uri="{BB962C8B-B14F-4D97-AF65-F5344CB8AC3E}">
        <p14:creationId xmlns:p14="http://schemas.microsoft.com/office/powerpoint/2010/main" val="2924840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http://www.bioscience.org/atlases/tumpath/freprod/ovary/14/micro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4413"/>
            <a:ext cx="8107363" cy="54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Comment 8"/>
          <p:cNvSpPr>
            <a:spLocks noChangeArrowheads="1"/>
          </p:cNvSpPr>
          <p:nvPr/>
        </p:nvSpPr>
        <p:spPr bwMode="auto">
          <a:xfrm>
            <a:off x="228600" y="533400"/>
            <a:ext cx="55467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Mucinózní cystadenokarcinom.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40106432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Endometroidní nádory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Benigní endometroidní nádor</a:t>
            </a:r>
          </a:p>
          <a:p>
            <a:r>
              <a:rPr lang="cs-CZ"/>
              <a:t>Atypicky proliferující endometroidní nádor</a:t>
            </a:r>
          </a:p>
          <a:p>
            <a:r>
              <a:rPr lang="cs-CZ"/>
              <a:t>Endometroidní adenokarcinom</a:t>
            </a:r>
          </a:p>
          <a:p>
            <a:r>
              <a:rPr lang="cs-CZ"/>
              <a:t>20-30%</a:t>
            </a:r>
          </a:p>
          <a:p>
            <a:r>
              <a:rPr lang="cs-CZ"/>
              <a:t>Nádorové buňky napodobují endometrium</a:t>
            </a:r>
          </a:p>
        </p:txBody>
      </p:sp>
    </p:spTree>
    <p:extLst>
      <p:ext uri="{BB962C8B-B14F-4D97-AF65-F5344CB8AC3E}">
        <p14:creationId xmlns:p14="http://schemas.microsoft.com/office/powerpoint/2010/main" val="31055499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bioscience.org/atlases/tumpath/freprod/ovary/6/micro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23963"/>
            <a:ext cx="7345363" cy="49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Comment 10"/>
          <p:cNvSpPr>
            <a:spLocks noChangeArrowheads="1"/>
          </p:cNvSpPr>
          <p:nvPr/>
        </p:nvSpPr>
        <p:spPr bwMode="auto">
          <a:xfrm>
            <a:off x="0" y="0"/>
            <a:ext cx="54864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Endometroidní adenokarciom ovaria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0603395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Nádory z jasných buněk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Benigní jasnobuněčný nádor – vzácný</a:t>
            </a:r>
          </a:p>
          <a:p>
            <a:r>
              <a:rPr lang="cs-CZ"/>
              <a:t>Atypicky proliferující jasnobuněčný nádor – vzácný</a:t>
            </a:r>
          </a:p>
          <a:p>
            <a:r>
              <a:rPr lang="cs-CZ"/>
              <a:t>Jasnobuněčná karcinom – clear cell carcinoma</a:t>
            </a:r>
          </a:p>
          <a:p>
            <a:r>
              <a:rPr lang="cs-CZ"/>
              <a:t>5-10%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84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  <a:cs typeface="Arial" charset="0"/>
              </a:rPr>
              <a:t>Symptomatologie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cs typeface="Arial" charset="0"/>
              </a:rPr>
              <a:t>Rektální symptomatologie</a:t>
            </a:r>
            <a:r>
              <a:rPr lang="cs-CZ" dirty="0"/>
              <a:t> - </a:t>
            </a:r>
            <a:r>
              <a:rPr lang="cs-CZ" dirty="0">
                <a:cs typeface="Arial" charset="0"/>
              </a:rPr>
              <a:t> obstipace nebo zmenšení průměru stolice </a:t>
            </a:r>
            <a:endParaRPr lang="cs-CZ" dirty="0"/>
          </a:p>
          <a:p>
            <a:r>
              <a:rPr lang="cs-CZ" dirty="0"/>
              <a:t>S</a:t>
            </a:r>
            <a:r>
              <a:rPr lang="cs-CZ" dirty="0">
                <a:cs typeface="Arial" charset="0"/>
              </a:rPr>
              <a:t>terilit</a:t>
            </a:r>
            <a:r>
              <a:rPr lang="cs-CZ" dirty="0"/>
              <a:t>a,</a:t>
            </a:r>
            <a:r>
              <a:rPr lang="cs-CZ" dirty="0">
                <a:cs typeface="Arial" charset="0"/>
              </a:rPr>
              <a:t> infertilit</a:t>
            </a:r>
            <a:r>
              <a:rPr lang="cs-CZ" dirty="0"/>
              <a:t>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5382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bioscience.org/atlases/tumpath/freprod/ovary/4/micro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7600"/>
            <a:ext cx="7954963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4" name="Comment 10"/>
          <p:cNvSpPr>
            <a:spLocks noChangeArrowheads="1"/>
          </p:cNvSpPr>
          <p:nvPr/>
        </p:nvSpPr>
        <p:spPr bwMode="auto">
          <a:xfrm>
            <a:off x="457200" y="609600"/>
            <a:ext cx="48609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Karcinom ovaria  z jasných buněk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27791428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Brennerův nádor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Benigní – nejčastěji</a:t>
            </a:r>
          </a:p>
          <a:p>
            <a:r>
              <a:rPr lang="cs-CZ"/>
              <a:t>Atypicky proliferující – vzácně</a:t>
            </a:r>
          </a:p>
          <a:p>
            <a:r>
              <a:rPr lang="cs-CZ"/>
              <a:t>Maligní – vzácně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5477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Nádory z germinálních buněk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Vzácné 2-3% všech ovariálních malignit</a:t>
            </a:r>
          </a:p>
          <a:p>
            <a:r>
              <a:rPr lang="cs-CZ"/>
              <a:t>Obsahují zárodečné buňky – deriváty prvopohlavních buněk</a:t>
            </a:r>
          </a:p>
          <a:p>
            <a:r>
              <a:rPr lang="cs-CZ"/>
              <a:t>Často postihují mladé ženy Maligní formy jsou chemosenzitivní</a:t>
            </a:r>
          </a:p>
          <a:p>
            <a:r>
              <a:rPr lang="cs-CZ"/>
              <a:t>Nádorové markery – AFP, hCG, CEA</a:t>
            </a:r>
          </a:p>
        </p:txBody>
      </p:sp>
    </p:spTree>
    <p:extLst>
      <p:ext uri="{BB962C8B-B14F-4D97-AF65-F5344CB8AC3E}">
        <p14:creationId xmlns:p14="http://schemas.microsoft.com/office/powerpoint/2010/main" val="7380211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Nádory z germinálních buněk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Dysgerminom</a:t>
            </a:r>
          </a:p>
          <a:p>
            <a:r>
              <a:rPr lang="cs-CZ"/>
              <a:t>Yolk sac tumor</a:t>
            </a:r>
          </a:p>
          <a:p>
            <a:r>
              <a:rPr lang="cs-CZ"/>
              <a:t>Embryonální karcinom</a:t>
            </a:r>
          </a:p>
          <a:p>
            <a:r>
              <a:rPr lang="cs-CZ"/>
              <a:t>Polyembryom</a:t>
            </a:r>
          </a:p>
          <a:p>
            <a:r>
              <a:rPr lang="cs-CZ"/>
              <a:t>Choriokarcinom</a:t>
            </a:r>
          </a:p>
          <a:p>
            <a:r>
              <a:rPr lang="cs-CZ"/>
              <a:t>Teratom – nezralý, zralý, monodermální, smíšený</a:t>
            </a:r>
          </a:p>
        </p:txBody>
      </p:sp>
    </p:spTree>
    <p:extLst>
      <p:ext uri="{BB962C8B-B14F-4D97-AF65-F5344CB8AC3E}">
        <p14:creationId xmlns:p14="http://schemas.microsoft.com/office/powerpoint/2010/main" val="26268662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http://www-medlib.med.utah.edu/WebPath/jpeg4/FEM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14400"/>
            <a:ext cx="84582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Comment 3"/>
          <p:cNvSpPr>
            <a:spLocks noChangeArrowheads="1"/>
          </p:cNvSpPr>
          <p:nvPr/>
        </p:nvSpPr>
        <p:spPr bwMode="auto">
          <a:xfrm>
            <a:off x="381000" y="381000"/>
            <a:ext cx="5927725" cy="10795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0000"/>
                </a:solidFill>
                <a:latin typeface="Arial" charset="0"/>
              </a:rPr>
              <a:t>Zralý cystický teratom. Typ nádoru z ovariálních zárodečných buněk. Obsahuje nejrůznější typy tkání, které jsou dobře diferencovány. Tento tumor obsahuje kožní deriváty, proto je označován též jako dermoidní cysta.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26692798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Dokumenty\Obrázky\der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74750"/>
            <a:ext cx="83058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Comment 4"/>
          <p:cNvSpPr>
            <a:spLocks noChangeArrowheads="1"/>
          </p:cNvSpPr>
          <p:nvPr/>
        </p:nvSpPr>
        <p:spPr bwMode="auto">
          <a:xfrm>
            <a:off x="381000" y="609600"/>
            <a:ext cx="45561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Teratom ovária typu dermoidní cysty.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40419123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Smíšený nádor z germinálních buněk a zárodečných pruhů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Gonadoblastom</a:t>
            </a:r>
          </a:p>
          <a:p>
            <a:r>
              <a:rPr lang="cs-CZ"/>
              <a:t>Smíšený nádor</a:t>
            </a:r>
          </a:p>
        </p:txBody>
      </p:sp>
    </p:spTree>
    <p:extLst>
      <p:ext uri="{BB962C8B-B14F-4D97-AF65-F5344CB8AC3E}">
        <p14:creationId xmlns:p14="http://schemas.microsoft.com/office/powerpoint/2010/main" val="19839802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Nádory ze specifického mesodermu gonád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Benigní i maligní formy</a:t>
            </a:r>
          </a:p>
          <a:p>
            <a:r>
              <a:rPr lang="cs-CZ"/>
              <a:t>Buňky granulózy, thekální, Sertoliho,Leydigovy, nebo jejich embryonální prekursory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260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Nádory z buněk granulózy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114800"/>
          </a:xfrm>
        </p:spPr>
        <p:txBody>
          <a:bodyPr/>
          <a:lstStyle/>
          <a:p>
            <a:r>
              <a:rPr lang="cs-CZ"/>
              <a:t>Granulózové nádory – juvenilní, adultní typ</a:t>
            </a:r>
          </a:p>
          <a:p>
            <a:r>
              <a:rPr lang="cs-CZ"/>
              <a:t>Thekomy – typický, luteinizovaný, fibrom, fibrosarkom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5117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mment 2"/>
          <p:cNvSpPr>
            <a:spLocks noChangeArrowheads="1"/>
          </p:cNvSpPr>
          <p:nvPr/>
        </p:nvSpPr>
        <p:spPr bwMode="auto">
          <a:xfrm>
            <a:off x="579438" y="304800"/>
            <a:ext cx="7985125" cy="83502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0000"/>
                </a:solidFill>
                <a:latin typeface="Arial" charset="0"/>
              </a:rPr>
              <a:t>Granulózový nádor ovária. Jde o derivát ovariálního stromatu , často s thekálními komponentami. Je často hormonálně aktivní, produkuje velké množství estrogenů, což se může projevit hyperplázií endometria.</a:t>
            </a:r>
          </a:p>
        </p:txBody>
      </p:sp>
      <p:pic>
        <p:nvPicPr>
          <p:cNvPr id="35844" name="Picture 4" descr="http://www-medlib.med.utah.edu/WebPath/jpeg4/FEM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6175"/>
            <a:ext cx="8199438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90329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+mn-lt"/>
                <a:cs typeface="Arial" charset="0"/>
              </a:rPr>
              <a:t>Etiologie </a:t>
            </a:r>
            <a:br>
              <a:rPr lang="cs-CZ">
                <a:latin typeface="+mn-lt"/>
              </a:rPr>
            </a:br>
            <a:endParaRPr lang="cs-CZ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Genové mutace</a:t>
            </a:r>
            <a:r>
              <a:rPr lang="cs-CZ">
                <a:cs typeface="Arial" charset="0"/>
              </a:rPr>
              <a:t> 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I</a:t>
            </a:r>
            <a:r>
              <a:rPr lang="cs-CZ">
                <a:cs typeface="Arial" charset="0"/>
              </a:rPr>
              <a:t>ndividuální chromosomální aberace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Z</a:t>
            </a:r>
            <a:r>
              <a:rPr lang="cs-CZ">
                <a:cs typeface="Arial" charset="0"/>
              </a:rPr>
              <a:t>měny na chromosomech 1,6,7,12,14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N</a:t>
            </a:r>
            <a:r>
              <a:rPr lang="cs-CZ">
                <a:cs typeface="Arial" charset="0"/>
              </a:rPr>
              <a:t>ejčastějšími chromozomálními aberacemi v myomech jsou translokace typu  12q14-15  a 7q22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>
                <a:cs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9937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-medlib.med.utah.edu/WebPath/jpeg4/FEM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3788"/>
            <a:ext cx="8047038" cy="52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Comment 2"/>
          <p:cNvSpPr>
            <a:spLocks noChangeArrowheads="1"/>
          </p:cNvSpPr>
          <p:nvPr/>
        </p:nvSpPr>
        <p:spPr bwMode="auto">
          <a:xfrm>
            <a:off x="533400" y="381000"/>
            <a:ext cx="6842125" cy="83502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Granulosocelulární tumor ovária – mikroskopický preparát. Buněčná struktura připomíná primitivní folikuly, jak vidímě vlevo. Často se jedná o tumory benigní,  jsou známy i maligní formy.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5556079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http://www.bioscience.org/atlases/tumpath/freprod/ovary/26/micro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4" name="Comment 8"/>
          <p:cNvSpPr>
            <a:spLocks noChangeArrowheads="1"/>
          </p:cNvSpPr>
          <p:nvPr/>
        </p:nvSpPr>
        <p:spPr bwMode="auto">
          <a:xfrm>
            <a:off x="457200" y="381000"/>
            <a:ext cx="1828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Thecom.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35025602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Sertolliho-Leydigův nádor - androblastom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Sertolliho nádor</a:t>
            </a:r>
          </a:p>
          <a:p>
            <a:r>
              <a:rPr lang="cs-CZ"/>
              <a:t>Leydigův nádor</a:t>
            </a:r>
          </a:p>
          <a:p>
            <a:r>
              <a:rPr lang="cs-CZ"/>
              <a:t>Sertolliho-Leydigův nádor</a:t>
            </a:r>
          </a:p>
        </p:txBody>
      </p:sp>
    </p:spTree>
    <p:extLst>
      <p:ext uri="{BB962C8B-B14F-4D97-AF65-F5344CB8AC3E}">
        <p14:creationId xmlns:p14="http://schemas.microsoft.com/office/powerpoint/2010/main" val="28434041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Ostatní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Gynandroblastom</a:t>
            </a:r>
          </a:p>
          <a:p>
            <a:r>
              <a:rPr lang="cs-CZ"/>
              <a:t>Sex cord nádor s anuálními tubuly</a:t>
            </a:r>
          </a:p>
        </p:txBody>
      </p:sp>
    </p:spTree>
    <p:extLst>
      <p:ext uri="{BB962C8B-B14F-4D97-AF65-F5344CB8AC3E}">
        <p14:creationId xmlns:p14="http://schemas.microsoft.com/office/powerpoint/2010/main" val="34944414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Nádory hormonálně produktivní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Granulozocelulární tumory -estrogenproduktivní – předčasná puberta v dětství, postmenopauzální krvácení, karcinom endometria v séniu</a:t>
            </a:r>
          </a:p>
          <a:p>
            <a:r>
              <a:rPr lang="cs-CZ"/>
              <a:t>Androblastom – androgenproduktivní - virilizace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65835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cs-CZ"/>
              <a:t>Staging ovariálních tumorů</a:t>
            </a:r>
          </a:p>
        </p:txBody>
      </p:sp>
      <p:graphicFrame>
        <p:nvGraphicFramePr>
          <p:cNvPr id="10285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24152772"/>
              </p:ext>
            </p:extLst>
          </p:nvPr>
        </p:nvGraphicFramePr>
        <p:xfrm>
          <a:off x="685800" y="1295400"/>
          <a:ext cx="7772400" cy="5303520"/>
        </p:xfrm>
        <a:graphic>
          <a:graphicData uri="http://schemas.openxmlformats.org/drawingml/2006/table">
            <a:tbl>
              <a:tblPr/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Nádor ohraničen na 1 vaječník,pouzdro intaktní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Nádor ohraničen na oba vaječníky,pouzdro intaktní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Ruptura pouzdra,pozitivní laváž,ascites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Nádor se šíří na tuby, dělohu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II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Nádor se šíří na ostatní pánevní tkáně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II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Nádor se šíří v pánvi,pozitivní laváž, ascites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II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Mikroskopické peritoneální metastázy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III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Makroskopické metastázy do 2 cm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III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Makroskopické metastázy nad 2 cm, uzlinové metastázy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III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Vzdálené metastázy mimo dutinu břišní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1648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Prognóza ovariálního karcinomu – pětileté přežití</a:t>
            </a:r>
          </a:p>
        </p:txBody>
      </p:sp>
      <p:graphicFrame>
        <p:nvGraphicFramePr>
          <p:cNvPr id="1128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54323"/>
              </p:ext>
            </p:extLst>
          </p:nvPr>
        </p:nvGraphicFramePr>
        <p:xfrm>
          <a:off x="1447800" y="2133600"/>
          <a:ext cx="6096000" cy="4064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75-70%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55-65%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15-25%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5-10%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1122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Ovariální karcinom – klinický průběh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Dlouho asymptomatický</a:t>
            </a:r>
          </a:p>
          <a:p>
            <a:r>
              <a:rPr lang="cs-CZ"/>
              <a:t>Zvětšení objemu břicha</a:t>
            </a:r>
          </a:p>
          <a:p>
            <a:r>
              <a:rPr lang="cs-CZ"/>
              <a:t>Gastrointestinální obtíže – nechutenství</a:t>
            </a:r>
          </a:p>
          <a:p>
            <a:r>
              <a:rPr lang="cs-CZ"/>
              <a:t>Ascites </a:t>
            </a:r>
          </a:p>
        </p:txBody>
      </p:sp>
    </p:spTree>
    <p:extLst>
      <p:ext uri="{BB962C8B-B14F-4D97-AF65-F5344CB8AC3E}">
        <p14:creationId xmlns:p14="http://schemas.microsoft.com/office/powerpoint/2010/main" val="6093601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Ovariální karcinom – šíření tumoru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Implantační metastázy – karcinóza peritonea – ascites – volná tekutina v dutině břišní</a:t>
            </a:r>
          </a:p>
          <a:p>
            <a:r>
              <a:rPr lang="cs-CZ"/>
              <a:t>Lymfogenní šíření – pánevní a paraaortální uzliny</a:t>
            </a:r>
          </a:p>
          <a:p>
            <a:r>
              <a:rPr lang="cs-CZ"/>
              <a:t>Hematogenní šíření – metastázy v játrech, plíce</a:t>
            </a:r>
          </a:p>
        </p:txBody>
      </p:sp>
    </p:spTree>
    <p:extLst>
      <p:ext uri="{BB962C8B-B14F-4D97-AF65-F5344CB8AC3E}">
        <p14:creationId xmlns:p14="http://schemas.microsoft.com/office/powerpoint/2010/main" val="20820589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Ovariální karcinom – diagnostika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Klinické vyšetření</a:t>
            </a:r>
          </a:p>
          <a:p>
            <a:r>
              <a:rPr lang="cs-CZ"/>
              <a:t>Ultrasonografie – abdominální, vaginální</a:t>
            </a:r>
          </a:p>
          <a:p>
            <a:r>
              <a:rPr lang="cs-CZ"/>
              <a:t>Vyšetření nádorových markerů – Ca 125, Ca 19-9</a:t>
            </a:r>
          </a:p>
          <a:p>
            <a:r>
              <a:rPr lang="cs-CZ"/>
              <a:t>CT</a:t>
            </a:r>
          </a:p>
          <a:p>
            <a:r>
              <a:rPr lang="cs-CZ"/>
              <a:t>NMR</a:t>
            </a:r>
          </a:p>
          <a:p>
            <a:r>
              <a:rPr lang="cs-CZ"/>
              <a:t>Laparotomická revise </a:t>
            </a:r>
          </a:p>
        </p:txBody>
      </p:sp>
    </p:spTree>
    <p:extLst>
      <p:ext uri="{BB962C8B-B14F-4D97-AF65-F5344CB8AC3E}">
        <p14:creationId xmlns:p14="http://schemas.microsoft.com/office/powerpoint/2010/main" val="1851357172"/>
      </p:ext>
    </p:extLst>
  </p:cSld>
  <p:clrMapOvr>
    <a:masterClrMapping/>
  </p:clrMapOvr>
</p:sld>
</file>

<file path=ppt/theme/theme1.xml><?xml version="1.0" encoding="utf-8"?>
<a:theme xmlns:a="http://schemas.openxmlformats.org/drawingml/2006/main" name="Téma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</Template>
  <TotalTime>43</TotalTime>
  <Words>2615</Words>
  <Application>Microsoft Office PowerPoint</Application>
  <PresentationFormat>Předvádění na obrazovce (4:3)</PresentationFormat>
  <Paragraphs>512</Paragraphs>
  <Slides>113</Slides>
  <Notes>0</Notes>
  <HiddenSlides>34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113</vt:i4>
      </vt:variant>
    </vt:vector>
  </HeadingPairs>
  <TitlesOfParts>
    <vt:vector size="120" baseType="lpstr">
      <vt:lpstr>Arial</vt:lpstr>
      <vt:lpstr>Calibri</vt:lpstr>
      <vt:lpstr>Desyrel</vt:lpstr>
      <vt:lpstr>Tahoma</vt:lpstr>
      <vt:lpstr>Times New Roman</vt:lpstr>
      <vt:lpstr>Wingdings</vt:lpstr>
      <vt:lpstr>Téma</vt:lpstr>
      <vt:lpstr>Nádorová onemocnění v gynekologii</vt:lpstr>
      <vt:lpstr>Děložní myom</vt:lpstr>
      <vt:lpstr>Děložní leiomyom </vt:lpstr>
      <vt:lpstr>Výskyt  </vt:lpstr>
      <vt:lpstr>Anatomie  </vt:lpstr>
      <vt:lpstr>Histologická klasifikace myomů  </vt:lpstr>
      <vt:lpstr>Symptomatologie  </vt:lpstr>
      <vt:lpstr>Symptomatologie</vt:lpstr>
      <vt:lpstr>Etiologie  </vt:lpstr>
      <vt:lpstr>Receptory  </vt:lpstr>
      <vt:lpstr>Diagnostika  </vt:lpstr>
      <vt:lpstr>Terapie  </vt:lpstr>
      <vt:lpstr>Konservativní terapie  </vt:lpstr>
      <vt:lpstr>Chirurgická terapie  </vt:lpstr>
      <vt:lpstr>Nové perspektivy v léčbě myomů  </vt:lpstr>
      <vt:lpstr>Prezentace aplikace PowerPoint</vt:lpstr>
      <vt:lpstr>Tumory vulvy</vt:lpstr>
      <vt:lpstr>Maligní tumory vulvy</vt:lpstr>
      <vt:lpstr>Symptomy maligních tumorů vulvy</vt:lpstr>
      <vt:lpstr>Maligní tumory vulvy – klinický nález</vt:lpstr>
      <vt:lpstr>Maligní tumory vulvy - diagnostika</vt:lpstr>
      <vt:lpstr>Maligní tumory vulvy - terapie</vt:lpstr>
      <vt:lpstr>Prezentace aplikace PowerPoint</vt:lpstr>
      <vt:lpstr>Prezentace aplikace PowerPoint</vt:lpstr>
      <vt:lpstr>Maligní tumory vulvy - staging</vt:lpstr>
      <vt:lpstr>Tumory vulvy – prognóza pětileté přežití</vt:lpstr>
      <vt:lpstr>Tumory pochvy</vt:lpstr>
      <vt:lpstr>Maligní nádory pochvy</vt:lpstr>
      <vt:lpstr>Karcinom pochvy</vt:lpstr>
      <vt:lpstr>Další tumory pochvy</vt:lpstr>
      <vt:lpstr>Karcinom pochvy – pětileté přežití</vt:lpstr>
      <vt:lpstr>Tumory děložního hrdla</vt:lpstr>
      <vt:lpstr>Zhoubné nádory děložního hrdla</vt:lpstr>
      <vt:lpstr>Rizikové faktory karcinomu děložního hrdla</vt:lpstr>
      <vt:lpstr>Karcinom děložního těla - symptomy</vt:lpstr>
      <vt:lpstr>Zhoubné nádory děložního hrdla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Maligní tumory děložního hrdla - staging</vt:lpstr>
      <vt:lpstr>Diagnostika nádorů děložního hrdla</vt:lpstr>
      <vt:lpstr>Stagingová vyšetření</vt:lpstr>
      <vt:lpstr>Šíření maligních nádorů děložního hrdla</vt:lpstr>
      <vt:lpstr>Prezentace aplikace PowerPoint</vt:lpstr>
      <vt:lpstr>Terapie </vt:lpstr>
      <vt:lpstr>Prezentace aplikace PowerPoint</vt:lpstr>
      <vt:lpstr>Prognóza – pětileté přežití</vt:lpstr>
      <vt:lpstr>Tumory děložního těla</vt:lpstr>
      <vt:lpstr>Zhoubné nádory děložního těla</vt:lpstr>
      <vt:lpstr>Prezentace aplikace PowerPoint</vt:lpstr>
      <vt:lpstr>Prezentace aplikace PowerPoint</vt:lpstr>
      <vt:lpstr>Prezentace aplikace PowerPoint</vt:lpstr>
      <vt:lpstr>Prezentace aplikace PowerPoint</vt:lpstr>
      <vt:lpstr>Sarkomy děložního těla</vt:lpstr>
      <vt:lpstr>Karcinom děložního těla</vt:lpstr>
      <vt:lpstr>Karcinom endometra – rizikové faktory</vt:lpstr>
      <vt:lpstr>Karcinom endometria – klinický průběh</vt:lpstr>
      <vt:lpstr>Staging karcinomů děložního těla</vt:lpstr>
      <vt:lpstr>Grading karcinomu endometria</vt:lpstr>
      <vt:lpstr>Prezentace aplikace PowerPoint</vt:lpstr>
      <vt:lpstr>Karcinom endometria – diagnóza</vt:lpstr>
      <vt:lpstr>Karcinom endometria – prevence</vt:lpstr>
      <vt:lpstr>Karcinom endometria – terapie</vt:lpstr>
      <vt:lpstr>Operační léčba karcinomu endometria</vt:lpstr>
      <vt:lpstr>Ovariální tumory</vt:lpstr>
      <vt:lpstr>Epitelové nádory ovarií</vt:lpstr>
      <vt:lpstr>Serózní nádory</vt:lpstr>
      <vt:lpstr>Prezentace aplikace PowerPoint</vt:lpstr>
      <vt:lpstr>Prezentace aplikace PowerPoint</vt:lpstr>
      <vt:lpstr>Prezentace aplikace PowerPoint</vt:lpstr>
      <vt:lpstr>Prezentace aplikace PowerPoint</vt:lpstr>
      <vt:lpstr>Mucinózní nádory</vt:lpstr>
      <vt:lpstr>Prezentace aplikace PowerPoint</vt:lpstr>
      <vt:lpstr>Endometroidní nádory</vt:lpstr>
      <vt:lpstr>Prezentace aplikace PowerPoint</vt:lpstr>
      <vt:lpstr>Nádory z jasných buněk</vt:lpstr>
      <vt:lpstr>Prezentace aplikace PowerPoint</vt:lpstr>
      <vt:lpstr>Brennerův nádor</vt:lpstr>
      <vt:lpstr>Nádory z germinálních buněk</vt:lpstr>
      <vt:lpstr>Nádory z germinálních buněk</vt:lpstr>
      <vt:lpstr>Prezentace aplikace PowerPoint</vt:lpstr>
      <vt:lpstr>Prezentace aplikace PowerPoint</vt:lpstr>
      <vt:lpstr>Smíšený nádor z germinálních buněk a zárodečných pruhů</vt:lpstr>
      <vt:lpstr>Nádory ze specifického mesodermu gonád</vt:lpstr>
      <vt:lpstr>Nádory z buněk granulózy</vt:lpstr>
      <vt:lpstr>Prezentace aplikace PowerPoint</vt:lpstr>
      <vt:lpstr>Prezentace aplikace PowerPoint</vt:lpstr>
      <vt:lpstr>Prezentace aplikace PowerPoint</vt:lpstr>
      <vt:lpstr>Sertolliho-Leydigův nádor - androblastom</vt:lpstr>
      <vt:lpstr>Ostatní</vt:lpstr>
      <vt:lpstr>Nádory hormonálně produktivní</vt:lpstr>
      <vt:lpstr>Staging ovariálních tumorů</vt:lpstr>
      <vt:lpstr>Prognóza ovariálního karcinomu – pětileté přežití</vt:lpstr>
      <vt:lpstr>Ovariální karcinom – klinický průběh</vt:lpstr>
      <vt:lpstr>Ovariální karcinom – šíření tumoru</vt:lpstr>
      <vt:lpstr>Ovariální karcinom – diagnostika</vt:lpstr>
      <vt:lpstr>Ovariální karcinom – stagingová vyšetření</vt:lpstr>
      <vt:lpstr>Ovariální karcinom   Chirurgická léčba</vt:lpstr>
      <vt:lpstr>Ovariální karcinom   Chemoterapie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</vt:lpstr>
      <vt:lpstr>Otázky</vt:lpstr>
      <vt:lpstr>Děkuji za pozornost Petr Křepelka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Nádorová onemocnění v gynekologii</dc:title>
  <dc:creator>UPMD</dc:creator>
  <cp:lastModifiedBy>Křepelka, Petr</cp:lastModifiedBy>
  <cp:revision>10</cp:revision>
  <dcterms:created xsi:type="dcterms:W3CDTF">2012-01-07T15:53:19Z</dcterms:created>
  <dcterms:modified xsi:type="dcterms:W3CDTF">2020-02-27T17:30:19Z</dcterms:modified>
</cp:coreProperties>
</file>