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388" r:id="rId3"/>
    <p:sldId id="257" r:id="rId4"/>
    <p:sldId id="271" r:id="rId5"/>
    <p:sldId id="275" r:id="rId6"/>
    <p:sldId id="304" r:id="rId7"/>
    <p:sldId id="311" r:id="rId8"/>
    <p:sldId id="312" r:id="rId9"/>
    <p:sldId id="313" r:id="rId10"/>
    <p:sldId id="314" r:id="rId11"/>
    <p:sldId id="315" r:id="rId12"/>
    <p:sldId id="316" r:id="rId13"/>
    <p:sldId id="293" r:id="rId14"/>
    <p:sldId id="380" r:id="rId15"/>
    <p:sldId id="381" r:id="rId16"/>
    <p:sldId id="382" r:id="rId17"/>
    <p:sldId id="359" r:id="rId18"/>
    <p:sldId id="383" r:id="rId19"/>
    <p:sldId id="384" r:id="rId20"/>
    <p:sldId id="385" r:id="rId21"/>
    <p:sldId id="386" r:id="rId22"/>
    <p:sldId id="321" r:id="rId23"/>
    <p:sldId id="318" r:id="rId24"/>
    <p:sldId id="290" r:id="rId25"/>
    <p:sldId id="291" r:id="rId26"/>
    <p:sldId id="292" r:id="rId27"/>
    <p:sldId id="295" r:id="rId28"/>
    <p:sldId id="296" r:id="rId29"/>
    <p:sldId id="299" r:id="rId30"/>
    <p:sldId id="354" r:id="rId31"/>
    <p:sldId id="347" r:id="rId32"/>
    <p:sldId id="348" r:id="rId33"/>
    <p:sldId id="278" r:id="rId34"/>
    <p:sldId id="297" r:id="rId35"/>
    <p:sldId id="322" r:id="rId36"/>
    <p:sldId id="324" r:id="rId37"/>
    <p:sldId id="283" r:id="rId38"/>
    <p:sldId id="328" r:id="rId39"/>
    <p:sldId id="298" r:id="rId40"/>
    <p:sldId id="329" r:id="rId41"/>
    <p:sldId id="332" r:id="rId42"/>
    <p:sldId id="330" r:id="rId43"/>
    <p:sldId id="331" r:id="rId44"/>
    <p:sldId id="334" r:id="rId45"/>
    <p:sldId id="333" r:id="rId46"/>
    <p:sldId id="352" r:id="rId47"/>
    <p:sldId id="370" r:id="rId48"/>
    <p:sldId id="371" r:id="rId49"/>
    <p:sldId id="368" r:id="rId50"/>
    <p:sldId id="369" r:id="rId51"/>
    <p:sldId id="305" r:id="rId52"/>
    <p:sldId id="323" r:id="rId53"/>
    <p:sldId id="339" r:id="rId54"/>
    <p:sldId id="338" r:id="rId55"/>
    <p:sldId id="351" r:id="rId56"/>
    <p:sldId id="350" r:id="rId57"/>
    <p:sldId id="387" r:id="rId58"/>
    <p:sldId id="341" r:id="rId59"/>
    <p:sldId id="342" r:id="rId60"/>
    <p:sldId id="326" r:id="rId61"/>
    <p:sldId id="325" r:id="rId62"/>
    <p:sldId id="374" r:id="rId63"/>
    <p:sldId id="376" r:id="rId64"/>
    <p:sldId id="335" r:id="rId65"/>
    <p:sldId id="373" r:id="rId66"/>
    <p:sldId id="379" r:id="rId67"/>
    <p:sldId id="390" r:id="rId68"/>
    <p:sldId id="372" r:id="rId69"/>
    <p:sldId id="336" r:id="rId70"/>
    <p:sldId id="377" r:id="rId71"/>
    <p:sldId id="303" r:id="rId72"/>
    <p:sldId id="327" r:id="rId73"/>
    <p:sldId id="391" r:id="rId74"/>
    <p:sldId id="392" r:id="rId75"/>
    <p:sldId id="287" r:id="rId76"/>
    <p:sldId id="378" r:id="rId77"/>
    <p:sldId id="300" r:id="rId78"/>
    <p:sldId id="301" r:id="rId79"/>
    <p:sldId id="302" r:id="rId80"/>
    <p:sldId id="364" r:id="rId81"/>
    <p:sldId id="365" r:id="rId82"/>
    <p:sldId id="366" r:id="rId83"/>
    <p:sldId id="367" r:id="rId84"/>
    <p:sldId id="389" r:id="rId8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89037" autoAdjust="0"/>
  </p:normalViewPr>
  <p:slideViewPr>
    <p:cSldViewPr>
      <p:cViewPr varScale="1">
        <p:scale>
          <a:sx n="80" d="100"/>
          <a:sy n="80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76BE2-29A2-4B8D-8E1D-6298DB5AFC49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DDAE3-12CA-49CC-97EC-2FA139CAEB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31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DDAE3-12CA-49CC-97EC-2FA139CAEB1D}" type="slidenum">
              <a:rPr lang="cs-CZ" smtClean="0"/>
              <a:t>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21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4B1D-6B36-4ECF-87E5-233299F33950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8574-CCC0-42C8-8F06-939A6B8AE0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717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4B1D-6B36-4ECF-87E5-233299F33950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8574-CCC0-42C8-8F06-939A6B8AE0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6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4B1D-6B36-4ECF-87E5-233299F33950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8574-CCC0-42C8-8F06-939A6B8AE0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26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4B1D-6B36-4ECF-87E5-233299F33950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8574-CCC0-42C8-8F06-939A6B8AE0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65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4B1D-6B36-4ECF-87E5-233299F33950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8574-CCC0-42C8-8F06-939A6B8AE0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4B1D-6B36-4ECF-87E5-233299F33950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8574-CCC0-42C8-8F06-939A6B8AE0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59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4B1D-6B36-4ECF-87E5-233299F33950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8574-CCC0-42C8-8F06-939A6B8AE0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09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4B1D-6B36-4ECF-87E5-233299F33950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8574-CCC0-42C8-8F06-939A6B8AE0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35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4B1D-6B36-4ECF-87E5-233299F33950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8574-CCC0-42C8-8F06-939A6B8AE0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49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4B1D-6B36-4ECF-87E5-233299F33950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8574-CCC0-42C8-8F06-939A6B8AE0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13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4B1D-6B36-4ECF-87E5-233299F33950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8574-CCC0-42C8-8F06-939A6B8AE0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79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C4B1D-6B36-4ECF-87E5-233299F33950}" type="datetimeFigureOut">
              <a:rPr lang="cs-CZ" smtClean="0"/>
              <a:t>17.11.2021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98574-CCC0-42C8-8F06-939A6B8AE0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17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152127"/>
          </a:xfrm>
        </p:spPr>
        <p:txBody>
          <a:bodyPr>
            <a:normAutofit/>
          </a:bodyPr>
          <a:lstStyle/>
          <a:p>
            <a:r>
              <a:rPr lang="cs-CZ" dirty="0"/>
              <a:t>Rozdělení Československa 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/>
          <a:lstStyle/>
          <a:p>
            <a:r>
              <a:rPr lang="cs-CZ" dirty="0"/>
              <a:t>Jan Rychlík</a:t>
            </a:r>
          </a:p>
          <a:p>
            <a:r>
              <a:rPr lang="cs-CZ" dirty="0"/>
              <a:t>(přednáška pro cyklus Národy a nacionalismus)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D133455-0936-492B-8160-86112F45F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12975"/>
            <a:ext cx="4392488" cy="364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39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Trojjediná ústava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„Politicky se rozhodlo o tom, že ústava se bude schvalovat jako ústava ČSSR i obou republik, a že bude tedy jedna, že se má postupovat tak, že napřed schválí ústavu obě národní rady a potom Federální shromáždění“ </a:t>
            </a:r>
            <a:r>
              <a:rPr lang="sk-SK" dirty="0"/>
              <a:t>(</a:t>
            </a:r>
            <a:r>
              <a:rPr lang="sk-SK" dirty="0" err="1"/>
              <a:t>Alois</a:t>
            </a:r>
            <a:r>
              <a:rPr lang="sk-SK" dirty="0"/>
              <a:t> </a:t>
            </a:r>
            <a:r>
              <a:rPr lang="sk-SK" dirty="0" err="1"/>
              <a:t>Indra</a:t>
            </a:r>
            <a:r>
              <a:rPr lang="sk-SK" dirty="0"/>
              <a:t>, 25. 10. 1989)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3577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Slovensko po listopadu 1989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sk-SK" dirty="0"/>
              <a:t>Predseda SNR Rudolf Schuster a predseda vlády SR Milan </a:t>
            </a:r>
            <a:r>
              <a:rPr lang="sk-SK" dirty="0" err="1"/>
              <a:t>Číč</a:t>
            </a:r>
            <a:r>
              <a:rPr lang="sk-SK" dirty="0"/>
              <a:t> si kritikou federálnych inštitúcií </a:t>
            </a:r>
            <a:r>
              <a:rPr lang="sk-SK" dirty="0" err="1"/>
              <a:t>získávali</a:t>
            </a:r>
            <a:r>
              <a:rPr lang="sk-SK" dirty="0"/>
              <a:t> na svoju stranu nielen verejnosť, ale povzbudzovali aj radikálnych nacionalistov. V tom istom čase už čelila VPN množstvu útokov za údajnú protislovenskú orientáciu…“ (Vladimír Ondruš: </a:t>
            </a:r>
            <a:r>
              <a:rPr lang="sk-SK" i="1" dirty="0"/>
              <a:t>Atentát na nežnú revolúciu</a:t>
            </a:r>
            <a:r>
              <a:rPr lang="cs-CZ" dirty="0"/>
              <a:t>. Bratislava 2009, s. 64) </a:t>
            </a:r>
          </a:p>
        </p:txBody>
      </p:sp>
    </p:spTree>
    <p:extLst>
      <p:ext uri="{BB962C8B-B14F-4D97-AF65-F5344CB8AC3E}">
        <p14:creationId xmlns:p14="http://schemas.microsoft.com/office/powerpoint/2010/main" val="2128953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Politické strany na Slovensku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/>
              <a:t>Verejnosť proti násiliu (VPN) – 20. 11. 1989</a:t>
            </a:r>
          </a:p>
          <a:p>
            <a:r>
              <a:rPr lang="sk-SK" dirty="0"/>
              <a:t>Komunistická strana Slovenska – Strana demokratickej ľavice (KSS-SDĽ) – 17. 12. 1989;</a:t>
            </a:r>
          </a:p>
          <a:p>
            <a:r>
              <a:rPr lang="sk-SK" dirty="0"/>
              <a:t>Kresťanskodemokratické hnutie (KDH) – 17. 2. 1990;</a:t>
            </a:r>
          </a:p>
          <a:p>
            <a:r>
              <a:rPr lang="cs-CZ" dirty="0"/>
              <a:t>Demokratická strana (DS-obnovená 10. 12. 1989); </a:t>
            </a:r>
          </a:p>
          <a:p>
            <a:r>
              <a:rPr lang="cs-CZ" dirty="0"/>
              <a:t>Strana zelených (SZ); </a:t>
            </a:r>
          </a:p>
          <a:p>
            <a:r>
              <a:rPr lang="cs-CZ" dirty="0"/>
              <a:t>Slovenská </a:t>
            </a:r>
            <a:r>
              <a:rPr lang="sk-SK" dirty="0"/>
              <a:t>národná</a:t>
            </a:r>
            <a:r>
              <a:rPr lang="cs-CZ" dirty="0"/>
              <a:t> strana (SNS) – 7. 3. 1990</a:t>
            </a:r>
          </a:p>
          <a:p>
            <a:r>
              <a:rPr lang="cs-CZ" dirty="0"/>
              <a:t>Maďarská nezávislá iniciativa (MNI) – 18. 11. 1989</a:t>
            </a:r>
          </a:p>
          <a:p>
            <a:r>
              <a:rPr lang="cs-CZ" dirty="0"/>
              <a:t>Egy</a:t>
            </a:r>
            <a:r>
              <a:rPr lang="hu-HU" dirty="0"/>
              <a:t>űttelés/</a:t>
            </a:r>
            <a:r>
              <a:rPr lang="sk-SK" dirty="0"/>
              <a:t>Spolužitie</a:t>
            </a:r>
            <a:r>
              <a:rPr lang="cs-CZ" dirty="0"/>
              <a:t> (31. 3. 1990)</a:t>
            </a:r>
          </a:p>
          <a:p>
            <a:r>
              <a:rPr lang="sk-SK" dirty="0"/>
              <a:t>Maďarské kresťanskodemokratické hnutie </a:t>
            </a:r>
            <a:r>
              <a:rPr lang="cs-CZ" dirty="0"/>
              <a:t>(17. 3. 1990)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1654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Pomlčková válka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Československá republika</a:t>
            </a:r>
          </a:p>
          <a:p>
            <a:r>
              <a:rPr lang="cs-CZ" dirty="0" err="1"/>
              <a:t>Federácia</a:t>
            </a:r>
            <a:r>
              <a:rPr lang="cs-CZ" dirty="0"/>
              <a:t> Česko-Slovensko</a:t>
            </a:r>
          </a:p>
          <a:p>
            <a:r>
              <a:rPr lang="cs-CZ" dirty="0"/>
              <a:t>Republika Česko-slovenská</a:t>
            </a:r>
          </a:p>
          <a:p>
            <a:r>
              <a:rPr lang="cs-CZ" dirty="0"/>
              <a:t>Československá federativní republika/Česko-</a:t>
            </a:r>
          </a:p>
          <a:p>
            <a:r>
              <a:rPr lang="cs-CZ" dirty="0"/>
              <a:t>- slovenská </a:t>
            </a:r>
            <a:r>
              <a:rPr lang="cs-CZ" dirty="0" err="1"/>
              <a:t>federatívna</a:t>
            </a:r>
            <a:r>
              <a:rPr lang="cs-CZ" dirty="0"/>
              <a:t> republika</a:t>
            </a:r>
          </a:p>
          <a:p>
            <a:r>
              <a:rPr lang="cs-CZ" dirty="0"/>
              <a:t>Česká a Slovenská </a:t>
            </a:r>
            <a:r>
              <a:rPr lang="cs-CZ" dirty="0" err="1"/>
              <a:t>Federatívní</a:t>
            </a:r>
            <a:r>
              <a:rPr lang="cs-CZ" dirty="0"/>
              <a:t> Republika/</a:t>
            </a:r>
          </a:p>
          <a:p>
            <a:r>
              <a:rPr lang="cs-CZ" dirty="0"/>
              <a:t>Česká a Slovenská </a:t>
            </a:r>
            <a:r>
              <a:rPr lang="cs-CZ" dirty="0" err="1"/>
              <a:t>Federratívna</a:t>
            </a:r>
            <a:r>
              <a:rPr lang="cs-CZ" dirty="0"/>
              <a:t> Republika</a:t>
            </a:r>
          </a:p>
        </p:txBody>
      </p:sp>
    </p:spTree>
    <p:extLst>
      <p:ext uri="{BB962C8B-B14F-4D97-AF65-F5344CB8AC3E}">
        <p14:creationId xmlns:p14="http://schemas.microsoft.com/office/powerpoint/2010/main" val="637161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0BFC8B-1577-42C8-9EB5-A510CE776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Politická jednání české a slovenské politické reprezentace v roce 1990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3A7109-DAE8-4E94-BDF9-54DA64E04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9. 7.  – Luhačovice</a:t>
            </a:r>
          </a:p>
          <a:p>
            <a:r>
              <a:rPr lang="cs-CZ" dirty="0"/>
              <a:t>8. – 9. 8. – Trenčianské Teplice</a:t>
            </a:r>
          </a:p>
          <a:p>
            <a:r>
              <a:rPr lang="cs-CZ" dirty="0"/>
              <a:t>25. – 26. 9. – Svratka u Žďáru nad Sázavou</a:t>
            </a:r>
          </a:p>
          <a:p>
            <a:r>
              <a:rPr lang="cs-CZ" dirty="0"/>
              <a:t>27. 9. – Kroměříž</a:t>
            </a:r>
          </a:p>
          <a:p>
            <a:r>
              <a:rPr lang="cs-CZ" dirty="0"/>
              <a:t>28. 10. – Slavkov u Brna</a:t>
            </a:r>
          </a:p>
          <a:p>
            <a:r>
              <a:rPr lang="cs-CZ" dirty="0"/>
              <a:t>10. – 11. 11. – Modra-</a:t>
            </a:r>
            <a:r>
              <a:rPr lang="cs-CZ" dirty="0" err="1"/>
              <a:t>Harmónia</a:t>
            </a:r>
            <a:endParaRPr lang="cs-CZ" dirty="0"/>
          </a:p>
          <a:p>
            <a:r>
              <a:rPr lang="cs-CZ" dirty="0"/>
              <a:t>12. – 13. 11- - Praha (</a:t>
            </a:r>
            <a:r>
              <a:rPr lang="cs-CZ" dirty="0" err="1"/>
              <a:t>Hrzánský</a:t>
            </a:r>
            <a:r>
              <a:rPr lang="cs-CZ" dirty="0"/>
              <a:t> palác)</a:t>
            </a:r>
          </a:p>
          <a:p>
            <a:r>
              <a:rPr lang="cs-CZ" dirty="0"/>
              <a:t>12. 12. – Federální shromáždění přijalo nový kompetenční zákon (č. 556/1990 Sb.)  </a:t>
            </a:r>
          </a:p>
        </p:txBody>
      </p:sp>
    </p:spTree>
    <p:extLst>
      <p:ext uri="{BB962C8B-B14F-4D97-AF65-F5344CB8AC3E}">
        <p14:creationId xmlns:p14="http://schemas.microsoft.com/office/powerpoint/2010/main" val="3201611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2FFA93-3F59-410B-A724-468F21C32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problém jednání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372B36-94B3-4300-99F1-6393D1E7F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Česká politická reprezentace vnímala jednání jako jednání o přerozdělení kompetencí mezi federací a republikami;</a:t>
            </a:r>
          </a:p>
          <a:p>
            <a:r>
              <a:rPr lang="cs-CZ" dirty="0"/>
              <a:t>Slovenská politická reprezentace chápala jednání jako jednání mezi českým a slovenským státem o dohodu o uzavření unie států; proto odmítala účast federální vlády i Federálního shromáždění</a:t>
            </a:r>
          </a:p>
        </p:txBody>
      </p:sp>
    </p:spTree>
    <p:extLst>
      <p:ext uri="{BB962C8B-B14F-4D97-AF65-F5344CB8AC3E}">
        <p14:creationId xmlns:p14="http://schemas.microsoft.com/office/powerpoint/2010/main" val="872237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8F484-2409-4495-A389-96D743132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Petr </a:t>
            </a:r>
            <a:r>
              <a:rPr lang="cs-CZ" dirty="0" err="1"/>
              <a:t>Pithart</a:t>
            </a:r>
            <a:r>
              <a:rPr lang="cs-CZ" dirty="0"/>
              <a:t> (1941), předseda vlády České republiky 1990-1992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EBA9BAF-A4CA-4EA8-9E1C-81A7214FD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9386" y="1616845"/>
            <a:ext cx="3702813" cy="462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99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Vladimír Mečiar (1942), předseda vlády SR 1990-1991 a 1992-1994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267" y="1570334"/>
            <a:ext cx="3262941" cy="489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245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0CD94B-D458-427D-BB8C-6B0A1B84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Ján Čarnogurský (1944), předseda vlády Slovenské republiky 1991-1992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602AB0A-5CAC-491E-9306-0D26ABD10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5534" y="1607890"/>
            <a:ext cx="3694658" cy="497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14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24DBE-EAA2-4253-AB44-B5CF3DC14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Dagmar Burešová (1929-2018), předsedkyně České národní rady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03D27CC-B11A-46DB-9A04-4298817E7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5995" y="1844824"/>
            <a:ext cx="395158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1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31BC3F-6D0F-49EF-9375-220C26720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CCECA41-5079-482A-B47A-2B6908747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484784"/>
            <a:ext cx="4788024" cy="437894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95995B-78BB-472F-9148-AC068B846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078" y="1491865"/>
            <a:ext cx="4258614" cy="40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58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ECC6F8-7964-4279-8949-B5E251A04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František </a:t>
            </a:r>
            <a:r>
              <a:rPr lang="cs-CZ" dirty="0" err="1"/>
              <a:t>Mikloško</a:t>
            </a:r>
            <a:r>
              <a:rPr lang="cs-CZ" dirty="0"/>
              <a:t> (1947), předseda Slovenské národní rady 1990-1992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E87AE0E-DF6D-43FD-8AD0-2650548A2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609" y="1772816"/>
            <a:ext cx="6967384" cy="467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07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D22BEA-E444-4379-A409-544F7F8D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Marián Čalfa (1946), předseda federální vlády ČSFR 1989-1992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52DB12D-7193-4446-89C6-F09427C13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44" y="1554658"/>
            <a:ext cx="4755604" cy="50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83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UL-S0-29\Desktop\Scan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3500"/>
            <a:ext cx="4895850" cy="672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665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UL-S0-29\Desktop\Scan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833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ČSFR – výsledek pomlčkové války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78" y="1600200"/>
            <a:ext cx="2862243" cy="4525963"/>
          </a:xfrm>
        </p:spPr>
      </p:pic>
    </p:spTree>
    <p:extLst>
      <p:ext uri="{BB962C8B-B14F-4D97-AF65-F5344CB8AC3E}">
        <p14:creationId xmlns:p14="http://schemas.microsoft.com/office/powerpoint/2010/main" val="1837610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Zástavy ČSFR, ČR, SR (1990)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424" y="1600200"/>
            <a:ext cx="3417152" cy="4525963"/>
          </a:xfrm>
        </p:spPr>
      </p:pic>
    </p:spTree>
    <p:extLst>
      <p:ext uri="{BB962C8B-B14F-4D97-AF65-F5344CB8AC3E}">
        <p14:creationId xmlns:p14="http://schemas.microsoft.com/office/powerpoint/2010/main" val="1713161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Hledání kompromisu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Hlavní české strany:</a:t>
            </a:r>
          </a:p>
          <a:p>
            <a:r>
              <a:rPr lang="cs-CZ" dirty="0"/>
              <a:t>- decentralizovaná federace (OF, OH)</a:t>
            </a:r>
          </a:p>
          <a:p>
            <a:r>
              <a:rPr lang="cs-CZ" dirty="0"/>
              <a:t>- funkční federace  (ODS, ODA, KDÚ-ČSL)</a:t>
            </a:r>
          </a:p>
          <a:p>
            <a:r>
              <a:rPr lang="cs-CZ" dirty="0"/>
              <a:t>Hlavní slovenské strany:</a:t>
            </a:r>
          </a:p>
          <a:p>
            <a:r>
              <a:rPr lang="cs-CZ" dirty="0"/>
              <a:t>- Funkční Federace budovaná zdola (VPN)</a:t>
            </a:r>
          </a:p>
          <a:p>
            <a:r>
              <a:rPr lang="cs-CZ" dirty="0"/>
              <a:t>-dočasná federace (KDH)</a:t>
            </a:r>
          </a:p>
          <a:p>
            <a:r>
              <a:rPr lang="cs-CZ" dirty="0"/>
              <a:t>-zcela samostatné republiky (SNS )</a:t>
            </a:r>
          </a:p>
          <a:p>
            <a:r>
              <a:rPr lang="cs-CZ" dirty="0"/>
              <a:t>- konfederace (unie) (HZDS)</a:t>
            </a:r>
          </a:p>
        </p:txBody>
      </p:sp>
    </p:spTree>
    <p:extLst>
      <p:ext uri="{BB962C8B-B14F-4D97-AF65-F5344CB8AC3E}">
        <p14:creationId xmlns:p14="http://schemas.microsoft.com/office/powerpoint/2010/main" val="2343610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Marginální separatistické strany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907" y="1340768"/>
            <a:ext cx="4264236" cy="5517232"/>
          </a:xfrm>
        </p:spPr>
      </p:pic>
    </p:spTree>
    <p:extLst>
      <p:ext uri="{BB962C8B-B14F-4D97-AF65-F5344CB8AC3E}">
        <p14:creationId xmlns:p14="http://schemas.microsoft.com/office/powerpoint/2010/main" val="1854818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Hnutie</a:t>
            </a:r>
            <a:r>
              <a:rPr lang="cs-CZ" dirty="0"/>
              <a:t> za </a:t>
            </a:r>
            <a:r>
              <a:rPr lang="cs-CZ" dirty="0" err="1"/>
              <a:t>oslobodenie</a:t>
            </a:r>
            <a:r>
              <a:rPr lang="cs-CZ" dirty="0"/>
              <a:t> Slovenska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66" y="1379991"/>
            <a:ext cx="4462198" cy="5478009"/>
          </a:xfrm>
        </p:spPr>
      </p:pic>
    </p:spTree>
    <p:extLst>
      <p:ext uri="{BB962C8B-B14F-4D97-AF65-F5344CB8AC3E}">
        <p14:creationId xmlns:p14="http://schemas.microsoft.com/office/powerpoint/2010/main" val="32749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Hnutí československého porozumění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32" y="1945227"/>
            <a:ext cx="6117336" cy="3835908"/>
          </a:xfrm>
        </p:spPr>
      </p:pic>
    </p:spTree>
    <p:extLst>
      <p:ext uri="{BB962C8B-B14F-4D97-AF65-F5344CB8AC3E}">
        <p14:creationId xmlns:p14="http://schemas.microsoft.com/office/powerpoint/2010/main" val="319545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se Československo rozpadlo?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Obecná příčina:</a:t>
            </a:r>
          </a:p>
          <a:p>
            <a:pPr marL="0" indent="0">
              <a:buNone/>
            </a:pPr>
            <a:r>
              <a:rPr lang="cs-CZ" dirty="0"/>
              <a:t>v Československu neexistovala silná společná československá identita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Konkrétní příčiny v roce 1992:</a:t>
            </a:r>
          </a:p>
          <a:p>
            <a:pPr marL="0" indent="0">
              <a:buNone/>
            </a:pPr>
            <a:r>
              <a:rPr lang="cs-CZ" dirty="0"/>
              <a:t>Existence zákazu majorizace ve Federálním shromáždění</a:t>
            </a:r>
          </a:p>
          <a:p>
            <a:pPr marL="0" indent="0">
              <a:buNone/>
            </a:pPr>
            <a:r>
              <a:rPr lang="cs-CZ" dirty="0"/>
              <a:t>Volba dvou zcela inkompatibilních politických subjektů v České a Slovenské republice</a:t>
            </a:r>
          </a:p>
          <a:p>
            <a:pPr marL="0" indent="0">
              <a:buNone/>
            </a:pPr>
            <a:r>
              <a:rPr lang="cs-CZ" dirty="0"/>
              <a:t>Ztráta zájmu o udržení Československa u pravicové české politické reprezentace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8028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Vladimír Čech (1950-1994)</a:t>
            </a:r>
          </a:p>
        </p:txBody>
      </p:sp>
      <p:pic>
        <p:nvPicPr>
          <p:cNvPr id="1026" name="Picture 2" descr="C:\Users\Jan Rychlík\Desktop\Vlado Čec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89" y="1761201"/>
            <a:ext cx="3588219" cy="46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042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„společný stát“?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Pro Čechy znamenal společný stát totéž, co jeden stát. Federace znamená jen devoluci, účelnou decentralizaci, rozhodující je funkčnost státu jako celek;</a:t>
            </a:r>
          </a:p>
          <a:p>
            <a:r>
              <a:rPr lang="cs-CZ" dirty="0"/>
              <a:t>Pro většinu Slováků znamenal „</a:t>
            </a:r>
            <a:r>
              <a:rPr lang="cs-CZ" dirty="0" err="1"/>
              <a:t>spoločný</a:t>
            </a:r>
            <a:r>
              <a:rPr lang="cs-CZ" dirty="0"/>
              <a:t> </a:t>
            </a:r>
            <a:r>
              <a:rPr lang="cs-CZ" dirty="0" err="1"/>
              <a:t>štát</a:t>
            </a:r>
            <a:r>
              <a:rPr lang="cs-CZ" dirty="0"/>
              <a:t>“ vlastně unii dvou států s neúplnou suverenitou, přičemž i tato neúplná suverenita platí jen dočasně. Takovéto řešení nepřinášelo pro Čechy v porovnání s úplným rozdělením žádné výhody. </a:t>
            </a:r>
          </a:p>
        </p:txBody>
      </p:sp>
    </p:spTree>
    <p:extLst>
      <p:ext uri="{BB962C8B-B14F-4D97-AF65-F5344CB8AC3E}">
        <p14:creationId xmlns:p14="http://schemas.microsoft.com/office/powerpoint/2010/main" val="1315304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Přerozdělení kompetencí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1"/>
            <a:ext cx="7272808" cy="507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368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Hnutie</a:t>
            </a:r>
            <a:r>
              <a:rPr lang="cs-CZ" dirty="0"/>
              <a:t> za demokratické Slovensko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888432" cy="5472608"/>
          </a:xfrm>
        </p:spPr>
      </p:pic>
    </p:spTree>
    <p:extLst>
      <p:ext uri="{BB962C8B-B14F-4D97-AF65-F5344CB8AC3E}">
        <p14:creationId xmlns:p14="http://schemas.microsoft.com/office/powerpoint/2010/main" val="1665773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Hnutie</a:t>
            </a:r>
            <a:r>
              <a:rPr lang="cs-CZ" dirty="0"/>
              <a:t> československého </a:t>
            </a:r>
            <a:r>
              <a:rPr lang="cs-CZ" dirty="0" err="1"/>
              <a:t>porozumenia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6693"/>
            <a:ext cx="9144000" cy="4936252"/>
          </a:xfrm>
        </p:spPr>
      </p:pic>
    </p:spTree>
    <p:extLst>
      <p:ext uri="{BB962C8B-B14F-4D97-AF65-F5344CB8AC3E}">
        <p14:creationId xmlns:p14="http://schemas.microsoft.com/office/powerpoint/2010/main" val="12962992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Iniciativa „</a:t>
            </a:r>
            <a:r>
              <a:rPr lang="sk-SK" dirty="0"/>
              <a:t>Za zvrchované Slovensko</a:t>
            </a:r>
            <a:r>
              <a:rPr lang="cs-CZ" dirty="0"/>
              <a:t>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Hlavní organizátoři: </a:t>
            </a:r>
            <a:r>
              <a:rPr lang="cs-CZ" i="1" dirty="0"/>
              <a:t>Štúrova společnost, SNS, </a:t>
            </a:r>
            <a:r>
              <a:rPr lang="cs-CZ" i="1" dirty="0" err="1"/>
              <a:t>Matica</a:t>
            </a:r>
            <a:r>
              <a:rPr lang="cs-CZ" i="1" dirty="0"/>
              <a:t> slovenská, Společnost slovenské inteligence „</a:t>
            </a:r>
            <a:r>
              <a:rPr lang="cs-CZ" i="1" dirty="0" err="1"/>
              <a:t>Korene</a:t>
            </a:r>
            <a:r>
              <a:rPr lang="cs-CZ" i="1" dirty="0"/>
              <a:t>“.</a:t>
            </a:r>
          </a:p>
          <a:p>
            <a:pPr marL="0" indent="0">
              <a:buNone/>
            </a:pPr>
            <a:r>
              <a:rPr lang="cs-CZ" dirty="0"/>
              <a:t>15. 9. 1990 – „Slovenský národ“ publikoval úvodník „</a:t>
            </a:r>
            <a:r>
              <a:rPr lang="cs-CZ" dirty="0" err="1"/>
              <a:t>Zvrchovanosť</a:t>
            </a:r>
            <a:r>
              <a:rPr lang="cs-CZ" dirty="0"/>
              <a:t> </a:t>
            </a:r>
            <a:r>
              <a:rPr lang="cs-CZ" dirty="0" err="1"/>
              <a:t>vlastnému</a:t>
            </a:r>
            <a:r>
              <a:rPr lang="cs-CZ" dirty="0"/>
              <a:t> národu“ </a:t>
            </a:r>
          </a:p>
          <a:p>
            <a:pPr marL="0" indent="0">
              <a:buNone/>
            </a:pPr>
            <a:r>
              <a:rPr lang="cs-CZ" dirty="0"/>
              <a:t>23. 10. 1990- přípravný výbor iniciativy „Za </a:t>
            </a:r>
            <a:r>
              <a:rPr lang="cs-CZ" dirty="0" err="1"/>
              <a:t>zvrchované</a:t>
            </a:r>
            <a:r>
              <a:rPr lang="cs-CZ" dirty="0"/>
              <a:t> Slovensko“</a:t>
            </a:r>
          </a:p>
          <a:p>
            <a:pPr marL="0" indent="0">
              <a:buNone/>
            </a:pPr>
            <a:r>
              <a:rPr lang="cs-CZ" dirty="0"/>
              <a:t>27. 10. 1990 – Manifest „61 </a:t>
            </a:r>
            <a:r>
              <a:rPr lang="cs-CZ" dirty="0" err="1"/>
              <a:t>krokov</a:t>
            </a:r>
            <a:r>
              <a:rPr lang="cs-CZ" dirty="0"/>
              <a:t> k </a:t>
            </a:r>
            <a:r>
              <a:rPr lang="cs-CZ" dirty="0" err="1"/>
              <a:t>slovenskej</a:t>
            </a:r>
            <a:r>
              <a:rPr lang="cs-CZ" dirty="0"/>
              <a:t> </a:t>
            </a:r>
            <a:r>
              <a:rPr lang="cs-CZ" dirty="0" err="1"/>
              <a:t>identite</a:t>
            </a:r>
            <a:r>
              <a:rPr lang="cs-CZ" dirty="0"/>
              <a:t>“ (</a:t>
            </a:r>
            <a:r>
              <a:rPr lang="cs-CZ" i="1" dirty="0" err="1"/>
              <a:t>Literárny</a:t>
            </a:r>
            <a:r>
              <a:rPr lang="cs-CZ" i="1" dirty="0"/>
              <a:t> </a:t>
            </a:r>
            <a:r>
              <a:rPr lang="cs-CZ" i="1" dirty="0" err="1"/>
              <a:t>týždenník</a:t>
            </a:r>
            <a:r>
              <a:rPr lang="cs-CZ" i="1" dirty="0"/>
              <a:t>, </a:t>
            </a:r>
            <a:r>
              <a:rPr lang="cs-CZ" i="1" dirty="0" err="1"/>
              <a:t>Smena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14. 2. 1991 – návrh deklarace o suverenitě SR</a:t>
            </a:r>
          </a:p>
        </p:txBody>
      </p:sp>
    </p:spTree>
    <p:extLst>
      <p:ext uri="{BB962C8B-B14F-4D97-AF65-F5344CB8AC3E}">
        <p14:creationId xmlns:p14="http://schemas.microsoft.com/office/powerpoint/2010/main" val="2108358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Výzva iniciativy „Za </a:t>
            </a:r>
            <a:r>
              <a:rPr lang="cs-CZ" dirty="0" err="1"/>
              <a:t>zvrchované</a:t>
            </a:r>
            <a:r>
              <a:rPr lang="cs-CZ" dirty="0"/>
              <a:t> Slovensko“ (11. září 1991)</a:t>
            </a:r>
          </a:p>
        </p:txBody>
      </p:sp>
      <p:pic>
        <p:nvPicPr>
          <p:cNvPr id="4098" name="Picture 2" descr="C:\Users\TUL-S0-29\Desktop\Scan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421" y="1484784"/>
            <a:ext cx="4373157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527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Iniciativa za  </a:t>
            </a:r>
            <a:r>
              <a:rPr lang="cs-CZ" dirty="0" err="1"/>
              <a:t>spoločný</a:t>
            </a:r>
            <a:r>
              <a:rPr lang="cs-CZ" dirty="0"/>
              <a:t> </a:t>
            </a:r>
            <a:r>
              <a:rPr lang="cs-CZ" dirty="0" err="1"/>
              <a:t>štát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45" y="1600200"/>
            <a:ext cx="4239509" cy="4525963"/>
          </a:xfrm>
        </p:spPr>
      </p:pic>
    </p:spTree>
    <p:extLst>
      <p:ext uri="{BB962C8B-B14F-4D97-AF65-F5344CB8AC3E}">
        <p14:creationId xmlns:p14="http://schemas.microsoft.com/office/powerpoint/2010/main" val="1769227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Iniciativa „Za </a:t>
            </a:r>
            <a:r>
              <a:rPr lang="sk-SK" dirty="0"/>
              <a:t>spoločný štát</a:t>
            </a:r>
            <a:r>
              <a:rPr lang="cs-CZ" dirty="0"/>
              <a:t>“</a:t>
            </a:r>
          </a:p>
        </p:txBody>
      </p:sp>
      <p:pic>
        <p:nvPicPr>
          <p:cNvPr id="2050" name="Picture 2" descr="C:\Users\TUL-S0-29\Desktop\Scan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27280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397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Mosty a Listy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30" y="1268761"/>
            <a:ext cx="4110616" cy="5589239"/>
          </a:xfrm>
        </p:spPr>
      </p:pic>
    </p:spTree>
    <p:extLst>
      <p:ext uri="{BB962C8B-B14F-4D97-AF65-F5344CB8AC3E}">
        <p14:creationId xmlns:p14="http://schemas.microsoft.com/office/powerpoint/2010/main" val="53851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zákon č. 143/1968 Sb.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24744"/>
            <a:ext cx="4464496" cy="5733256"/>
          </a:xfrm>
        </p:spPr>
      </p:pic>
    </p:spTree>
    <p:extLst>
      <p:ext uri="{BB962C8B-B14F-4D97-AF65-F5344CB8AC3E}">
        <p14:creationId xmlns:p14="http://schemas.microsoft.com/office/powerpoint/2010/main" val="1663338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Hnutí za samosprávnou demokracii – Společnost pro Moravu a Slezsko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Požadavky:</a:t>
            </a:r>
          </a:p>
          <a:p>
            <a:r>
              <a:rPr lang="cs-CZ" dirty="0"/>
              <a:t>Zrušení krajského zřízení a vytvoření zemí,</a:t>
            </a:r>
          </a:p>
          <a:p>
            <a:r>
              <a:rPr lang="cs-CZ" dirty="0"/>
              <a:t>Přeměna Československa ve spolkový stát tří celků – Čechy, Moravu a Slovensko, každý s vlastním zemským sněmem a zemskou vládou.</a:t>
            </a:r>
          </a:p>
          <a:p>
            <a:r>
              <a:rPr lang="cs-CZ" dirty="0"/>
              <a:t>Po smrti Boleslava Bárty (31. 5.1991) se HSD-SMS postupně rozštěpilo (HSD-SMS I., HSD-SMS II., Moravská národní strana). </a:t>
            </a:r>
          </a:p>
        </p:txBody>
      </p:sp>
    </p:spTree>
    <p:extLst>
      <p:ext uri="{BB962C8B-B14F-4D97-AF65-F5344CB8AC3E}">
        <p14:creationId xmlns:p14="http://schemas.microsoft.com/office/powerpoint/2010/main" val="2536187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jednání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Jednání politických stran: </a:t>
            </a:r>
            <a:r>
              <a:rPr lang="cs-CZ" dirty="0" err="1"/>
              <a:t>Budmerice</a:t>
            </a:r>
            <a:r>
              <a:rPr lang="cs-CZ" dirty="0"/>
              <a:t> (31. května 1991),</a:t>
            </a:r>
          </a:p>
          <a:p>
            <a:r>
              <a:rPr lang="cs-CZ" dirty="0"/>
              <a:t>Jednání předsednictev národních rad v Bratislavě (5. září 1991) – dohoda o předložení společného návrhu smlouvy mezi republikami, která bude základem federální ústavy a kterou budou obě národní rady ratifikovat,</a:t>
            </a:r>
          </a:p>
          <a:p>
            <a:r>
              <a:rPr lang="cs-CZ" dirty="0"/>
              <a:t>Jednání na Hrádečku u Trutnova (3. listopadu 1991)</a:t>
            </a:r>
          </a:p>
          <a:p>
            <a:r>
              <a:rPr lang="cs-CZ" dirty="0"/>
              <a:t>Jednání předsednictev národních rad v </a:t>
            </a:r>
            <a:r>
              <a:rPr lang="cs-CZ" dirty="0" err="1"/>
              <a:t>Častej</a:t>
            </a:r>
            <a:r>
              <a:rPr lang="cs-CZ" dirty="0"/>
              <a:t> – </a:t>
            </a:r>
            <a:r>
              <a:rPr lang="cs-CZ" dirty="0" err="1"/>
              <a:t>Papierničkách</a:t>
            </a:r>
            <a:r>
              <a:rPr lang="cs-CZ" dirty="0"/>
              <a:t> (11. – 12. listopadu 1991).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474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Boleslav Bárta (1929-1991), předseda HSD-SMS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7"/>
            <a:ext cx="3240360" cy="519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4616903-CB8C-431F-8908-513D40468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85523"/>
            <a:ext cx="3240360" cy="519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9185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Alena </a:t>
            </a:r>
            <a:r>
              <a:rPr lang="cs-CZ" dirty="0" err="1"/>
              <a:t>Ovčačíková</a:t>
            </a:r>
            <a:r>
              <a:rPr lang="cs-CZ" dirty="0"/>
              <a:t> (1956-2017), místopředsedkyně HSD-SMS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84" y="1600199"/>
            <a:ext cx="3886832" cy="518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206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Specifické problémy ve vztazích obou republik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Otázka mezinárodně-právní kontinuity Československa v letech 1939-1945 a její mezinárodní aspekty;</a:t>
            </a:r>
          </a:p>
          <a:p>
            <a:r>
              <a:rPr lang="cs-CZ" dirty="0"/>
              <a:t>Otázka samostatného zastoupení republik v zahraničí a členství v mezinárodních organizacích.</a:t>
            </a:r>
          </a:p>
        </p:txBody>
      </p:sp>
    </p:spTree>
    <p:extLst>
      <p:ext uri="{BB962C8B-B14F-4D97-AF65-F5344CB8AC3E}">
        <p14:creationId xmlns:p14="http://schemas.microsoft.com/office/powerpoint/2010/main" val="31944819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Jednání v </a:t>
            </a:r>
            <a:r>
              <a:rPr lang="cs-CZ" dirty="0" err="1"/>
              <a:t>Milovech</a:t>
            </a:r>
            <a:r>
              <a:rPr lang="cs-CZ" dirty="0"/>
              <a:t> a Milovská dohoda (3. - 8. února 1992)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Vypracování paragrafovaného textu smlouvy mezi republikami uzavíranými národními radami jako představiteli občanů obou republik;</a:t>
            </a:r>
          </a:p>
          <a:p>
            <a:r>
              <a:rPr lang="cs-CZ" dirty="0"/>
              <a:t>Smlouva bude schválena oběma národními radami;</a:t>
            </a:r>
          </a:p>
          <a:p>
            <a:r>
              <a:rPr lang="cs-CZ" dirty="0"/>
              <a:t>Obě národní rady pak předloží text smlouvy jako společnou zákonodárnou iniciativu do FS,</a:t>
            </a:r>
          </a:p>
          <a:p>
            <a:r>
              <a:rPr lang="cs-CZ" dirty="0"/>
              <a:t>Po schválení FS v podobě ústavy společného státu bude text opakovaně ratifikován oběma národními radami. Bez jejich souhlasu nemůže být text smlouvy a ni ústava společného státu </a:t>
            </a:r>
            <a:r>
              <a:rPr lang="cs-CZ"/>
              <a:t>v budoucnu </a:t>
            </a:r>
            <a:r>
              <a:rPr lang="cs-CZ" dirty="0"/>
              <a:t>změněna.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03019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Nekompatibilní a nereálné požadavky a představy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Slovensko bude svrchované, ale zůstane součástí „společného státu“ (svrchovanost znamená rozhodování o všech vnitropolitických i zahraničněpolitických otázkách a to efektivní společný stát vylučuje);</a:t>
            </a:r>
          </a:p>
          <a:p>
            <a:r>
              <a:rPr lang="cs-CZ" dirty="0"/>
              <a:t>Češi a Slováci, resp. obě republiky budou žít jako „rovný s rovným“ (rovnoprávnost není rovnost. Oba národy si nejsou a nemohou být rovné, když je jeden dvojnásobně větší);</a:t>
            </a:r>
          </a:p>
          <a:p>
            <a:r>
              <a:rPr lang="cs-CZ" dirty="0"/>
              <a:t>Obě republiky budou žít „každý za své“ (jakákoliv forma soustátí vyžaduje společný rozpočet a jeho přerozdělování)  </a:t>
            </a:r>
          </a:p>
        </p:txBody>
      </p:sp>
    </p:spTree>
    <p:extLst>
      <p:ext uri="{BB962C8B-B14F-4D97-AF65-F5344CB8AC3E}">
        <p14:creationId xmlns:p14="http://schemas.microsoft.com/office/powerpoint/2010/main" val="16356815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Návrh HZDS na smlouvu mezi ČR a SR o utvoření unie</a:t>
            </a:r>
          </a:p>
        </p:txBody>
      </p:sp>
      <p:pic>
        <p:nvPicPr>
          <p:cNvPr id="3074" name="Picture 2" descr="C:\Users\Jan Rychlík\Desktop\Smlouva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359" y="1484783"/>
            <a:ext cx="4690889" cy="51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286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Samostatná mezinárodněprávní subjektivita republik</a:t>
            </a:r>
          </a:p>
        </p:txBody>
      </p:sp>
      <p:pic>
        <p:nvPicPr>
          <p:cNvPr id="4098" name="Picture 2" descr="C:\Users\Jan Rychlík\Desktop\Smlouva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893" y="1484784"/>
            <a:ext cx="443776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036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Logo VPN (později ODÚ)</a:t>
            </a:r>
          </a:p>
        </p:txBody>
      </p:sp>
      <p:pic>
        <p:nvPicPr>
          <p:cNvPr id="1027" name="Picture 3" descr="C:\Users\Jan Rychlík\Desktop\VP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772816"/>
            <a:ext cx="424021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50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systém a zákaz majorizace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Ústavní systém ČSFR</a:t>
            </a:r>
          </a:p>
          <a:p>
            <a:r>
              <a:rPr lang="cs-CZ" dirty="0"/>
              <a:t>Moc zákonodárná:  </a:t>
            </a:r>
          </a:p>
          <a:p>
            <a:r>
              <a:rPr lang="cs-CZ" dirty="0"/>
              <a:t>Česká Republika:				Slovenská republika: </a:t>
            </a:r>
          </a:p>
          <a:p>
            <a:r>
              <a:rPr lang="cs-CZ" dirty="0"/>
              <a:t>Česká národní rada -  200 poslanců		Slovenská národní rada – 150 poslanců</a:t>
            </a:r>
          </a:p>
          <a:p>
            <a:r>
              <a:rPr lang="cs-CZ" dirty="0"/>
              <a:t>ČSFR (federace):</a:t>
            </a:r>
          </a:p>
          <a:p>
            <a:r>
              <a:rPr lang="cs-CZ" dirty="0"/>
              <a:t>Sněmovna lidu (SL) – 150 poslanců (od roku 1990) volených na celém území ČSFR</a:t>
            </a:r>
          </a:p>
          <a:p>
            <a:r>
              <a:rPr lang="cs-CZ" dirty="0"/>
              <a:t>Sněmovna národů (SN)  - 150 poslanců, 75 volených v ČR a 75 volených v SR</a:t>
            </a:r>
          </a:p>
          <a:p>
            <a:r>
              <a:rPr lang="cs-CZ" dirty="0"/>
              <a:t>Princip zákazu majorizace: </a:t>
            </a:r>
          </a:p>
          <a:p>
            <a:r>
              <a:rPr lang="cs-CZ" dirty="0"/>
              <a:t>Návrh zákona, pro jehož přijetí platí zákaz majorizace, je přijat (schválen), jestliže se pro něj vysloví většina poslanců Sněmovny lidu a většina poslanců zvolených do Sněmovny národů v České republice a většina poslanců zvolených do Sněmovny národů ve Slovenské republice.</a:t>
            </a:r>
          </a:p>
          <a:p>
            <a:r>
              <a:rPr lang="cs-CZ" dirty="0"/>
              <a:t>Návrh ústavního zákona je přijat, jestliže se pro něj vysloví kvalifikovaná většina poslanců (3/5) Sněmovny lidu a kvalifikovaná většina poslanců (3/5) zvolených do Sněmovny národů v České republice a kvalifikovaná většina poslanců (3/5) zvolených do Sněmovny národů ve Slovenské republice.  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4028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Maďarská nezávislá iniciativa (MOS) </a:t>
            </a:r>
          </a:p>
        </p:txBody>
      </p:sp>
      <p:pic>
        <p:nvPicPr>
          <p:cNvPr id="2050" name="Picture 2" descr="C:\Users\Jan Rychlík\Desktop\MN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602" y="1556792"/>
            <a:ext cx="4190607" cy="496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8952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5. – 6. 6. 1992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FS - ČR (mandáty)</a:t>
            </a:r>
          </a:p>
          <a:p>
            <a:r>
              <a:rPr lang="cs-CZ" dirty="0"/>
              <a:t>ODS/KDS:  SL  48, SN 37    </a:t>
            </a:r>
          </a:p>
          <a:p>
            <a:pPr marL="0" indent="0">
              <a:buNone/>
            </a:pPr>
            <a:r>
              <a:rPr lang="cs-CZ" dirty="0"/>
              <a:t>.   KDU-ČSL:   SL    7, SN   6    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FS – SR (mandáty)  </a:t>
            </a:r>
          </a:p>
          <a:p>
            <a:r>
              <a:rPr lang="cs-CZ" dirty="0"/>
              <a:t>HZDS : SL  24, SN  37   </a:t>
            </a:r>
          </a:p>
          <a:p>
            <a:r>
              <a:rPr lang="cs-CZ" dirty="0"/>
              <a:t>Potřebná většina :     SL  76, SN 38-Č, 38-SR</a:t>
            </a:r>
          </a:p>
          <a:p>
            <a:pPr marL="3657600" lvl="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9643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UL-S0-29\Desktop\Scan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88640"/>
            <a:ext cx="4741863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3677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Politická dohoda mezi ODS a HZDS o rozdělení ČSFR (Bratislava, 19. 6. 1992)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Čl. 3: Vedení ODS a HZDS konstatují rozdíly svých volebních programů a politických cílů v oblasti státoprávního uspořádání, neboť ODS pokládá za jedinou rozumnou a funkční formu společného státu, vhodnou pro dnešní Českou a Slovenskou Federativní Republiku federaci (s jedinou mezinárodně-právní subjektivitou), a HZDS za ni pokládá konfederaci s mezinárodněprávní subjektivitou obou republik. ODS nepovažuje konfederaci s mezinárodněprávní subjektivitou obou republik za společný stát, ale za svazek dvou samostatných států. Než konfederaci, dává ODS přednost dvěma zcela samostatným státům, tj. ústavnímu rozdělení současného státu.    </a:t>
            </a:r>
          </a:p>
        </p:txBody>
      </p:sp>
    </p:spTree>
    <p:extLst>
      <p:ext uri="{BB962C8B-B14F-4D97-AF65-F5344CB8AC3E}">
        <p14:creationId xmlns:p14="http://schemas.microsoft.com/office/powerpoint/2010/main" val="400570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03648" y="1340768"/>
            <a:ext cx="66247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/>
              <a:t>Čl. 6. : Vedení ODS a HZDS navrhnou, aby v případě zániku ČSFR národní rady přijaly zákony, podle kterých budou poslanci Federálního shromáždění ČSFR začleněni do zákonodárných sborů republik.</a:t>
            </a:r>
          </a:p>
        </p:txBody>
      </p:sp>
    </p:spTree>
    <p:extLst>
      <p:ext uri="{BB962C8B-B14F-4D97-AF65-F5344CB8AC3E}">
        <p14:creationId xmlns:p14="http://schemas.microsoft.com/office/powerpoint/2010/main" val="40611622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Proč HZDS opakovaně vnucovala ODS unii či konfederaci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HZDS se v létě 1992 ještě necítilo úplně ekonomicky a politicky připraveno převzít zodpovědnost za úplnou separaci a okamžité vyhlášení nezávislosti, potřebovalo získat ještě určitý čas;</a:t>
            </a:r>
          </a:p>
          <a:p>
            <a:r>
              <a:rPr lang="cs-CZ" dirty="0"/>
              <a:t>Obavy z nově vzniklé mezinárodní situace, především z reakce maďarské menšiny a Maďarska.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44885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Proč ODS odmítla návrhy HZDS na unii či konfederaci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ODS by nemohla prostřednictvím společných orgánů provádět na Slovensku hospodářskou transformaci podle svých představ;</a:t>
            </a:r>
          </a:p>
          <a:p>
            <a:r>
              <a:rPr lang="cs-CZ" dirty="0"/>
              <a:t>Systém by byl nepružný a nefunkční, protože při jednání o každé společné záležitosti by bylo třeba složitě hledat konsensus; nakonec by došlo nutně ke krizi a soustátí by se stejně rozpadlo;</a:t>
            </a:r>
          </a:p>
          <a:p>
            <a:r>
              <a:rPr lang="cs-CZ" dirty="0"/>
              <a:t>V mezinárodní oblasti už Češi Slovensko nepotřebovali. </a:t>
            </a:r>
          </a:p>
        </p:txBody>
      </p:sp>
    </p:spTree>
    <p:extLst>
      <p:ext uri="{BB962C8B-B14F-4D97-AF65-F5344CB8AC3E}">
        <p14:creationId xmlns:p14="http://schemas.microsoft.com/office/powerpoint/2010/main" val="38123710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67E534-2B79-44E4-88D8-363907FBD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Jan Stráský (1940-2019, poslední federální předseda vlády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60C14A9-626B-4E2E-9F7B-5FD583F3A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772816"/>
            <a:ext cx="698477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6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cs-CZ" dirty="0"/>
              <a:t>Michal Kováč (1930-2016), poslední předseda FS, první prezident SR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414" y="1383255"/>
            <a:ext cx="3475745" cy="510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2066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Jaroslav Šabata (1927-2012), poradce Michala Kováče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00" y="1804174"/>
            <a:ext cx="3689292" cy="436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86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Zákaz majorizace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Obyčejný federální zákon je schválený, jestliže se pro něj vysloví většina poslanců přítomných ve Sněmovně lidu (SL) a ve Sněmovny národů (SN) Federálního shromáždění</a:t>
            </a:r>
          </a:p>
          <a:p>
            <a:r>
              <a:rPr lang="cs-CZ" dirty="0"/>
              <a:t>Zákon s platností zákazu majorizace je přijat tehdy, jestliže se pro něj vysloví většina  poslanců zvolených do Sněmovny lidu (SN) a většina poslanců zvolených do Sněmovny národů (SN) v České republice a většina poslanců zvolených do Sněmovny národů ve Slovenské republice.</a:t>
            </a:r>
          </a:p>
          <a:p>
            <a:r>
              <a:rPr lang="cs-CZ" dirty="0"/>
              <a:t>Ústavní zákon je přijat´, jestliže se pro něj vysloví kvalifikovaná (3/5) většina poslanců zvolených do SL, kvalifikovaná většina poslanců zvolených do SN v ČR a kvalifikovaná většina poslanců zvolených do SN v SR.   </a:t>
            </a:r>
          </a:p>
        </p:txBody>
      </p:sp>
    </p:spTree>
    <p:extLst>
      <p:ext uri="{BB962C8B-B14F-4D97-AF65-F5344CB8AC3E}">
        <p14:creationId xmlns:p14="http://schemas.microsoft.com/office/powerpoint/2010/main" val="18366572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Deklarácia SNR o zvrchovanosti SR</a:t>
            </a:r>
            <a:br>
              <a:rPr lang="sk-SK" dirty="0"/>
            </a:br>
            <a:r>
              <a:rPr lang="sk-SK" dirty="0"/>
              <a:t>(17. </a:t>
            </a:r>
            <a:r>
              <a:rPr lang="sk-SK" dirty="0" err="1"/>
              <a:t>červenec</a:t>
            </a:r>
            <a:r>
              <a:rPr lang="sk-SK" dirty="0"/>
              <a:t> 1992)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Touto deklaráciou Slovenská národná rada vyhlasuje zvrchovanosť Slovenskej republiky ako základ suverénneho štátu slovenského národa</a:t>
            </a:r>
          </a:p>
        </p:txBody>
      </p:sp>
    </p:spTree>
    <p:extLst>
      <p:ext uri="{BB962C8B-B14F-4D97-AF65-F5344CB8AC3E}">
        <p14:creationId xmlns:p14="http://schemas.microsoft.com/office/powerpoint/2010/main" val="19898029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Hlasování SNR o deklaraci svrchovanosti (17. 7. 1992)  </a:t>
            </a:r>
          </a:p>
        </p:txBody>
      </p:sp>
      <p:pic>
        <p:nvPicPr>
          <p:cNvPr id="1026" name="Picture 2" descr="C:\Users\TUL-S0-29\Desktop\Scan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57753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8279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Vila </a:t>
            </a:r>
            <a:r>
              <a:rPr lang="cs-CZ" dirty="0" err="1"/>
              <a:t>Tugendhat</a:t>
            </a:r>
            <a:r>
              <a:rPr lang="cs-CZ" dirty="0"/>
              <a:t> v Brně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86" y="1988841"/>
            <a:ext cx="6214988" cy="41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434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Preambule Ústavy SR (úst. zák. č. 460/1992 Sb.)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/>
              <a:t>My, národ slovenský, pamätajúc na politické a kultúrne dedičstvo svojich predkov a na stáročné skúsenosti zo zápasov o národné bytie a vlastnú štátnosť, v zmysle cyrilo-metodského duchovného dedičstva a historického odkazu Veľkej Moravy, vychádzajúc z prirodzeného práva národov na sebaurčenie, spoločne s príslušníkmi národnostných menšín a etnických skupín žijúcich na území Slovenskej republiky, v záujme trvalej mierovej spolupráce s ostatnými demokratickými štátmi, usilujúc sa o uplatňovanie demokratickej formy vlády, záruk slobodného života, rozvoja duchovnej kultúry a hospodárskej prosperity, teda my občania Slovenskej republiky uznášame sa prostredníctvom svojich zástupcov na tejto ústave:...</a:t>
            </a:r>
          </a:p>
        </p:txBody>
      </p:sp>
    </p:spTree>
    <p:extLst>
      <p:ext uri="{BB962C8B-B14F-4D97-AF65-F5344CB8AC3E}">
        <p14:creationId xmlns:p14="http://schemas.microsoft.com/office/powerpoint/2010/main" val="8608240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Dohody mezi ČR a SR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Dohoda o bezvízovém styku – umožňovala občanům ČR a SR překračovat česko-slovenskou hranici na základě občanských průkazů a to kdekoliv, tedy i mimo oficiální hraniční přechody;</a:t>
            </a:r>
          </a:p>
          <a:p>
            <a:r>
              <a:rPr lang="cs-CZ" dirty="0"/>
              <a:t>Dohoda o vzájemném zaměstnávání – umožňovala občanům jedné smluvní strany pracovat na území druhé smluvní strany bez pracovního povolení;</a:t>
            </a:r>
          </a:p>
          <a:p>
            <a:r>
              <a:rPr lang="cs-CZ" dirty="0"/>
              <a:t>Dohoda o převzetí závazků ze sociálního zabezpečení (důchody);</a:t>
            </a:r>
          </a:p>
          <a:p>
            <a:r>
              <a:rPr lang="cs-CZ" dirty="0"/>
              <a:t>Dohoda o poskytování zdravotní péče;</a:t>
            </a:r>
          </a:p>
          <a:p>
            <a:r>
              <a:rPr lang="cs-CZ" dirty="0"/>
              <a:t>Dohoda o celní unii (do 30. 4. 2004)</a:t>
            </a:r>
          </a:p>
          <a:p>
            <a:r>
              <a:rPr lang="cs-CZ" dirty="0"/>
              <a:t>Dohoda o měnové unii (do 5. 2. 1993) </a:t>
            </a:r>
          </a:p>
        </p:txBody>
      </p:sp>
    </p:spTree>
    <p:extLst>
      <p:ext uri="{BB962C8B-B14F-4D97-AF65-F5344CB8AC3E}">
        <p14:creationId xmlns:p14="http://schemas.microsoft.com/office/powerpoint/2010/main" val="14938701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Nevyřešené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Otázka státního občanství – k dohodě nedošlo</a:t>
            </a:r>
          </a:p>
          <a:p>
            <a:r>
              <a:rPr lang="cs-CZ" dirty="0"/>
              <a:t>Rozdělení dluhů podniků a bank vůči Státní bance československé</a:t>
            </a:r>
          </a:p>
        </p:txBody>
      </p:sp>
    </p:spTree>
    <p:extLst>
      <p:ext uri="{BB962C8B-B14F-4D97-AF65-F5344CB8AC3E}">
        <p14:creationId xmlns:p14="http://schemas.microsoft.com/office/powerpoint/2010/main" val="4904722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Problematika státního občanství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 Československu existovalo od 1. 1. 1969 vedle občanství federace i občanství republik (zák. č. 165/1968 Sb., zák. SNR č. 208/1968 Sb. zák. ČNR č. 39/1969 Sb.). </a:t>
            </a:r>
          </a:p>
          <a:p>
            <a:r>
              <a:rPr lang="cs-CZ" dirty="0"/>
              <a:t>Občanství republiky nemělo praktický význam (čl. V. úst. zák. 143/1968 Sb. o čs. federaci).</a:t>
            </a:r>
          </a:p>
          <a:p>
            <a:r>
              <a:rPr lang="cs-CZ" dirty="0"/>
              <a:t>V ČR: zák. č. 40/1993 Sb. – princip jediného občanství.</a:t>
            </a:r>
          </a:p>
          <a:p>
            <a:r>
              <a:rPr lang="cs-CZ" dirty="0"/>
              <a:t>V SR: zák. č. 40/1993 Z. z</a:t>
            </a:r>
            <a:r>
              <a:rPr lang="cs-CZ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98582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0FDF08-6723-46DA-B151-F5EA4362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Žádost Marie Kovačíkové z Orlové o přiznání českého občanství poslaná z neznalosti na slovenské velvyslanectví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8492E2A-A1FA-4611-A199-3D5203E14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268760"/>
            <a:ext cx="4130877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743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Listina o udělení státního občanství České republiky</a:t>
            </a:r>
          </a:p>
        </p:txBody>
      </p:sp>
      <p:pic>
        <p:nvPicPr>
          <p:cNvPr id="1026" name="Picture 2" descr="C:\Users\Jan Rychlík\Desktop\M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3888432" cy="518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4731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majetku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Nemovitý majetek federace připadá té republice, na jejímž území se nachází;</a:t>
            </a:r>
          </a:p>
          <a:p>
            <a:r>
              <a:rPr lang="cs-CZ" dirty="0"/>
              <a:t>Movitý majetek včetně aktiv a pasiv se rozdělí v poměru 2 : 1 ve prospěch České republiky, tj. podle poměru počtu obyvatelstva.  </a:t>
            </a:r>
          </a:p>
        </p:txBody>
      </p:sp>
    </p:spTree>
    <p:extLst>
      <p:ext uri="{BB962C8B-B14F-4D97-AF65-F5344CB8AC3E}">
        <p14:creationId xmlns:p14="http://schemas.microsoft.com/office/powerpoint/2010/main" val="383951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Normalizační federace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Socialistická federace sovětského typu;</a:t>
            </a:r>
          </a:p>
          <a:p>
            <a:r>
              <a:rPr lang="cs-CZ" dirty="0"/>
              <a:t>Federalismus je inkompatibilní se zásadou tzv. demokratického centralismu, tj. bezpodmínečného podřízení nižších složek státního a stranického aparátu složkám vyšším;</a:t>
            </a:r>
          </a:p>
          <a:p>
            <a:r>
              <a:rPr lang="cs-CZ" dirty="0"/>
              <a:t>O politických záležitostech nadále rozhoduje předsednictvo ÚV KSČ v Praze.</a:t>
            </a:r>
          </a:p>
        </p:txBody>
      </p:sp>
    </p:spTree>
    <p:extLst>
      <p:ext uri="{BB962C8B-B14F-4D97-AF65-F5344CB8AC3E}">
        <p14:creationId xmlns:p14="http://schemas.microsoft.com/office/powerpoint/2010/main" val="15684935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Preambule Ústavy České republiky (úst. zák. č. 1/1993</a:t>
            </a:r>
            <a:r>
              <a:rPr lang="bg-BG" dirty="0"/>
              <a:t> </a:t>
            </a:r>
            <a:r>
              <a:rPr lang="cs-CZ" dirty="0"/>
              <a:t>Sb.)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dirty="0"/>
              <a:t>My, </a:t>
            </a:r>
            <a:r>
              <a:rPr lang="cs-CZ" sz="2200"/>
              <a:t>občané České </a:t>
            </a:r>
            <a:r>
              <a:rPr lang="cs-CZ" sz="2200" dirty="0"/>
              <a:t>republiky v Čechách, na Moravě a ve Slezsku v čase obnovy samostatného českého státu, věrni všem dobrým tradicím dávné státnosti zemí Koruny české i státnosti československé, odhodláni budovat, chránit a rozvíjet Českou republiku v duchu nedotknutelných hodnot lidské důstojnosti a svobody jako vlast rovnoprávných, svobodných občanů, kteří jsou si vědomi svých povinností vůči druhým a zodpovědnosti vůči celku, jako svobodný a demokratický stát, založený na úctě k lidským právům a na zásadách občanské společnosti, jako součást  rodiny evropských světových demokracií, odhodláni společně střežit a rozvíjet zděděné přírodní, kulturní, hmotné a duchovní bohatství, odhodláni řídit se všemi osvědčenými principy právního státu, prostřednictvím svých svobodně zvolených zástupců přijímáme tuto Ústavu České  republiky</a:t>
            </a:r>
          </a:p>
        </p:txBody>
      </p:sp>
    </p:spTree>
    <p:extLst>
      <p:ext uri="{BB962C8B-B14F-4D97-AF65-F5344CB8AC3E}">
        <p14:creationId xmlns:p14="http://schemas.microsoft.com/office/powerpoint/2010/main" val="40825368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zákon o zániku ČSFR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954" y="1600200"/>
            <a:ext cx="3288092" cy="4525963"/>
          </a:xfrm>
        </p:spPr>
      </p:pic>
    </p:spTree>
    <p:extLst>
      <p:ext uri="{BB962C8B-B14F-4D97-AF65-F5344CB8AC3E}">
        <p14:creationId xmlns:p14="http://schemas.microsoft.com/office/powerpoint/2010/main" val="7953583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Čl. 1 úst. zák. 542/1992 Sb.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Uplynutím 31. decembra 1992 zaniká Česká a Slovenská Federatívna Republika</a:t>
            </a:r>
          </a:p>
          <a:p>
            <a:r>
              <a:rPr lang="sk-SK" dirty="0"/>
              <a:t>Nástupnickými štátmi Českej a Slovenskej Federatívnej Republiky sú Česká Republika a Slovenská Republika. </a:t>
            </a:r>
          </a:p>
        </p:txBody>
      </p:sp>
    </p:spTree>
    <p:extLst>
      <p:ext uri="{BB962C8B-B14F-4D97-AF65-F5344CB8AC3E}">
        <p14:creationId xmlns:p14="http://schemas.microsoft.com/office/powerpoint/2010/main" val="22027507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9F000D-BB61-43B5-9F3C-B5BCEA5A7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Hlasování o ústavním zákonu o zániku ČSFR 25. 11. 1992 ve 13.21 hod. – Sněmovna lidu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AEC202-C28A-4AC2-9756-802E165F8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Celkem poslanců:                                        150</a:t>
            </a:r>
          </a:p>
          <a:p>
            <a:r>
              <a:rPr lang="cs-CZ" dirty="0"/>
              <a:t>Přítomno (registrovali se)                           143</a:t>
            </a:r>
          </a:p>
          <a:p>
            <a:r>
              <a:rPr lang="cs-CZ" dirty="0"/>
              <a:t>Požadovaná 3/5 kvalifikovaná většina</a:t>
            </a:r>
            <a:r>
              <a:rPr lang="cs-CZ" dirty="0">
                <a:solidFill>
                  <a:srgbClr val="FF0000"/>
                </a:solidFill>
              </a:rPr>
              <a:t>:      90</a:t>
            </a:r>
          </a:p>
          <a:p>
            <a:pPr marL="0" indent="0">
              <a:buNone/>
            </a:pPr>
            <a:r>
              <a:rPr lang="cs-CZ" dirty="0"/>
              <a:t>    </a:t>
            </a:r>
          </a:p>
          <a:p>
            <a:endParaRPr lang="cs-CZ" dirty="0"/>
          </a:p>
          <a:p>
            <a:r>
              <a:rPr lang="cs-CZ" dirty="0"/>
              <a:t>Pro:                                                                   </a:t>
            </a:r>
            <a:r>
              <a:rPr lang="cs-CZ" dirty="0">
                <a:solidFill>
                  <a:srgbClr val="FF0000"/>
                </a:solidFill>
              </a:rPr>
              <a:t>92</a:t>
            </a:r>
          </a:p>
          <a:p>
            <a:r>
              <a:rPr lang="cs-CZ" dirty="0"/>
              <a:t>Proti:                                                                16</a:t>
            </a:r>
          </a:p>
          <a:p>
            <a:r>
              <a:rPr lang="cs-CZ" dirty="0"/>
              <a:t>Zdrželo se:                                                       25</a:t>
            </a:r>
          </a:p>
          <a:p>
            <a:r>
              <a:rPr lang="cs-CZ" dirty="0"/>
              <a:t>Ignorovali (zřejmě opustili sál):                     8    </a:t>
            </a:r>
          </a:p>
          <a:p>
            <a:pPr marL="0" indent="0">
              <a:buNone/>
            </a:pPr>
            <a:r>
              <a:rPr lang="cs-CZ" dirty="0"/>
              <a:t>     </a:t>
            </a:r>
            <a:r>
              <a:rPr lang="cs-CZ" dirty="0">
                <a:solidFill>
                  <a:srgbClr val="0070C0"/>
                </a:solidFill>
              </a:rPr>
              <a:t>Celkem:                                                         141 (!) 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45666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03E12E-5AB8-4098-A012-4692DD085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Hlasování o ústavním zákonu o zániku ČSFR 25. 11. 1992 ve 13.21 hod. – </a:t>
            </a:r>
            <a:r>
              <a:rPr lang="cs-CZ" sz="3200" dirty="0"/>
              <a:t> Sněmovna národů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DD0EB4-3CBE-4979-9080-C34F8F62E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Česká část -  počet poslanců                     75                   </a:t>
            </a:r>
          </a:p>
          <a:p>
            <a:r>
              <a:rPr lang="cs-CZ" dirty="0"/>
              <a:t>přítomno                                                      72</a:t>
            </a:r>
          </a:p>
          <a:p>
            <a:r>
              <a:rPr lang="cs-CZ" dirty="0"/>
              <a:t>Požadovaná 3/5 kvalifikovaná většina     </a:t>
            </a:r>
            <a:r>
              <a:rPr lang="cs-CZ" dirty="0">
                <a:solidFill>
                  <a:srgbClr val="FF0000"/>
                </a:solidFill>
              </a:rPr>
              <a:t>45</a:t>
            </a:r>
          </a:p>
          <a:p>
            <a:r>
              <a:rPr lang="cs-CZ" dirty="0"/>
              <a:t>Pro:                                                                </a:t>
            </a:r>
            <a:r>
              <a:rPr lang="cs-CZ" dirty="0">
                <a:solidFill>
                  <a:srgbClr val="FF0000"/>
                </a:solidFill>
              </a:rPr>
              <a:t>45</a:t>
            </a:r>
          </a:p>
          <a:p>
            <a:r>
              <a:rPr lang="cs-CZ" dirty="0"/>
              <a:t>Proti                                                                7</a:t>
            </a:r>
          </a:p>
          <a:p>
            <a:r>
              <a:rPr lang="cs-CZ" dirty="0"/>
              <a:t>Zdrželi se                                                      11</a:t>
            </a:r>
          </a:p>
          <a:p>
            <a:r>
              <a:rPr lang="cs-CZ" dirty="0"/>
              <a:t>Ignorovali                                                       9</a:t>
            </a:r>
          </a:p>
          <a:p>
            <a:r>
              <a:rPr lang="cs-CZ" dirty="0"/>
              <a:t>Celkem                                                          72</a:t>
            </a:r>
          </a:p>
          <a:p>
            <a:r>
              <a:rPr lang="cs-CZ" dirty="0"/>
              <a:t>Slovenská část – počet poslanců               75</a:t>
            </a:r>
          </a:p>
          <a:p>
            <a:r>
              <a:rPr lang="cs-CZ" dirty="0"/>
              <a:t>Přítomno                                                       72</a:t>
            </a:r>
          </a:p>
          <a:p>
            <a:r>
              <a:rPr lang="cs-CZ" dirty="0"/>
              <a:t>Požadovaná 3/5 kvalifikovaná většina      </a:t>
            </a:r>
            <a:r>
              <a:rPr lang="cs-CZ" dirty="0">
                <a:solidFill>
                  <a:srgbClr val="FF0000"/>
                </a:solidFill>
              </a:rPr>
              <a:t>45</a:t>
            </a:r>
          </a:p>
          <a:p>
            <a:r>
              <a:rPr lang="cs-CZ" dirty="0"/>
              <a:t>Pro                                                                  45</a:t>
            </a:r>
          </a:p>
          <a:p>
            <a:r>
              <a:rPr lang="cs-CZ" dirty="0"/>
              <a:t>Proti                                                                 7</a:t>
            </a:r>
          </a:p>
          <a:p>
            <a:r>
              <a:rPr lang="cs-CZ" dirty="0"/>
              <a:t>Zdrželi se                                                       16</a:t>
            </a:r>
          </a:p>
          <a:p>
            <a:r>
              <a:rPr lang="cs-CZ" dirty="0"/>
              <a:t>Ignorovali                                                        3</a:t>
            </a:r>
          </a:p>
          <a:p>
            <a:r>
              <a:rPr lang="cs-CZ" dirty="0">
                <a:solidFill>
                  <a:srgbClr val="0070C0"/>
                </a:solidFill>
              </a:rPr>
              <a:t>Celkem                                                          71  (!)    </a:t>
            </a:r>
          </a:p>
        </p:txBody>
      </p:sp>
    </p:spTree>
    <p:extLst>
      <p:ext uri="{BB962C8B-B14F-4D97-AF65-F5344CB8AC3E}">
        <p14:creationId xmlns:p14="http://schemas.microsoft.com/office/powerpoint/2010/main" val="11415331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Vzájemné uznání ČR a SR (1993)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926" y="1600200"/>
            <a:ext cx="3110148" cy="4525963"/>
          </a:xfrm>
        </p:spPr>
      </p:pic>
    </p:spTree>
    <p:extLst>
      <p:ext uri="{BB962C8B-B14F-4D97-AF65-F5344CB8AC3E}">
        <p14:creationId xmlns:p14="http://schemas.microsoft.com/office/powerpoint/2010/main" val="15288864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Problémy mezi ČR a SR po rozdělení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Kompenzace za používání československé vlajky, za používání loga OK u ČSA a názvu „československý“ u obchodních podniků (ČSOB)</a:t>
            </a:r>
          </a:p>
          <a:p>
            <a:r>
              <a:rPr lang="cs-CZ" dirty="0"/>
              <a:t>Vytýčení státní hranice v oblasti osady U </a:t>
            </a:r>
            <a:r>
              <a:rPr lang="cs-CZ" dirty="0" err="1"/>
              <a:t>Sabotů</a:t>
            </a:r>
            <a:r>
              <a:rPr lang="cs-CZ" dirty="0"/>
              <a:t> v katastru obce Javorník, v obci Sidonia nad </a:t>
            </a:r>
            <a:r>
              <a:rPr lang="cs-CZ" dirty="0" err="1"/>
              <a:t>Vlárkou</a:t>
            </a:r>
            <a:r>
              <a:rPr lang="cs-CZ" dirty="0"/>
              <a:t> a v oblasti osady Kasárna, katastrální území Makov 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11518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Měnová rozluka (5.-8. 2. 1993)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43387"/>
            <a:ext cx="4104456" cy="5153965"/>
          </a:xfrm>
        </p:spPr>
      </p:pic>
    </p:spTree>
    <p:extLst>
      <p:ext uri="{BB962C8B-B14F-4D97-AF65-F5344CB8AC3E}">
        <p14:creationId xmlns:p14="http://schemas.microsoft.com/office/powerpoint/2010/main" val="3319541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Měnová rozluka (5. – 8. 2. 1993)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455" y="1600200"/>
            <a:ext cx="3245090" cy="4525963"/>
          </a:xfrm>
        </p:spPr>
      </p:pic>
    </p:spTree>
    <p:extLst>
      <p:ext uri="{BB962C8B-B14F-4D97-AF65-F5344CB8AC3E}">
        <p14:creationId xmlns:p14="http://schemas.microsoft.com/office/powerpoint/2010/main" val="27345749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Měnová rozluka 1993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5111099" cy="5661248"/>
          </a:xfrm>
        </p:spPr>
      </p:pic>
    </p:spTree>
    <p:extLst>
      <p:ext uri="{BB962C8B-B14F-4D97-AF65-F5344CB8AC3E}">
        <p14:creationId xmlns:p14="http://schemas.microsoft.com/office/powerpoint/2010/main" val="1859242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Slovensko v letech 1969-1989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Menší rozsah čistek v letech 1969-1971 oproti České republice;</a:t>
            </a:r>
          </a:p>
          <a:p>
            <a:r>
              <a:rPr lang="cs-CZ" dirty="0"/>
              <a:t>Dokončení hospodářského vyrovnání;</a:t>
            </a:r>
          </a:p>
          <a:p>
            <a:r>
              <a:rPr lang="cs-CZ" dirty="0"/>
              <a:t>Vytvoření silné slovenské manažerské vrstvy schopné kdykoliv převzít řízení státu;</a:t>
            </a:r>
          </a:p>
          <a:p>
            <a:r>
              <a:rPr lang="cs-CZ" dirty="0"/>
              <a:t>Výrazný vzrůst životní úrovně;</a:t>
            </a:r>
          </a:p>
          <a:p>
            <a:r>
              <a:rPr lang="cs-CZ" dirty="0"/>
              <a:t>V politickém ohledu: vytvoření reformní platformy v rámci KSS v letech 1987-1989. </a:t>
            </a:r>
          </a:p>
        </p:txBody>
      </p:sp>
    </p:spTree>
    <p:extLst>
      <p:ext uri="{BB962C8B-B14F-4D97-AF65-F5344CB8AC3E}">
        <p14:creationId xmlns:p14="http://schemas.microsoft.com/office/powerpoint/2010/main" val="233981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Slovenská koruna (1993-2009)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5"/>
            <a:ext cx="3240360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66982"/>
            <a:ext cx="331236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280831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74994"/>
            <a:ext cx="2952328" cy="19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51677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Slovenské bankovky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604867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27058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Slovenská tisícikoruna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420144"/>
            <a:ext cx="58102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96433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Slovenská bankovka 5000 Sk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68863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51482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03DA19-EC59-41E8-B3FE-14F2614EC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Podmínky dlouhodobé existence mnohonárodnostních států a jejich aplikace na Československo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FBDC20-8D00-4BC5-B237-522F56712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Musí zde být nosná idea, která by byla silnější, než vazba občanů státu k partikulárním národům; idea musí vzniknout přirozeným, dlouhodobým historickým vývojem. To v případě Československa nebylo;</a:t>
            </a:r>
          </a:p>
          <a:p>
            <a:r>
              <a:rPr lang="cs-CZ" dirty="0"/>
              <a:t>Je-li stát budován na bázi federace, vyžaduje udržení mnoho národnostního státu neustálé vyvažování moci mezi centrem (federací) a jednotlivými jejími částmi; proces je permanentní a nelze jej ukončit; k podobným permanentním jednáním nebyla na české straně po vítězství ODS v České republice politická vůle.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847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nové ústavy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„Slovenský národ má neodcudziteľné právo na vlastnú národnú štátnosť. Táto štátnosť nie je ešte dobudovaná“ (Anton </a:t>
            </a:r>
            <a:r>
              <a:rPr lang="sk-SK" dirty="0" err="1"/>
              <a:t>Hrnko</a:t>
            </a:r>
            <a:r>
              <a:rPr lang="sk-SK" dirty="0"/>
              <a:t>, </a:t>
            </a:r>
            <a:r>
              <a:rPr lang="sk-SK" i="1" dirty="0"/>
              <a:t>Literárny týždenník </a:t>
            </a:r>
            <a:r>
              <a:rPr lang="sk-SK" dirty="0"/>
              <a:t>26. 5. 1989)</a:t>
            </a:r>
          </a:p>
          <a:p>
            <a:r>
              <a:rPr lang="cs-CZ" dirty="0"/>
              <a:t>„</a:t>
            </a:r>
            <a:r>
              <a:rPr lang="sk-SK" dirty="0"/>
              <a:t>Prestavba môže zanedlho odhaliť, že viaceré dôsledne neriešené veci nie sú historicky nosné pre národ ako politický subjekt. Právo na vlastný štát je prirodzeným právom národa“</a:t>
            </a:r>
          </a:p>
          <a:p>
            <a:r>
              <a:rPr lang="sk-SK" dirty="0"/>
              <a:t>(Pavol </a:t>
            </a:r>
            <a:r>
              <a:rPr lang="sk-SK" dirty="0" err="1"/>
              <a:t>Kanis</a:t>
            </a:r>
            <a:r>
              <a:rPr lang="sk-SK" dirty="0"/>
              <a:t>, </a:t>
            </a:r>
            <a:r>
              <a:rPr lang="sk-SK" i="1" dirty="0"/>
              <a:t>Literárny týždenník</a:t>
            </a:r>
            <a:r>
              <a:rPr lang="sk-SK" dirty="0"/>
              <a:t>, 20. 1. 1989)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09156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2911</Words>
  <Application>Microsoft Office PowerPoint</Application>
  <PresentationFormat>Předvádění na obrazovce (4:3)</PresentationFormat>
  <Paragraphs>239</Paragraphs>
  <Slides>84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84</vt:i4>
      </vt:variant>
    </vt:vector>
  </HeadingPairs>
  <TitlesOfParts>
    <vt:vector size="87" baseType="lpstr">
      <vt:lpstr>Arial</vt:lpstr>
      <vt:lpstr>Calibri</vt:lpstr>
      <vt:lpstr>Motiv systému Office</vt:lpstr>
      <vt:lpstr>Rozdělení Československa  </vt:lpstr>
      <vt:lpstr>Doporučená literatura</vt:lpstr>
      <vt:lpstr>Proč se Československo rozpadlo?</vt:lpstr>
      <vt:lpstr>Ústavní zákon č. 143/1968 Sb.</vt:lpstr>
      <vt:lpstr>Ústavní systém a zákaz majorizace</vt:lpstr>
      <vt:lpstr>Zákaz majorizace</vt:lpstr>
      <vt:lpstr>Normalizační federace</vt:lpstr>
      <vt:lpstr>Slovensko v letech 1969-1989 </vt:lpstr>
      <vt:lpstr>Příprava nové ústavy</vt:lpstr>
      <vt:lpstr>Trojjediná ústava</vt:lpstr>
      <vt:lpstr>Slovensko po listopadu 1989</vt:lpstr>
      <vt:lpstr>Politické strany na Slovensku</vt:lpstr>
      <vt:lpstr>Pomlčková válka</vt:lpstr>
      <vt:lpstr>Politická jednání české a slovenské politické reprezentace v roce 1990</vt:lpstr>
      <vt:lpstr>Hlavní problém jednání</vt:lpstr>
      <vt:lpstr>Petr Pithart (1941), předseda vlády České republiky 1990-1992</vt:lpstr>
      <vt:lpstr>Vladimír Mečiar (1942), předseda vlády SR 1990-1991 a 1992-1994</vt:lpstr>
      <vt:lpstr>Ján Čarnogurský (1944), předseda vlády Slovenské republiky 1991-1992</vt:lpstr>
      <vt:lpstr>Dagmar Burešová (1929-2018), předsedkyně České národní rady</vt:lpstr>
      <vt:lpstr>František Mikloško (1947), předseda Slovenské národní rady 1990-1992</vt:lpstr>
      <vt:lpstr>Marián Čalfa (1946), předseda federální vlády ČSFR 1989-1992</vt:lpstr>
      <vt:lpstr>Prezentace aplikace PowerPoint</vt:lpstr>
      <vt:lpstr>Prezentace aplikace PowerPoint</vt:lpstr>
      <vt:lpstr>ČSFR – výsledek pomlčkové války </vt:lpstr>
      <vt:lpstr>Zástavy ČSFR, ČR, SR (1990)</vt:lpstr>
      <vt:lpstr>Hledání kompromisu</vt:lpstr>
      <vt:lpstr>Marginální separatistické strany</vt:lpstr>
      <vt:lpstr>Hnutie za oslobodenie Slovenska</vt:lpstr>
      <vt:lpstr>Hnutí československého porozumění</vt:lpstr>
      <vt:lpstr>Vladimír Čech (1950-1994)</vt:lpstr>
      <vt:lpstr>Co je „společný stát“?</vt:lpstr>
      <vt:lpstr>Přerozdělení kompetencí </vt:lpstr>
      <vt:lpstr>Hnutie za demokratické Slovensko </vt:lpstr>
      <vt:lpstr>Hnutie československého porozumenia</vt:lpstr>
      <vt:lpstr>Iniciativa „Za zvrchované Slovensko“</vt:lpstr>
      <vt:lpstr>Výzva iniciativy „Za zvrchované Slovensko“ (11. září 1991)</vt:lpstr>
      <vt:lpstr>Iniciativa za  spoločný štát</vt:lpstr>
      <vt:lpstr>Iniciativa „Za spoločný štát“</vt:lpstr>
      <vt:lpstr>Mosty a Listy</vt:lpstr>
      <vt:lpstr>Hnutí za samosprávnou demokracii – Společnost pro Moravu a Slezsko</vt:lpstr>
      <vt:lpstr>Politická jednání</vt:lpstr>
      <vt:lpstr>Boleslav Bárta (1929-1991), předseda HSD-SMS</vt:lpstr>
      <vt:lpstr>Alena Ovčačíková (1956-2017), místopředsedkyně HSD-SMS</vt:lpstr>
      <vt:lpstr>Specifické problémy ve vztazích obou republik</vt:lpstr>
      <vt:lpstr>Jednání v Milovech a Milovská dohoda (3. - 8. února 1992) </vt:lpstr>
      <vt:lpstr>Nekompatibilní a nereálné požadavky a představy </vt:lpstr>
      <vt:lpstr>Návrh HZDS na smlouvu mezi ČR a SR o utvoření unie</vt:lpstr>
      <vt:lpstr>Samostatná mezinárodněprávní subjektivita republik</vt:lpstr>
      <vt:lpstr>Logo VPN (později ODÚ)</vt:lpstr>
      <vt:lpstr>Maďarská nezávislá iniciativa (MOS) </vt:lpstr>
      <vt:lpstr>Volby 5. – 6. 6. 1992</vt:lpstr>
      <vt:lpstr>Prezentace aplikace PowerPoint</vt:lpstr>
      <vt:lpstr>Politická dohoda mezi ODS a HZDS o rozdělení ČSFR (Bratislava, 19. 6. 1992)</vt:lpstr>
      <vt:lpstr>Prezentace aplikace PowerPoint</vt:lpstr>
      <vt:lpstr>Proč HZDS opakovaně vnucovala ODS unii či konfederaci</vt:lpstr>
      <vt:lpstr>Proč ODS odmítla návrhy HZDS na unii či konfederaci</vt:lpstr>
      <vt:lpstr>Jan Stráský (1940-2019, poslední federální předseda vlády</vt:lpstr>
      <vt:lpstr>Michal Kováč (1930-2016), poslední předseda FS, první prezident SR</vt:lpstr>
      <vt:lpstr>Jaroslav Šabata (1927-2012), poradce Michala Kováče</vt:lpstr>
      <vt:lpstr>Deklarácia SNR o zvrchovanosti SR (17. červenec 1992)</vt:lpstr>
      <vt:lpstr>Hlasování SNR o deklaraci svrchovanosti (17. 7. 1992)  </vt:lpstr>
      <vt:lpstr>Vila Tugendhat v Brně</vt:lpstr>
      <vt:lpstr>Preambule Ústavy SR (úst. zák. č. 460/1992 Sb.)</vt:lpstr>
      <vt:lpstr>Dohody mezi ČR a SR </vt:lpstr>
      <vt:lpstr>Nevyřešené otázky</vt:lpstr>
      <vt:lpstr>Problematika státního občanství</vt:lpstr>
      <vt:lpstr>Žádost Marie Kovačíkové z Orlové o přiznání českého občanství poslaná z neznalosti na slovenské velvyslanectví</vt:lpstr>
      <vt:lpstr>Listina o udělení státního občanství České republiky</vt:lpstr>
      <vt:lpstr>Rozdělení majetku</vt:lpstr>
      <vt:lpstr>Preambule Ústavy České republiky (úst. zák. č. 1/1993 Sb.)</vt:lpstr>
      <vt:lpstr>Ústavní zákon o zániku ČSFR</vt:lpstr>
      <vt:lpstr>Čl. 1 úst. zák. 542/1992 Sb.</vt:lpstr>
      <vt:lpstr>Hlasování o ústavním zákonu o zániku ČSFR 25. 11. 1992 ve 13.21 hod. – Sněmovna lidu</vt:lpstr>
      <vt:lpstr>Hlasování o ústavním zákonu o zániku ČSFR 25. 11. 1992 ve 13.21 hod. –  Sněmovna národů </vt:lpstr>
      <vt:lpstr>Vzájemné uznání ČR a SR (1993)</vt:lpstr>
      <vt:lpstr>Problémy mezi ČR a SR po rozdělení</vt:lpstr>
      <vt:lpstr>Měnová rozluka (5.-8. 2. 1993)</vt:lpstr>
      <vt:lpstr>Měnová rozluka (5. – 8. 2. 1993)</vt:lpstr>
      <vt:lpstr>Měnová rozluka 1993</vt:lpstr>
      <vt:lpstr>Slovenská koruna (1993-2009)</vt:lpstr>
      <vt:lpstr>Slovenské bankovky </vt:lpstr>
      <vt:lpstr>Slovenská tisícikoruna</vt:lpstr>
      <vt:lpstr>Slovenská bankovka 5000 Sk</vt:lpstr>
      <vt:lpstr>Podmínky dlouhodobé existence mnohonárodnostních států a jejich aplikace na Československo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Rozpad Československa  </dc:title>
  <dc:creator>TUL-S0-29</dc:creator>
  <cp:lastModifiedBy>Rychlík, Jan</cp:lastModifiedBy>
  <cp:revision>74</cp:revision>
  <dcterms:created xsi:type="dcterms:W3CDTF">2016-04-16T13:13:40Z</dcterms:created>
  <dcterms:modified xsi:type="dcterms:W3CDTF">2021-11-17T07:06:42Z</dcterms:modified>
</cp:coreProperties>
</file>