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4F6EFC-8EE7-4A06-9976-251FEC5735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37BA5ED-BA62-4398-8BF3-F3A3703169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4678DA2-D119-474D-B1D8-FF993C4CE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99698-EBF5-44A3-B5DB-BA13E0A8A050}" type="datetimeFigureOut">
              <a:rPr lang="cs-CZ" smtClean="0"/>
              <a:t>26.05.2020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7B83D38-ACAD-415D-9A7C-83F28E111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132F8FC-E6A3-49F9-95CD-6F655B5B8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CE409-59F6-4294-8617-C60F5D1995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6230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749B12-8D1F-4313-BD6F-D2529F660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1FE1716-FB4A-4421-9F88-F560DF851A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9853402-141E-4F37-81E1-BB40EAF46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99698-EBF5-44A3-B5DB-BA13E0A8A050}" type="datetimeFigureOut">
              <a:rPr lang="cs-CZ" smtClean="0"/>
              <a:t>26.05.2020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CCBBBB2-3805-46BC-8FAB-846502026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C0C6C9C-A673-4AE4-9DB5-3E42C2587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CE409-59F6-4294-8617-C60F5D1995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7596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7703355-A704-49D4-9136-D6FB2B639E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3B9284C-8FDD-4236-B235-258C442F6C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8E678B4-FCA4-455A-A5E6-02091BE3F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99698-EBF5-44A3-B5DB-BA13E0A8A050}" type="datetimeFigureOut">
              <a:rPr lang="cs-CZ" smtClean="0"/>
              <a:t>26.05.2020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94C1396-EC11-4593-A67C-F7C2B9816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42B4324-9642-434B-9DC8-9FC0F678F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CE409-59F6-4294-8617-C60F5D1995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70139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04AE6-B842-46F5-A8C4-0BE56EBB41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0804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EA547E-ED4B-452A-8B57-5712E58CC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5BA7DF-BEAD-4754-948B-A1CEE0626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98190C6-1AE5-4F5D-B7F7-01D5B197E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99698-EBF5-44A3-B5DB-BA13E0A8A050}" type="datetimeFigureOut">
              <a:rPr lang="cs-CZ" smtClean="0"/>
              <a:t>26.05.2020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2D78B61-D31D-46E6-AAC4-CCE187D9A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103E204-BE17-4F39-A7F7-196DA1B02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CE409-59F6-4294-8617-C60F5D1995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9734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E9E1E3-BA74-4881-AD36-E21418C0A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208D154-45FA-4B8E-A86A-E960AF78AE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7D6B22A-D3E1-4931-88E8-A7B489AF4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99698-EBF5-44A3-B5DB-BA13E0A8A050}" type="datetimeFigureOut">
              <a:rPr lang="cs-CZ" smtClean="0"/>
              <a:t>26.05.2020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D4BF8FF-4BC8-4180-A3DA-A395E0DC7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62A8701-114E-48DD-B2DE-E1E40F85B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CE409-59F6-4294-8617-C60F5D1995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0245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314B55-C2EB-47FA-AE69-BC82F2198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1BDF32-C3B6-47E7-9C63-E95C5A5403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F909522-A891-4A1C-B18A-382EF17DA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51EED5B-0D14-438A-A214-BD1E4D4A7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99698-EBF5-44A3-B5DB-BA13E0A8A050}" type="datetimeFigureOut">
              <a:rPr lang="cs-CZ" smtClean="0"/>
              <a:t>26.05.2020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B812CC7-501A-42B2-AEB6-5E507F6F2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49631AE-C23E-47C8-9840-7992DFC16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CE409-59F6-4294-8617-C60F5D1995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990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C1FB8F-2F2E-4F16-AF59-3C7609DE1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4D7B668-23AA-4EEC-80F3-77335BFDF9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374AC11-A3EF-44B6-BFC1-E0C9AAA677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0AE62F1-3F2B-48F2-A343-6997F2866E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E2600D5-1A16-4F76-A4D6-84EFD3E2DC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9123A75-F751-4E73-8364-A3187FA67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99698-EBF5-44A3-B5DB-BA13E0A8A050}" type="datetimeFigureOut">
              <a:rPr lang="cs-CZ" smtClean="0"/>
              <a:t>26.05.2020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799E439-0907-46ED-A5A5-E32CB3667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20750FE-0D10-4BFE-AED5-F3CF31F17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CE409-59F6-4294-8617-C60F5D1995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1215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542547-8AE1-4827-A950-DB1AC0509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BD6BA24-C918-47F6-B45D-595D269CB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99698-EBF5-44A3-B5DB-BA13E0A8A050}" type="datetimeFigureOut">
              <a:rPr lang="cs-CZ" smtClean="0"/>
              <a:t>26.05.2020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9B24854-ED5F-4089-99AD-85AEA1364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2AA40A1-37C9-4543-8A60-67DDFF278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CE409-59F6-4294-8617-C60F5D1995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6646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4CB9F64-CDBD-4C36-91E0-EFC14A77C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99698-EBF5-44A3-B5DB-BA13E0A8A050}" type="datetimeFigureOut">
              <a:rPr lang="cs-CZ" smtClean="0"/>
              <a:t>26.05.2020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A948015-EFA3-44C3-BCAD-65DE069AD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4CD5669-9F10-42DC-A796-81DF36CBB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CE409-59F6-4294-8617-C60F5D1995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4109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E98C5B-06AB-4CE6-831D-31BDD4103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37B26D-5C0F-4F0C-A937-C44F0E1281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560E79C-D166-4332-9E8E-A95E5BD075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4BB6033-79D5-4899-9456-B911A0AE7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99698-EBF5-44A3-B5DB-BA13E0A8A050}" type="datetimeFigureOut">
              <a:rPr lang="cs-CZ" smtClean="0"/>
              <a:t>26.05.2020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89D3AF8-B8C2-48BC-AC9D-6735E3848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B948942-BBCD-41D9-B886-A59979189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CE409-59F6-4294-8617-C60F5D1995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5437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B5DEFA-189C-4750-ADE9-257383D23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C252557-826F-4F6C-A01C-738F62B37D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7D9F1E5-CBCF-49F3-8984-75169354B2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6BB0AF7-0646-4FBD-B5E2-7C6125F6C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99698-EBF5-44A3-B5DB-BA13E0A8A050}" type="datetimeFigureOut">
              <a:rPr lang="cs-CZ" smtClean="0"/>
              <a:t>26.05.2020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80960FD-E949-48A8-9495-B49E75350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EB6354B-8901-43A7-A3BD-0E68425A0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CE409-59F6-4294-8617-C60F5D1995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7792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2C3FE23D-381B-476A-99F7-8EA5A1420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ED8896C-9022-4973-9D3D-5D4505A372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BBA87EB-CB04-4B3E-9E12-D71E00544D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99698-EBF5-44A3-B5DB-BA13E0A8A050}" type="datetimeFigureOut">
              <a:rPr lang="cs-CZ" smtClean="0"/>
              <a:t>26.05.2020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5933B2A-35B7-4EA0-BA1D-8FDC85967F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DDD309F-69B4-4A60-B6FB-9EF82BCE38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CE409-59F6-4294-8617-C60F5D1995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1488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EADCAF8-8823-4E89-8612-21029831A4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8CA07B2-0819-4B62-9425-7A52BBDD70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A02BEE4-A5D4-40AF-882D-49D34B086F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6937"/>
            <a:chExt cx="9772765" cy="68580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0F5843EB-154F-4459-8954-BB1DF64BBD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75905135-55D9-431B-8D5A-4C5C92B1FE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accent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B732812-A0BB-4324-B390-DFEF26C109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01FEC055-6F76-4E20-BC93-76C2F58EAF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74CD21D-122E-4F3D-82AF-F4A37C278A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A7FF51F-3820-41BE-8690-7E758ECFA7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gradFill>
              <a:gsLst>
                <a:gs pos="813">
                  <a:schemeClr val="bg1">
                    <a:alpha val="41000"/>
                  </a:schemeClr>
                </a:gs>
                <a:gs pos="20000">
                  <a:schemeClr val="accent5">
                    <a:lumMod val="85000"/>
                    <a:alpha val="56000"/>
                  </a:schemeClr>
                </a:gs>
                <a:gs pos="44000">
                  <a:schemeClr val="accent6">
                    <a:lumMod val="40000"/>
                    <a:lumOff val="60000"/>
                    <a:alpha val="57000"/>
                  </a:schemeClr>
                </a:gs>
                <a:gs pos="100000">
                  <a:schemeClr val="bg1">
                    <a:alpha val="59000"/>
                  </a:schemeClr>
                </a:gs>
                <a:gs pos="74000">
                  <a:schemeClr val="accent1">
                    <a:lumMod val="91000"/>
                    <a:lumOff val="9000"/>
                    <a:alpha val="34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5EAD889-EA4D-485F-BA9C-F6473A4329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4" name="Nadpis 3">
            <a:extLst>
              <a:ext uri="{FF2B5EF4-FFF2-40B4-BE49-F238E27FC236}">
                <a16:creationId xmlns:a16="http://schemas.microsoft.com/office/drawing/2014/main" id="{53378314-AFB9-4C61-A284-B8DD9DE03A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cs-CZ" sz="4800" dirty="0" err="1">
                <a:solidFill>
                  <a:schemeClr val="tx2"/>
                </a:solidFill>
              </a:rPr>
              <a:t>Deflexní</a:t>
            </a:r>
            <a:r>
              <a:rPr lang="cs-CZ" sz="4800" dirty="0">
                <a:solidFill>
                  <a:schemeClr val="tx2"/>
                </a:solidFill>
              </a:rPr>
              <a:t> polohy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1CDAD6A-1199-4173-87F7-E8533BD628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160126"/>
            <a:ext cx="6105194" cy="682079"/>
          </a:xfrm>
        </p:spPr>
        <p:txBody>
          <a:bodyPr>
            <a:normAutofit/>
          </a:bodyPr>
          <a:lstStyle/>
          <a:p>
            <a:r>
              <a:rPr lang="cs-CZ" sz="2000">
                <a:solidFill>
                  <a:schemeClr val="tx2"/>
                </a:solidFill>
              </a:rPr>
              <a:t>Petr Křepelka</a:t>
            </a:r>
          </a:p>
        </p:txBody>
      </p:sp>
    </p:spTree>
    <p:extLst>
      <p:ext uri="{BB962C8B-B14F-4D97-AF65-F5344CB8AC3E}">
        <p14:creationId xmlns:p14="http://schemas.microsoft.com/office/powerpoint/2010/main" val="477873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>
          <a:xfrm>
            <a:off x="3027924" y="991261"/>
            <a:ext cx="5754696" cy="1837349"/>
          </a:xfrm>
        </p:spPr>
        <p:txBody>
          <a:bodyPr>
            <a:normAutofit/>
          </a:bodyPr>
          <a:lstStyle/>
          <a:p>
            <a:pPr algn="ctr"/>
            <a:r>
              <a:rPr lang="cs-CZ" sz="3600">
                <a:solidFill>
                  <a:schemeClr val="tx2"/>
                </a:solidFill>
              </a:rPr>
              <a:t>Deflexní polohy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50412" y="2979336"/>
            <a:ext cx="5709721" cy="2430864"/>
          </a:xfrm>
        </p:spPr>
        <p:txBody>
          <a:bodyPr anchor="t">
            <a:normAutofit/>
          </a:bodyPr>
          <a:lstStyle/>
          <a:p>
            <a:r>
              <a:rPr lang="cs-CZ" sz="2000">
                <a:solidFill>
                  <a:schemeClr val="tx2"/>
                </a:solidFill>
              </a:rPr>
              <a:t>Primární deflexe – porucha naléhání</a:t>
            </a:r>
          </a:p>
          <a:p>
            <a:r>
              <a:rPr lang="cs-CZ" sz="2000">
                <a:solidFill>
                  <a:schemeClr val="tx2"/>
                </a:solidFill>
              </a:rPr>
              <a:t>Sekundární deflexe – porucha porodního mechanismu – vývoj během porodu</a:t>
            </a:r>
          </a:p>
          <a:p>
            <a:pPr lvl="1"/>
            <a:r>
              <a:rPr lang="cs-CZ" sz="2000">
                <a:solidFill>
                  <a:schemeClr val="tx2"/>
                </a:solidFill>
              </a:rPr>
              <a:t>Temenní</a:t>
            </a:r>
          </a:p>
          <a:p>
            <a:pPr lvl="1"/>
            <a:r>
              <a:rPr lang="cs-CZ" sz="2000">
                <a:solidFill>
                  <a:schemeClr val="tx2"/>
                </a:solidFill>
              </a:rPr>
              <a:t>Čelní</a:t>
            </a:r>
          </a:p>
          <a:p>
            <a:pPr lvl="1"/>
            <a:r>
              <a:rPr lang="cs-CZ" sz="2000">
                <a:solidFill>
                  <a:schemeClr val="tx2"/>
                </a:solidFill>
              </a:rPr>
              <a:t>Obličejová</a:t>
            </a:r>
          </a:p>
          <a:p>
            <a:endParaRPr lang="cs-CZ" sz="2000">
              <a:solidFill>
                <a:schemeClr val="tx2"/>
              </a:solidFill>
            </a:endParaRPr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Picture 2" descr="temen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6759" y="1224280"/>
            <a:ext cx="7230719" cy="4099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38" name="Picture 3" descr="temeno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5081" y="952500"/>
            <a:ext cx="4278559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9" name="Text Box 4"/>
          <p:cNvSpPr txBox="1">
            <a:spLocks noChangeArrowheads="1"/>
          </p:cNvSpPr>
          <p:nvPr/>
        </p:nvSpPr>
        <p:spPr bwMode="auto">
          <a:xfrm>
            <a:off x="4335463" y="6453189"/>
            <a:ext cx="584807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000"/>
              <a:t>Bumm E. Grundriss zum studium der geburtshilfe, M</a:t>
            </a:r>
            <a:r>
              <a:rPr lang="en-US" sz="1000"/>
              <a:t>ü</a:t>
            </a:r>
            <a:r>
              <a:rPr lang="cs-CZ" sz="1000"/>
              <a:t>nchen und Wiesbaden, Verlag von J.F.Bergmann, 1921.</a:t>
            </a:r>
            <a:endParaRPr lang="en-US" sz="100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Picture 2" descr="čel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1" y="457200"/>
            <a:ext cx="3821113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2" name="Picture 3" descr="čelo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511176"/>
            <a:ext cx="3505200" cy="291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3" name="Picture 4" descr="čelo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1" y="3657600"/>
            <a:ext cx="258127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4" name="Text Box 5"/>
          <p:cNvSpPr txBox="1">
            <a:spLocks noChangeArrowheads="1"/>
          </p:cNvSpPr>
          <p:nvPr/>
        </p:nvSpPr>
        <p:spPr bwMode="auto">
          <a:xfrm>
            <a:off x="4335463" y="6453189"/>
            <a:ext cx="584807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000"/>
              <a:t>Bumm E. Grundriss zum studium der geburtshilfe, M</a:t>
            </a:r>
            <a:r>
              <a:rPr lang="en-US" sz="1000"/>
              <a:t>ü</a:t>
            </a:r>
            <a:r>
              <a:rPr lang="cs-CZ" sz="1000"/>
              <a:t>nchen und Wiesbaden, Verlag von J.F.Bergmann, 1921.</a:t>
            </a:r>
            <a:endParaRPr lang="en-US" sz="100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5" name="Picture 2" descr="oblič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685800"/>
            <a:ext cx="37338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6" name="Picture 3" descr="oblič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9400" y="701676"/>
            <a:ext cx="3124200" cy="272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7" name="Picture 4" descr="oblič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05600" y="3429001"/>
            <a:ext cx="3124200" cy="303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8" name="Text Box 5"/>
          <p:cNvSpPr txBox="1">
            <a:spLocks noChangeArrowheads="1"/>
          </p:cNvSpPr>
          <p:nvPr/>
        </p:nvSpPr>
        <p:spPr bwMode="auto">
          <a:xfrm>
            <a:off x="4335463" y="6453189"/>
            <a:ext cx="584807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000"/>
              <a:t>Bumm E. Grundriss zum studium der geburtshilfe, M</a:t>
            </a:r>
            <a:r>
              <a:rPr lang="en-US" sz="1000"/>
              <a:t>ü</a:t>
            </a:r>
            <a:r>
              <a:rPr lang="cs-CZ" sz="1000"/>
              <a:t>nchen und Wiesbaden, Verlag von J.F.Bergmann, 1921.</a:t>
            </a:r>
            <a:endParaRPr lang="en-US" sz="100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012" name="Rectangle 70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13" name="Rectangle 72">
            <a:extLst>
              <a:ext uri="{FF2B5EF4-FFF2-40B4-BE49-F238E27FC236}">
                <a16:creationId xmlns:a16="http://schemas.microsoft.com/office/drawing/2014/main" id="{1561AEE4-4E38-4BAC-976D-E0DE523FC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014" name="Group 74">
            <a:extLst>
              <a:ext uri="{FF2B5EF4-FFF2-40B4-BE49-F238E27FC236}">
                <a16:creationId xmlns:a16="http://schemas.microsoft.com/office/drawing/2014/main" id="{F0BC676B-D19A-44DB-910A-0C0E6D433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4431" y="3985"/>
            <a:ext cx="9772765" cy="6858000"/>
            <a:chOff x="1303402" y="3985"/>
            <a:chExt cx="9772765" cy="6858000"/>
          </a:xfrm>
        </p:grpSpPr>
        <p:sp>
          <p:nvSpPr>
            <p:cNvPr id="43015" name="Freeform: Shape 75">
              <a:extLst>
                <a:ext uri="{FF2B5EF4-FFF2-40B4-BE49-F238E27FC236}">
                  <a16:creationId xmlns:a16="http://schemas.microsoft.com/office/drawing/2014/main" id="{999AA485-A13F-4455-814E-C116AD7E0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3016" name="Freeform: Shape 76">
              <a:extLst>
                <a:ext uri="{FF2B5EF4-FFF2-40B4-BE49-F238E27FC236}">
                  <a16:creationId xmlns:a16="http://schemas.microsoft.com/office/drawing/2014/main" id="{9C90D55F-0AFB-45E5-8815-A4701774CE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3017" name="Freeform: Shape 77">
              <a:extLst>
                <a:ext uri="{FF2B5EF4-FFF2-40B4-BE49-F238E27FC236}">
                  <a16:creationId xmlns:a16="http://schemas.microsoft.com/office/drawing/2014/main" id="{D476B6C1-4A41-48E6-8540-FC48FCD769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3018" name="Freeform: Shape 78">
              <a:extLst>
                <a:ext uri="{FF2B5EF4-FFF2-40B4-BE49-F238E27FC236}">
                  <a16:creationId xmlns:a16="http://schemas.microsoft.com/office/drawing/2014/main" id="{3347F445-D2CA-4FEB-AB8E-7A47AB57C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12F1B3D8-301E-4A54-9284-EB14E9056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43019" name="Freeform: Shape 80">
              <a:extLst>
                <a:ext uri="{FF2B5EF4-FFF2-40B4-BE49-F238E27FC236}">
                  <a16:creationId xmlns:a16="http://schemas.microsoft.com/office/drawing/2014/main" id="{CE4B9C67-860A-4569-AC84-3ADE433D1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3020" name="Freeform: Shape 81">
              <a:extLst>
                <a:ext uri="{FF2B5EF4-FFF2-40B4-BE49-F238E27FC236}">
                  <a16:creationId xmlns:a16="http://schemas.microsoft.com/office/drawing/2014/main" id="{1175B763-A6E6-4AD1-9138-9B1164A7A8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>
          <a:xfrm>
            <a:off x="3033466" y="991261"/>
            <a:ext cx="5754696" cy="1837349"/>
          </a:xfrm>
        </p:spPr>
        <p:txBody>
          <a:bodyPr anchor="ctr">
            <a:normAutofit/>
          </a:bodyPr>
          <a:lstStyle/>
          <a:p>
            <a:pPr algn="ctr"/>
            <a:r>
              <a:rPr lang="cs-CZ" sz="3600">
                <a:solidFill>
                  <a:schemeClr val="tx2"/>
                </a:solidFill>
              </a:rPr>
              <a:t>Deflexní polohy</a:t>
            </a:r>
            <a:br>
              <a:rPr lang="cs-CZ" sz="3600">
                <a:solidFill>
                  <a:schemeClr val="tx2"/>
                </a:solidFill>
              </a:rPr>
            </a:br>
            <a:r>
              <a:rPr lang="cs-CZ" sz="3600">
                <a:solidFill>
                  <a:schemeClr val="tx2"/>
                </a:solidFill>
              </a:rPr>
              <a:t>Příčiny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55954" y="2979336"/>
            <a:ext cx="5709721" cy="2430864"/>
          </a:xfrm>
        </p:spPr>
        <p:txBody>
          <a:bodyPr anchor="t">
            <a:normAutofit/>
          </a:bodyPr>
          <a:lstStyle/>
          <a:p>
            <a:r>
              <a:rPr lang="cs-CZ" sz="1400">
                <a:solidFill>
                  <a:schemeClr val="tx2"/>
                </a:solidFill>
              </a:rPr>
              <a:t>Primární</a:t>
            </a:r>
          </a:p>
          <a:p>
            <a:pPr lvl="1"/>
            <a:r>
              <a:rPr lang="cs-CZ" sz="1400">
                <a:solidFill>
                  <a:schemeClr val="tx2"/>
                </a:solidFill>
              </a:rPr>
              <a:t>Široká pánev, ochablý dolní segment děložní</a:t>
            </a:r>
          </a:p>
          <a:p>
            <a:pPr lvl="1"/>
            <a:r>
              <a:rPr lang="cs-CZ" sz="1400">
                <a:solidFill>
                  <a:schemeClr val="tx2"/>
                </a:solidFill>
              </a:rPr>
              <a:t>Obtočení pupečníku kolem krčku plodu</a:t>
            </a:r>
          </a:p>
          <a:p>
            <a:pPr lvl="1"/>
            <a:r>
              <a:rPr lang="cs-CZ" sz="1400">
                <a:solidFill>
                  <a:schemeClr val="tx2"/>
                </a:solidFill>
              </a:rPr>
              <a:t>Myom, placenta praevia</a:t>
            </a:r>
          </a:p>
          <a:p>
            <a:pPr lvl="1"/>
            <a:r>
              <a:rPr lang="cs-CZ" sz="1400">
                <a:solidFill>
                  <a:schemeClr val="tx2"/>
                </a:solidFill>
              </a:rPr>
              <a:t>Kongenitální struma</a:t>
            </a:r>
          </a:p>
          <a:p>
            <a:pPr lvl="1"/>
            <a:r>
              <a:rPr lang="cs-CZ" sz="1400">
                <a:solidFill>
                  <a:schemeClr val="tx2"/>
                </a:solidFill>
              </a:rPr>
              <a:t>Mrtvý plod</a:t>
            </a:r>
          </a:p>
          <a:p>
            <a:r>
              <a:rPr lang="cs-CZ" sz="1400">
                <a:solidFill>
                  <a:schemeClr val="tx2"/>
                </a:solidFill>
              </a:rPr>
              <a:t>Sekundární</a:t>
            </a:r>
          </a:p>
          <a:p>
            <a:pPr lvl="1"/>
            <a:r>
              <a:rPr lang="cs-CZ" sz="1400">
                <a:solidFill>
                  <a:schemeClr val="tx2"/>
                </a:solidFill>
              </a:rPr>
              <a:t>Nepříznivá šikmá poloha</a:t>
            </a:r>
          </a:p>
          <a:p>
            <a:pPr lvl="1"/>
            <a:r>
              <a:rPr lang="cs-CZ" sz="1400">
                <a:solidFill>
                  <a:schemeClr val="tx2"/>
                </a:solidFill>
              </a:rPr>
              <a:t>Zúžená pánev – kefalopelvický nepoměr</a:t>
            </a:r>
          </a:p>
          <a:p>
            <a:endParaRPr lang="cs-CZ" sz="14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182563"/>
            <a:ext cx="7772400" cy="762000"/>
          </a:xfrm>
        </p:spPr>
        <p:txBody>
          <a:bodyPr/>
          <a:lstStyle/>
          <a:p>
            <a:r>
              <a:rPr lang="cs-CZ"/>
              <a:t>Deflexní polohy</a:t>
            </a:r>
          </a:p>
        </p:txBody>
      </p:sp>
      <p:graphicFrame>
        <p:nvGraphicFramePr>
          <p:cNvPr id="49155" name="Group 3"/>
          <p:cNvGraphicFramePr>
            <a:graphicFrameLocks noGrp="1"/>
          </p:cNvGraphicFramePr>
          <p:nvPr>
            <p:ph type="tbl" idx="1"/>
          </p:nvPr>
        </p:nvGraphicFramePr>
        <p:xfrm>
          <a:off x="1828800" y="990600"/>
          <a:ext cx="8763000" cy="3848100"/>
        </p:xfrm>
        <a:graphic>
          <a:graphicData uri="http://schemas.openxmlformats.org/drawingml/2006/table">
            <a:tbl>
              <a:tblPr/>
              <a:tblGrid>
                <a:gridCol w="17065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8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30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Deflexní poloha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Vedoucí bod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Cirkumference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Hypomochlion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Konfigurace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Temenní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Velká fontanela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Frontookcipitální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34 cm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Kořen nosu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Brachycefalická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Čelní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Čelo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Maxiloparietální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36 cm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Maxila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Trojúhelníkovitá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Obličejová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Brada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Submento-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bregmatická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32 cm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Submentální krajina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Dolichocefalická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9193" name="Group 41"/>
          <p:cNvGraphicFramePr>
            <a:graphicFrameLocks noGrp="1"/>
          </p:cNvGraphicFramePr>
          <p:nvPr/>
        </p:nvGraphicFramePr>
        <p:xfrm>
          <a:off x="1790700" y="5029201"/>
          <a:ext cx="8877300" cy="1065213"/>
        </p:xfrm>
        <a:graphic>
          <a:graphicData uri="http://schemas.openxmlformats.org/drawingml/2006/table">
            <a:tbl>
              <a:tblPr/>
              <a:tblGrid>
                <a:gridCol w="17224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0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4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44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65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Poloha podélná záhlavím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Malá fontanela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Subokcipito-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bregmatická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32 cm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Subokciput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Dolichocefalická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809626"/>
            <a:ext cx="8229600" cy="608013"/>
          </a:xfrm>
        </p:spPr>
        <p:txBody>
          <a:bodyPr>
            <a:normAutofit fontScale="90000"/>
          </a:bodyPr>
          <a:lstStyle/>
          <a:p>
            <a:r>
              <a:rPr lang="cs-CZ"/>
              <a:t>Deflexní polohy</a:t>
            </a:r>
          </a:p>
        </p:txBody>
      </p:sp>
      <p:graphicFrame>
        <p:nvGraphicFramePr>
          <p:cNvPr id="50179" name="Group 3"/>
          <p:cNvGraphicFramePr>
            <a:graphicFrameLocks noGrp="1"/>
          </p:cNvGraphicFramePr>
          <p:nvPr>
            <p:ph type="tbl" idx="1"/>
          </p:nvPr>
        </p:nvGraphicFramePr>
        <p:xfrm>
          <a:off x="2303464" y="1684338"/>
          <a:ext cx="7585075" cy="3732213"/>
        </p:xfrm>
        <a:graphic>
          <a:graphicData uri="http://schemas.openxmlformats.org/drawingml/2006/table">
            <a:tbl>
              <a:tblPr/>
              <a:tblGrid>
                <a:gridCol w="177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97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131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Výskyt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Vedení porodu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5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Temenní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0,6%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Vydatná epiziotomie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Císařský řez u hraniční pánve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Čelní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0,1%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Císařský řez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Obličejová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0,5%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Císařský řez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ADCAF8-8823-4E89-8612-21029831A4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8CA07B2-0819-4B62-9425-7A52BBDD70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A02BEE4-A5D4-40AF-882D-49D34B086F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6937"/>
            <a:chExt cx="9772765" cy="6858000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F5843EB-154F-4459-8954-BB1DF64BBD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5905135-55D9-431B-8D5A-4C5C92B1FE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accent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B732812-A0BB-4324-B390-DFEF26C109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1FEC055-6F76-4E20-BC93-76C2F58EAF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D74CD21D-122E-4F3D-82AF-F4A37C278A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5A7FF51F-3820-41BE-8690-7E758ECFA7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gradFill>
              <a:gsLst>
                <a:gs pos="813">
                  <a:schemeClr val="bg1">
                    <a:alpha val="41000"/>
                  </a:schemeClr>
                </a:gs>
                <a:gs pos="20000">
                  <a:schemeClr val="accent5">
                    <a:lumMod val="85000"/>
                    <a:alpha val="56000"/>
                  </a:schemeClr>
                </a:gs>
                <a:gs pos="44000">
                  <a:schemeClr val="accent6">
                    <a:lumMod val="40000"/>
                    <a:lumOff val="60000"/>
                    <a:alpha val="57000"/>
                  </a:schemeClr>
                </a:gs>
                <a:gs pos="100000">
                  <a:schemeClr val="bg1">
                    <a:alpha val="59000"/>
                  </a:schemeClr>
                </a:gs>
                <a:gs pos="74000">
                  <a:schemeClr val="accent1">
                    <a:lumMod val="91000"/>
                    <a:lumOff val="9000"/>
                    <a:alpha val="34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85EAD889-EA4D-485F-BA9C-F6473A4329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4" name="Nadpis 3">
            <a:extLst>
              <a:ext uri="{FF2B5EF4-FFF2-40B4-BE49-F238E27FC236}">
                <a16:creationId xmlns:a16="http://schemas.microsoft.com/office/drawing/2014/main" id="{678AD90C-FC68-4FE2-B136-6CD55537B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5368" y="2043663"/>
            <a:ext cx="6105194" cy="203105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0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… 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263281276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207</Words>
  <Application>Microsoft Office PowerPoint</Application>
  <PresentationFormat>Širokoúhlá obrazovka</PresentationFormat>
  <Paragraphs>67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Deflexní polohy</vt:lpstr>
      <vt:lpstr>Deflexní polohy</vt:lpstr>
      <vt:lpstr>Prezentace aplikace PowerPoint</vt:lpstr>
      <vt:lpstr>Prezentace aplikace PowerPoint</vt:lpstr>
      <vt:lpstr>Prezentace aplikace PowerPoint</vt:lpstr>
      <vt:lpstr>Deflexní polohy Příčiny</vt:lpstr>
      <vt:lpstr>Deflexní polohy</vt:lpstr>
      <vt:lpstr>Deflexní polohy</vt:lpstr>
      <vt:lpstr>… 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Deflexní polohy</dc:title>
  <dc:creator>Petr Křepelka</dc:creator>
  <cp:lastModifiedBy>Petr Křepelka</cp:lastModifiedBy>
  <cp:revision>1</cp:revision>
  <dcterms:created xsi:type="dcterms:W3CDTF">2020-05-26T09:19:11Z</dcterms:created>
  <dcterms:modified xsi:type="dcterms:W3CDTF">2020-05-26T09:19:39Z</dcterms:modified>
</cp:coreProperties>
</file>