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2" showSpecialPlsOnTitleSld="0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308" r:id="rId2"/>
    <p:sldId id="312" r:id="rId3"/>
    <p:sldId id="323" r:id="rId4"/>
    <p:sldId id="339" r:id="rId5"/>
    <p:sldId id="338" r:id="rId6"/>
    <p:sldId id="329" r:id="rId7"/>
    <p:sldId id="324" r:id="rId8"/>
    <p:sldId id="325" r:id="rId9"/>
    <p:sldId id="326" r:id="rId10"/>
    <p:sldId id="327" r:id="rId11"/>
    <p:sldId id="336" r:id="rId12"/>
    <p:sldId id="340" r:id="rId13"/>
    <p:sldId id="337" r:id="rId14"/>
    <p:sldId id="322" r:id="rId15"/>
  </p:sldIdLst>
  <p:sldSz cx="9144000" cy="5143500" type="screen16x9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1pPr>
    <a:lvl2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2pPr>
    <a:lvl3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3pPr>
    <a:lvl4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4pPr>
    <a:lvl5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BB620"/>
    <a:srgbClr val="82C11C"/>
    <a:srgbClr val="5948A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FE2CD"/>
          </a:solidFill>
        </a:fill>
      </a:tcStyle>
    </a:wholeTbl>
    <a:band2H>
      <a:tcTxStyle/>
      <a:tcStyle>
        <a:tcBdr/>
        <a:fill>
          <a:solidFill>
            <a:srgbClr val="FFF1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5DBDE"/>
          </a:solidFill>
        </a:fill>
      </a:tcStyle>
    </a:wholeTbl>
    <a:band2H>
      <a:tcTxStyle/>
      <a:tcStyle>
        <a:tcBdr/>
        <a:fill>
          <a:solidFill>
            <a:srgbClr val="EBEEE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8FFCD"/>
          </a:solidFill>
        </a:fill>
      </a:tcStyle>
    </a:wholeTbl>
    <a:band2H>
      <a:tcTxStyle/>
      <a:tcStyle>
        <a:tcBdr/>
        <a:fill>
          <a:solidFill>
            <a:srgbClr val="FCFF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636"/>
    <p:restoredTop sz="94830"/>
  </p:normalViewPr>
  <p:slideViewPr>
    <p:cSldViewPr snapToGrid="0" snapToObjects="1">
      <p:cViewPr varScale="1">
        <p:scale>
          <a:sx n="126" d="100"/>
          <a:sy n="126" d="100"/>
        </p:scale>
        <p:origin x="138" y="3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 snapToObjects="1">
      <p:cViewPr varScale="1">
        <p:scale>
          <a:sx n="86" d="100"/>
          <a:sy n="86" d="100"/>
        </p:scale>
        <p:origin x="2720" y="2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1C68B45-3651-144C-9B42-ECFFE315109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Z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8957582-AB2F-6945-BF77-BD7DE7B090C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B667F0-AAF2-1C40-8CBB-C161C73BDB1E}" type="datetimeFigureOut">
              <a:rPr lang="en-CZ" smtClean="0"/>
              <a:t>08/04/2023</a:t>
            </a:fld>
            <a:endParaRPr lang="en-CZ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E24A7D9-EF62-3A47-86DF-C907FD53C55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Z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6BA8DF4-B159-1F45-A0BE-816E4D0C71C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F7A96C-A851-C743-AA2E-E27D6B4FD2D8}" type="slidenum">
              <a:rPr lang="en-CZ" smtClean="0"/>
              <a:t>‹#›</a:t>
            </a:fld>
            <a:endParaRPr lang="en-CZ"/>
          </a:p>
        </p:txBody>
      </p:sp>
    </p:spTree>
    <p:extLst>
      <p:ext uri="{BB962C8B-B14F-4D97-AF65-F5344CB8AC3E}">
        <p14:creationId xmlns:p14="http://schemas.microsoft.com/office/powerpoint/2010/main" val="24018718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07" name="Shape 10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400">
        <a:latin typeface="+mn-lt"/>
        <a:ea typeface="+mn-ea"/>
        <a:cs typeface="+mn-cs"/>
        <a:sym typeface="Arial"/>
      </a:defRPr>
    </a:lvl1pPr>
    <a:lvl2pPr indent="228600" latinLnBrk="0">
      <a:defRPr sz="1400">
        <a:latin typeface="+mn-lt"/>
        <a:ea typeface="+mn-ea"/>
        <a:cs typeface="+mn-cs"/>
        <a:sym typeface="Arial"/>
      </a:defRPr>
    </a:lvl2pPr>
    <a:lvl3pPr indent="457200" latinLnBrk="0">
      <a:defRPr sz="1400">
        <a:latin typeface="+mn-lt"/>
        <a:ea typeface="+mn-ea"/>
        <a:cs typeface="+mn-cs"/>
        <a:sym typeface="Arial"/>
      </a:defRPr>
    </a:lvl3pPr>
    <a:lvl4pPr indent="685800" latinLnBrk="0">
      <a:defRPr sz="1400">
        <a:latin typeface="+mn-lt"/>
        <a:ea typeface="+mn-ea"/>
        <a:cs typeface="+mn-cs"/>
        <a:sym typeface="Arial"/>
      </a:defRPr>
    </a:lvl4pPr>
    <a:lvl5pPr indent="914400" latinLnBrk="0">
      <a:defRPr sz="1400">
        <a:latin typeface="+mn-lt"/>
        <a:ea typeface="+mn-ea"/>
        <a:cs typeface="+mn-cs"/>
        <a:sym typeface="Arial"/>
      </a:defRPr>
    </a:lvl5pPr>
    <a:lvl6pPr indent="1143000" latinLnBrk="0">
      <a:defRPr sz="1400">
        <a:latin typeface="+mn-lt"/>
        <a:ea typeface="+mn-ea"/>
        <a:cs typeface="+mn-cs"/>
        <a:sym typeface="Arial"/>
      </a:defRPr>
    </a:lvl6pPr>
    <a:lvl7pPr indent="1371600" latinLnBrk="0">
      <a:defRPr sz="1400">
        <a:latin typeface="+mn-lt"/>
        <a:ea typeface="+mn-ea"/>
        <a:cs typeface="+mn-cs"/>
        <a:sym typeface="Arial"/>
      </a:defRPr>
    </a:lvl7pPr>
    <a:lvl8pPr indent="1600200" latinLnBrk="0">
      <a:defRPr sz="1400">
        <a:latin typeface="+mn-lt"/>
        <a:ea typeface="+mn-ea"/>
        <a:cs typeface="+mn-cs"/>
        <a:sym typeface="Arial"/>
      </a:defRPr>
    </a:lvl8pPr>
    <a:lvl9pPr indent="1828800" latinLnBrk="0">
      <a:defRPr sz="1400">
        <a:latin typeface="+mn-lt"/>
        <a:ea typeface="+mn-ea"/>
        <a:cs typeface="+mn-cs"/>
        <a:sym typeface="Arial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18800" y="3672909"/>
            <a:ext cx="7560001" cy="1218591"/>
          </a:xfrm>
          <a:prstGeom prst="rect">
            <a:avLst/>
          </a:prstGeom>
        </p:spPr>
        <p:txBody>
          <a:bodyPr lIns="0" anchor="b" anchorCtr="0">
            <a:noAutofit/>
          </a:bodyPr>
          <a:lstStyle>
            <a:lvl1pPr marL="342900" indent="-2286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1pPr>
            <a:lvl2pPr marL="342900" indent="2540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2pPr>
            <a:lvl3pPr marL="342900" indent="7112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3pPr>
            <a:lvl4pPr marL="342900" indent="11684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4pPr>
            <a:lvl5pPr marL="342900" indent="16256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5pPr>
          </a:lstStyle>
          <a:p>
            <a:r>
              <a:rPr dirty="0"/>
              <a:t>Body Level One</a:t>
            </a:r>
          </a:p>
          <a:p>
            <a:pPr lvl="1"/>
            <a:r>
              <a:rPr dirty="0"/>
              <a:t>Body Level Two</a:t>
            </a:r>
          </a:p>
          <a:p>
            <a:pPr lvl="2"/>
            <a:r>
              <a:rPr dirty="0"/>
              <a:t>Body Level Three</a:t>
            </a:r>
          </a:p>
          <a:p>
            <a:pPr lvl="3"/>
            <a:r>
              <a:rPr dirty="0"/>
              <a:t>Body Level Four</a:t>
            </a:r>
          </a:p>
          <a:p>
            <a:pPr lvl="4"/>
            <a:r>
              <a:rPr dirty="0"/>
              <a:t>Body Level Five</a:t>
            </a:r>
          </a:p>
        </p:txBody>
      </p:sp>
      <p:sp>
        <p:nvSpPr>
          <p:cNvPr id="6" name="Title Text">
            <a:extLst>
              <a:ext uri="{FF2B5EF4-FFF2-40B4-BE49-F238E27FC236}">
                <a16:creationId xmlns:a16="http://schemas.microsoft.com/office/drawing/2014/main" id="{A72E2942-9AC5-6E47-9216-30E885FB5BDC}"/>
              </a:ext>
            </a:extLst>
          </p:cNvPr>
          <p:cNvSpPr txBox="1">
            <a:spLocks noGrp="1"/>
          </p:cNvSpPr>
          <p:nvPr>
            <p:ph type="title" hasCustomPrompt="1"/>
          </p:nvPr>
        </p:nvSpPr>
        <p:spPr>
          <a:xfrm>
            <a:off x="251999" y="1470590"/>
            <a:ext cx="7560000" cy="1661409"/>
          </a:xfrm>
          <a:prstGeom prst="rect">
            <a:avLst/>
          </a:prstGeom>
        </p:spPr>
        <p:txBody>
          <a:bodyPr lIns="0" anchor="t" anchorCtr="0"/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dirty="0"/>
              <a:t>Title Text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38D13DA-EAC2-5A46-B69D-7C51B19AA71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001" y="252000"/>
            <a:ext cx="8640000" cy="795828"/>
          </a:xfrm>
          <a:prstGeom prst="rect">
            <a:avLst/>
          </a:prstGeom>
        </p:spPr>
      </p:pic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_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679430" y="4690756"/>
            <a:ext cx="341728" cy="33852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6CB4B4D-7CA3-9044-876B-883B54F8677D}" type="slidenum">
              <a:rPr lang="en-CZ" smtClean="0"/>
              <a:pPr/>
              <a:t>‹#›</a:t>
            </a:fld>
            <a:endParaRPr lang="en-CZ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BD00B212-B963-B541-AB2C-C86A835618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001" y="1682229"/>
            <a:ext cx="7560000" cy="1800000"/>
          </a:xfrm>
        </p:spPr>
        <p:txBody>
          <a:bodyPr lIns="0" anchor="t">
            <a:norm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l"/>
            <a:endParaRPr lang="en-CZ" sz="4000" dirty="0">
              <a:solidFill>
                <a:schemeClr val="bg1"/>
              </a:solidFill>
            </a:endParaRPr>
          </a:p>
        </p:txBody>
      </p:sp>
      <p:sp>
        <p:nvSpPr>
          <p:cNvPr id="12" name="Body Level One…">
            <a:extLst>
              <a:ext uri="{FF2B5EF4-FFF2-40B4-BE49-F238E27FC236}">
                <a16:creationId xmlns:a16="http://schemas.microsoft.com/office/drawing/2014/main" id="{97640F16-C798-1940-98D0-41B3CDD4C872}"/>
              </a:ext>
            </a:extLst>
          </p:cNvPr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18800" y="252001"/>
            <a:ext cx="7560001" cy="360000"/>
          </a:xfrm>
          <a:prstGeom prst="rect">
            <a:avLst/>
          </a:prstGeom>
        </p:spPr>
        <p:txBody>
          <a:bodyPr lIns="0" tIns="0" anchor="t" anchorCtr="0">
            <a:noAutofit/>
          </a:bodyPr>
          <a:lstStyle>
            <a:lvl1pPr marL="342900" indent="-2286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1pPr>
            <a:lvl2pPr marL="342900" indent="2540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2pPr>
            <a:lvl3pPr marL="342900" indent="7112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3pPr>
            <a:lvl4pPr marL="342900" indent="11684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4pPr>
            <a:lvl5pPr marL="342900" indent="16256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5pPr>
          </a:lstStyle>
          <a:p>
            <a:r>
              <a:rPr dirty="0"/>
              <a:t>Body Level On</a:t>
            </a:r>
            <a:r>
              <a:rPr lang="cs-CZ" dirty="0"/>
              <a:t>e</a:t>
            </a:r>
            <a:endParaRPr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A5AFCFD-2557-F445-BA06-2078DC8B496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000" y="4802400"/>
            <a:ext cx="1306320" cy="10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9743000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_AND_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itle Text"/>
          <p:cNvSpPr txBox="1">
            <a:spLocks noGrp="1"/>
          </p:cNvSpPr>
          <p:nvPr>
            <p:ph type="title" hasCustomPrompt="1"/>
          </p:nvPr>
        </p:nvSpPr>
        <p:spPr>
          <a:xfrm>
            <a:off x="252000" y="826625"/>
            <a:ext cx="7560000" cy="572701"/>
          </a:xfrm>
          <a:prstGeom prst="rect">
            <a:avLst/>
          </a:prstGeom>
        </p:spPr>
        <p:txBody>
          <a:bodyPr lIns="0"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dirty="0"/>
              <a:t>Title Text</a:t>
            </a:r>
          </a:p>
        </p:txBody>
      </p:sp>
      <p:sp>
        <p:nvSpPr>
          <p:cNvPr id="29" name="Body Level One…"/>
          <p:cNvSpPr txBox="1">
            <a:spLocks noGrp="1"/>
          </p:cNvSpPr>
          <p:nvPr>
            <p:ph type="body" idx="1" hasCustomPrompt="1"/>
          </p:nvPr>
        </p:nvSpPr>
        <p:spPr>
          <a:xfrm>
            <a:off x="252000" y="1592352"/>
            <a:ext cx="7560000" cy="2809390"/>
          </a:xfrm>
          <a:prstGeom prst="rect">
            <a:avLst/>
          </a:prstGeom>
        </p:spPr>
        <p:txBody>
          <a:bodyPr lIns="0"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r>
              <a:rPr dirty="0"/>
              <a:t>Body Level One</a:t>
            </a:r>
          </a:p>
          <a:p>
            <a:pPr lvl="1"/>
            <a:r>
              <a:rPr dirty="0"/>
              <a:t>Body Level Two</a:t>
            </a:r>
          </a:p>
          <a:p>
            <a:pPr lvl="2"/>
            <a:r>
              <a:rPr dirty="0"/>
              <a:t>Body Level Three</a:t>
            </a:r>
          </a:p>
          <a:p>
            <a:pPr lvl="3"/>
            <a:r>
              <a:rPr dirty="0"/>
              <a:t>Body Level Four</a:t>
            </a:r>
          </a:p>
          <a:p>
            <a:pPr lvl="4"/>
            <a:r>
              <a:rPr dirty="0"/>
              <a:t>Body Level Five</a:t>
            </a:r>
          </a:p>
        </p:txBody>
      </p:sp>
      <p:sp>
        <p:nvSpPr>
          <p:cNvPr id="3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7" name="Body Level One…">
            <a:extLst>
              <a:ext uri="{FF2B5EF4-FFF2-40B4-BE49-F238E27FC236}">
                <a16:creationId xmlns:a16="http://schemas.microsoft.com/office/drawing/2014/main" id="{7960F43F-42F7-D641-9024-48C8559868BA}"/>
              </a:ext>
            </a:extLst>
          </p:cNvPr>
          <p:cNvSpPr txBox="1">
            <a:spLocks noGrp="1"/>
          </p:cNvSpPr>
          <p:nvPr>
            <p:ph type="body" sz="quarter" idx="10" hasCustomPrompt="1"/>
          </p:nvPr>
        </p:nvSpPr>
        <p:spPr>
          <a:xfrm>
            <a:off x="117529" y="252001"/>
            <a:ext cx="7560001" cy="360000"/>
          </a:xfrm>
          <a:prstGeom prst="rect">
            <a:avLst/>
          </a:prstGeom>
        </p:spPr>
        <p:txBody>
          <a:bodyPr lIns="0" tIns="0" anchor="t" anchorCtr="0">
            <a:noAutofit/>
          </a:bodyPr>
          <a:lstStyle>
            <a:lvl1pPr marL="342900" indent="-2286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accent1"/>
                </a:solidFill>
              </a:defRPr>
            </a:lvl1pPr>
            <a:lvl2pPr marL="342900" indent="2540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2pPr>
            <a:lvl3pPr marL="342900" indent="7112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3pPr>
            <a:lvl4pPr marL="342900" indent="11684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4pPr>
            <a:lvl5pPr marL="342900" indent="16256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5pPr>
          </a:lstStyle>
          <a:p>
            <a:r>
              <a:rPr dirty="0"/>
              <a:t>Body Level On</a:t>
            </a:r>
            <a:r>
              <a:rPr lang="cs-CZ" dirty="0"/>
              <a:t>e</a:t>
            </a:r>
            <a:endParaRPr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B93317D-4140-7D4A-9D0D-1891C87F0B9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000" y="4802400"/>
            <a:ext cx="1306320" cy="108000"/>
          </a:xfrm>
          <a:prstGeom prst="rect">
            <a:avLst/>
          </a:prstGeom>
        </p:spPr>
      </p:pic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311699" y="445025"/>
            <a:ext cx="8520602" cy="572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91424" rIns="91424" bIns="91424">
            <a:normAutofit/>
          </a:bodyPr>
          <a:lstStyle/>
          <a:p>
            <a:r>
              <a:rPr dirty="0"/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311699" y="1152475"/>
            <a:ext cx="8520602" cy="3416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91424" rIns="91424" bIns="91424">
            <a:normAutofit/>
          </a:bodyPr>
          <a:lstStyle/>
          <a:p>
            <a:r>
              <a:rPr dirty="0"/>
              <a:t>Body Level One</a:t>
            </a:r>
          </a:p>
          <a:p>
            <a:pPr lvl="1"/>
            <a:r>
              <a:rPr dirty="0"/>
              <a:t>Body Level Two</a:t>
            </a:r>
          </a:p>
          <a:p>
            <a:pPr lvl="2"/>
            <a:r>
              <a:rPr dirty="0"/>
              <a:t>Body Level Three</a:t>
            </a:r>
          </a:p>
          <a:p>
            <a:pPr lvl="3"/>
            <a:r>
              <a:rPr dirty="0"/>
              <a:t>Body Level Four</a:t>
            </a:r>
          </a:p>
          <a:p>
            <a:pPr lvl="4"/>
            <a:r>
              <a:rPr dirty="0"/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684345" y="4700819"/>
            <a:ext cx="336813" cy="318396"/>
          </a:xfrm>
          <a:prstGeom prst="rect">
            <a:avLst/>
          </a:prstGeom>
          <a:ln w="12700">
            <a:miter lim="400000"/>
          </a:ln>
        </p:spPr>
        <p:txBody>
          <a:bodyPr wrap="none" lIns="91424" tIns="91424" rIns="91424" bIns="91424" anchor="ctr">
            <a:spAutoFit/>
          </a:bodyPr>
          <a:lstStyle>
            <a:lvl1pPr algn="r">
              <a:defRPr sz="1000">
                <a:solidFill>
                  <a:schemeClr val="accent2">
                    <a:lumOff val="21764"/>
                  </a:schemeClr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70" r:id="rId2"/>
    <p:sldLayoutId id="2147483651" r:id="rId3"/>
  </p:sldLayoutIdLst>
  <p:transition spd="med"/>
  <p:hf hdr="0" ftr="0" dt="0"/>
  <p:txStyles>
    <p:titleStyle>
      <a:lvl1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9pPr>
    </p:titleStyle>
    <p:bodyStyle>
      <a:lvl1pPr marL="457200" marR="0" indent="-342900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chemeClr val="accent2">
            <a:lumOff val="21764"/>
          </a:schemeClr>
        </a:buClr>
        <a:buSzPts val="1800"/>
        <a:buFont typeface="Arial"/>
        <a:buChar char="●"/>
        <a:tabLst/>
        <a:defRPr sz="1800" b="0" i="0" u="none" strike="noStrike" cap="none" spc="0" baseline="0">
          <a:solidFill>
            <a:schemeClr val="accent2">
              <a:lumOff val="21764"/>
            </a:schemeClr>
          </a:solidFill>
          <a:uFillTx/>
          <a:latin typeface="+mn-lt"/>
          <a:ea typeface="+mn-ea"/>
          <a:cs typeface="+mn-cs"/>
          <a:sym typeface="Arial"/>
        </a:defRPr>
      </a:lvl1pPr>
      <a:lvl2pPr marL="1005114" marR="0" indent="-408214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chemeClr val="accent2">
            <a:lumOff val="21764"/>
          </a:schemeClr>
        </a:buClr>
        <a:buSzPts val="1800"/>
        <a:buFont typeface="Arial"/>
        <a:buChar char="○"/>
        <a:tabLst/>
        <a:defRPr sz="1800" b="0" i="0" u="none" strike="noStrike" cap="none" spc="0" baseline="0">
          <a:solidFill>
            <a:schemeClr val="accent2">
              <a:lumOff val="21764"/>
            </a:schemeClr>
          </a:solidFill>
          <a:uFillTx/>
          <a:latin typeface="+mn-lt"/>
          <a:ea typeface="+mn-ea"/>
          <a:cs typeface="+mn-cs"/>
          <a:sym typeface="Arial"/>
        </a:defRPr>
      </a:lvl2pPr>
      <a:lvl3pPr marL="1462314" marR="0" indent="-408214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chemeClr val="accent2">
            <a:lumOff val="21764"/>
          </a:schemeClr>
        </a:buClr>
        <a:buSzPts val="1800"/>
        <a:buFont typeface="Arial"/>
        <a:buChar char="■"/>
        <a:tabLst/>
        <a:defRPr sz="1800" b="0" i="0" u="none" strike="noStrike" cap="none" spc="0" baseline="0">
          <a:solidFill>
            <a:schemeClr val="accent2">
              <a:lumOff val="21764"/>
            </a:schemeClr>
          </a:solidFill>
          <a:uFillTx/>
          <a:latin typeface="+mn-lt"/>
          <a:ea typeface="+mn-ea"/>
          <a:cs typeface="+mn-cs"/>
          <a:sym typeface="Arial"/>
        </a:defRPr>
      </a:lvl3pPr>
      <a:lvl4pPr marL="1919514" marR="0" indent="-408214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chemeClr val="accent2">
            <a:lumOff val="21764"/>
          </a:schemeClr>
        </a:buClr>
        <a:buSzPts val="1800"/>
        <a:buFont typeface="Arial"/>
        <a:buChar char="●"/>
        <a:tabLst/>
        <a:defRPr sz="1800" b="0" i="0" u="none" strike="noStrike" cap="none" spc="0" baseline="0">
          <a:solidFill>
            <a:schemeClr val="accent2">
              <a:lumOff val="21764"/>
            </a:schemeClr>
          </a:solidFill>
          <a:uFillTx/>
          <a:latin typeface="+mn-lt"/>
          <a:ea typeface="+mn-ea"/>
          <a:cs typeface="+mn-cs"/>
          <a:sym typeface="Arial"/>
        </a:defRPr>
      </a:lvl4pPr>
      <a:lvl5pPr marL="2376714" marR="0" indent="-408214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chemeClr val="accent2">
            <a:lumOff val="21764"/>
          </a:schemeClr>
        </a:buClr>
        <a:buSzPts val="1800"/>
        <a:buFont typeface="Arial"/>
        <a:buChar char="○"/>
        <a:tabLst/>
        <a:defRPr sz="1800" b="0" i="0" u="none" strike="noStrike" cap="none" spc="0" baseline="0">
          <a:solidFill>
            <a:schemeClr val="accent2">
              <a:lumOff val="21764"/>
            </a:schemeClr>
          </a:solidFill>
          <a:uFillTx/>
          <a:latin typeface="+mn-lt"/>
          <a:ea typeface="+mn-ea"/>
          <a:cs typeface="+mn-cs"/>
          <a:sym typeface="Arial"/>
        </a:defRPr>
      </a:lvl5pPr>
      <a:lvl6pPr marL="2833914" marR="0" indent="-408214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chemeClr val="accent2">
            <a:lumOff val="21764"/>
          </a:schemeClr>
        </a:buClr>
        <a:buSzPts val="1800"/>
        <a:buFont typeface="Arial"/>
        <a:buChar char="■"/>
        <a:tabLst/>
        <a:defRPr sz="1800" b="0" i="0" u="none" strike="noStrike" cap="none" spc="0" baseline="0">
          <a:solidFill>
            <a:schemeClr val="accent2">
              <a:lumOff val="21764"/>
            </a:schemeClr>
          </a:solidFill>
          <a:uFillTx/>
          <a:latin typeface="+mn-lt"/>
          <a:ea typeface="+mn-ea"/>
          <a:cs typeface="+mn-cs"/>
          <a:sym typeface="Arial"/>
        </a:defRPr>
      </a:lvl6pPr>
      <a:lvl7pPr marL="3291114" marR="0" indent="-408214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chemeClr val="accent2">
            <a:lumOff val="21764"/>
          </a:schemeClr>
        </a:buClr>
        <a:buSzPts val="1800"/>
        <a:buFont typeface="Arial"/>
        <a:buChar char="●"/>
        <a:tabLst/>
        <a:defRPr sz="1800" b="0" i="0" u="none" strike="noStrike" cap="none" spc="0" baseline="0">
          <a:solidFill>
            <a:schemeClr val="accent2">
              <a:lumOff val="21764"/>
            </a:schemeClr>
          </a:solidFill>
          <a:uFillTx/>
          <a:latin typeface="+mn-lt"/>
          <a:ea typeface="+mn-ea"/>
          <a:cs typeface="+mn-cs"/>
          <a:sym typeface="Arial"/>
        </a:defRPr>
      </a:lvl7pPr>
      <a:lvl8pPr marL="3748314" marR="0" indent="-408214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chemeClr val="accent2">
            <a:lumOff val="21764"/>
          </a:schemeClr>
        </a:buClr>
        <a:buSzPts val="1800"/>
        <a:buFont typeface="Arial"/>
        <a:buChar char="○"/>
        <a:tabLst/>
        <a:defRPr sz="1800" b="0" i="0" u="none" strike="noStrike" cap="none" spc="0" baseline="0">
          <a:solidFill>
            <a:schemeClr val="accent2">
              <a:lumOff val="21764"/>
            </a:schemeClr>
          </a:solidFill>
          <a:uFillTx/>
          <a:latin typeface="+mn-lt"/>
          <a:ea typeface="+mn-ea"/>
          <a:cs typeface="+mn-cs"/>
          <a:sym typeface="Arial"/>
        </a:defRPr>
      </a:lvl8pPr>
      <a:lvl9pPr marL="4205514" marR="0" indent="-408214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chemeClr val="accent2">
            <a:lumOff val="21764"/>
          </a:schemeClr>
        </a:buClr>
        <a:buSzPts val="1800"/>
        <a:buFont typeface="Arial"/>
        <a:buChar char="■"/>
        <a:tabLst/>
        <a:defRPr sz="1800" b="0" i="0" u="none" strike="noStrike" cap="none" spc="0" baseline="0">
          <a:solidFill>
            <a:schemeClr val="accent2">
              <a:lumOff val="21764"/>
            </a:schemeClr>
          </a:solidFill>
          <a:uFillTx/>
          <a:latin typeface="+mn-lt"/>
          <a:ea typeface="+mn-ea"/>
          <a:cs typeface="+mn-cs"/>
          <a:sym typeface="Arial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2E07845-6198-AF48-9339-1C648FC1AFF9}"/>
              </a:ext>
            </a:extLst>
          </p:cNvPr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cs-CZ" dirty="0" smtClean="0"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</a:rPr>
              <a:t>Ing. Martina Černíková, Ph.D.</a:t>
            </a:r>
            <a:endParaRPr lang="cs-CZ" dirty="0">
              <a:latin typeface="Inter" panose="02000503000000020004" pitchFamily="2" charset="0"/>
              <a:ea typeface="Inter" panose="02000503000000020004" pitchFamily="2" charset="0"/>
              <a:cs typeface="Inter" panose="02000503000000020004" pitchFamily="2" charset="0"/>
            </a:endParaRPr>
          </a:p>
          <a:p>
            <a:endParaRPr lang="en-CZ" dirty="0">
              <a:latin typeface="Inter" panose="02000503000000020004" pitchFamily="2" charset="0"/>
              <a:ea typeface="Inter" panose="02000503000000020004" pitchFamily="2" charset="0"/>
              <a:cs typeface="Inter" panose="02000503000000020004" pitchFamily="2" charset="0"/>
            </a:endParaRPr>
          </a:p>
          <a:p>
            <a:r>
              <a:rPr lang="en-CZ" dirty="0"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</a:rPr>
              <a:t>+420 </a:t>
            </a:r>
            <a:r>
              <a:rPr lang="cs-CZ" dirty="0"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</a:rPr>
              <a:t>485 352 </a:t>
            </a:r>
            <a:r>
              <a:rPr lang="cs-CZ" dirty="0" smtClean="0"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</a:rPr>
              <a:t>408</a:t>
            </a:r>
            <a:endParaRPr lang="en-CZ" dirty="0">
              <a:latin typeface="Inter" panose="02000503000000020004" pitchFamily="2" charset="0"/>
              <a:ea typeface="Inter" panose="02000503000000020004" pitchFamily="2" charset="0"/>
              <a:cs typeface="Inter" panose="02000503000000020004" pitchFamily="2" charset="0"/>
            </a:endParaRPr>
          </a:p>
          <a:p>
            <a:r>
              <a:rPr lang="cs-CZ" dirty="0" err="1" smtClean="0"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</a:rPr>
              <a:t>martina.cernikova</a:t>
            </a:r>
            <a:r>
              <a:rPr lang="en-CZ" dirty="0" smtClean="0"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</a:rPr>
              <a:t>@tul.cz</a:t>
            </a:r>
            <a:endParaRPr lang="cs-CZ" dirty="0">
              <a:latin typeface="Inter" panose="02000503000000020004" pitchFamily="2" charset="0"/>
              <a:ea typeface="Inter" panose="02000503000000020004" pitchFamily="2" charset="0"/>
              <a:cs typeface="Inter" panose="02000503000000020004" pitchFamily="2" charset="0"/>
            </a:endParaRPr>
          </a:p>
          <a:p>
            <a:r>
              <a:rPr lang="cs-CZ" dirty="0" err="1"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</a:rPr>
              <a:t>www.com.tul.cz</a:t>
            </a:r>
            <a:endParaRPr lang="en-CZ" dirty="0">
              <a:latin typeface="Inter" panose="02000503000000020004" pitchFamily="2" charset="0"/>
              <a:ea typeface="Inter" panose="02000503000000020004" pitchFamily="2" charset="0"/>
              <a:cs typeface="Inter" panose="02000503000000020004" pitchFamily="2" charset="0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FE6B1C1-900E-C94C-B7F9-DE5CD093B3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998" y="1470590"/>
            <a:ext cx="8434802" cy="1661409"/>
          </a:xfrm>
        </p:spPr>
        <p:txBody>
          <a:bodyPr>
            <a:normAutofit fontScale="90000"/>
          </a:bodyPr>
          <a:lstStyle/>
          <a:p>
            <a:r>
              <a:rPr lang="cs-CZ" sz="2700" dirty="0"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</a:rPr>
              <a:t>Specializační studium</a:t>
            </a:r>
            <a:br>
              <a:rPr lang="cs-CZ" sz="2700" dirty="0"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</a:rPr>
            </a:br>
            <a:r>
              <a:rPr lang="cs-CZ" sz="2700" dirty="0"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</a:rPr>
              <a:t>Oceňování obchodních závodů (podniků)</a:t>
            </a:r>
            <a:r>
              <a:rPr lang="cs-CZ" sz="1000" dirty="0"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</a:rPr>
              <a:t/>
            </a:r>
            <a:br>
              <a:rPr lang="cs-CZ" sz="1000" dirty="0"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</a:rPr>
            </a:br>
            <a:r>
              <a:rPr lang="cs-CZ" dirty="0" smtClean="0"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</a:rPr>
              <a:t>DANĚ – </a:t>
            </a:r>
            <a:r>
              <a:rPr lang="cs-CZ" sz="4400" dirty="0" smtClean="0"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</a:rPr>
              <a:t>5 Daň z nemovitých </a:t>
            </a:r>
            <a:r>
              <a:rPr lang="cs-CZ" dirty="0" smtClean="0"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</a:rPr>
              <a:t>věcí</a:t>
            </a:r>
            <a:br>
              <a:rPr lang="cs-CZ" dirty="0" smtClean="0"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</a:rPr>
            </a:br>
            <a:r>
              <a:rPr lang="cs-CZ" sz="1800" dirty="0" smtClean="0"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</a:rPr>
              <a:t>(2 výukové hodiny)</a:t>
            </a:r>
            <a:endParaRPr lang="en-CZ" sz="1800" dirty="0">
              <a:latin typeface="Inter" panose="02000503000000020004" pitchFamily="2" charset="0"/>
              <a:ea typeface="Inter" panose="02000503000000020004" pitchFamily="2" charset="0"/>
              <a:cs typeface="Inter" panose="02000503000000020004" pitchFamily="2" charset="0"/>
            </a:endParaRPr>
          </a:p>
        </p:txBody>
      </p:sp>
      <p:sp>
        <p:nvSpPr>
          <p:cNvPr id="4" name="Text Placeholder 1">
            <a:extLst>
              <a:ext uri="{FF2B5EF4-FFF2-40B4-BE49-F238E27FC236}">
                <a16:creationId xmlns:a16="http://schemas.microsoft.com/office/drawing/2014/main" id="{46D2B131-BB47-5040-AB4D-1BF0EC6C34D3}"/>
              </a:ext>
            </a:extLst>
          </p:cNvPr>
          <p:cNvSpPr txBox="1">
            <a:spLocks/>
          </p:cNvSpPr>
          <p:nvPr/>
        </p:nvSpPr>
        <p:spPr>
          <a:xfrm>
            <a:off x="118800" y="501041"/>
            <a:ext cx="7560001" cy="2880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91424" rIns="91424" bIns="91424" anchor="b" anchorCtr="0">
            <a:noAutofit/>
          </a:bodyPr>
          <a:lstStyle>
            <a:lvl1pPr marL="342900" marR="0" indent="-22860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 b="0" i="0" u="none" strike="noStrike" cap="none" spc="0" baseline="0">
                <a:solidFill>
                  <a:schemeClr val="bg1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1pPr>
            <a:lvl2pPr marL="342900" marR="0" indent="25400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 b="0" i="0" u="none" strike="noStrike" cap="none" spc="0" baseline="0">
                <a:solidFill>
                  <a:schemeClr val="bg1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2pPr>
            <a:lvl3pPr marL="342900" marR="0" indent="71120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 b="0" i="0" u="none" strike="noStrike" cap="none" spc="0" baseline="0">
                <a:solidFill>
                  <a:schemeClr val="bg1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3pPr>
            <a:lvl4pPr marL="342900" marR="0" indent="116840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 b="0" i="0" u="none" strike="noStrike" cap="none" spc="0" baseline="0">
                <a:solidFill>
                  <a:schemeClr val="bg1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4pPr>
            <a:lvl5pPr marL="342900" marR="0" indent="162560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 b="0" i="0" u="none" strike="noStrike" cap="none" spc="0" baseline="0">
                <a:solidFill>
                  <a:schemeClr val="bg1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5pPr>
            <a:lvl6pPr marL="2833914" marR="0" indent="-408214" algn="l" defTabSz="914400" rtl="0" latinLnBrk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2">
                  <a:lumOff val="21764"/>
                </a:schemeClr>
              </a:buClr>
              <a:buSzPts val="1800"/>
              <a:buFont typeface="Arial"/>
              <a:buChar char="■"/>
              <a:tabLst/>
              <a:defRPr sz="1800" b="0" i="0" u="none" strike="noStrike" cap="none" spc="0" baseline="0">
                <a:solidFill>
                  <a:schemeClr val="accent2">
                    <a:lumOff val="21764"/>
                  </a:schemeClr>
                </a:solidFill>
                <a:uFillTx/>
                <a:latin typeface="+mn-lt"/>
                <a:ea typeface="+mn-ea"/>
                <a:cs typeface="+mn-cs"/>
                <a:sym typeface="Arial"/>
              </a:defRPr>
            </a:lvl6pPr>
            <a:lvl7pPr marL="3291114" marR="0" indent="-408214" algn="l" defTabSz="914400" rtl="0" latinLnBrk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2">
                  <a:lumOff val="21764"/>
                </a:schemeClr>
              </a:buClr>
              <a:buSzPts val="1800"/>
              <a:buFont typeface="Arial"/>
              <a:buChar char="●"/>
              <a:tabLst/>
              <a:defRPr sz="1800" b="0" i="0" u="none" strike="noStrike" cap="none" spc="0" baseline="0">
                <a:solidFill>
                  <a:schemeClr val="accent2">
                    <a:lumOff val="21764"/>
                  </a:schemeClr>
                </a:solidFill>
                <a:uFillTx/>
                <a:latin typeface="+mn-lt"/>
                <a:ea typeface="+mn-ea"/>
                <a:cs typeface="+mn-cs"/>
                <a:sym typeface="Arial"/>
              </a:defRPr>
            </a:lvl7pPr>
            <a:lvl8pPr marL="3748314" marR="0" indent="-408214" algn="l" defTabSz="914400" rtl="0" latinLnBrk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2">
                  <a:lumOff val="21764"/>
                </a:schemeClr>
              </a:buClr>
              <a:buSzPts val="1800"/>
              <a:buFont typeface="Arial"/>
              <a:buChar char="○"/>
              <a:tabLst/>
              <a:defRPr sz="1800" b="0" i="0" u="none" strike="noStrike" cap="none" spc="0" baseline="0">
                <a:solidFill>
                  <a:schemeClr val="accent2">
                    <a:lumOff val="21764"/>
                  </a:schemeClr>
                </a:solidFill>
                <a:uFillTx/>
                <a:latin typeface="+mn-lt"/>
                <a:ea typeface="+mn-ea"/>
                <a:cs typeface="+mn-cs"/>
                <a:sym typeface="Arial"/>
              </a:defRPr>
            </a:lvl8pPr>
            <a:lvl9pPr marL="4205514" marR="0" indent="-408214" algn="l" defTabSz="914400" rtl="0" latinLnBrk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2">
                  <a:lumOff val="21764"/>
                </a:schemeClr>
              </a:buClr>
              <a:buSzPts val="1800"/>
              <a:buFont typeface="Arial"/>
              <a:buChar char="■"/>
              <a:tabLst/>
              <a:defRPr sz="1800" b="0" i="0" u="none" strike="noStrike" cap="none" spc="0" baseline="0">
                <a:solidFill>
                  <a:schemeClr val="accent2">
                    <a:lumOff val="21764"/>
                  </a:schemeClr>
                </a:solidFill>
                <a:uFillTx/>
                <a:latin typeface="+mn-lt"/>
                <a:ea typeface="+mn-ea"/>
                <a:cs typeface="+mn-cs"/>
                <a:sym typeface="Arial"/>
              </a:defRPr>
            </a:lvl9pPr>
          </a:lstStyle>
          <a:p>
            <a:pPr hangingPunct="1"/>
            <a:r>
              <a:rPr lang="cs-CZ" sz="1200" dirty="0"/>
              <a:t>Centrum oceňování majetku</a:t>
            </a:r>
            <a:endParaRPr lang="en-CZ" sz="1200" dirty="0"/>
          </a:p>
        </p:txBody>
      </p:sp>
      <p:pic>
        <p:nvPicPr>
          <p:cNvPr id="5" name="Obrázek 4" descr="TUL 4">
            <a:extLst>
              <a:ext uri="{FF2B5EF4-FFF2-40B4-BE49-F238E27FC236}">
                <a16:creationId xmlns:a16="http://schemas.microsoft.com/office/drawing/2014/main" id="{7D6A64F3-3413-8DF4-C3F1-08C95809DA0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4967" y="71977"/>
            <a:ext cx="1477645" cy="82804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6" name="Group 7">
            <a:extLst>
              <a:ext uri="{FF2B5EF4-FFF2-40B4-BE49-F238E27FC236}">
                <a16:creationId xmlns:a16="http://schemas.microsoft.com/office/drawing/2014/main" id="{D038C504-C5AC-1D6E-6A9F-C40DD902107E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4392612" y="251364"/>
            <a:ext cx="3475990" cy="469265"/>
            <a:chOff x="4955" y="445"/>
            <a:chExt cx="5474" cy="739"/>
          </a:xfrm>
        </p:grpSpPr>
        <p:pic>
          <p:nvPicPr>
            <p:cNvPr id="7" name="Obrázek 6">
              <a:extLst>
                <a:ext uri="{FF2B5EF4-FFF2-40B4-BE49-F238E27FC236}">
                  <a16:creationId xmlns:a16="http://schemas.microsoft.com/office/drawing/2014/main" id="{ADA8C1BE-5485-B030-C4F7-E31A38E684C0}"/>
                </a:ext>
              </a:extLst>
            </p:cNvPr>
            <p:cNvPicPr>
              <a:picLocks noChangeAspect="1" noEditPoints="1" noChangeArrowheads="1" noChangeShapeType="1" noCrop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466" t="14285" r="19435" b="75397"/>
            <a:stretch>
              <a:fillRect/>
            </a:stretch>
          </p:blipFill>
          <p:spPr bwMode="auto">
            <a:xfrm>
              <a:off x="7797" y="445"/>
              <a:ext cx="1449" cy="73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Obrázek 7">
              <a:extLst>
                <a:ext uri="{FF2B5EF4-FFF2-40B4-BE49-F238E27FC236}">
                  <a16:creationId xmlns:a16="http://schemas.microsoft.com/office/drawing/2014/main" id="{E422566C-ADF5-53CD-0753-53482F5C6475}"/>
                </a:ext>
              </a:extLst>
            </p:cNvPr>
            <p:cNvPicPr>
              <a:picLocks noChangeAspect="1" noEditPoints="1" noChangeArrowheads="1" noChangeShapeType="1" noCrop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3052" t="35423" r="67107" b="20689"/>
            <a:stretch>
              <a:fillRect/>
            </a:stretch>
          </p:blipFill>
          <p:spPr bwMode="auto">
            <a:xfrm>
              <a:off x="9244" y="447"/>
              <a:ext cx="1185" cy="73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" name="Obrázek 8">
              <a:extLst>
                <a:ext uri="{FF2B5EF4-FFF2-40B4-BE49-F238E27FC236}">
                  <a16:creationId xmlns:a16="http://schemas.microsoft.com/office/drawing/2014/main" id="{50969ED2-826E-2D8E-77E7-A10161C444C0}"/>
                </a:ext>
              </a:extLst>
            </p:cNvPr>
            <p:cNvPicPr>
              <a:picLocks noChangeAspect="1" noEditPoints="1" noChangeArrowheads="1" noChangeShapeType="1" noCrop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0258" t="28252" r="363" b="26340"/>
            <a:stretch>
              <a:fillRect/>
            </a:stretch>
          </p:blipFill>
          <p:spPr bwMode="auto">
            <a:xfrm>
              <a:off x="4955" y="447"/>
              <a:ext cx="2843" cy="73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10474638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9C22D5-F411-4F47-A18E-FE74300B1E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52000" y="1248937"/>
            <a:ext cx="7560000" cy="3152805"/>
          </a:xfrm>
        </p:spPr>
        <p:txBody>
          <a:bodyPr>
            <a:noAutofit/>
          </a:bodyPr>
          <a:lstStyle/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cs-CZ" altLang="cs-CZ" dirty="0">
                <a:solidFill>
                  <a:schemeClr val="accent1"/>
                </a:solidFill>
              </a:rPr>
              <a:t>Základ daně </a:t>
            </a:r>
            <a:r>
              <a:rPr lang="cs-CZ" altLang="cs-CZ" dirty="0">
                <a:solidFill>
                  <a:schemeClr val="tx1"/>
                </a:solidFill>
              </a:rPr>
              <a:t>podle typu pozemku: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cs-CZ" altLang="cs-CZ" dirty="0">
              <a:solidFill>
                <a:schemeClr val="tx1"/>
              </a:solidFill>
            </a:endParaRP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cs-CZ" altLang="cs-CZ" dirty="0" smtClean="0">
                <a:solidFill>
                  <a:schemeClr val="tx1"/>
                </a:solidFill>
              </a:rPr>
              <a:t>„Zemědělská půda“</a:t>
            </a:r>
            <a:r>
              <a:rPr lang="cs-CZ" altLang="cs-CZ" dirty="0" smtClean="0">
                <a:solidFill>
                  <a:schemeClr val="accent1"/>
                </a:solidFill>
              </a:rPr>
              <a:t>  </a:t>
            </a:r>
            <a:r>
              <a:rPr lang="cs-CZ" altLang="cs-CZ" dirty="0">
                <a:solidFill>
                  <a:schemeClr val="tx1"/>
                </a:solidFill>
              </a:rPr>
              <a:t>= výměra * cena</a:t>
            </a:r>
          </a:p>
          <a:p>
            <a:pPr marL="285750" indent="-28575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dirty="0">
                <a:solidFill>
                  <a:schemeClr val="tx1"/>
                </a:solidFill>
              </a:rPr>
              <a:t>Orná půda, chmelnice, vinice, zahrada, ovocný sad – sazba  daně 0,75%.</a:t>
            </a:r>
          </a:p>
          <a:p>
            <a:pPr marL="285750" indent="-28575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dirty="0">
                <a:solidFill>
                  <a:schemeClr val="tx1"/>
                </a:solidFill>
              </a:rPr>
              <a:t>Louka, pastvina, hospodářský les, rybník – sazba daně 0,25%.</a:t>
            </a:r>
          </a:p>
          <a:p>
            <a:pPr marL="609600" indent="-609600" eaLnBrk="1" hangingPunct="1">
              <a:lnSpc>
                <a:spcPct val="80000"/>
              </a:lnSpc>
            </a:pPr>
            <a:endParaRPr lang="cs-CZ" altLang="cs-CZ" dirty="0">
              <a:solidFill>
                <a:schemeClr val="tx1"/>
              </a:solidFill>
            </a:endParaRP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cs-CZ" altLang="cs-CZ" dirty="0" smtClean="0">
                <a:solidFill>
                  <a:schemeClr val="tx1"/>
                </a:solidFill>
              </a:rPr>
              <a:t>Ostatní </a:t>
            </a:r>
            <a:r>
              <a:rPr lang="cs-CZ" altLang="cs-CZ" dirty="0">
                <a:solidFill>
                  <a:schemeClr val="tx1"/>
                </a:solidFill>
              </a:rPr>
              <a:t>pozemky </a:t>
            </a:r>
            <a:r>
              <a:rPr lang="cs-CZ" altLang="cs-CZ" dirty="0" smtClean="0">
                <a:solidFill>
                  <a:schemeClr val="tx1"/>
                </a:solidFill>
              </a:rPr>
              <a:t>    = výměra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cs-CZ" altLang="cs-CZ" dirty="0">
              <a:solidFill>
                <a:schemeClr val="tx1"/>
              </a:solidFill>
            </a:endParaRP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cs-CZ" altLang="cs-CZ" dirty="0" smtClean="0">
                <a:solidFill>
                  <a:schemeClr val="accent1"/>
                </a:solidFill>
              </a:rPr>
              <a:t>Sazby daně: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cs-CZ" altLang="cs-CZ" dirty="0" smtClean="0">
              <a:solidFill>
                <a:schemeClr val="accent1"/>
              </a:solidFill>
            </a:endParaRP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cs-CZ" altLang="cs-CZ" dirty="0" smtClean="0">
                <a:solidFill>
                  <a:schemeClr val="tx1"/>
                </a:solidFill>
              </a:rPr>
              <a:t>Stavební </a:t>
            </a:r>
            <a:r>
              <a:rPr lang="cs-CZ" altLang="cs-CZ" dirty="0">
                <a:solidFill>
                  <a:schemeClr val="tx1"/>
                </a:solidFill>
              </a:rPr>
              <a:t>pozemek - sazba daně </a:t>
            </a:r>
            <a:r>
              <a:rPr lang="cs-CZ" altLang="cs-CZ" dirty="0" smtClean="0">
                <a:solidFill>
                  <a:schemeClr val="tx1"/>
                </a:solidFill>
              </a:rPr>
              <a:t>2 </a:t>
            </a:r>
            <a:r>
              <a:rPr lang="cs-CZ" altLang="cs-CZ" dirty="0">
                <a:solidFill>
                  <a:schemeClr val="tx1"/>
                </a:solidFill>
              </a:rPr>
              <a:t>Kč/m</a:t>
            </a:r>
            <a:r>
              <a:rPr lang="cs-CZ" altLang="cs-CZ" baseline="30000" dirty="0">
                <a:solidFill>
                  <a:schemeClr val="tx1"/>
                </a:solidFill>
              </a:rPr>
              <a:t>2</a:t>
            </a:r>
            <a:r>
              <a:rPr lang="cs-CZ" altLang="cs-CZ" dirty="0">
                <a:solidFill>
                  <a:schemeClr val="tx1"/>
                </a:solidFill>
              </a:rPr>
              <a:t> * korekční koeficient.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cs-CZ" altLang="cs-CZ" dirty="0">
              <a:solidFill>
                <a:schemeClr val="tx1"/>
              </a:solidFill>
            </a:endParaRP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cs-CZ" altLang="cs-CZ" dirty="0">
                <a:solidFill>
                  <a:schemeClr val="tx1"/>
                </a:solidFill>
              </a:rPr>
              <a:t>Zpevněné plochy pozemků </a:t>
            </a:r>
            <a:r>
              <a:rPr lang="cs-CZ" altLang="cs-CZ" dirty="0" smtClean="0">
                <a:solidFill>
                  <a:schemeClr val="tx1"/>
                </a:solidFill>
              </a:rPr>
              <a:t>pro  </a:t>
            </a:r>
            <a:r>
              <a:rPr lang="cs-CZ" altLang="cs-CZ" dirty="0">
                <a:solidFill>
                  <a:schemeClr val="tx1"/>
                </a:solidFill>
              </a:rPr>
              <a:t>podnikání - sazba daně 1 (resp. 5) Kč/m</a:t>
            </a:r>
            <a:r>
              <a:rPr lang="cs-CZ" altLang="cs-CZ" baseline="30000" dirty="0">
                <a:solidFill>
                  <a:schemeClr val="tx1"/>
                </a:solidFill>
              </a:rPr>
              <a:t>2</a:t>
            </a:r>
            <a:r>
              <a:rPr lang="cs-CZ" altLang="cs-CZ" dirty="0">
                <a:solidFill>
                  <a:schemeClr val="tx1"/>
                </a:solidFill>
              </a:rPr>
              <a:t>. 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cs-CZ" altLang="cs-CZ" dirty="0">
              <a:solidFill>
                <a:schemeClr val="tx1"/>
              </a:solidFill>
            </a:endParaRP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cs-CZ" altLang="cs-CZ" dirty="0">
                <a:solidFill>
                  <a:schemeClr val="tx1"/>
                </a:solidFill>
              </a:rPr>
              <a:t>Ostatní plochy a zastavěné plochy </a:t>
            </a:r>
            <a:r>
              <a:rPr lang="cs-CZ" altLang="cs-CZ" dirty="0" smtClean="0">
                <a:solidFill>
                  <a:schemeClr val="tx1"/>
                </a:solidFill>
              </a:rPr>
              <a:t>a nádvoří </a:t>
            </a:r>
            <a:r>
              <a:rPr lang="cs-CZ" altLang="cs-CZ" dirty="0">
                <a:solidFill>
                  <a:schemeClr val="tx1"/>
                </a:solidFill>
              </a:rPr>
              <a:t>- sazba daně 0,20 Kč/m</a:t>
            </a:r>
            <a:r>
              <a:rPr lang="cs-CZ" altLang="cs-CZ" baseline="30000" dirty="0">
                <a:solidFill>
                  <a:schemeClr val="tx1"/>
                </a:solidFill>
              </a:rPr>
              <a:t>2</a:t>
            </a:r>
            <a:r>
              <a:rPr lang="cs-CZ" altLang="cs-CZ" dirty="0">
                <a:solidFill>
                  <a:schemeClr val="tx1"/>
                </a:solidFill>
              </a:rPr>
              <a:t>.</a:t>
            </a:r>
          </a:p>
          <a:p>
            <a:pPr marL="114300" indent="0">
              <a:buNone/>
            </a:pPr>
            <a:endParaRPr lang="cs-CZ" b="1" dirty="0" smtClean="0">
              <a:solidFill>
                <a:schemeClr val="tx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F8C8DC-D524-BA4B-96CC-70DEC0069C2C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CZ" smtClean="0"/>
              <a:t>11</a:t>
            </a:fld>
            <a:endParaRPr lang="en-CZ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D27B429-8C6C-AD49-AFA9-B4E36819007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cs-CZ" dirty="0"/>
              <a:t>Daně  5 Daň z nemovitých věcí</a:t>
            </a:r>
            <a:endParaRPr lang="en-CZ" dirty="0"/>
          </a:p>
        </p:txBody>
      </p:sp>
      <p:sp>
        <p:nvSpPr>
          <p:cNvPr id="6" name="Title 3">
            <a:extLst>
              <a:ext uri="{FF2B5EF4-FFF2-40B4-BE49-F238E27FC236}">
                <a16:creationId xmlns:a16="http://schemas.microsoft.com/office/drawing/2014/main" id="{D784BBA5-2DE8-2642-87AD-413FC98D47F0}"/>
              </a:ext>
            </a:extLst>
          </p:cNvPr>
          <p:cNvSpPr txBox="1">
            <a:spLocks/>
          </p:cNvSpPr>
          <p:nvPr/>
        </p:nvSpPr>
        <p:spPr>
          <a:xfrm>
            <a:off x="252000" y="612001"/>
            <a:ext cx="7560001" cy="42431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91424" rIns="91424" bIns="91424">
            <a:noAutofit/>
          </a:bodyPr>
          <a:lstStyle>
            <a:lvl1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5948AD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1pPr>
            <a:lvl2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2pPr>
            <a:lvl3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3pPr>
            <a:lvl4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4pPr>
            <a:lvl5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5pPr>
            <a:lvl6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6pPr>
            <a:lvl7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7pPr>
            <a:lvl8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8pPr>
            <a:lvl9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9pPr>
          </a:lstStyle>
          <a:p>
            <a:pPr hangingPunct="1"/>
            <a:r>
              <a:rPr lang="cs-CZ" dirty="0" smtClean="0">
                <a:solidFill>
                  <a:schemeClr val="accent1"/>
                </a:solidFill>
              </a:rPr>
              <a:t>Daň z pozemků</a:t>
            </a:r>
            <a:endParaRPr lang="cs-CZ" dirty="0">
              <a:solidFill>
                <a:schemeClr val="accent1"/>
              </a:solidFill>
            </a:endParaRP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27EE1045-9D1F-654D-BB8F-D07C154B8A62}"/>
              </a:ext>
            </a:extLst>
          </p:cNvPr>
          <p:cNvSpPr txBox="1"/>
          <p:nvPr/>
        </p:nvSpPr>
        <p:spPr>
          <a:xfrm>
            <a:off x="252000" y="4911493"/>
            <a:ext cx="1123706" cy="10772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0" tIns="0" rIns="0" bIns="0" numCol="1" spcCol="38100" rtlCol="0" anchor="t">
            <a:spAutoFit/>
          </a:bodyPr>
          <a:lstStyle/>
          <a:p>
            <a:r>
              <a:rPr lang="cs-CZ" sz="700" dirty="0">
                <a:solidFill>
                  <a:srgbClr val="7BB620"/>
                </a:solidFill>
              </a:rPr>
              <a:t>Centrum oceňování majetku</a:t>
            </a:r>
          </a:p>
        </p:txBody>
      </p:sp>
    </p:spTree>
    <p:extLst>
      <p:ext uri="{BB962C8B-B14F-4D97-AF65-F5344CB8AC3E}">
        <p14:creationId xmlns:p14="http://schemas.microsoft.com/office/powerpoint/2010/main" val="192790931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9C22D5-F411-4F47-A18E-FE74300B1E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52000" y="893402"/>
            <a:ext cx="8625300" cy="3723204"/>
          </a:xfrm>
        </p:spPr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dirty="0" smtClean="0">
              <a:solidFill>
                <a:schemeClr val="accent1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dirty="0" smtClean="0">
                <a:solidFill>
                  <a:schemeClr val="accent1"/>
                </a:solidFill>
              </a:rPr>
              <a:t>Základ </a:t>
            </a:r>
            <a:r>
              <a:rPr lang="cs-CZ" altLang="cs-CZ" dirty="0">
                <a:solidFill>
                  <a:schemeClr val="accent1"/>
                </a:solidFill>
              </a:rPr>
              <a:t>daně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dirty="0">
                <a:solidFill>
                  <a:schemeClr val="tx1"/>
                </a:solidFill>
              </a:rPr>
              <a:t>Výměra zastavěné plochy v m</a:t>
            </a:r>
            <a:r>
              <a:rPr lang="cs-CZ" altLang="cs-CZ" baseline="30000" dirty="0">
                <a:solidFill>
                  <a:schemeClr val="tx1"/>
                </a:solidFill>
              </a:rPr>
              <a:t>2</a:t>
            </a:r>
            <a:r>
              <a:rPr lang="cs-CZ" altLang="cs-CZ" dirty="0">
                <a:solidFill>
                  <a:schemeClr val="tx1"/>
                </a:solidFill>
              </a:rPr>
              <a:t>.</a:t>
            </a:r>
            <a:r>
              <a:rPr lang="cs-CZ" altLang="cs-CZ" baseline="30000" dirty="0">
                <a:solidFill>
                  <a:schemeClr val="tx1"/>
                </a:solidFill>
              </a:rPr>
              <a:t> 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dirty="0" smtClean="0">
                <a:solidFill>
                  <a:schemeClr val="tx1"/>
                </a:solidFill>
              </a:rPr>
              <a:t>U jednotky je to upravená </a:t>
            </a:r>
            <a:r>
              <a:rPr lang="cs-CZ" altLang="cs-CZ" dirty="0">
                <a:solidFill>
                  <a:schemeClr val="tx1"/>
                </a:solidFill>
              </a:rPr>
              <a:t>podlahová plocha (výměra podlahové plochy*1,20, či 1,22).</a:t>
            </a:r>
          </a:p>
          <a:p>
            <a:pPr eaLnBrk="1" hangingPunct="1">
              <a:lnSpc>
                <a:spcPct val="80000"/>
              </a:lnSpc>
            </a:pPr>
            <a:endParaRPr lang="cs-CZ" altLang="cs-CZ" dirty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dirty="0">
                <a:solidFill>
                  <a:schemeClr val="accent1"/>
                </a:solidFill>
              </a:rPr>
              <a:t>Sazby daně na </a:t>
            </a:r>
            <a:r>
              <a:rPr lang="cs-CZ" altLang="cs-CZ" dirty="0" smtClean="0">
                <a:solidFill>
                  <a:schemeClr val="accent1"/>
                </a:solidFill>
              </a:rPr>
              <a:t> 1 m</a:t>
            </a:r>
            <a:r>
              <a:rPr lang="cs-CZ" altLang="cs-CZ" baseline="30000" dirty="0" smtClean="0">
                <a:solidFill>
                  <a:schemeClr val="accent1"/>
                </a:solidFill>
              </a:rPr>
              <a:t>2</a:t>
            </a:r>
            <a:endParaRPr lang="cs-CZ" altLang="cs-CZ" dirty="0">
              <a:solidFill>
                <a:schemeClr val="accent1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dirty="0" smtClean="0">
                <a:solidFill>
                  <a:schemeClr val="tx1"/>
                </a:solidFill>
              </a:rPr>
              <a:t>Budovy</a:t>
            </a:r>
            <a:r>
              <a:rPr lang="cs-CZ" altLang="cs-CZ" b="1" dirty="0" smtClean="0">
                <a:solidFill>
                  <a:schemeClr val="tx1"/>
                </a:solidFill>
              </a:rPr>
              <a:t> </a:t>
            </a:r>
            <a:r>
              <a:rPr lang="cs-CZ" altLang="cs-CZ" dirty="0" smtClean="0">
                <a:solidFill>
                  <a:schemeClr val="tx1"/>
                </a:solidFill>
              </a:rPr>
              <a:t>obytných </a:t>
            </a:r>
            <a:r>
              <a:rPr lang="cs-CZ" altLang="cs-CZ" dirty="0">
                <a:solidFill>
                  <a:schemeClr val="tx1"/>
                </a:solidFill>
              </a:rPr>
              <a:t>domů – 2 Kč * koeficient</a:t>
            </a:r>
            <a:r>
              <a:rPr lang="cs-CZ" altLang="cs-CZ" dirty="0" smtClean="0">
                <a:solidFill>
                  <a:schemeClr val="tx1"/>
                </a:solidFill>
              </a:rPr>
              <a:t>; budovy pro </a:t>
            </a:r>
            <a:r>
              <a:rPr lang="cs-CZ" altLang="cs-CZ" dirty="0">
                <a:solidFill>
                  <a:schemeClr val="tx1"/>
                </a:solidFill>
              </a:rPr>
              <a:t>rodinnou rekreaci – 6 Kč;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b="1" dirty="0" smtClean="0">
              <a:solidFill>
                <a:schemeClr val="tx1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dirty="0" smtClean="0">
                <a:solidFill>
                  <a:schemeClr val="tx1"/>
                </a:solidFill>
              </a:rPr>
              <a:t>Garáže  </a:t>
            </a:r>
            <a:r>
              <a:rPr lang="cs-CZ" altLang="cs-CZ" dirty="0">
                <a:solidFill>
                  <a:schemeClr val="tx1"/>
                </a:solidFill>
              </a:rPr>
              <a:t>- 8 Kč;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dirty="0" smtClean="0">
              <a:solidFill>
                <a:schemeClr val="tx1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dirty="0" smtClean="0">
                <a:solidFill>
                  <a:schemeClr val="tx1"/>
                </a:solidFill>
              </a:rPr>
              <a:t>Jednotky </a:t>
            </a:r>
            <a:r>
              <a:rPr lang="cs-CZ" altLang="cs-CZ" dirty="0">
                <a:solidFill>
                  <a:schemeClr val="tx1"/>
                </a:solidFill>
              </a:rPr>
              <a:t>– 2 Kč;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dirty="0">
              <a:solidFill>
                <a:schemeClr val="tx1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dirty="0">
                <a:solidFill>
                  <a:schemeClr val="tx1"/>
                </a:solidFill>
              </a:rPr>
              <a:t>Zdanitelné stavby a jednotky </a:t>
            </a:r>
            <a:r>
              <a:rPr lang="cs-CZ" altLang="cs-CZ" dirty="0" smtClean="0">
                <a:solidFill>
                  <a:schemeClr val="tx1"/>
                </a:solidFill>
              </a:rPr>
              <a:t>užívané pro podnikání (zemědělská </a:t>
            </a:r>
            <a:r>
              <a:rPr lang="cs-CZ" altLang="cs-CZ" dirty="0">
                <a:solidFill>
                  <a:schemeClr val="tx1"/>
                </a:solidFill>
              </a:rPr>
              <a:t>prvovýroba – 2 Kč;</a:t>
            </a:r>
          </a:p>
          <a:p>
            <a:pPr marL="114300" indent="0" eaLnBrk="1" hangingPunct="1">
              <a:lnSpc>
                <a:spcPct val="80000"/>
              </a:lnSpc>
              <a:buNone/>
            </a:pPr>
            <a:r>
              <a:rPr lang="cs-CZ" altLang="cs-CZ" dirty="0" smtClean="0">
                <a:solidFill>
                  <a:schemeClr val="tx1"/>
                </a:solidFill>
              </a:rPr>
              <a:t>ostatní </a:t>
            </a:r>
            <a:r>
              <a:rPr lang="cs-CZ" altLang="cs-CZ" dirty="0">
                <a:solidFill>
                  <a:schemeClr val="tx1"/>
                </a:solidFill>
              </a:rPr>
              <a:t>podnikatelské aktivity – 10 </a:t>
            </a:r>
            <a:r>
              <a:rPr lang="cs-CZ" altLang="cs-CZ" dirty="0" smtClean="0">
                <a:solidFill>
                  <a:schemeClr val="tx1"/>
                </a:solidFill>
              </a:rPr>
              <a:t>Kč);</a:t>
            </a:r>
            <a:endParaRPr lang="cs-CZ" altLang="cs-CZ" dirty="0">
              <a:solidFill>
                <a:schemeClr val="tx1"/>
              </a:solidFill>
            </a:endParaRPr>
          </a:p>
          <a:p>
            <a:pPr eaLnBrk="1" hangingPunct="1">
              <a:lnSpc>
                <a:spcPct val="80000"/>
              </a:lnSpc>
            </a:pPr>
            <a:endParaRPr lang="cs-CZ" altLang="cs-CZ" dirty="0">
              <a:solidFill>
                <a:schemeClr val="tx1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dirty="0">
                <a:solidFill>
                  <a:schemeClr val="tx1"/>
                </a:solidFill>
              </a:rPr>
              <a:t>Ostatní stavby – 6 Kč;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dirty="0">
              <a:solidFill>
                <a:schemeClr val="tx1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dirty="0">
                <a:solidFill>
                  <a:schemeClr val="tx1"/>
                </a:solidFill>
              </a:rPr>
              <a:t>Zvýšení sazby  + 0,75 Kč za každé </a:t>
            </a:r>
            <a:r>
              <a:rPr lang="cs-CZ" altLang="cs-CZ" dirty="0" smtClean="0">
                <a:solidFill>
                  <a:schemeClr val="tx1"/>
                </a:solidFill>
              </a:rPr>
              <a:t>další nadzemní podlaží přesahující </a:t>
            </a:r>
            <a:r>
              <a:rPr lang="cs-CZ" altLang="cs-CZ" dirty="0">
                <a:solidFill>
                  <a:schemeClr val="tx1"/>
                </a:solidFill>
              </a:rPr>
              <a:t>1/3 resp. </a:t>
            </a:r>
            <a:r>
              <a:rPr lang="cs-CZ" altLang="cs-CZ" dirty="0" smtClean="0">
                <a:solidFill>
                  <a:schemeClr val="tx1"/>
                </a:solidFill>
              </a:rPr>
              <a:t>2/3 přízemí .</a:t>
            </a:r>
            <a:endParaRPr lang="cs-CZ" altLang="cs-CZ" dirty="0">
              <a:solidFill>
                <a:schemeClr val="tx1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CZ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F8C8DC-D524-BA4B-96CC-70DEC0069C2C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CZ" smtClean="0"/>
              <a:t>12</a:t>
            </a:fld>
            <a:endParaRPr lang="en-CZ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D27B429-8C6C-AD49-AFA9-B4E36819007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cs-CZ" dirty="0"/>
              <a:t>Daně  5 Daň z nemovitých věcí</a:t>
            </a:r>
            <a:endParaRPr lang="en-CZ" dirty="0"/>
          </a:p>
        </p:txBody>
      </p:sp>
      <p:sp>
        <p:nvSpPr>
          <p:cNvPr id="6" name="Title 3">
            <a:extLst>
              <a:ext uri="{FF2B5EF4-FFF2-40B4-BE49-F238E27FC236}">
                <a16:creationId xmlns:a16="http://schemas.microsoft.com/office/drawing/2014/main" id="{D784BBA5-2DE8-2642-87AD-413FC98D47F0}"/>
              </a:ext>
            </a:extLst>
          </p:cNvPr>
          <p:cNvSpPr txBox="1">
            <a:spLocks/>
          </p:cNvSpPr>
          <p:nvPr/>
        </p:nvSpPr>
        <p:spPr>
          <a:xfrm>
            <a:off x="252000" y="533401"/>
            <a:ext cx="7560001" cy="4644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91424" rIns="91424" bIns="91424">
            <a:noAutofit/>
          </a:bodyPr>
          <a:lstStyle>
            <a:lvl1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5948AD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1pPr>
            <a:lvl2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2pPr>
            <a:lvl3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3pPr>
            <a:lvl4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4pPr>
            <a:lvl5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5pPr>
            <a:lvl6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6pPr>
            <a:lvl7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7pPr>
            <a:lvl8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8pPr>
            <a:lvl9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9pPr>
          </a:lstStyle>
          <a:p>
            <a:pPr hangingPunct="1"/>
            <a:r>
              <a:rPr lang="cs-CZ" sz="2500" dirty="0" smtClean="0">
                <a:solidFill>
                  <a:schemeClr val="accent1"/>
                </a:solidFill>
              </a:rPr>
              <a:t>Daň ze staveb</a:t>
            </a:r>
            <a:endParaRPr lang="cs-CZ" sz="2500" dirty="0">
              <a:solidFill>
                <a:schemeClr val="accent1"/>
              </a:solidFill>
            </a:endParaRP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27EE1045-9D1F-654D-BB8F-D07C154B8A62}"/>
              </a:ext>
            </a:extLst>
          </p:cNvPr>
          <p:cNvSpPr txBox="1"/>
          <p:nvPr/>
        </p:nvSpPr>
        <p:spPr>
          <a:xfrm>
            <a:off x="252000" y="4911493"/>
            <a:ext cx="1123706" cy="10772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0" tIns="0" rIns="0" bIns="0" numCol="1" spcCol="38100" rtlCol="0" anchor="t">
            <a:spAutoFit/>
          </a:bodyPr>
          <a:lstStyle/>
          <a:p>
            <a:r>
              <a:rPr lang="cs-CZ" sz="700" dirty="0">
                <a:solidFill>
                  <a:srgbClr val="7BB620"/>
                </a:solidFill>
              </a:rPr>
              <a:t>Centrum oceňování majetku</a:t>
            </a:r>
          </a:p>
        </p:txBody>
      </p:sp>
    </p:spTree>
    <p:extLst>
      <p:ext uri="{BB962C8B-B14F-4D97-AF65-F5344CB8AC3E}">
        <p14:creationId xmlns:p14="http://schemas.microsoft.com/office/powerpoint/2010/main" val="408731201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9C22D5-F411-4F47-A18E-FE74300B1E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51999" y="1405054"/>
            <a:ext cx="8319571" cy="2996688"/>
          </a:xfrm>
        </p:spPr>
        <p:txBody>
          <a:bodyPr>
            <a:noAutofit/>
          </a:bodyPr>
          <a:lstStyle/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 dirty="0">
                <a:solidFill>
                  <a:schemeClr val="tx1"/>
                </a:solidFill>
              </a:rPr>
              <a:t>Obce do 1000 obyvatel	    </a:t>
            </a:r>
            <a:r>
              <a:rPr lang="cs-CZ" altLang="cs-CZ" dirty="0" smtClean="0">
                <a:solidFill>
                  <a:schemeClr val="tx1"/>
                </a:solidFill>
              </a:rPr>
              <a:t>				  – </a:t>
            </a:r>
            <a:r>
              <a:rPr lang="cs-CZ" altLang="cs-CZ" dirty="0">
                <a:solidFill>
                  <a:schemeClr val="tx1"/>
                </a:solidFill>
              </a:rPr>
              <a:t>1,0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 dirty="0">
                <a:solidFill>
                  <a:schemeClr val="tx1"/>
                </a:solidFill>
              </a:rPr>
              <a:t> 1000 –   6 000 obyvatel         </a:t>
            </a:r>
            <a:r>
              <a:rPr lang="cs-CZ" altLang="cs-CZ" dirty="0" smtClean="0">
                <a:solidFill>
                  <a:schemeClr val="tx1"/>
                </a:solidFill>
              </a:rPr>
              <a:t>				  -  </a:t>
            </a:r>
            <a:r>
              <a:rPr lang="cs-CZ" altLang="cs-CZ" dirty="0">
                <a:solidFill>
                  <a:schemeClr val="tx1"/>
                </a:solidFill>
              </a:rPr>
              <a:t>1,4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 dirty="0">
                <a:solidFill>
                  <a:schemeClr val="tx1"/>
                </a:solidFill>
              </a:rPr>
              <a:t> 6 000 – 10 000 obyvatel        </a:t>
            </a:r>
            <a:r>
              <a:rPr lang="cs-CZ" altLang="cs-CZ" dirty="0" smtClean="0">
                <a:solidFill>
                  <a:schemeClr val="tx1"/>
                </a:solidFill>
              </a:rPr>
              <a:t>				  -  </a:t>
            </a:r>
            <a:r>
              <a:rPr lang="cs-CZ" altLang="cs-CZ" dirty="0">
                <a:solidFill>
                  <a:schemeClr val="tx1"/>
                </a:solidFill>
              </a:rPr>
              <a:t>1,6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 dirty="0">
                <a:solidFill>
                  <a:schemeClr val="tx1"/>
                </a:solidFill>
              </a:rPr>
              <a:t>10 000 – 25 000 obyvatel       </a:t>
            </a:r>
            <a:r>
              <a:rPr lang="cs-CZ" altLang="cs-CZ" dirty="0" smtClean="0">
                <a:solidFill>
                  <a:schemeClr val="tx1"/>
                </a:solidFill>
              </a:rPr>
              <a:t>				  -  </a:t>
            </a:r>
            <a:r>
              <a:rPr lang="cs-CZ" altLang="cs-CZ" dirty="0">
                <a:solidFill>
                  <a:schemeClr val="tx1"/>
                </a:solidFill>
              </a:rPr>
              <a:t>2,0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 dirty="0">
                <a:solidFill>
                  <a:schemeClr val="tx1"/>
                </a:solidFill>
              </a:rPr>
              <a:t>25 000 – 50 000 obyvatel       </a:t>
            </a:r>
            <a:r>
              <a:rPr lang="cs-CZ" altLang="cs-CZ" dirty="0" smtClean="0">
                <a:solidFill>
                  <a:schemeClr val="tx1"/>
                </a:solidFill>
              </a:rPr>
              <a:t>				   - </a:t>
            </a:r>
            <a:r>
              <a:rPr lang="cs-CZ" altLang="cs-CZ" dirty="0">
                <a:solidFill>
                  <a:schemeClr val="tx1"/>
                </a:solidFill>
              </a:rPr>
              <a:t>2,5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 dirty="0">
                <a:solidFill>
                  <a:schemeClr val="tx1"/>
                </a:solidFill>
              </a:rPr>
              <a:t>Nad 50 000+ Fr. Lázně, Luhačovice, Poděbrady</a:t>
            </a:r>
            <a:r>
              <a:rPr lang="cs-CZ" altLang="cs-CZ" dirty="0" smtClean="0">
                <a:solidFill>
                  <a:schemeClr val="tx1"/>
                </a:solidFill>
              </a:rPr>
              <a:t>,  </a:t>
            </a:r>
            <a:r>
              <a:rPr lang="cs-CZ" altLang="cs-CZ" dirty="0">
                <a:solidFill>
                  <a:schemeClr val="tx1"/>
                </a:solidFill>
              </a:rPr>
              <a:t>Mariánské  Lázně </a:t>
            </a:r>
            <a:r>
              <a:rPr lang="cs-CZ" altLang="cs-CZ" dirty="0" smtClean="0">
                <a:solidFill>
                  <a:schemeClr val="tx1"/>
                </a:solidFill>
              </a:rPr>
              <a:t>- </a:t>
            </a:r>
            <a:r>
              <a:rPr lang="cs-CZ" altLang="cs-CZ" dirty="0">
                <a:solidFill>
                  <a:schemeClr val="tx1"/>
                </a:solidFill>
              </a:rPr>
              <a:t>3,5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 dirty="0">
                <a:solidFill>
                  <a:schemeClr val="tx1"/>
                </a:solidFill>
              </a:rPr>
              <a:t>Praha                                      </a:t>
            </a:r>
            <a:r>
              <a:rPr lang="cs-CZ" altLang="cs-CZ" dirty="0" smtClean="0">
                <a:solidFill>
                  <a:schemeClr val="tx1"/>
                </a:solidFill>
              </a:rPr>
              <a:t>				    </a:t>
            </a:r>
            <a:r>
              <a:rPr lang="cs-CZ" altLang="cs-CZ" dirty="0">
                <a:solidFill>
                  <a:schemeClr val="tx1"/>
                </a:solidFill>
              </a:rPr>
              <a:t>- 4,5</a:t>
            </a:r>
          </a:p>
          <a:p>
            <a:pPr marL="114300" indent="0">
              <a:buNone/>
            </a:pPr>
            <a:r>
              <a:rPr lang="cs-CZ" altLang="cs-CZ" dirty="0">
                <a:solidFill>
                  <a:schemeClr val="accent1"/>
                </a:solidFill>
              </a:rPr>
              <a:t>Obce mohou: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 dirty="0">
                <a:solidFill>
                  <a:schemeClr val="tx1"/>
                </a:solidFill>
              </a:rPr>
              <a:t>upravit základní korekční koeficienty (+1 – 3 kategorie);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 dirty="0">
                <a:solidFill>
                  <a:schemeClr val="tx1"/>
                </a:solidFill>
              </a:rPr>
              <a:t>stanovit místní koeficient (1,1 - 5).</a:t>
            </a:r>
          </a:p>
          <a:p>
            <a:pPr marL="114300" indent="0">
              <a:buNone/>
            </a:pPr>
            <a:endParaRPr lang="cs-CZ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F8C8DC-D524-BA4B-96CC-70DEC0069C2C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CZ" smtClean="0"/>
              <a:t>13</a:t>
            </a:fld>
            <a:endParaRPr lang="en-CZ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D27B429-8C6C-AD49-AFA9-B4E36819007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cs-CZ" dirty="0"/>
              <a:t>Daně  5 Daň z nemovitých věcí</a:t>
            </a:r>
            <a:endParaRPr lang="en-CZ" dirty="0"/>
          </a:p>
        </p:txBody>
      </p:sp>
      <p:sp>
        <p:nvSpPr>
          <p:cNvPr id="6" name="Title 3">
            <a:extLst>
              <a:ext uri="{FF2B5EF4-FFF2-40B4-BE49-F238E27FC236}">
                <a16:creationId xmlns:a16="http://schemas.microsoft.com/office/drawing/2014/main" id="{D784BBA5-2DE8-2642-87AD-413FC98D47F0}"/>
              </a:ext>
            </a:extLst>
          </p:cNvPr>
          <p:cNvSpPr txBox="1">
            <a:spLocks/>
          </p:cNvSpPr>
          <p:nvPr/>
        </p:nvSpPr>
        <p:spPr>
          <a:xfrm>
            <a:off x="252000" y="701041"/>
            <a:ext cx="7560001" cy="50291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91424" rIns="91424" bIns="91424">
            <a:noAutofit/>
          </a:bodyPr>
          <a:lstStyle>
            <a:lvl1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5948AD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1pPr>
            <a:lvl2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2pPr>
            <a:lvl3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3pPr>
            <a:lvl4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4pPr>
            <a:lvl5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5pPr>
            <a:lvl6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6pPr>
            <a:lvl7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7pPr>
            <a:lvl8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8pPr>
            <a:lvl9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9pPr>
          </a:lstStyle>
          <a:p>
            <a:pPr hangingPunct="1"/>
            <a:r>
              <a:rPr lang="cs-CZ" sz="2500" dirty="0" smtClean="0">
                <a:solidFill>
                  <a:schemeClr val="accent1"/>
                </a:solidFill>
              </a:rPr>
              <a:t>Základní korekční koeficienty</a:t>
            </a:r>
            <a:endParaRPr lang="cs-CZ" sz="2500" dirty="0">
              <a:solidFill>
                <a:schemeClr val="accent1"/>
              </a:solidFill>
            </a:endParaRP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27EE1045-9D1F-654D-BB8F-D07C154B8A62}"/>
              </a:ext>
            </a:extLst>
          </p:cNvPr>
          <p:cNvSpPr txBox="1"/>
          <p:nvPr/>
        </p:nvSpPr>
        <p:spPr>
          <a:xfrm>
            <a:off x="252000" y="4911493"/>
            <a:ext cx="1123706" cy="10772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0" tIns="0" rIns="0" bIns="0" numCol="1" spcCol="38100" rtlCol="0" anchor="t">
            <a:spAutoFit/>
          </a:bodyPr>
          <a:lstStyle/>
          <a:p>
            <a:r>
              <a:rPr lang="cs-CZ" sz="700" dirty="0">
                <a:solidFill>
                  <a:srgbClr val="7BB620"/>
                </a:solidFill>
              </a:rPr>
              <a:t>Centrum oceňování majetku</a:t>
            </a:r>
          </a:p>
        </p:txBody>
      </p:sp>
    </p:spTree>
    <p:extLst>
      <p:ext uri="{BB962C8B-B14F-4D97-AF65-F5344CB8AC3E}">
        <p14:creationId xmlns:p14="http://schemas.microsoft.com/office/powerpoint/2010/main" val="322118512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9C22D5-F411-4F47-A18E-FE74300B1E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51999" y="1405054"/>
            <a:ext cx="8319571" cy="2996688"/>
          </a:xfrm>
        </p:spPr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dirty="0">
                <a:solidFill>
                  <a:schemeClr val="accent1"/>
                </a:solidFill>
              </a:rPr>
              <a:t>Zdaňovací období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altLang="cs-CZ" dirty="0">
                <a:solidFill>
                  <a:schemeClr val="tx1"/>
                </a:solidFill>
              </a:rPr>
              <a:t>kalendářní </a:t>
            </a:r>
            <a:r>
              <a:rPr lang="cs-CZ" altLang="cs-CZ" dirty="0" smtClean="0">
                <a:solidFill>
                  <a:schemeClr val="tx1"/>
                </a:solidFill>
              </a:rPr>
              <a:t>rok; </a:t>
            </a:r>
            <a:endParaRPr lang="cs-CZ" altLang="cs-CZ" dirty="0">
              <a:solidFill>
                <a:schemeClr val="tx1"/>
              </a:solidFill>
            </a:endParaRP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altLang="cs-CZ" dirty="0">
                <a:solidFill>
                  <a:schemeClr val="tx1"/>
                </a:solidFill>
              </a:rPr>
              <a:t>výpočet podle stavu k 1. lednu roku, za který je daň vyměřována.</a:t>
            </a:r>
          </a:p>
          <a:p>
            <a:pPr eaLnBrk="1" hangingPunct="1">
              <a:lnSpc>
                <a:spcPct val="90000"/>
              </a:lnSpc>
            </a:pPr>
            <a:endParaRPr lang="cs-CZ" altLang="cs-CZ" dirty="0">
              <a:solidFill>
                <a:schemeClr val="tx1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dirty="0">
                <a:solidFill>
                  <a:schemeClr val="accent1"/>
                </a:solidFill>
              </a:rPr>
              <a:t>Daňové </a:t>
            </a:r>
            <a:r>
              <a:rPr lang="cs-CZ" altLang="cs-CZ" dirty="0" smtClean="0">
                <a:solidFill>
                  <a:schemeClr val="accent1"/>
                </a:solidFill>
              </a:rPr>
              <a:t>přiznání </a:t>
            </a:r>
            <a:r>
              <a:rPr lang="cs-CZ" altLang="cs-CZ" dirty="0" smtClean="0">
                <a:solidFill>
                  <a:schemeClr val="tx1"/>
                </a:solidFill>
              </a:rPr>
              <a:t>nutno podat do </a:t>
            </a:r>
            <a:r>
              <a:rPr lang="cs-CZ" altLang="cs-CZ" dirty="0">
                <a:solidFill>
                  <a:schemeClr val="tx1"/>
                </a:solidFill>
              </a:rPr>
              <a:t>31. ledna zdaňovacího období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altLang="cs-CZ" dirty="0">
                <a:solidFill>
                  <a:schemeClr val="tx1"/>
                </a:solidFill>
              </a:rPr>
              <a:t> při vzniku nové povinnosti;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altLang="cs-CZ" dirty="0">
                <a:solidFill>
                  <a:schemeClr val="tx1"/>
                </a:solidFill>
              </a:rPr>
              <a:t> při změně v okolnostech pro vyměření </a:t>
            </a:r>
            <a:r>
              <a:rPr lang="cs-CZ" altLang="cs-CZ" dirty="0" smtClean="0">
                <a:solidFill>
                  <a:schemeClr val="tx1"/>
                </a:solidFill>
              </a:rPr>
              <a:t>daně</a:t>
            </a:r>
            <a:r>
              <a:rPr lang="cs-CZ" altLang="cs-CZ" dirty="0">
                <a:solidFill>
                  <a:schemeClr val="tx1"/>
                </a:solidFill>
              </a:rPr>
              <a:t>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altLang="cs-CZ" dirty="0">
              <a:solidFill>
                <a:schemeClr val="tx1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dirty="0">
                <a:solidFill>
                  <a:schemeClr val="accent1"/>
                </a:solidFill>
              </a:rPr>
              <a:t>Splatnost daně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altLang="cs-CZ" dirty="0">
                <a:solidFill>
                  <a:schemeClr val="tx1"/>
                </a:solidFill>
              </a:rPr>
              <a:t>do 5 000 Kč jednorázově do 31.5. 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altLang="cs-CZ" dirty="0">
                <a:solidFill>
                  <a:schemeClr val="tx1"/>
                </a:solidFill>
              </a:rPr>
              <a:t>u zemědělské výroby (31.8. a 30.11)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altLang="cs-CZ" dirty="0">
                <a:solidFill>
                  <a:schemeClr val="tx1"/>
                </a:solidFill>
              </a:rPr>
              <a:t>ostatní (splátky 31.5., 30.11.)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F8C8DC-D524-BA4B-96CC-70DEC0069C2C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CZ" smtClean="0"/>
              <a:t>14</a:t>
            </a:fld>
            <a:endParaRPr lang="en-CZ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D27B429-8C6C-AD49-AFA9-B4E36819007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cs-CZ" dirty="0"/>
              <a:t>Daně  5 Daň z nemovitých věcí</a:t>
            </a:r>
            <a:endParaRPr lang="en-CZ" dirty="0"/>
          </a:p>
        </p:txBody>
      </p:sp>
      <p:sp>
        <p:nvSpPr>
          <p:cNvPr id="6" name="Title 3">
            <a:extLst>
              <a:ext uri="{FF2B5EF4-FFF2-40B4-BE49-F238E27FC236}">
                <a16:creationId xmlns:a16="http://schemas.microsoft.com/office/drawing/2014/main" id="{D784BBA5-2DE8-2642-87AD-413FC98D47F0}"/>
              </a:ext>
            </a:extLst>
          </p:cNvPr>
          <p:cNvSpPr txBox="1">
            <a:spLocks/>
          </p:cNvSpPr>
          <p:nvPr/>
        </p:nvSpPr>
        <p:spPr>
          <a:xfrm>
            <a:off x="252000" y="678181"/>
            <a:ext cx="7560001" cy="5867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91424" rIns="91424" bIns="91424">
            <a:noAutofit/>
          </a:bodyPr>
          <a:lstStyle>
            <a:lvl1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5948AD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1pPr>
            <a:lvl2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2pPr>
            <a:lvl3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3pPr>
            <a:lvl4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4pPr>
            <a:lvl5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5pPr>
            <a:lvl6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6pPr>
            <a:lvl7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7pPr>
            <a:lvl8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8pPr>
            <a:lvl9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9pPr>
          </a:lstStyle>
          <a:p>
            <a:pPr hangingPunct="1"/>
            <a:r>
              <a:rPr lang="cs-CZ" sz="2500" dirty="0" smtClean="0">
                <a:solidFill>
                  <a:schemeClr val="accent1"/>
                </a:solidFill>
              </a:rPr>
              <a:t>Výběr daně z nemovitých věcí</a:t>
            </a:r>
            <a:endParaRPr lang="cs-CZ" sz="2500" dirty="0">
              <a:solidFill>
                <a:schemeClr val="accent1"/>
              </a:solidFill>
            </a:endParaRP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27EE1045-9D1F-654D-BB8F-D07C154B8A62}"/>
              </a:ext>
            </a:extLst>
          </p:cNvPr>
          <p:cNvSpPr txBox="1"/>
          <p:nvPr/>
        </p:nvSpPr>
        <p:spPr>
          <a:xfrm>
            <a:off x="252000" y="4911493"/>
            <a:ext cx="1123706" cy="10772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0" tIns="0" rIns="0" bIns="0" numCol="1" spcCol="38100" rtlCol="0" anchor="t">
            <a:spAutoFit/>
          </a:bodyPr>
          <a:lstStyle/>
          <a:p>
            <a:r>
              <a:rPr lang="cs-CZ" sz="700" dirty="0">
                <a:solidFill>
                  <a:srgbClr val="7BB620"/>
                </a:solidFill>
              </a:rPr>
              <a:t>Centrum oceňování majetku</a:t>
            </a:r>
          </a:p>
        </p:txBody>
      </p:sp>
    </p:spTree>
    <p:extLst>
      <p:ext uri="{BB962C8B-B14F-4D97-AF65-F5344CB8AC3E}">
        <p14:creationId xmlns:p14="http://schemas.microsoft.com/office/powerpoint/2010/main" val="141962732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2E07845-6198-AF48-9339-1C648FC1AFF9}"/>
              </a:ext>
            </a:extLst>
          </p:cNvPr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cs-CZ" dirty="0" smtClean="0"/>
              <a:t>Ing. Martina Černíková, </a:t>
            </a:r>
            <a:r>
              <a:rPr lang="cs-CZ" dirty="0" err="1" smtClean="0"/>
              <a:t>Ph</a:t>
            </a:r>
            <a:r>
              <a:rPr lang="cs-CZ" dirty="0" smtClean="0"/>
              <a:t>. D.</a:t>
            </a:r>
            <a:endParaRPr lang="cs-CZ" dirty="0"/>
          </a:p>
          <a:p>
            <a:endParaRPr lang="en-CZ" dirty="0"/>
          </a:p>
          <a:p>
            <a:r>
              <a:rPr lang="en-CZ" dirty="0"/>
              <a:t>+420 </a:t>
            </a:r>
            <a:r>
              <a:rPr lang="cs-CZ" dirty="0"/>
              <a:t>485 352 </a:t>
            </a:r>
            <a:r>
              <a:rPr lang="cs-CZ" dirty="0" smtClean="0"/>
              <a:t>408</a:t>
            </a:r>
            <a:endParaRPr lang="en-CZ" dirty="0"/>
          </a:p>
          <a:p>
            <a:r>
              <a:rPr lang="cs-CZ" dirty="0" err="1" smtClean="0"/>
              <a:t>martina.cernikova</a:t>
            </a:r>
            <a:r>
              <a:rPr lang="en-CZ" dirty="0" smtClean="0"/>
              <a:t>@tul.cz</a:t>
            </a:r>
            <a:endParaRPr lang="cs-CZ" dirty="0"/>
          </a:p>
          <a:p>
            <a:r>
              <a:rPr lang="cs-CZ" dirty="0" err="1"/>
              <a:t>www.com.tul.cz</a:t>
            </a:r>
            <a:endParaRPr lang="en-CZ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FE6B1C1-900E-C94C-B7F9-DE5CD093B3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Z" dirty="0"/>
              <a:t>Děkuji za pozornost</a:t>
            </a:r>
          </a:p>
        </p:txBody>
      </p:sp>
      <p:sp>
        <p:nvSpPr>
          <p:cNvPr id="4" name="Text Placeholder 1">
            <a:extLst>
              <a:ext uri="{FF2B5EF4-FFF2-40B4-BE49-F238E27FC236}">
                <a16:creationId xmlns:a16="http://schemas.microsoft.com/office/drawing/2014/main" id="{EF6CC599-39E0-F842-8506-4BFF90C0858F}"/>
              </a:ext>
            </a:extLst>
          </p:cNvPr>
          <p:cNvSpPr txBox="1">
            <a:spLocks/>
          </p:cNvSpPr>
          <p:nvPr/>
        </p:nvSpPr>
        <p:spPr>
          <a:xfrm>
            <a:off x="118800" y="501041"/>
            <a:ext cx="7560001" cy="2880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91424" rIns="91424" bIns="91424" anchor="b" anchorCtr="0">
            <a:noAutofit/>
          </a:bodyPr>
          <a:lstStyle>
            <a:lvl1pPr marL="342900" marR="0" indent="-22860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 b="0" i="0" u="none" strike="noStrike" cap="none" spc="0" baseline="0">
                <a:solidFill>
                  <a:schemeClr val="bg1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1pPr>
            <a:lvl2pPr marL="342900" marR="0" indent="25400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 b="0" i="0" u="none" strike="noStrike" cap="none" spc="0" baseline="0">
                <a:solidFill>
                  <a:schemeClr val="bg1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2pPr>
            <a:lvl3pPr marL="342900" marR="0" indent="71120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 b="0" i="0" u="none" strike="noStrike" cap="none" spc="0" baseline="0">
                <a:solidFill>
                  <a:schemeClr val="bg1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3pPr>
            <a:lvl4pPr marL="342900" marR="0" indent="116840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 b="0" i="0" u="none" strike="noStrike" cap="none" spc="0" baseline="0">
                <a:solidFill>
                  <a:schemeClr val="bg1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4pPr>
            <a:lvl5pPr marL="342900" marR="0" indent="162560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 b="0" i="0" u="none" strike="noStrike" cap="none" spc="0" baseline="0">
                <a:solidFill>
                  <a:schemeClr val="bg1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5pPr>
            <a:lvl6pPr marL="2833914" marR="0" indent="-408214" algn="l" defTabSz="914400" rtl="0" latinLnBrk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2">
                  <a:lumOff val="21764"/>
                </a:schemeClr>
              </a:buClr>
              <a:buSzPts val="1800"/>
              <a:buFont typeface="Arial"/>
              <a:buChar char="■"/>
              <a:tabLst/>
              <a:defRPr sz="1800" b="0" i="0" u="none" strike="noStrike" cap="none" spc="0" baseline="0">
                <a:solidFill>
                  <a:schemeClr val="accent2">
                    <a:lumOff val="21764"/>
                  </a:schemeClr>
                </a:solidFill>
                <a:uFillTx/>
                <a:latin typeface="+mn-lt"/>
                <a:ea typeface="+mn-ea"/>
                <a:cs typeface="+mn-cs"/>
                <a:sym typeface="Arial"/>
              </a:defRPr>
            </a:lvl6pPr>
            <a:lvl7pPr marL="3291114" marR="0" indent="-408214" algn="l" defTabSz="914400" rtl="0" latinLnBrk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2">
                  <a:lumOff val="21764"/>
                </a:schemeClr>
              </a:buClr>
              <a:buSzPts val="1800"/>
              <a:buFont typeface="Arial"/>
              <a:buChar char="●"/>
              <a:tabLst/>
              <a:defRPr sz="1800" b="0" i="0" u="none" strike="noStrike" cap="none" spc="0" baseline="0">
                <a:solidFill>
                  <a:schemeClr val="accent2">
                    <a:lumOff val="21764"/>
                  </a:schemeClr>
                </a:solidFill>
                <a:uFillTx/>
                <a:latin typeface="+mn-lt"/>
                <a:ea typeface="+mn-ea"/>
                <a:cs typeface="+mn-cs"/>
                <a:sym typeface="Arial"/>
              </a:defRPr>
            </a:lvl7pPr>
            <a:lvl8pPr marL="3748314" marR="0" indent="-408214" algn="l" defTabSz="914400" rtl="0" latinLnBrk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2">
                  <a:lumOff val="21764"/>
                </a:schemeClr>
              </a:buClr>
              <a:buSzPts val="1800"/>
              <a:buFont typeface="Arial"/>
              <a:buChar char="○"/>
              <a:tabLst/>
              <a:defRPr sz="1800" b="0" i="0" u="none" strike="noStrike" cap="none" spc="0" baseline="0">
                <a:solidFill>
                  <a:schemeClr val="accent2">
                    <a:lumOff val="21764"/>
                  </a:schemeClr>
                </a:solidFill>
                <a:uFillTx/>
                <a:latin typeface="+mn-lt"/>
                <a:ea typeface="+mn-ea"/>
                <a:cs typeface="+mn-cs"/>
                <a:sym typeface="Arial"/>
              </a:defRPr>
            </a:lvl8pPr>
            <a:lvl9pPr marL="4205514" marR="0" indent="-408214" algn="l" defTabSz="914400" rtl="0" latinLnBrk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2">
                  <a:lumOff val="21764"/>
                </a:schemeClr>
              </a:buClr>
              <a:buSzPts val="1800"/>
              <a:buFont typeface="Arial"/>
              <a:buChar char="■"/>
              <a:tabLst/>
              <a:defRPr sz="1800" b="0" i="0" u="none" strike="noStrike" cap="none" spc="0" baseline="0">
                <a:solidFill>
                  <a:schemeClr val="accent2">
                    <a:lumOff val="21764"/>
                  </a:schemeClr>
                </a:solidFill>
                <a:uFillTx/>
                <a:latin typeface="+mn-lt"/>
                <a:ea typeface="+mn-ea"/>
                <a:cs typeface="+mn-cs"/>
                <a:sym typeface="Arial"/>
              </a:defRPr>
            </a:lvl9pPr>
          </a:lstStyle>
          <a:p>
            <a:pPr hangingPunct="1"/>
            <a:r>
              <a:rPr lang="cs-CZ" sz="1200" dirty="0"/>
              <a:t>Centrum oceňování majetku</a:t>
            </a:r>
            <a:endParaRPr lang="en-CZ" sz="1200" dirty="0"/>
          </a:p>
        </p:txBody>
      </p:sp>
    </p:spTree>
    <p:extLst>
      <p:ext uri="{BB962C8B-B14F-4D97-AF65-F5344CB8AC3E}">
        <p14:creationId xmlns:p14="http://schemas.microsoft.com/office/powerpoint/2010/main" val="394649010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9C22D5-F411-4F47-A18E-FE74300B1E1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chemeClr val="tx1"/>
                </a:solidFill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</a:rPr>
              <a:t>Základní principy.</a:t>
            </a:r>
            <a:endParaRPr lang="cs-CZ" dirty="0" smtClean="0">
              <a:solidFill>
                <a:schemeClr val="tx1"/>
              </a:solidFill>
              <a:latin typeface="Inter" panose="02000503000000020004" pitchFamily="2" charset="0"/>
              <a:ea typeface="Inter" panose="02000503000000020004" pitchFamily="2" charset="0"/>
              <a:cs typeface="Inter" panose="02000503000000020004" pitchFamily="2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chemeClr val="tx1"/>
                </a:solidFill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</a:rPr>
              <a:t>Předmět daně z pozemků.</a:t>
            </a:r>
            <a:endParaRPr lang="cs-CZ" dirty="0" smtClean="0">
              <a:solidFill>
                <a:schemeClr val="tx1"/>
              </a:solidFill>
              <a:latin typeface="Inter" panose="02000503000000020004" pitchFamily="2" charset="0"/>
              <a:ea typeface="Inter" panose="02000503000000020004" pitchFamily="2" charset="0"/>
              <a:cs typeface="Inter" panose="02000503000000020004" pitchFamily="2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chemeClr val="tx1"/>
                </a:solidFill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</a:rPr>
              <a:t>Vynětí a osvobození od daně.</a:t>
            </a:r>
            <a:endParaRPr lang="cs-CZ" dirty="0" smtClean="0">
              <a:solidFill>
                <a:schemeClr val="tx1"/>
              </a:solidFill>
              <a:latin typeface="Inter" panose="02000503000000020004" pitchFamily="2" charset="0"/>
              <a:ea typeface="Inter" panose="02000503000000020004" pitchFamily="2" charset="0"/>
              <a:cs typeface="Inter" panose="02000503000000020004" pitchFamily="2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chemeClr val="tx1"/>
                </a:solidFill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</a:rPr>
              <a:t>Předmět daně ze staveb.</a:t>
            </a:r>
            <a:endParaRPr lang="cs-CZ" dirty="0" smtClean="0">
              <a:solidFill>
                <a:schemeClr val="tx1"/>
              </a:solidFill>
              <a:latin typeface="Inter" panose="02000503000000020004" pitchFamily="2" charset="0"/>
              <a:ea typeface="Inter" panose="02000503000000020004" pitchFamily="2" charset="0"/>
              <a:cs typeface="Inter" panose="02000503000000020004" pitchFamily="2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chemeClr val="tx1"/>
                </a:solidFill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</a:rPr>
              <a:t>Vynětí s osvobození od daně.</a:t>
            </a:r>
            <a:endParaRPr lang="cs-CZ" dirty="0" smtClean="0">
              <a:solidFill>
                <a:schemeClr val="tx1"/>
              </a:solidFill>
              <a:latin typeface="Inter" panose="02000503000000020004" pitchFamily="2" charset="0"/>
              <a:ea typeface="Inter" panose="02000503000000020004" pitchFamily="2" charset="0"/>
              <a:cs typeface="Inter" panose="02000503000000020004" pitchFamily="2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chemeClr val="tx1"/>
                </a:solidFill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</a:rPr>
              <a:t>Daň z pozemků.</a:t>
            </a:r>
            <a:endParaRPr lang="cs-CZ" dirty="0" smtClean="0">
              <a:solidFill>
                <a:schemeClr val="tx1"/>
              </a:solidFill>
              <a:latin typeface="Inter" panose="02000503000000020004" pitchFamily="2" charset="0"/>
              <a:ea typeface="Inter" panose="02000503000000020004" pitchFamily="2" charset="0"/>
              <a:cs typeface="Inter" panose="02000503000000020004" pitchFamily="2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chemeClr val="tx1"/>
                </a:solidFill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</a:rPr>
              <a:t>Daň ze staveb.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chemeClr val="tx1"/>
                </a:solidFill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</a:rPr>
              <a:t>Výběr daní.</a:t>
            </a:r>
            <a:endParaRPr lang="cs-CZ" dirty="0" smtClean="0">
              <a:solidFill>
                <a:schemeClr val="tx1"/>
              </a:solidFill>
              <a:latin typeface="Inter" panose="02000503000000020004" pitchFamily="2" charset="0"/>
              <a:ea typeface="Inter" panose="02000503000000020004" pitchFamily="2" charset="0"/>
              <a:cs typeface="Inter" panose="02000503000000020004" pitchFamily="2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cs-CZ" dirty="0">
              <a:solidFill>
                <a:schemeClr val="tx1"/>
              </a:solidFill>
              <a:latin typeface="Inter" panose="02000503000000020004" pitchFamily="2" charset="0"/>
              <a:ea typeface="Inter" panose="02000503000000020004" pitchFamily="2" charset="0"/>
              <a:cs typeface="Inter" panose="02000503000000020004" pitchFamily="2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F8C8DC-D524-BA4B-96CC-70DEC0069C2C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CZ" smtClean="0"/>
              <a:t>3</a:t>
            </a:fld>
            <a:endParaRPr lang="en-CZ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D27B429-8C6C-AD49-AFA9-B4E36819007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cs-CZ" dirty="0" smtClean="0"/>
              <a:t>Daně  </a:t>
            </a:r>
            <a:r>
              <a:rPr lang="cs-CZ" dirty="0" smtClean="0"/>
              <a:t>5 Daň z nemovitých věcí</a:t>
            </a:r>
            <a:endParaRPr lang="en-CZ" dirty="0"/>
          </a:p>
        </p:txBody>
      </p:sp>
      <p:sp>
        <p:nvSpPr>
          <p:cNvPr id="6" name="Title 3">
            <a:extLst>
              <a:ext uri="{FF2B5EF4-FFF2-40B4-BE49-F238E27FC236}">
                <a16:creationId xmlns:a16="http://schemas.microsoft.com/office/drawing/2014/main" id="{D784BBA5-2DE8-2642-87AD-413FC98D47F0}"/>
              </a:ext>
            </a:extLst>
          </p:cNvPr>
          <p:cNvSpPr txBox="1">
            <a:spLocks/>
          </p:cNvSpPr>
          <p:nvPr/>
        </p:nvSpPr>
        <p:spPr>
          <a:xfrm>
            <a:off x="252000" y="770785"/>
            <a:ext cx="7560001" cy="572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91424" rIns="91424" bIns="91424">
            <a:noAutofit/>
          </a:bodyPr>
          <a:lstStyle>
            <a:lvl1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5948AD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1pPr>
            <a:lvl2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2pPr>
            <a:lvl3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3pPr>
            <a:lvl4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4pPr>
            <a:lvl5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5pPr>
            <a:lvl6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6pPr>
            <a:lvl7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7pPr>
            <a:lvl8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8pPr>
            <a:lvl9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9pPr>
          </a:lstStyle>
          <a:p>
            <a:pPr hangingPunct="1"/>
            <a:r>
              <a:rPr lang="cs-CZ" dirty="0">
                <a:solidFill>
                  <a:schemeClr val="accent1"/>
                </a:solidFill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</a:rPr>
              <a:t>Obsah</a:t>
            </a:r>
            <a:endParaRPr lang="en-CZ" dirty="0">
              <a:solidFill>
                <a:schemeClr val="accent1"/>
              </a:solidFill>
              <a:latin typeface="Inter" panose="02000503000000020004" pitchFamily="2" charset="0"/>
              <a:ea typeface="Inter" panose="02000503000000020004" pitchFamily="2" charset="0"/>
              <a:cs typeface="Inter" panose="02000503000000020004" pitchFamily="2" charset="0"/>
            </a:endParaRP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27EE1045-9D1F-654D-BB8F-D07C154B8A62}"/>
              </a:ext>
            </a:extLst>
          </p:cNvPr>
          <p:cNvSpPr txBox="1"/>
          <p:nvPr/>
        </p:nvSpPr>
        <p:spPr>
          <a:xfrm>
            <a:off x="252000" y="4911493"/>
            <a:ext cx="1123706" cy="10772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0" tIns="0" rIns="0" bIns="0" numCol="1" spcCol="38100" rtlCol="0" anchor="t">
            <a:spAutoFit/>
          </a:bodyPr>
          <a:lstStyle/>
          <a:p>
            <a:r>
              <a:rPr lang="cs-CZ" sz="700" dirty="0">
                <a:solidFill>
                  <a:srgbClr val="7BB620"/>
                </a:solidFill>
              </a:rPr>
              <a:t>Centrum oceňování majetku</a:t>
            </a:r>
          </a:p>
        </p:txBody>
      </p:sp>
    </p:spTree>
    <p:extLst>
      <p:ext uri="{BB962C8B-B14F-4D97-AF65-F5344CB8AC3E}">
        <p14:creationId xmlns:p14="http://schemas.microsoft.com/office/powerpoint/2010/main" val="121373887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9C22D5-F411-4F47-A18E-FE74300B1E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52000" y="1234440"/>
            <a:ext cx="7560000" cy="3167302"/>
          </a:xfrm>
        </p:spPr>
        <p:txBody>
          <a:bodyPr>
            <a:noAutofit/>
          </a:bodyPr>
          <a:lstStyle/>
          <a:p>
            <a:pPr marL="114300" indent="0" eaLnBrk="1" hangingPunct="1">
              <a:lnSpc>
                <a:spcPct val="90000"/>
              </a:lnSpc>
              <a:buNone/>
            </a:pPr>
            <a:r>
              <a:rPr lang="cs-CZ" altLang="cs-CZ" dirty="0" smtClean="0">
                <a:solidFill>
                  <a:schemeClr val="accent1"/>
                </a:solidFill>
              </a:rPr>
              <a:t>Daň z nemovitých věcí zahrnuje: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altLang="cs-CZ" dirty="0" smtClean="0">
                <a:solidFill>
                  <a:schemeClr val="tx1"/>
                </a:solidFill>
              </a:rPr>
              <a:t>Daň </a:t>
            </a:r>
            <a:r>
              <a:rPr lang="cs-CZ" altLang="cs-CZ" dirty="0">
                <a:solidFill>
                  <a:schemeClr val="tx1"/>
                </a:solidFill>
              </a:rPr>
              <a:t>z </a:t>
            </a:r>
            <a:r>
              <a:rPr lang="cs-CZ" altLang="cs-CZ" dirty="0" smtClean="0">
                <a:solidFill>
                  <a:schemeClr val="tx1"/>
                </a:solidFill>
              </a:rPr>
              <a:t>pozemků.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cs-CZ" altLang="cs-CZ" dirty="0">
              <a:solidFill>
                <a:schemeClr val="tx1"/>
              </a:solidFill>
            </a:endParaRP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altLang="cs-CZ" dirty="0">
                <a:solidFill>
                  <a:schemeClr val="tx1"/>
                </a:solidFill>
              </a:rPr>
              <a:t>Daň ze staveb a jednotek (= byt + společné prostory + pozemek).</a:t>
            </a:r>
          </a:p>
          <a:p>
            <a:pPr marL="114300" indent="0" eaLnBrk="1" hangingPunct="1">
              <a:lnSpc>
                <a:spcPct val="90000"/>
              </a:lnSpc>
              <a:buNone/>
            </a:pPr>
            <a:endParaRPr lang="cs-CZ" altLang="cs-CZ" b="1" dirty="0" smtClean="0">
              <a:solidFill>
                <a:schemeClr val="tx1"/>
              </a:solidFill>
            </a:endParaRPr>
          </a:p>
          <a:p>
            <a:pPr marL="114300" indent="0" eaLnBrk="1" hangingPunct="1">
              <a:lnSpc>
                <a:spcPct val="90000"/>
              </a:lnSpc>
              <a:buNone/>
            </a:pPr>
            <a:r>
              <a:rPr lang="cs-CZ" altLang="cs-CZ" dirty="0" smtClean="0">
                <a:solidFill>
                  <a:schemeClr val="accent1"/>
                </a:solidFill>
              </a:rPr>
              <a:t>Poplatníci </a:t>
            </a:r>
            <a:r>
              <a:rPr lang="cs-CZ" altLang="cs-CZ" dirty="0">
                <a:solidFill>
                  <a:schemeClr val="accent1"/>
                </a:solidFill>
              </a:rPr>
              <a:t>daně </a:t>
            </a:r>
            <a:r>
              <a:rPr lang="cs-CZ" altLang="cs-CZ" dirty="0" smtClean="0">
                <a:solidFill>
                  <a:schemeClr val="accent1"/>
                </a:solidFill>
              </a:rPr>
              <a:t>jsou:</a:t>
            </a:r>
            <a:endParaRPr lang="cs-CZ" altLang="cs-CZ" dirty="0">
              <a:solidFill>
                <a:schemeClr val="accent1"/>
              </a:solidFill>
            </a:endParaRP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altLang="cs-CZ" dirty="0" smtClean="0">
                <a:solidFill>
                  <a:schemeClr val="tx1"/>
                </a:solidFill>
              </a:rPr>
              <a:t>Vlastník (stavby</a:t>
            </a:r>
            <a:r>
              <a:rPr lang="cs-CZ" altLang="cs-CZ" dirty="0">
                <a:solidFill>
                  <a:schemeClr val="tx1"/>
                </a:solidFill>
              </a:rPr>
              <a:t>, jednotky  nebo </a:t>
            </a:r>
            <a:r>
              <a:rPr lang="cs-CZ" altLang="cs-CZ" dirty="0" smtClean="0">
                <a:solidFill>
                  <a:schemeClr val="tx1"/>
                </a:solidFill>
              </a:rPr>
              <a:t>pozemku).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cs-CZ" altLang="cs-CZ" dirty="0">
              <a:solidFill>
                <a:schemeClr val="tx1"/>
              </a:solidFill>
            </a:endParaRP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altLang="cs-CZ" dirty="0">
                <a:solidFill>
                  <a:schemeClr val="tx1"/>
                </a:solidFill>
              </a:rPr>
              <a:t>Organizační složka </a:t>
            </a:r>
            <a:r>
              <a:rPr lang="cs-CZ" altLang="cs-CZ" dirty="0" smtClean="0">
                <a:solidFill>
                  <a:schemeClr val="tx1"/>
                </a:solidFill>
              </a:rPr>
              <a:t>státu (u </a:t>
            </a:r>
            <a:r>
              <a:rPr lang="cs-CZ" altLang="cs-CZ" dirty="0">
                <a:solidFill>
                  <a:schemeClr val="tx1"/>
                </a:solidFill>
              </a:rPr>
              <a:t>nemovitých věcí ve vlastnictví </a:t>
            </a:r>
            <a:r>
              <a:rPr lang="cs-CZ" altLang="cs-CZ" dirty="0" smtClean="0">
                <a:solidFill>
                  <a:schemeClr val="tx1"/>
                </a:solidFill>
              </a:rPr>
              <a:t>státu).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cs-CZ" altLang="cs-CZ" dirty="0">
              <a:solidFill>
                <a:schemeClr val="tx1"/>
              </a:solidFill>
            </a:endParaRP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altLang="cs-CZ" dirty="0">
                <a:solidFill>
                  <a:schemeClr val="tx1"/>
                </a:solidFill>
              </a:rPr>
              <a:t>Nájemce nemovitých </a:t>
            </a:r>
            <a:r>
              <a:rPr lang="cs-CZ" altLang="cs-CZ" dirty="0" smtClean="0">
                <a:solidFill>
                  <a:schemeClr val="tx1"/>
                </a:solidFill>
              </a:rPr>
              <a:t>věcí (spravovaných </a:t>
            </a:r>
            <a:r>
              <a:rPr lang="cs-CZ" altLang="cs-CZ" dirty="0">
                <a:solidFill>
                  <a:schemeClr val="tx1"/>
                </a:solidFill>
              </a:rPr>
              <a:t>Státním pozemkovým </a:t>
            </a:r>
            <a:r>
              <a:rPr lang="cs-CZ" altLang="cs-CZ" dirty="0" smtClean="0">
                <a:solidFill>
                  <a:schemeClr val="tx1"/>
                </a:solidFill>
              </a:rPr>
              <a:t>úřadem či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dirty="0" smtClean="0">
                <a:solidFill>
                  <a:schemeClr val="tx1"/>
                </a:solidFill>
              </a:rPr>
              <a:t>      evidovaných </a:t>
            </a:r>
            <a:r>
              <a:rPr lang="cs-CZ" altLang="cs-CZ" dirty="0">
                <a:solidFill>
                  <a:schemeClr val="tx1"/>
                </a:solidFill>
              </a:rPr>
              <a:t>v katastru zjednodušeně</a:t>
            </a:r>
            <a:r>
              <a:rPr lang="cs-CZ" altLang="cs-CZ" dirty="0" smtClean="0">
                <a:solidFill>
                  <a:schemeClr val="tx1"/>
                </a:solidFill>
              </a:rPr>
              <a:t>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altLang="cs-CZ" dirty="0">
              <a:solidFill>
                <a:schemeClr val="tx1"/>
              </a:solidFill>
            </a:endParaRP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altLang="cs-CZ" dirty="0" smtClean="0">
                <a:solidFill>
                  <a:schemeClr val="tx1"/>
                </a:solidFill>
              </a:rPr>
              <a:t>Spoluvlastníci (společná </a:t>
            </a:r>
            <a:r>
              <a:rPr lang="cs-CZ" altLang="cs-CZ" dirty="0">
                <a:solidFill>
                  <a:schemeClr val="tx1"/>
                </a:solidFill>
              </a:rPr>
              <a:t>daňová povinnost </a:t>
            </a:r>
            <a:r>
              <a:rPr lang="cs-CZ" altLang="cs-CZ" dirty="0" smtClean="0">
                <a:solidFill>
                  <a:schemeClr val="tx1"/>
                </a:solidFill>
              </a:rPr>
              <a:t>= plněna </a:t>
            </a:r>
            <a:r>
              <a:rPr lang="cs-CZ" altLang="cs-CZ" dirty="0">
                <a:solidFill>
                  <a:schemeClr val="tx1"/>
                </a:solidFill>
              </a:rPr>
              <a:t>společně a nerozdílně).</a:t>
            </a:r>
            <a:endParaRPr lang="cs-CZ" altLang="cs-CZ" b="1" u="sng" dirty="0">
              <a:solidFill>
                <a:schemeClr val="tx1"/>
              </a:solidFill>
            </a:endParaRP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cs-CZ" altLang="cs-CZ" dirty="0">
              <a:solidFill>
                <a:schemeClr val="tx1"/>
              </a:solidFill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D27B429-8C6C-AD49-AFA9-B4E36819007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cs-CZ" dirty="0"/>
              <a:t>Daně  5 Daň z nemovitých věcí</a:t>
            </a:r>
            <a:endParaRPr lang="en-CZ" dirty="0"/>
          </a:p>
        </p:txBody>
      </p:sp>
      <p:sp>
        <p:nvSpPr>
          <p:cNvPr id="6" name="Title 3">
            <a:extLst>
              <a:ext uri="{FF2B5EF4-FFF2-40B4-BE49-F238E27FC236}">
                <a16:creationId xmlns:a16="http://schemas.microsoft.com/office/drawing/2014/main" id="{D784BBA5-2DE8-2642-87AD-413FC98D47F0}"/>
              </a:ext>
            </a:extLst>
          </p:cNvPr>
          <p:cNvSpPr txBox="1">
            <a:spLocks/>
          </p:cNvSpPr>
          <p:nvPr/>
        </p:nvSpPr>
        <p:spPr>
          <a:xfrm>
            <a:off x="252000" y="612001"/>
            <a:ext cx="7560001" cy="5097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91424" rIns="91424" bIns="91424">
            <a:noAutofit/>
          </a:bodyPr>
          <a:lstStyle>
            <a:lvl1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5948AD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1pPr>
            <a:lvl2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2pPr>
            <a:lvl3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3pPr>
            <a:lvl4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4pPr>
            <a:lvl5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5pPr>
            <a:lvl6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6pPr>
            <a:lvl7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7pPr>
            <a:lvl8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8pPr>
            <a:lvl9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9pPr>
          </a:lstStyle>
          <a:p>
            <a:pPr hangingPunct="1"/>
            <a:r>
              <a:rPr lang="cs-CZ" dirty="0" smtClean="0">
                <a:solidFill>
                  <a:schemeClr val="accent1"/>
                </a:solidFill>
              </a:rPr>
              <a:t>Základní principy daní z nemovitých věcí</a:t>
            </a:r>
            <a:endParaRPr lang="en-CZ" dirty="0">
              <a:solidFill>
                <a:schemeClr val="accent1"/>
              </a:solidFill>
            </a:endParaRP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27EE1045-9D1F-654D-BB8F-D07C154B8A62}"/>
              </a:ext>
            </a:extLst>
          </p:cNvPr>
          <p:cNvSpPr txBox="1"/>
          <p:nvPr/>
        </p:nvSpPr>
        <p:spPr>
          <a:xfrm>
            <a:off x="252000" y="4911493"/>
            <a:ext cx="1123706" cy="10772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0" tIns="0" rIns="0" bIns="0" numCol="1" spcCol="38100" rtlCol="0" anchor="t">
            <a:spAutoFit/>
          </a:bodyPr>
          <a:lstStyle/>
          <a:p>
            <a:r>
              <a:rPr lang="cs-CZ" sz="700" dirty="0">
                <a:solidFill>
                  <a:srgbClr val="7BB620"/>
                </a:solidFill>
              </a:rPr>
              <a:t>Centrum oceňování majetku</a:t>
            </a:r>
          </a:p>
        </p:txBody>
      </p:sp>
    </p:spTree>
    <p:extLst>
      <p:ext uri="{BB962C8B-B14F-4D97-AF65-F5344CB8AC3E}">
        <p14:creationId xmlns:p14="http://schemas.microsoft.com/office/powerpoint/2010/main" val="23393246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9C22D5-F411-4F47-A18E-FE74300B1E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52000" y="1343486"/>
            <a:ext cx="7560000" cy="3058256"/>
          </a:xfrm>
        </p:spPr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dirty="0">
                <a:solidFill>
                  <a:schemeClr val="tx1"/>
                </a:solidFill>
              </a:rPr>
              <a:t>Pozemky ležící na území ČR </a:t>
            </a:r>
            <a:r>
              <a:rPr lang="cs-CZ" altLang="cs-CZ" dirty="0" smtClean="0">
                <a:solidFill>
                  <a:schemeClr val="tx1"/>
                </a:solidFill>
              </a:rPr>
              <a:t>evidované v </a:t>
            </a:r>
            <a:r>
              <a:rPr lang="cs-CZ" altLang="cs-CZ" dirty="0">
                <a:solidFill>
                  <a:schemeClr val="tx1"/>
                </a:solidFill>
              </a:rPr>
              <a:t>katastru nemovitostí </a:t>
            </a:r>
            <a:endParaRPr lang="cs-CZ" altLang="cs-CZ" dirty="0" smtClean="0">
              <a:solidFill>
                <a:schemeClr val="tx1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dirty="0" smtClean="0">
                <a:solidFill>
                  <a:schemeClr val="tx1"/>
                </a:solidFill>
              </a:rPr>
              <a:t>(</a:t>
            </a:r>
            <a:r>
              <a:rPr lang="cs-CZ" altLang="cs-CZ" dirty="0">
                <a:solidFill>
                  <a:schemeClr val="tx1"/>
                </a:solidFill>
              </a:rPr>
              <a:t>každý </a:t>
            </a:r>
            <a:r>
              <a:rPr lang="cs-CZ" altLang="cs-CZ" dirty="0" smtClean="0">
                <a:solidFill>
                  <a:schemeClr val="tx1"/>
                </a:solidFill>
              </a:rPr>
              <a:t>pozemek označen jako parcela, stanoveno  </a:t>
            </a:r>
            <a:r>
              <a:rPr lang="cs-CZ" altLang="cs-CZ" dirty="0">
                <a:solidFill>
                  <a:schemeClr val="tx1"/>
                </a:solidFill>
              </a:rPr>
              <a:t>číslo, výměra).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dirty="0">
              <a:solidFill>
                <a:schemeClr val="tx1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dirty="0">
                <a:solidFill>
                  <a:schemeClr val="tx1"/>
                </a:solidFill>
              </a:rPr>
              <a:t>Pozemky </a:t>
            </a:r>
            <a:r>
              <a:rPr lang="cs-CZ" altLang="cs-CZ" dirty="0" smtClean="0">
                <a:solidFill>
                  <a:schemeClr val="tx1"/>
                </a:solidFill>
              </a:rPr>
              <a:t>členěny dle </a:t>
            </a:r>
            <a:r>
              <a:rPr lang="cs-CZ" altLang="cs-CZ" dirty="0">
                <a:solidFill>
                  <a:schemeClr val="tx1"/>
                </a:solidFill>
              </a:rPr>
              <a:t>zákona: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dirty="0" smtClean="0">
              <a:solidFill>
                <a:schemeClr val="tx1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dirty="0" smtClean="0">
                <a:solidFill>
                  <a:schemeClr val="accent1"/>
                </a:solidFill>
              </a:rPr>
              <a:t>„</a:t>
            </a:r>
            <a:r>
              <a:rPr lang="cs-CZ" altLang="cs-CZ" dirty="0">
                <a:solidFill>
                  <a:schemeClr val="accent1"/>
                </a:solidFill>
              </a:rPr>
              <a:t>Zemědělská“ půda 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dirty="0">
                <a:solidFill>
                  <a:schemeClr val="tx1"/>
                </a:solidFill>
              </a:rPr>
              <a:t>orná půda, chmelnice, vinice</a:t>
            </a:r>
            <a:r>
              <a:rPr lang="cs-CZ" altLang="cs-CZ" dirty="0" smtClean="0">
                <a:solidFill>
                  <a:schemeClr val="tx1"/>
                </a:solidFill>
              </a:rPr>
              <a:t>, zahrady</a:t>
            </a:r>
            <a:r>
              <a:rPr lang="cs-CZ" altLang="cs-CZ" dirty="0">
                <a:solidFill>
                  <a:schemeClr val="tx1"/>
                </a:solidFill>
              </a:rPr>
              <a:t>, ovocné sady;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dirty="0">
                <a:solidFill>
                  <a:schemeClr val="tx1"/>
                </a:solidFill>
              </a:rPr>
              <a:t>louky, pastviny, lesní pozemky, vodní plochy.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cs-CZ" altLang="cs-CZ" u="sng" dirty="0">
              <a:solidFill>
                <a:schemeClr val="tx1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dirty="0">
                <a:solidFill>
                  <a:schemeClr val="accent1"/>
                </a:solidFill>
              </a:rPr>
              <a:t>Ostatní půda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dirty="0">
                <a:solidFill>
                  <a:schemeClr val="tx1"/>
                </a:solidFill>
              </a:rPr>
              <a:t>zastavěné plochy a nádvoří;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dirty="0">
                <a:solidFill>
                  <a:schemeClr val="tx1"/>
                </a:solidFill>
              </a:rPr>
              <a:t>zpevněné plochy pozemků užívaných k podnikání;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dirty="0">
                <a:solidFill>
                  <a:schemeClr val="tx1"/>
                </a:solidFill>
              </a:rPr>
              <a:t>ostatní plochy;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dirty="0">
                <a:solidFill>
                  <a:schemeClr val="tx1"/>
                </a:solidFill>
              </a:rPr>
              <a:t>stavební pozemek. </a:t>
            </a:r>
            <a:r>
              <a:rPr lang="cs-CZ" altLang="cs-CZ" dirty="0"/>
              <a:t>	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D27B429-8C6C-AD49-AFA9-B4E36819007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cs-CZ" dirty="0"/>
              <a:t>Daně  5 Daň z nemovitých věcí</a:t>
            </a:r>
            <a:endParaRPr lang="en-CZ" dirty="0"/>
          </a:p>
        </p:txBody>
      </p:sp>
      <p:sp>
        <p:nvSpPr>
          <p:cNvPr id="6" name="Title 3">
            <a:extLst>
              <a:ext uri="{FF2B5EF4-FFF2-40B4-BE49-F238E27FC236}">
                <a16:creationId xmlns:a16="http://schemas.microsoft.com/office/drawing/2014/main" id="{D784BBA5-2DE8-2642-87AD-413FC98D47F0}"/>
              </a:ext>
            </a:extLst>
          </p:cNvPr>
          <p:cNvSpPr txBox="1">
            <a:spLocks/>
          </p:cNvSpPr>
          <p:nvPr/>
        </p:nvSpPr>
        <p:spPr>
          <a:xfrm>
            <a:off x="252000" y="612001"/>
            <a:ext cx="7560001" cy="5097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91424" rIns="91424" bIns="91424">
            <a:noAutofit/>
          </a:bodyPr>
          <a:lstStyle>
            <a:lvl1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5948AD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1pPr>
            <a:lvl2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2pPr>
            <a:lvl3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3pPr>
            <a:lvl4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4pPr>
            <a:lvl5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5pPr>
            <a:lvl6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6pPr>
            <a:lvl7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7pPr>
            <a:lvl8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8pPr>
            <a:lvl9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9pPr>
          </a:lstStyle>
          <a:p>
            <a:pPr hangingPunct="1"/>
            <a:r>
              <a:rPr lang="cs-CZ" dirty="0" smtClean="0">
                <a:solidFill>
                  <a:schemeClr val="accent1"/>
                </a:solidFill>
              </a:rPr>
              <a:t>Předmět daně z pozemků</a:t>
            </a:r>
            <a:endParaRPr lang="en-CZ" dirty="0">
              <a:solidFill>
                <a:schemeClr val="accent1"/>
              </a:solidFill>
            </a:endParaRP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27EE1045-9D1F-654D-BB8F-D07C154B8A62}"/>
              </a:ext>
            </a:extLst>
          </p:cNvPr>
          <p:cNvSpPr txBox="1"/>
          <p:nvPr/>
        </p:nvSpPr>
        <p:spPr>
          <a:xfrm>
            <a:off x="252000" y="4911493"/>
            <a:ext cx="1123706" cy="10772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0" tIns="0" rIns="0" bIns="0" numCol="1" spcCol="38100" rtlCol="0" anchor="t">
            <a:spAutoFit/>
          </a:bodyPr>
          <a:lstStyle/>
          <a:p>
            <a:r>
              <a:rPr lang="cs-CZ" sz="700" dirty="0">
                <a:solidFill>
                  <a:srgbClr val="7BB620"/>
                </a:solidFill>
              </a:rPr>
              <a:t>Centrum oceňování majetku</a:t>
            </a:r>
          </a:p>
        </p:txBody>
      </p:sp>
    </p:spTree>
    <p:extLst>
      <p:ext uri="{BB962C8B-B14F-4D97-AF65-F5344CB8AC3E}">
        <p14:creationId xmlns:p14="http://schemas.microsoft.com/office/powerpoint/2010/main" val="373244155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9C22D5-F411-4F47-A18E-FE74300B1E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52000" y="1400844"/>
            <a:ext cx="7560000" cy="3000898"/>
          </a:xfrm>
        </p:spPr>
        <p:txBody>
          <a:bodyPr>
            <a:noAutofit/>
          </a:bodyPr>
          <a:lstStyle/>
          <a:p>
            <a:pPr eaLnBrk="1" hangingPunct="1">
              <a:buFont typeface="Arial" panose="020B0604020202020204" pitchFamily="34" charset="0"/>
              <a:buChar char="•"/>
            </a:pPr>
            <a:endParaRPr lang="cs-CZ" altLang="cs-CZ" dirty="0" smtClean="0">
              <a:solidFill>
                <a:schemeClr val="tx1"/>
              </a:solidFill>
            </a:endParaRP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 dirty="0" smtClean="0">
                <a:solidFill>
                  <a:schemeClr val="tx1"/>
                </a:solidFill>
              </a:rPr>
              <a:t>Lesní </a:t>
            </a:r>
            <a:r>
              <a:rPr lang="cs-CZ" altLang="cs-CZ" dirty="0">
                <a:solidFill>
                  <a:schemeClr val="tx1"/>
                </a:solidFill>
              </a:rPr>
              <a:t>pozemky s lesy ochrannými a lesy zvláštního určení;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 dirty="0">
                <a:solidFill>
                  <a:schemeClr val="tx1"/>
                </a:solidFill>
              </a:rPr>
              <a:t>Vodní plochy (kromě rybníků s intenzívním a průmyslovým chovem ryb);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 dirty="0">
                <a:solidFill>
                  <a:schemeClr val="tx1"/>
                </a:solidFill>
              </a:rPr>
              <a:t>Pozemky určené pro obranu státu;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 dirty="0">
                <a:solidFill>
                  <a:schemeClr val="tx1"/>
                </a:solidFill>
              </a:rPr>
              <a:t>Pozemky zastavěné zdanitelnými stavbami v rozsahu zastavěné plochy  těchto staveb;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 dirty="0">
                <a:solidFill>
                  <a:schemeClr val="tx1"/>
                </a:solidFill>
              </a:rPr>
              <a:t>Pozemky, které jsou </a:t>
            </a:r>
            <a:r>
              <a:rPr lang="cs-CZ" altLang="cs-CZ" dirty="0" smtClean="0">
                <a:solidFill>
                  <a:schemeClr val="tx1"/>
                </a:solidFill>
              </a:rPr>
              <a:t>součástí zdanitelné </a:t>
            </a:r>
            <a:r>
              <a:rPr lang="cs-CZ" altLang="cs-CZ" dirty="0">
                <a:solidFill>
                  <a:schemeClr val="tx1"/>
                </a:solidFill>
              </a:rPr>
              <a:t>jednotky v </a:t>
            </a:r>
            <a:r>
              <a:rPr lang="cs-CZ" altLang="cs-CZ" dirty="0" smtClean="0">
                <a:solidFill>
                  <a:schemeClr val="tx1"/>
                </a:solidFill>
              </a:rPr>
              <a:t>budově bytového </a:t>
            </a:r>
            <a:r>
              <a:rPr lang="cs-CZ" altLang="cs-CZ" dirty="0">
                <a:solidFill>
                  <a:schemeClr val="tx1"/>
                </a:solidFill>
              </a:rPr>
              <a:t>domu (dle </a:t>
            </a:r>
            <a:r>
              <a:rPr lang="cs-CZ" altLang="cs-CZ" dirty="0" smtClean="0">
                <a:solidFill>
                  <a:schemeClr val="tx1"/>
                </a:solidFill>
              </a:rPr>
              <a:t>spoluvlastnických podílů  </a:t>
            </a:r>
            <a:r>
              <a:rPr lang="cs-CZ" altLang="cs-CZ" dirty="0">
                <a:solidFill>
                  <a:schemeClr val="tx1"/>
                </a:solidFill>
              </a:rPr>
              <a:t>vlastníků jednotek).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cs-CZ" altLang="cs-CZ" dirty="0">
              <a:solidFill>
                <a:schemeClr val="tx1"/>
              </a:solidFill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D27B429-8C6C-AD49-AFA9-B4E36819007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cs-CZ" dirty="0"/>
              <a:t>Daně  5 Daň z nemovitých věcí</a:t>
            </a:r>
            <a:endParaRPr lang="en-CZ" dirty="0"/>
          </a:p>
        </p:txBody>
      </p:sp>
      <p:sp>
        <p:nvSpPr>
          <p:cNvPr id="6" name="Title 3">
            <a:extLst>
              <a:ext uri="{FF2B5EF4-FFF2-40B4-BE49-F238E27FC236}">
                <a16:creationId xmlns:a16="http://schemas.microsoft.com/office/drawing/2014/main" id="{D784BBA5-2DE8-2642-87AD-413FC98D47F0}"/>
              </a:ext>
            </a:extLst>
          </p:cNvPr>
          <p:cNvSpPr txBox="1">
            <a:spLocks/>
          </p:cNvSpPr>
          <p:nvPr/>
        </p:nvSpPr>
        <p:spPr>
          <a:xfrm>
            <a:off x="252000" y="770785"/>
            <a:ext cx="7560001" cy="4712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91424" rIns="91424" bIns="91424">
            <a:noAutofit/>
          </a:bodyPr>
          <a:lstStyle>
            <a:lvl1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5948AD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1pPr>
            <a:lvl2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2pPr>
            <a:lvl3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3pPr>
            <a:lvl4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4pPr>
            <a:lvl5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5pPr>
            <a:lvl6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6pPr>
            <a:lvl7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7pPr>
            <a:lvl8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8pPr>
            <a:lvl9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9pPr>
          </a:lstStyle>
          <a:p>
            <a:pPr hangingPunct="1"/>
            <a:r>
              <a:rPr lang="cs-CZ" dirty="0" smtClean="0">
                <a:solidFill>
                  <a:schemeClr val="accent1"/>
                </a:solidFill>
              </a:rPr>
              <a:t>Pozemky vyňaté z předmětu daně</a:t>
            </a:r>
            <a:endParaRPr lang="en-CZ" dirty="0">
              <a:solidFill>
                <a:schemeClr val="accent1"/>
              </a:solidFill>
            </a:endParaRP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27EE1045-9D1F-654D-BB8F-D07C154B8A62}"/>
              </a:ext>
            </a:extLst>
          </p:cNvPr>
          <p:cNvSpPr txBox="1"/>
          <p:nvPr/>
        </p:nvSpPr>
        <p:spPr>
          <a:xfrm>
            <a:off x="252000" y="4911493"/>
            <a:ext cx="1123706" cy="10772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0" tIns="0" rIns="0" bIns="0" numCol="1" spcCol="38100" rtlCol="0" anchor="t">
            <a:spAutoFit/>
          </a:bodyPr>
          <a:lstStyle/>
          <a:p>
            <a:r>
              <a:rPr lang="cs-CZ" sz="700" dirty="0">
                <a:solidFill>
                  <a:srgbClr val="7BB620"/>
                </a:solidFill>
              </a:rPr>
              <a:t>Centrum oceňování majetku</a:t>
            </a:r>
          </a:p>
        </p:txBody>
      </p:sp>
    </p:spTree>
    <p:extLst>
      <p:ext uri="{BB962C8B-B14F-4D97-AF65-F5344CB8AC3E}">
        <p14:creationId xmlns:p14="http://schemas.microsoft.com/office/powerpoint/2010/main" val="101864356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9C22D5-F411-4F47-A18E-FE74300B1E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52000" y="1348740"/>
            <a:ext cx="8099520" cy="3053002"/>
          </a:xfrm>
        </p:spPr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dirty="0" smtClean="0">
                <a:solidFill>
                  <a:schemeClr val="tx1"/>
                </a:solidFill>
              </a:rPr>
              <a:t>Ve </a:t>
            </a:r>
            <a:r>
              <a:rPr lang="cs-CZ" altLang="cs-CZ" dirty="0">
                <a:solidFill>
                  <a:schemeClr val="tx1"/>
                </a:solidFill>
              </a:rPr>
              <a:t>vlastnictví státu, kraje, obce;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dirty="0" smtClean="0">
                <a:solidFill>
                  <a:schemeClr val="tx1"/>
                </a:solidFill>
              </a:rPr>
              <a:t>sloužící </a:t>
            </a:r>
            <a:r>
              <a:rPr lang="cs-CZ" altLang="cs-CZ" dirty="0">
                <a:solidFill>
                  <a:schemeClr val="tx1"/>
                </a:solidFill>
              </a:rPr>
              <a:t>ekologii (sběr odpadů);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dirty="0" smtClean="0">
                <a:solidFill>
                  <a:schemeClr val="tx1"/>
                </a:solidFill>
              </a:rPr>
              <a:t>tvořící </a:t>
            </a:r>
            <a:r>
              <a:rPr lang="cs-CZ" altLang="cs-CZ" dirty="0">
                <a:solidFill>
                  <a:schemeClr val="tx1"/>
                </a:solidFill>
              </a:rPr>
              <a:t>funkční celek se stavbou (pro církevní účely, školy, muzea, galerie, spolky, ekologická zařízení, atd.);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dirty="0" smtClean="0">
                <a:solidFill>
                  <a:schemeClr val="tx1"/>
                </a:solidFill>
              </a:rPr>
              <a:t>veřejných </a:t>
            </a:r>
            <a:r>
              <a:rPr lang="cs-CZ" altLang="cs-CZ" dirty="0">
                <a:solidFill>
                  <a:schemeClr val="tx1"/>
                </a:solidFill>
              </a:rPr>
              <a:t>a neveřejných pohřebišť;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dirty="0" smtClean="0">
                <a:solidFill>
                  <a:schemeClr val="tx1"/>
                </a:solidFill>
              </a:rPr>
              <a:t>veřejně </a:t>
            </a:r>
            <a:r>
              <a:rPr lang="cs-CZ" altLang="cs-CZ" dirty="0">
                <a:solidFill>
                  <a:schemeClr val="tx1"/>
                </a:solidFill>
              </a:rPr>
              <a:t>přístupných parků a sportovišť;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dirty="0" smtClean="0">
                <a:solidFill>
                  <a:schemeClr val="tx1"/>
                </a:solidFill>
              </a:rPr>
              <a:t>ve </a:t>
            </a:r>
            <a:r>
              <a:rPr lang="cs-CZ" altLang="cs-CZ" dirty="0">
                <a:solidFill>
                  <a:schemeClr val="tx1"/>
                </a:solidFill>
              </a:rPr>
              <a:t>vlastnictví VŠ;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dirty="0" smtClean="0">
                <a:solidFill>
                  <a:schemeClr val="tx1"/>
                </a:solidFill>
              </a:rPr>
              <a:t>určené </a:t>
            </a:r>
            <a:r>
              <a:rPr lang="cs-CZ" altLang="cs-CZ" dirty="0">
                <a:solidFill>
                  <a:schemeClr val="tx1"/>
                </a:solidFill>
              </a:rPr>
              <a:t>pro veřejnou dopravu;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dirty="0" smtClean="0">
                <a:solidFill>
                  <a:schemeClr val="tx1"/>
                </a:solidFill>
              </a:rPr>
              <a:t>pozemky </a:t>
            </a:r>
            <a:r>
              <a:rPr lang="cs-CZ" altLang="cs-CZ" dirty="0">
                <a:solidFill>
                  <a:schemeClr val="tx1"/>
                </a:solidFill>
              </a:rPr>
              <a:t>v rozsahu staveb přehrad, vodovodů,  kanalizačních stok, čistíren, atd</a:t>
            </a:r>
            <a:r>
              <a:rPr lang="cs-CZ" altLang="cs-CZ" dirty="0" smtClean="0">
                <a:solidFill>
                  <a:schemeClr val="tx1"/>
                </a:solidFill>
              </a:rPr>
              <a:t>.</a:t>
            </a:r>
            <a:endParaRPr lang="cs-CZ" altLang="cs-CZ" dirty="0">
              <a:solidFill>
                <a:schemeClr val="tx1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dirty="0" smtClean="0">
              <a:solidFill>
                <a:schemeClr val="tx1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dirty="0" smtClean="0">
                <a:solidFill>
                  <a:schemeClr val="tx1"/>
                </a:solidFill>
              </a:rPr>
              <a:t>Některá </a:t>
            </a:r>
            <a:r>
              <a:rPr lang="cs-CZ" altLang="cs-CZ" dirty="0">
                <a:solidFill>
                  <a:schemeClr val="tx1"/>
                </a:solidFill>
              </a:rPr>
              <a:t>osvobození </a:t>
            </a:r>
            <a:r>
              <a:rPr lang="cs-CZ" altLang="cs-CZ" dirty="0" smtClean="0">
                <a:solidFill>
                  <a:schemeClr val="tx1"/>
                </a:solidFill>
              </a:rPr>
              <a:t>podmíněna uplatněním </a:t>
            </a:r>
            <a:r>
              <a:rPr lang="cs-CZ" altLang="cs-CZ" dirty="0">
                <a:solidFill>
                  <a:schemeClr val="tx1"/>
                </a:solidFill>
              </a:rPr>
              <a:t>v daňovém přiznání !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F8C8DC-D524-BA4B-96CC-70DEC0069C2C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CZ" smtClean="0"/>
              <a:t>7</a:t>
            </a:fld>
            <a:endParaRPr lang="en-CZ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D27B429-8C6C-AD49-AFA9-B4E36819007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cs-CZ" dirty="0"/>
              <a:t>Daně  5 Daň z nemovitých věcí</a:t>
            </a:r>
            <a:endParaRPr lang="en-CZ" dirty="0"/>
          </a:p>
        </p:txBody>
      </p:sp>
      <p:sp>
        <p:nvSpPr>
          <p:cNvPr id="6" name="Title 3">
            <a:extLst>
              <a:ext uri="{FF2B5EF4-FFF2-40B4-BE49-F238E27FC236}">
                <a16:creationId xmlns:a16="http://schemas.microsoft.com/office/drawing/2014/main" id="{D784BBA5-2DE8-2642-87AD-413FC98D47F0}"/>
              </a:ext>
            </a:extLst>
          </p:cNvPr>
          <p:cNvSpPr txBox="1">
            <a:spLocks/>
          </p:cNvSpPr>
          <p:nvPr/>
        </p:nvSpPr>
        <p:spPr>
          <a:xfrm>
            <a:off x="252000" y="556261"/>
            <a:ext cx="7560001" cy="5654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91424" rIns="91424" bIns="91424">
            <a:noAutofit/>
          </a:bodyPr>
          <a:lstStyle>
            <a:lvl1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5948AD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1pPr>
            <a:lvl2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2pPr>
            <a:lvl3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3pPr>
            <a:lvl4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4pPr>
            <a:lvl5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5pPr>
            <a:lvl6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6pPr>
            <a:lvl7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7pPr>
            <a:lvl8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8pPr>
            <a:lvl9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9pPr>
          </a:lstStyle>
          <a:p>
            <a:pPr hangingPunct="1"/>
            <a:r>
              <a:rPr lang="cs-CZ" dirty="0" smtClean="0">
                <a:solidFill>
                  <a:schemeClr val="accent1"/>
                </a:solidFill>
              </a:rPr>
              <a:t>Pozemky osvobozené od daně</a:t>
            </a:r>
            <a:endParaRPr lang="en-CZ" dirty="0">
              <a:solidFill>
                <a:schemeClr val="accent1"/>
              </a:solidFill>
            </a:endParaRP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27EE1045-9D1F-654D-BB8F-D07C154B8A62}"/>
              </a:ext>
            </a:extLst>
          </p:cNvPr>
          <p:cNvSpPr txBox="1"/>
          <p:nvPr/>
        </p:nvSpPr>
        <p:spPr>
          <a:xfrm>
            <a:off x="252000" y="4911493"/>
            <a:ext cx="1123706" cy="10772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0" tIns="0" rIns="0" bIns="0" numCol="1" spcCol="38100" rtlCol="0" anchor="t">
            <a:spAutoFit/>
          </a:bodyPr>
          <a:lstStyle/>
          <a:p>
            <a:r>
              <a:rPr lang="cs-CZ" sz="700" dirty="0">
                <a:solidFill>
                  <a:srgbClr val="7BB620"/>
                </a:solidFill>
              </a:rPr>
              <a:t>Centrum oceňování majetku</a:t>
            </a:r>
          </a:p>
        </p:txBody>
      </p:sp>
    </p:spTree>
    <p:extLst>
      <p:ext uri="{BB962C8B-B14F-4D97-AF65-F5344CB8AC3E}">
        <p14:creationId xmlns:p14="http://schemas.microsoft.com/office/powerpoint/2010/main" val="206760453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9C22D5-F411-4F47-A18E-FE74300B1E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51999" y="1343486"/>
            <a:ext cx="7702537" cy="3206212"/>
          </a:xfrm>
        </p:spPr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dirty="0">
                <a:solidFill>
                  <a:schemeClr val="accent1"/>
                </a:solidFill>
              </a:rPr>
              <a:t>Zdanitelné stavby </a:t>
            </a:r>
            <a:r>
              <a:rPr lang="cs-CZ" altLang="cs-CZ" dirty="0">
                <a:solidFill>
                  <a:schemeClr val="tx1"/>
                </a:solidFill>
              </a:rPr>
              <a:t>= dokončená či užívaná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dirty="0">
                <a:solidFill>
                  <a:schemeClr val="tx1"/>
                </a:solidFill>
              </a:rPr>
              <a:t>budova (dle katastrálního zákona – evidované i neevidované na katastru);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dirty="0">
                <a:solidFill>
                  <a:schemeClr val="tx1"/>
                </a:solidFill>
              </a:rPr>
              <a:t>inženýrské stavby (dle přílohy zákona, např. vysílače, komíny, vysoké pece, atd.).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dirty="0" smtClean="0">
              <a:solidFill>
                <a:schemeClr val="tx1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dirty="0" smtClean="0">
                <a:solidFill>
                  <a:schemeClr val="accent1"/>
                </a:solidFill>
              </a:rPr>
              <a:t>Zdanitelné </a:t>
            </a:r>
            <a:r>
              <a:rPr lang="cs-CZ" altLang="cs-CZ" dirty="0">
                <a:solidFill>
                  <a:schemeClr val="accent1"/>
                </a:solidFill>
              </a:rPr>
              <a:t>jednotky</a:t>
            </a:r>
            <a:r>
              <a:rPr lang="cs-CZ" altLang="cs-CZ" dirty="0">
                <a:solidFill>
                  <a:schemeClr val="tx1"/>
                </a:solidFill>
              </a:rPr>
              <a:t>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dirty="0">
              <a:solidFill>
                <a:schemeClr val="tx1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dirty="0">
                <a:solidFill>
                  <a:schemeClr val="accent1"/>
                </a:solidFill>
              </a:rPr>
              <a:t>Stavby dle zákona</a:t>
            </a:r>
            <a:r>
              <a:rPr lang="cs-CZ" altLang="cs-CZ" dirty="0" smtClean="0">
                <a:solidFill>
                  <a:schemeClr val="accent1"/>
                </a:solidFill>
              </a:rPr>
              <a:t>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dirty="0">
              <a:solidFill>
                <a:schemeClr val="accent1"/>
              </a:solidFill>
            </a:endParaRP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dirty="0">
                <a:solidFill>
                  <a:schemeClr val="tx1"/>
                </a:solidFill>
              </a:rPr>
              <a:t>Budovy obytných domů (+příslušenství nad 16m</a:t>
            </a:r>
            <a:r>
              <a:rPr lang="cs-CZ" altLang="cs-CZ" baseline="30000" dirty="0">
                <a:solidFill>
                  <a:schemeClr val="tx1"/>
                </a:solidFill>
              </a:rPr>
              <a:t>2</a:t>
            </a:r>
            <a:r>
              <a:rPr lang="cs-CZ" altLang="cs-CZ" dirty="0">
                <a:solidFill>
                  <a:schemeClr val="tx1"/>
                </a:solidFill>
              </a:rPr>
              <a:t>  plochy).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dirty="0">
                <a:solidFill>
                  <a:schemeClr val="tx1"/>
                </a:solidFill>
              </a:rPr>
              <a:t>Budovy  pro  rodinnou rekreaci.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dirty="0">
                <a:solidFill>
                  <a:schemeClr val="tx1"/>
                </a:solidFill>
              </a:rPr>
              <a:t>Garáže. </a:t>
            </a:r>
            <a:endParaRPr lang="cs-CZ" altLang="cs-CZ" u="sng" dirty="0">
              <a:solidFill>
                <a:schemeClr val="tx1"/>
              </a:solidFill>
            </a:endParaRP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dirty="0">
                <a:solidFill>
                  <a:schemeClr val="tx1"/>
                </a:solidFill>
              </a:rPr>
              <a:t>Zdanitelné stavby a jednotky užívané pro </a:t>
            </a:r>
            <a:r>
              <a:rPr lang="cs-CZ" altLang="cs-CZ" dirty="0" smtClean="0">
                <a:solidFill>
                  <a:schemeClr val="tx1"/>
                </a:solidFill>
              </a:rPr>
              <a:t>podnikání (pro prvovýrobu či ostatní podnikatelské aktivity).</a:t>
            </a:r>
            <a:endParaRPr lang="cs-CZ" altLang="cs-CZ" dirty="0">
              <a:solidFill>
                <a:schemeClr val="tx1"/>
              </a:solidFill>
            </a:endParaRP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dirty="0" smtClean="0">
                <a:solidFill>
                  <a:schemeClr val="tx1"/>
                </a:solidFill>
              </a:rPr>
              <a:t>Ostatní </a:t>
            </a:r>
            <a:r>
              <a:rPr lang="cs-CZ" altLang="cs-CZ" dirty="0">
                <a:solidFill>
                  <a:schemeClr val="tx1"/>
                </a:solidFill>
              </a:rPr>
              <a:t>zdanitelné stavby a jednotky. </a:t>
            </a:r>
          </a:p>
          <a:p>
            <a:pPr marL="114300" indent="0">
              <a:lnSpc>
                <a:spcPct val="80000"/>
              </a:lnSpc>
              <a:buNone/>
            </a:pPr>
            <a:r>
              <a:rPr lang="cs-CZ" altLang="cs-CZ" dirty="0">
                <a:solidFill>
                  <a:schemeClr val="tx1"/>
                </a:solidFill>
              </a:rPr>
              <a:t>	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F8C8DC-D524-BA4B-96CC-70DEC0069C2C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CZ" smtClean="0"/>
              <a:t>8</a:t>
            </a:fld>
            <a:endParaRPr lang="en-CZ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D27B429-8C6C-AD49-AFA9-B4E36819007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cs-CZ" dirty="0"/>
              <a:t>Daně  5 Daň z nemovitých věcí</a:t>
            </a:r>
            <a:endParaRPr lang="en-CZ" dirty="0"/>
          </a:p>
        </p:txBody>
      </p:sp>
      <p:sp>
        <p:nvSpPr>
          <p:cNvPr id="6" name="Title 3">
            <a:extLst>
              <a:ext uri="{FF2B5EF4-FFF2-40B4-BE49-F238E27FC236}">
                <a16:creationId xmlns:a16="http://schemas.microsoft.com/office/drawing/2014/main" id="{D784BBA5-2DE8-2642-87AD-413FC98D47F0}"/>
              </a:ext>
            </a:extLst>
          </p:cNvPr>
          <p:cNvSpPr txBox="1">
            <a:spLocks/>
          </p:cNvSpPr>
          <p:nvPr/>
        </p:nvSpPr>
        <p:spPr>
          <a:xfrm>
            <a:off x="252000" y="612001"/>
            <a:ext cx="7560001" cy="5919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91424" rIns="91424" bIns="91424">
            <a:noAutofit/>
          </a:bodyPr>
          <a:lstStyle>
            <a:lvl1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5948AD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1pPr>
            <a:lvl2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2pPr>
            <a:lvl3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3pPr>
            <a:lvl4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4pPr>
            <a:lvl5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5pPr>
            <a:lvl6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6pPr>
            <a:lvl7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7pPr>
            <a:lvl8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8pPr>
            <a:lvl9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9pPr>
          </a:lstStyle>
          <a:p>
            <a:pPr hangingPunct="1"/>
            <a:r>
              <a:rPr lang="cs-CZ" dirty="0" smtClean="0">
                <a:solidFill>
                  <a:schemeClr val="accent1"/>
                </a:solidFill>
              </a:rPr>
              <a:t>Předmět daně ze staveb</a:t>
            </a:r>
            <a:endParaRPr lang="en-CZ" dirty="0">
              <a:solidFill>
                <a:schemeClr val="accent1"/>
              </a:solidFill>
            </a:endParaRP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27EE1045-9D1F-654D-BB8F-D07C154B8A62}"/>
              </a:ext>
            </a:extLst>
          </p:cNvPr>
          <p:cNvSpPr txBox="1"/>
          <p:nvPr/>
        </p:nvSpPr>
        <p:spPr>
          <a:xfrm>
            <a:off x="252000" y="4911493"/>
            <a:ext cx="1123706" cy="10772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0" tIns="0" rIns="0" bIns="0" numCol="1" spcCol="38100" rtlCol="0" anchor="t">
            <a:spAutoFit/>
          </a:bodyPr>
          <a:lstStyle/>
          <a:p>
            <a:r>
              <a:rPr lang="cs-CZ" sz="700" dirty="0">
                <a:solidFill>
                  <a:srgbClr val="7BB620"/>
                </a:solidFill>
              </a:rPr>
              <a:t>Centrum oceňování majetku</a:t>
            </a:r>
          </a:p>
        </p:txBody>
      </p:sp>
    </p:spTree>
    <p:extLst>
      <p:ext uri="{BB962C8B-B14F-4D97-AF65-F5344CB8AC3E}">
        <p14:creationId xmlns:p14="http://schemas.microsoft.com/office/powerpoint/2010/main" val="75621972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9C22D5-F411-4F47-A18E-FE74300B1E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52000" y="1211580"/>
            <a:ext cx="8457660" cy="3190162"/>
          </a:xfrm>
        </p:spPr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dirty="0" smtClean="0">
                <a:solidFill>
                  <a:schemeClr val="accent1"/>
                </a:solidFill>
              </a:rPr>
              <a:t>Vyňatá</a:t>
            </a:r>
            <a:r>
              <a:rPr lang="cs-CZ" dirty="0" smtClean="0">
                <a:solidFill>
                  <a:schemeClr val="tx1"/>
                </a:solidFill>
              </a:rPr>
              <a:t> pouze </a:t>
            </a:r>
            <a:r>
              <a:rPr lang="cs-CZ" altLang="cs-CZ" dirty="0" smtClean="0">
                <a:solidFill>
                  <a:schemeClr val="tx1"/>
                </a:solidFill>
              </a:rPr>
              <a:t>zdanitelná </a:t>
            </a:r>
            <a:r>
              <a:rPr lang="cs-CZ" altLang="cs-CZ" dirty="0">
                <a:solidFill>
                  <a:schemeClr val="tx1"/>
                </a:solidFill>
              </a:rPr>
              <a:t>stavba, v níž jsou </a:t>
            </a:r>
            <a:r>
              <a:rPr lang="cs-CZ" altLang="cs-CZ" dirty="0" smtClean="0">
                <a:solidFill>
                  <a:schemeClr val="tx1"/>
                </a:solidFill>
              </a:rPr>
              <a:t>zdanitelné jednotky </a:t>
            </a:r>
            <a:r>
              <a:rPr lang="cs-CZ" altLang="cs-CZ" dirty="0">
                <a:solidFill>
                  <a:schemeClr val="tx1"/>
                </a:solidFill>
              </a:rPr>
              <a:t>(vila domy, panelové domy). </a:t>
            </a:r>
          </a:p>
          <a:p>
            <a:pPr marL="114300" indent="0">
              <a:buNone/>
            </a:pPr>
            <a:endParaRPr lang="cs-CZ" dirty="0" smtClean="0">
              <a:solidFill>
                <a:schemeClr val="tx1"/>
              </a:solidFill>
            </a:endParaRPr>
          </a:p>
          <a:p>
            <a:pPr marL="114300" indent="0">
              <a:buNone/>
            </a:pPr>
            <a:r>
              <a:rPr lang="cs-CZ" dirty="0" smtClean="0">
                <a:solidFill>
                  <a:schemeClr val="accent1"/>
                </a:solidFill>
              </a:rPr>
              <a:t>Osvobození pro zdanitelné stavby: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altLang="cs-CZ" dirty="0" smtClean="0">
                <a:solidFill>
                  <a:schemeClr val="tx1"/>
                </a:solidFill>
              </a:rPr>
              <a:t>vodárenských </a:t>
            </a:r>
            <a:r>
              <a:rPr lang="cs-CZ" altLang="cs-CZ" dirty="0">
                <a:solidFill>
                  <a:schemeClr val="tx1"/>
                </a:solidFill>
              </a:rPr>
              <a:t>objektů včetně  úpraven vody;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altLang="cs-CZ" dirty="0">
                <a:solidFill>
                  <a:schemeClr val="tx1"/>
                </a:solidFill>
              </a:rPr>
              <a:t>kanalizačních objektů, čistíren vod;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altLang="cs-CZ" dirty="0">
                <a:solidFill>
                  <a:schemeClr val="tx1"/>
                </a:solidFill>
              </a:rPr>
              <a:t>rozvodů </a:t>
            </a:r>
            <a:r>
              <a:rPr lang="cs-CZ" altLang="cs-CZ" dirty="0" smtClean="0">
                <a:solidFill>
                  <a:schemeClr val="tx1"/>
                </a:solidFill>
              </a:rPr>
              <a:t>elektrické energie</a:t>
            </a:r>
            <a:r>
              <a:rPr lang="cs-CZ" altLang="cs-CZ" dirty="0">
                <a:solidFill>
                  <a:schemeClr val="tx1"/>
                </a:solidFill>
              </a:rPr>
              <a:t>; 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altLang="cs-CZ" dirty="0">
                <a:solidFill>
                  <a:schemeClr val="tx1"/>
                </a:solidFill>
              </a:rPr>
              <a:t>veřejných  dopravních cest (železnice, pozemní komunikace, letecká i vodní přeprava);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altLang="cs-CZ" dirty="0">
                <a:solidFill>
                  <a:schemeClr val="tx1"/>
                </a:solidFill>
              </a:rPr>
              <a:t>sloužící k zajištění hromadné přepravy;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altLang="cs-CZ" dirty="0">
                <a:solidFill>
                  <a:schemeClr val="tx1"/>
                </a:solidFill>
              </a:rPr>
              <a:t>ve  vlastnictví státu, kraje, obce;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altLang="cs-CZ" dirty="0">
                <a:solidFill>
                  <a:schemeClr val="tx1"/>
                </a:solidFill>
              </a:rPr>
              <a:t>ve vlastnictví VŠ, výzkumných institucí;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cs-CZ" altLang="cs-CZ" dirty="0">
              <a:solidFill>
                <a:schemeClr val="tx1"/>
              </a:solidFill>
            </a:endParaRPr>
          </a:p>
          <a:p>
            <a:pPr marL="114300" indent="0">
              <a:buNone/>
            </a:pPr>
            <a:endParaRPr lang="cs-CZ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F8C8DC-D524-BA4B-96CC-70DEC0069C2C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CZ" smtClean="0"/>
              <a:t>9</a:t>
            </a:fld>
            <a:endParaRPr lang="en-CZ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D27B429-8C6C-AD49-AFA9-B4E36819007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cs-CZ" dirty="0"/>
              <a:t>Daně  5 Daň z nemovitých věcí</a:t>
            </a:r>
            <a:endParaRPr lang="en-CZ" dirty="0"/>
          </a:p>
        </p:txBody>
      </p:sp>
      <p:sp>
        <p:nvSpPr>
          <p:cNvPr id="6" name="Title 3">
            <a:extLst>
              <a:ext uri="{FF2B5EF4-FFF2-40B4-BE49-F238E27FC236}">
                <a16:creationId xmlns:a16="http://schemas.microsoft.com/office/drawing/2014/main" id="{D784BBA5-2DE8-2642-87AD-413FC98D47F0}"/>
              </a:ext>
            </a:extLst>
          </p:cNvPr>
          <p:cNvSpPr txBox="1">
            <a:spLocks/>
          </p:cNvSpPr>
          <p:nvPr/>
        </p:nvSpPr>
        <p:spPr>
          <a:xfrm>
            <a:off x="252000" y="612001"/>
            <a:ext cx="7560001" cy="5097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91424" rIns="91424" bIns="91424">
            <a:noAutofit/>
          </a:bodyPr>
          <a:lstStyle>
            <a:lvl1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5948AD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1pPr>
            <a:lvl2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2pPr>
            <a:lvl3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3pPr>
            <a:lvl4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4pPr>
            <a:lvl5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5pPr>
            <a:lvl6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6pPr>
            <a:lvl7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7pPr>
            <a:lvl8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8pPr>
            <a:lvl9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9pPr>
          </a:lstStyle>
          <a:p>
            <a:pPr hangingPunct="1"/>
            <a:r>
              <a:rPr lang="cs-CZ" dirty="0" smtClean="0">
                <a:solidFill>
                  <a:schemeClr val="accent1"/>
                </a:solidFill>
              </a:rPr>
              <a:t>Stavby vyňaté a osvobozené</a:t>
            </a:r>
            <a:endParaRPr lang="cs-CZ" dirty="0">
              <a:solidFill>
                <a:schemeClr val="accent1"/>
              </a:solidFill>
            </a:endParaRP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27EE1045-9D1F-654D-BB8F-D07C154B8A62}"/>
              </a:ext>
            </a:extLst>
          </p:cNvPr>
          <p:cNvSpPr txBox="1"/>
          <p:nvPr/>
        </p:nvSpPr>
        <p:spPr>
          <a:xfrm>
            <a:off x="252000" y="4911493"/>
            <a:ext cx="1123706" cy="10772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0" tIns="0" rIns="0" bIns="0" numCol="1" spcCol="38100" rtlCol="0" anchor="t">
            <a:spAutoFit/>
          </a:bodyPr>
          <a:lstStyle/>
          <a:p>
            <a:r>
              <a:rPr lang="cs-CZ" sz="700" dirty="0">
                <a:solidFill>
                  <a:srgbClr val="7BB620"/>
                </a:solidFill>
              </a:rPr>
              <a:t>Centrum oceňování majetku</a:t>
            </a:r>
          </a:p>
        </p:txBody>
      </p:sp>
    </p:spTree>
    <p:extLst>
      <p:ext uri="{BB962C8B-B14F-4D97-AF65-F5344CB8AC3E}">
        <p14:creationId xmlns:p14="http://schemas.microsoft.com/office/powerpoint/2010/main" val="272333481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9C22D5-F411-4F47-A18E-FE74300B1E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52000" y="1270140"/>
            <a:ext cx="7688040" cy="3131602"/>
          </a:xfrm>
        </p:spPr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altLang="cs-CZ" dirty="0">
                <a:solidFill>
                  <a:schemeClr val="tx1"/>
                </a:solidFill>
              </a:rPr>
              <a:t>ve vlastnictví církve, spolků;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altLang="cs-CZ" dirty="0">
                <a:solidFill>
                  <a:schemeClr val="tx1"/>
                </a:solidFill>
              </a:rPr>
              <a:t>sloužící školám, muzeím, galeriím; 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altLang="cs-CZ" dirty="0">
                <a:solidFill>
                  <a:schemeClr val="tx1"/>
                </a:solidFill>
              </a:rPr>
              <a:t>sloužící k úpravě odpadů, asanaci pozemků, provozu vodních elektráren, atd</a:t>
            </a:r>
            <a:r>
              <a:rPr lang="cs-CZ" altLang="cs-CZ" dirty="0" smtClean="0">
                <a:solidFill>
                  <a:schemeClr val="tx1"/>
                </a:solidFill>
              </a:rPr>
              <a:t>.;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altLang="cs-CZ" dirty="0" smtClean="0">
                <a:solidFill>
                  <a:schemeClr val="tx1"/>
                </a:solidFill>
              </a:rPr>
              <a:t>budov </a:t>
            </a:r>
            <a:r>
              <a:rPr lang="cs-CZ" altLang="cs-CZ" dirty="0">
                <a:solidFill>
                  <a:schemeClr val="tx1"/>
                </a:solidFill>
              </a:rPr>
              <a:t>obytných domů a budov  pro rodinnou rekreaci osob pobírajících příspěvek na živobytí </a:t>
            </a:r>
            <a:r>
              <a:rPr lang="cs-CZ" altLang="cs-CZ" dirty="0" smtClean="0">
                <a:solidFill>
                  <a:schemeClr val="tx1"/>
                </a:solidFill>
              </a:rPr>
              <a:t>(držitel průkazu </a:t>
            </a:r>
            <a:r>
              <a:rPr lang="cs-CZ" altLang="cs-CZ" dirty="0" err="1" smtClean="0">
                <a:solidFill>
                  <a:schemeClr val="tx1"/>
                </a:solidFill>
              </a:rPr>
              <a:t>ZTP</a:t>
            </a:r>
            <a:r>
              <a:rPr lang="cs-CZ" altLang="cs-CZ" dirty="0" smtClean="0">
                <a:solidFill>
                  <a:schemeClr val="tx1"/>
                </a:solidFill>
              </a:rPr>
              <a:t> nebo </a:t>
            </a:r>
            <a:r>
              <a:rPr lang="cs-CZ" altLang="cs-CZ" dirty="0" err="1" smtClean="0">
                <a:solidFill>
                  <a:schemeClr val="tx1"/>
                </a:solidFill>
              </a:rPr>
              <a:t>ZTP</a:t>
            </a:r>
            <a:r>
              <a:rPr lang="cs-CZ" altLang="cs-CZ" dirty="0" smtClean="0">
                <a:solidFill>
                  <a:schemeClr val="tx1"/>
                </a:solidFill>
              </a:rPr>
              <a:t>/P);</a:t>
            </a:r>
            <a:endParaRPr lang="cs-CZ" altLang="cs-CZ" dirty="0">
              <a:solidFill>
                <a:schemeClr val="tx1"/>
              </a:solidFill>
            </a:endParaRP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altLang="cs-CZ" dirty="0">
                <a:solidFill>
                  <a:schemeClr val="tx1"/>
                </a:solidFill>
              </a:rPr>
              <a:t>5 let po přechodu systému vytápění z pevných  paliv na alternativní zdroje.</a:t>
            </a:r>
          </a:p>
          <a:p>
            <a:pPr marL="114300" indent="0">
              <a:lnSpc>
                <a:spcPct val="90000"/>
              </a:lnSpc>
              <a:buNone/>
            </a:pPr>
            <a:endParaRPr lang="cs-CZ" altLang="cs-CZ" dirty="0" smtClean="0">
              <a:solidFill>
                <a:schemeClr val="tx1"/>
              </a:solidFill>
            </a:endParaRPr>
          </a:p>
          <a:p>
            <a:pPr marL="114300" indent="0">
              <a:lnSpc>
                <a:spcPct val="90000"/>
              </a:lnSpc>
              <a:buNone/>
            </a:pPr>
            <a:r>
              <a:rPr lang="cs-CZ" altLang="cs-CZ" dirty="0" smtClean="0">
                <a:solidFill>
                  <a:schemeClr val="tx1"/>
                </a:solidFill>
              </a:rPr>
              <a:t>Některá </a:t>
            </a:r>
            <a:r>
              <a:rPr lang="cs-CZ" altLang="cs-CZ" dirty="0">
                <a:solidFill>
                  <a:schemeClr val="tx1"/>
                </a:solidFill>
              </a:rPr>
              <a:t>osvobození </a:t>
            </a:r>
            <a:r>
              <a:rPr lang="cs-CZ" altLang="cs-CZ" dirty="0" smtClean="0">
                <a:solidFill>
                  <a:schemeClr val="tx1"/>
                </a:solidFill>
              </a:rPr>
              <a:t>je nutno uplatnit při podání daňového přiznání.</a:t>
            </a:r>
            <a:endParaRPr lang="en-CZ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F8C8DC-D524-BA4B-96CC-70DEC0069C2C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CZ" smtClean="0"/>
              <a:t>10</a:t>
            </a:fld>
            <a:endParaRPr lang="en-CZ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D27B429-8C6C-AD49-AFA9-B4E36819007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cs-CZ" dirty="0"/>
              <a:t>Daně  5 Daň z nemovitých věcí</a:t>
            </a:r>
            <a:endParaRPr lang="en-CZ" dirty="0"/>
          </a:p>
        </p:txBody>
      </p:sp>
      <p:sp>
        <p:nvSpPr>
          <p:cNvPr id="6" name="Title 3">
            <a:extLst>
              <a:ext uri="{FF2B5EF4-FFF2-40B4-BE49-F238E27FC236}">
                <a16:creationId xmlns:a16="http://schemas.microsoft.com/office/drawing/2014/main" id="{D784BBA5-2DE8-2642-87AD-413FC98D47F0}"/>
              </a:ext>
            </a:extLst>
          </p:cNvPr>
          <p:cNvSpPr txBox="1">
            <a:spLocks/>
          </p:cNvSpPr>
          <p:nvPr/>
        </p:nvSpPr>
        <p:spPr>
          <a:xfrm>
            <a:off x="252000" y="670561"/>
            <a:ext cx="7560001" cy="54101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91424" rIns="91424" bIns="91424">
            <a:noAutofit/>
          </a:bodyPr>
          <a:lstStyle>
            <a:lvl1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5948AD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1pPr>
            <a:lvl2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2pPr>
            <a:lvl3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3pPr>
            <a:lvl4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4pPr>
            <a:lvl5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5pPr>
            <a:lvl6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6pPr>
            <a:lvl7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7pPr>
            <a:lvl8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8pPr>
            <a:lvl9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9pPr>
          </a:lstStyle>
          <a:p>
            <a:pPr hangingPunct="1"/>
            <a:r>
              <a:rPr lang="cs-CZ" dirty="0" smtClean="0">
                <a:solidFill>
                  <a:schemeClr val="accent1"/>
                </a:solidFill>
              </a:rPr>
              <a:t>Další osvobození pro stavby</a:t>
            </a:r>
            <a:endParaRPr lang="cs-CZ" dirty="0">
              <a:solidFill>
                <a:schemeClr val="accent1"/>
              </a:solidFill>
            </a:endParaRP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27EE1045-9D1F-654D-BB8F-D07C154B8A62}"/>
              </a:ext>
            </a:extLst>
          </p:cNvPr>
          <p:cNvSpPr txBox="1"/>
          <p:nvPr/>
        </p:nvSpPr>
        <p:spPr>
          <a:xfrm>
            <a:off x="252000" y="4911493"/>
            <a:ext cx="1123706" cy="10772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0" tIns="0" rIns="0" bIns="0" numCol="1" spcCol="38100" rtlCol="0" anchor="t">
            <a:spAutoFit/>
          </a:bodyPr>
          <a:lstStyle/>
          <a:p>
            <a:r>
              <a:rPr lang="cs-CZ" sz="700" dirty="0">
                <a:solidFill>
                  <a:srgbClr val="7BB620"/>
                </a:solidFill>
              </a:rPr>
              <a:t>Centrum oceňování majetku</a:t>
            </a:r>
          </a:p>
        </p:txBody>
      </p:sp>
    </p:spTree>
    <p:extLst>
      <p:ext uri="{BB962C8B-B14F-4D97-AF65-F5344CB8AC3E}">
        <p14:creationId xmlns:p14="http://schemas.microsoft.com/office/powerpoint/2010/main" val="394187207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imple Light">
  <a:themeElements>
    <a:clrScheme name="EF TUL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65A812"/>
      </a:accent1>
      <a:accent2>
        <a:srgbClr val="212121"/>
      </a:accent2>
      <a:accent3>
        <a:srgbClr val="78909C"/>
      </a:accent3>
      <a:accent4>
        <a:srgbClr val="8F6024"/>
      </a:accent4>
      <a:accent5>
        <a:srgbClr val="0097A7"/>
      </a:accent5>
      <a:accent6>
        <a:srgbClr val="EEFF41"/>
      </a:accent6>
      <a:hlink>
        <a:srgbClr val="0000FF"/>
      </a:hlink>
      <a:folHlink>
        <a:srgbClr val="FF00FF"/>
      </a:folHlink>
    </a:clrScheme>
    <a:fontScheme name="Simple Light">
      <a:majorFont>
        <a:latin typeface="Helvetica"/>
        <a:ea typeface="Helvetica"/>
        <a:cs typeface="Helvetica"/>
      </a:majorFont>
      <a:minorFont>
        <a:latin typeface="Arial"/>
        <a:ea typeface="Arial"/>
        <a:cs typeface="Arial"/>
      </a:minorFont>
    </a:fontScheme>
    <a:fmtScheme name="Simple Ligh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0" tIns="0" rIns="0" bIns="0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FAB40"/>
      </a:accent1>
      <a:accent2>
        <a:srgbClr val="212121"/>
      </a:accent2>
      <a:accent3>
        <a:srgbClr val="78909C"/>
      </a:accent3>
      <a:accent4>
        <a:srgbClr val="8F6024"/>
      </a:accent4>
      <a:accent5>
        <a:srgbClr val="0097A7"/>
      </a:accent5>
      <a:accent6>
        <a:srgbClr val="EEFF41"/>
      </a:accent6>
      <a:hlink>
        <a:srgbClr val="0000FF"/>
      </a:hlink>
      <a:folHlink>
        <a:srgbClr val="FF00FF"/>
      </a:folHlink>
    </a:clrScheme>
    <a:fontScheme name="Simple Light">
      <a:majorFont>
        <a:latin typeface="Helvetica"/>
        <a:ea typeface="Helvetica"/>
        <a:cs typeface="Helvetica"/>
      </a:majorFont>
      <a:minorFont>
        <a:latin typeface="Arial"/>
        <a:ea typeface="Arial"/>
        <a:cs typeface="Arial"/>
      </a:minorFont>
    </a:fontScheme>
    <a:fmtScheme name="Simple Ligh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0" tIns="0" rIns="0" bIns="0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1478</TotalTime>
  <Words>1140</Words>
  <Application>Microsoft Office PowerPoint</Application>
  <PresentationFormat>Předvádění na obrazovce (16:9)</PresentationFormat>
  <Paragraphs>197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8" baseType="lpstr">
      <vt:lpstr>Arial</vt:lpstr>
      <vt:lpstr>Calibri</vt:lpstr>
      <vt:lpstr>Inter</vt:lpstr>
      <vt:lpstr>Simple Light</vt:lpstr>
      <vt:lpstr>Specializační studium Oceňování obchodních závodů (podniků) DANĚ – 5 Daň z nemovitých věcí (2 výukové hodiny)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Děkuji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TT</dc:creator>
  <cp:lastModifiedBy>TT</cp:lastModifiedBy>
  <cp:revision>215</cp:revision>
  <dcterms:modified xsi:type="dcterms:W3CDTF">2023-08-04T16:27:39Z</dcterms:modified>
</cp:coreProperties>
</file>