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7" r:id="rId2"/>
    <p:sldId id="325" r:id="rId3"/>
    <p:sldId id="369" r:id="rId4"/>
    <p:sldId id="370" r:id="rId5"/>
    <p:sldId id="371" r:id="rId6"/>
    <p:sldId id="372" r:id="rId7"/>
    <p:sldId id="373" r:id="rId8"/>
    <p:sldId id="374" r:id="rId9"/>
    <p:sldId id="376" r:id="rId10"/>
    <p:sldId id="375" r:id="rId11"/>
    <p:sldId id="377" r:id="rId12"/>
    <p:sldId id="378" r:id="rId13"/>
    <p:sldId id="379" r:id="rId14"/>
    <p:sldId id="381" r:id="rId15"/>
    <p:sldId id="382" r:id="rId16"/>
    <p:sldId id="368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8" autoAdjust="0"/>
    <p:restoredTop sz="93128" autoAdjust="0"/>
  </p:normalViewPr>
  <p:slideViewPr>
    <p:cSldViewPr snapToGrid="0" snapToObjects="1">
      <p:cViewPr>
        <p:scale>
          <a:sx n="124" d="100"/>
          <a:sy n="124" d="100"/>
        </p:scale>
        <p:origin x="-612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x-none" smtClean="0"/>
              <a:t>19.07.2023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57925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x-none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xmlns="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12C5AE-0908-474E-8B97-DA6D9E0C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2000" y="826625"/>
            <a:ext cx="7560000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592352"/>
            <a:ext cx="7560000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xmlns="" id="{7960F43F-42F7-D641-9024-48C8559868B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164572-F8AE-E149-88BB-9E9CD6998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xmlns="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2C6354-2DA8-664A-AFE7-A856B90E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8640000" cy="7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570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1" r:id="rId2"/>
    <p:sldLayoutId id="2147483671" r:id="rId3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5042A262-FCF2-BCE2-5F3A-5AAB54BB22F7}"/>
              </a:ext>
            </a:extLst>
          </p:cNvPr>
          <p:cNvSpPr/>
          <p:nvPr/>
        </p:nvSpPr>
        <p:spPr>
          <a:xfrm>
            <a:off x="122830" y="4626591"/>
            <a:ext cx="1815152" cy="40943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xmlns="" id="{0CB2ED24-9373-323A-F44D-629B306A1700}"/>
              </a:ext>
            </a:extLst>
          </p:cNvPr>
          <p:cNvSpPr txBox="1">
            <a:spLocks/>
          </p:cNvSpPr>
          <p:nvPr/>
        </p:nvSpPr>
        <p:spPr>
          <a:xfrm>
            <a:off x="0" y="2593303"/>
            <a:ext cx="9144000" cy="909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Předmět: Technologie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Cvičení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č.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3: Laboratoř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Hodnocení struktury materiálu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3357E60C-7261-67DD-E247-A1A83B78ED0A}"/>
              </a:ext>
            </a:extLst>
          </p:cNvPr>
          <p:cNvSpPr txBox="1">
            <a:spLocks/>
          </p:cNvSpPr>
          <p:nvPr/>
        </p:nvSpPr>
        <p:spPr>
          <a:xfrm>
            <a:off x="1371600" y="3784561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prstClr val="black"/>
                </a:solidFill>
                <a:latin typeface="Calibri"/>
              </a:rPr>
              <a:t>doc. Ing.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Iva Nováková, 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Ph.D.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837FEC4D-566D-62FC-27AC-50D32AA8E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190102"/>
            <a:ext cx="838200" cy="295275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xmlns="" id="{B3AA00D1-ECF6-BC1F-60F1-1F897DBBAC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3" y="138226"/>
            <a:ext cx="6602095" cy="8597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9F4396AF-0F65-CDF2-32B0-AD043FA53713}"/>
              </a:ext>
            </a:extLst>
          </p:cNvPr>
          <p:cNvSpPr txBox="1"/>
          <p:nvPr/>
        </p:nvSpPr>
        <p:spPr>
          <a:xfrm>
            <a:off x="1277605" y="1153381"/>
            <a:ext cx="6588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Nové možnosti rozvoje vzdělávání na Technické univerzitě v Liberci</a:t>
            </a:r>
          </a:p>
          <a:p>
            <a:pPr algn="ctr" hangingPunct="1"/>
            <a:endParaRPr lang="cs-CZ" sz="800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b="1" u="sng" kern="1200" dirty="0">
                <a:solidFill>
                  <a:prstClr val="black"/>
                </a:solidFill>
                <a:latin typeface="Calibri"/>
              </a:rPr>
              <a:t>Specifický cíl A3:Tvorba nových profesně zaměřených studijních programů</a:t>
            </a:r>
          </a:p>
          <a:p>
            <a:pPr algn="ctr" hangingPunct="1"/>
            <a:endParaRPr lang="cs-CZ" b="1" u="sng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NPO_TUL_MSMT-16598/2022</a:t>
            </a:r>
          </a:p>
          <a:p>
            <a:pPr hangingPunct="1"/>
            <a:endParaRPr lang="cs-CZ" sz="1800" kern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xmlns="" id="{9AD4031E-9A26-401A-8462-1269ED43D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19830"/>
              </p:ext>
            </p:extLst>
          </p:nvPr>
        </p:nvGraphicFramePr>
        <p:xfrm>
          <a:off x="1709420" y="3399258"/>
          <a:ext cx="5725160" cy="182880"/>
        </p:xfrm>
        <a:graphic>
          <a:graphicData uri="http://schemas.openxmlformats.org/drawingml/2006/table">
            <a:tbl>
              <a:tblPr firstRow="1" firstCol="1" bandRow="1"/>
              <a:tblGrid>
                <a:gridCol w="1908175">
                  <a:extLst>
                    <a:ext uri="{9D8B030D-6E8A-4147-A177-3AD203B41FA5}">
                      <a16:colId xmlns:a16="http://schemas.microsoft.com/office/drawing/2014/main" xmlns="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xmlns="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xmlns="" val="3883100167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3787227"/>
                  </a:ext>
                </a:extLst>
              </a:tr>
            </a:tbl>
          </a:graphicData>
        </a:graphic>
      </p:graphicFrame>
      <p:pic>
        <p:nvPicPr>
          <p:cNvPr id="17" name="Obrázek 31">
            <a:extLst>
              <a:ext uri="{FF2B5EF4-FFF2-40B4-BE49-F238E27FC236}">
                <a16:creationId xmlns:a16="http://schemas.microsoft.com/office/drawing/2014/main" xmlns="" id="{39F76B93-A0F9-97C5-97ED-A4F8C1D4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9" y="4534853"/>
            <a:ext cx="16192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32">
            <a:extLst>
              <a:ext uri="{FF2B5EF4-FFF2-40B4-BE49-F238E27FC236}">
                <a16:creationId xmlns:a16="http://schemas.microsoft.com/office/drawing/2014/main" xmlns="" id="{5065CCE7-EA3A-A0D2-0D6C-1E1E7B28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17" y="4534853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33" descr="Foto / Photo: Logo MŠMT">
            <a:extLst>
              <a:ext uri="{FF2B5EF4-FFF2-40B4-BE49-F238E27FC236}">
                <a16:creationId xmlns:a16="http://schemas.microsoft.com/office/drawing/2014/main" xmlns="" id="{BDE18A62-B07F-454D-82A3-AB1ECE8C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90" y="4534853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24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892000" cy="3992914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cs-CZ" b="1" i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Optické mikroskopy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klasické - objektiv nad vzorkem;</a:t>
            </a:r>
          </a:p>
          <a:p>
            <a:pPr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                     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invertované – objektiv pod vzorkem;</a:t>
            </a:r>
          </a:p>
          <a:p>
            <a:pPr>
              <a:buNone/>
              <a:defRPr/>
            </a:pPr>
            <a:endParaRPr lang="cs-CZ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endParaRPr lang="cs-CZ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endParaRPr lang="cs-CZ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endParaRPr lang="cs-CZ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endParaRPr lang="cs-CZ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endParaRPr lang="cs-CZ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Použití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: - poznatky o mikrostruktuře – počet fází, tvar a rozměr fází, tvary hranic zrn, atd.</a:t>
            </a:r>
          </a:p>
          <a:p>
            <a:pPr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- použitelné v leptaném i neleptaném stavu;</a:t>
            </a:r>
          </a:p>
          <a:p>
            <a:pPr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- zviditelnění struktury - pozorování  - ve světlém poli (nejčastější);</a:t>
            </a:r>
          </a:p>
          <a:p>
            <a:pPr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  - ve tmavém poli;</a:t>
            </a:r>
          </a:p>
          <a:p>
            <a:pPr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  - v polarizovaném světle;</a:t>
            </a:r>
          </a:p>
          <a:p>
            <a:pPr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  - fázový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kontrast atd.</a:t>
            </a:r>
            <a:endParaRPr lang="cs-CZ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Optická mikroskopie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03" y="1637114"/>
            <a:ext cx="2020421" cy="171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5" r="26419"/>
          <a:stretch/>
        </p:blipFill>
        <p:spPr bwMode="auto">
          <a:xfrm>
            <a:off x="5455664" y="845826"/>
            <a:ext cx="1674063" cy="243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22"/>
          <p:cNvSpPr txBox="1">
            <a:spLocks noChangeArrowheads="1"/>
          </p:cNvSpPr>
          <p:nvPr/>
        </p:nvSpPr>
        <p:spPr bwMode="auto">
          <a:xfrm>
            <a:off x="6905125" y="3012217"/>
            <a:ext cx="15396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sz="1200" i="1" dirty="0" err="1" smtClean="0">
                <a:latin typeface="Calibri" pitchFamily="34" charset="0"/>
                <a:cs typeface="Calibri" pitchFamily="34" charset="0"/>
              </a:rPr>
              <a:t>Olympus</a:t>
            </a:r>
            <a:r>
              <a:rPr lang="cs-CZ" sz="1200" i="1" dirty="0" smtClean="0">
                <a:latin typeface="Calibri" pitchFamily="34" charset="0"/>
                <a:cs typeface="Calibri" pitchFamily="34" charset="0"/>
              </a:rPr>
              <a:t> BX53M</a:t>
            </a:r>
            <a:endParaRPr lang="cs-CZ" sz="1200" i="1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ovéPole 22"/>
          <p:cNvSpPr txBox="1">
            <a:spLocks noChangeArrowheads="1"/>
          </p:cNvSpPr>
          <p:nvPr/>
        </p:nvSpPr>
        <p:spPr bwMode="auto">
          <a:xfrm>
            <a:off x="2919933" y="3009807"/>
            <a:ext cx="15396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sz="1200" i="1" dirty="0" err="1" smtClean="0">
                <a:latin typeface="Calibri" pitchFamily="34" charset="0"/>
                <a:cs typeface="Calibri" pitchFamily="34" charset="0"/>
              </a:rPr>
              <a:t>Olympus</a:t>
            </a:r>
            <a:r>
              <a:rPr lang="cs-CZ" sz="1200" i="1" dirty="0" smtClean="0">
                <a:latin typeface="Calibri" pitchFamily="34" charset="0"/>
                <a:cs typeface="Calibri" pitchFamily="34" charset="0"/>
              </a:rPr>
              <a:t> GX51</a:t>
            </a:r>
            <a:endParaRPr lang="cs-CZ" sz="1200" i="1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16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892000" cy="3992914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cs-CZ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Konfokální laserový mikroskop:</a:t>
            </a:r>
          </a:p>
          <a:p>
            <a:pPr>
              <a:spcBef>
                <a:spcPts val="300"/>
              </a:spcBef>
              <a:buFontTx/>
              <a:buChar char="-"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Typ optického mikroskopu – vyšší rozlišovací schopnost = 1,4x vyšší při stejné NA objektivu;</a:t>
            </a:r>
          </a:p>
          <a:p>
            <a:pPr>
              <a:spcBef>
                <a:spcPts val="300"/>
              </a:spcBef>
              <a:buFontTx/>
              <a:buChar char="-"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rastrování používá laserový paprsek o jedné vlnové délce viditelného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světla;</a:t>
            </a:r>
          </a:p>
          <a:p>
            <a:pPr>
              <a:spcBef>
                <a:spcPts val="300"/>
              </a:spcBef>
              <a:buFontTx/>
              <a:buChar char="-"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kontrast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 tvořen </a:t>
            </a:r>
            <a:r>
              <a:rPr lang="cs-CZ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světlem odraženým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popřípadě </a:t>
            </a:r>
            <a:r>
              <a:rPr lang="cs-CZ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rozptýleným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cs-CZ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Optická mikroskopie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20" y="2514639"/>
            <a:ext cx="2824412" cy="228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8" b="2275"/>
          <a:stretch>
            <a:fillRect/>
          </a:stretch>
        </p:blipFill>
        <p:spPr bwMode="auto">
          <a:xfrm>
            <a:off x="5172105" y="2510749"/>
            <a:ext cx="2412033" cy="229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808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892000" cy="3992914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cs-CZ" b="1" i="1" dirty="0">
                <a:latin typeface="Calibri" pitchFamily="34" charset="0"/>
                <a:cs typeface="Calibri" pitchFamily="34" charset="0"/>
              </a:rPr>
              <a:t>Rastrovací (skenovací nebo řádkovací) elektronový mikroskop (REM):</a:t>
            </a:r>
          </a:p>
          <a:p>
            <a:pPr eaLnBrk="1" hangingPunct="1"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oproti </a:t>
            </a:r>
            <a:r>
              <a:rPr lang="cs-CZ" dirty="0">
                <a:latin typeface="Calibri" pitchFamily="34" charset="0"/>
                <a:cs typeface="Calibri" pitchFamily="34" charset="0"/>
              </a:rPr>
              <a:t>optickému mikroskopu je v něm viditelné světlo nahrazeno svazkem elektronů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cs-CZ" dirty="0">
                <a:latin typeface="Calibri" pitchFamily="34" charset="0"/>
                <a:cs typeface="Calibri" pitchFamily="34" charset="0"/>
              </a:rPr>
              <a:t>skleněné čočky jsou nahrazeny čočkami elektromagnetickými;</a:t>
            </a:r>
          </a:p>
          <a:p>
            <a:pPr eaLnBrk="1" hangingPunct="1"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svazek </a:t>
            </a:r>
            <a:r>
              <a:rPr lang="cs-CZ" dirty="0">
                <a:latin typeface="Calibri" pitchFamily="34" charset="0"/>
                <a:cs typeface="Calibri" pitchFamily="34" charset="0"/>
              </a:rPr>
              <a:t>elektronů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postupně rastruje </a:t>
            </a:r>
            <a:r>
              <a:rPr lang="cs-CZ" dirty="0">
                <a:latin typeface="Calibri" pitchFamily="34" charset="0"/>
                <a:cs typeface="Calibri" pitchFamily="34" charset="0"/>
              </a:rPr>
              <a:t>ve vakuu po povrchu zkoumaného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vzorku =</a:t>
            </a:r>
          </a:p>
          <a:p>
            <a:pPr marL="114300" indent="0" eaLnBrk="1" hangingPunct="1">
              <a:buNone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       na </a:t>
            </a:r>
            <a:r>
              <a:rPr lang="cs-CZ" dirty="0">
                <a:latin typeface="Calibri" pitchFamily="34" charset="0"/>
                <a:cs typeface="Calibri" pitchFamily="34" charset="0"/>
              </a:rPr>
              <a:t>každé místo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dopadá </a:t>
            </a:r>
            <a:r>
              <a:rPr lang="cs-CZ" dirty="0">
                <a:latin typeface="Calibri" pitchFamily="34" charset="0"/>
                <a:cs typeface="Calibri" pitchFamily="34" charset="0"/>
              </a:rPr>
              <a:t>svazek primárních elektronů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= svazek </a:t>
            </a:r>
            <a:r>
              <a:rPr lang="cs-CZ" dirty="0">
                <a:latin typeface="Calibri" pitchFamily="34" charset="0"/>
                <a:cs typeface="Calibri" pitchFamily="34" charset="0"/>
              </a:rPr>
              <a:t>primárních elektronů 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114300" indent="0" eaLnBrk="1" hangingPunct="1">
              <a:buNone/>
            </a:pP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     prochází </a:t>
            </a:r>
            <a:r>
              <a:rPr lang="cs-CZ" dirty="0">
                <a:latin typeface="Calibri" pitchFamily="34" charset="0"/>
                <a:cs typeface="Calibri" pitchFamily="34" charset="0"/>
              </a:rPr>
              <a:t>elektronovou optickou soustavou a cívkami řádkovacího systému je 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114300" indent="0" eaLnBrk="1" hangingPunct="1">
              <a:buNone/>
            </a:pP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     vychylován </a:t>
            </a:r>
            <a:r>
              <a:rPr lang="cs-CZ" dirty="0">
                <a:latin typeface="Calibri" pitchFamily="34" charset="0"/>
                <a:cs typeface="Calibri" pitchFamily="34" charset="0"/>
              </a:rPr>
              <a:t>tak, že řádek po řádku přejíždí vymezenou plochou povrchu vzorku. </a:t>
            </a:r>
          </a:p>
          <a:p>
            <a:pPr eaLnBrk="1" hangingPunct="1">
              <a:buFontTx/>
              <a:buChar char="-"/>
            </a:pPr>
            <a:r>
              <a:rPr lang="cs-CZ" dirty="0">
                <a:latin typeface="Calibri" pitchFamily="34" charset="0"/>
                <a:cs typeface="Calibri" pitchFamily="34" charset="0"/>
              </a:rPr>
              <a:t>v důsledku interakce primárního svazku elektronů se vzorkem vzniká řada 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114300" indent="0" eaLnBrk="1" hangingPunct="1">
              <a:buNone/>
            </a:pP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     signálů </a:t>
            </a:r>
            <a:r>
              <a:rPr lang="cs-CZ" dirty="0">
                <a:latin typeface="Calibri" pitchFamily="34" charset="0"/>
                <a:cs typeface="Calibri" pitchFamily="34" charset="0"/>
              </a:rPr>
              <a:t>- signály jsou zachytávány a zpracovávány příslušnými detektory.</a:t>
            </a:r>
          </a:p>
          <a:p>
            <a:pPr eaLnBrk="1" hangingPunct="1"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Výhody proti OM: - rozlišovací </a:t>
            </a:r>
            <a:r>
              <a:rPr lang="cs-CZ" dirty="0">
                <a:latin typeface="Calibri" pitchFamily="34" charset="0"/>
                <a:cs typeface="Calibri" pitchFamily="34" charset="0"/>
              </a:rPr>
              <a:t>schopnost (cca 1 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nm</a:t>
            </a:r>
            <a:r>
              <a:rPr lang="cs-CZ" dirty="0">
                <a:latin typeface="Calibri" pitchFamily="34" charset="0"/>
                <a:cs typeface="Calibri" pitchFamily="34" charset="0"/>
              </a:rPr>
              <a:t> x 250 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nm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                                         - </a:t>
            </a:r>
            <a:r>
              <a:rPr lang="cs-CZ" dirty="0">
                <a:latin typeface="Calibri" pitchFamily="34" charset="0"/>
                <a:cs typeface="Calibri" pitchFamily="34" charset="0"/>
              </a:rPr>
              <a:t>vyšší hloubka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ostrosti a větší </a:t>
            </a:r>
            <a:r>
              <a:rPr lang="cs-CZ" dirty="0">
                <a:latin typeface="Calibri" pitchFamily="34" charset="0"/>
                <a:cs typeface="Calibri" pitchFamily="34" charset="0"/>
              </a:rPr>
              <a:t>zvětšení;</a:t>
            </a:r>
          </a:p>
          <a:p>
            <a:pPr eaLnBrk="1" hangingPunct="1">
              <a:buFontTx/>
              <a:buNone/>
            </a:pPr>
            <a:r>
              <a:rPr lang="cs-CZ" dirty="0">
                <a:latin typeface="Calibri" pitchFamily="34" charset="0"/>
                <a:cs typeface="Calibri" pitchFamily="34" charset="0"/>
              </a:rPr>
              <a:t>                                  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     - </a:t>
            </a:r>
            <a:r>
              <a:rPr lang="cs-CZ" dirty="0">
                <a:latin typeface="Calibri" pitchFamily="34" charset="0"/>
                <a:cs typeface="Calibri" pitchFamily="34" charset="0"/>
              </a:rPr>
              <a:t>plastický vzhled obrazu (projekce 3D x 2D);</a:t>
            </a:r>
          </a:p>
          <a:p>
            <a:pPr eaLnBrk="1" hangingPunct="1">
              <a:buFontTx/>
              <a:buNone/>
            </a:pPr>
            <a:r>
              <a:rPr lang="cs-CZ" dirty="0">
                <a:latin typeface="Calibri" pitchFamily="34" charset="0"/>
                <a:cs typeface="Calibri" pitchFamily="34" charset="0"/>
              </a:rPr>
              <a:t>                                  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     - </a:t>
            </a:r>
            <a:r>
              <a:rPr lang="cs-CZ" dirty="0">
                <a:latin typeface="Calibri" pitchFamily="34" charset="0"/>
                <a:cs typeface="Calibri" pitchFamily="34" charset="0"/>
              </a:rPr>
              <a:t>více informací (chemické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složení, krystalografie</a:t>
            </a:r>
            <a:r>
              <a:rPr lang="cs-CZ" dirty="0">
                <a:latin typeface="Calibri" pitchFamily="34" charset="0"/>
                <a:cs typeface="Calibri" pitchFamily="34" charset="0"/>
              </a:rPr>
              <a:t>…).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Elektronová mikroskopie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Obrázek 1" descr="http://www.purdue.edu/rem/rs/graphics/se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23" y="2382325"/>
            <a:ext cx="1557362" cy="265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588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Elektronová mikroskopie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63" y="3027128"/>
            <a:ext cx="4258315" cy="158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81" y="994896"/>
            <a:ext cx="3567085" cy="172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11460" y="2683929"/>
            <a:ext cx="145424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cs-CZ" sz="1200" i="1" dirty="0">
                <a:effectLst/>
                <a:latin typeface="Calibri" pitchFamily="34" charset="0"/>
                <a:cs typeface="Calibri" pitchFamily="34" charset="0"/>
              </a:rPr>
              <a:t>Optická mikroskopie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514529" y="4615058"/>
            <a:ext cx="46038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cs-CZ" sz="1200" i="1" dirty="0">
                <a:effectLst/>
                <a:latin typeface="Calibri" pitchFamily="34" charset="0"/>
                <a:cs typeface="Calibri" pitchFamily="34" charset="0"/>
              </a:rPr>
              <a:t>SEM</a:t>
            </a:r>
          </a:p>
        </p:txBody>
      </p:sp>
      <p:pic>
        <p:nvPicPr>
          <p:cNvPr id="14" name="Picture 2" descr="E:\Data\Ivuška\Technická univerzita_2012\VĚDA\KOVAČIČ\5.3.04\odlitek3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46" y="1501581"/>
            <a:ext cx="20097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6" y="1501581"/>
            <a:ext cx="2020887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11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892000" cy="3992914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cs-CZ" b="1" i="1" dirty="0">
                <a:latin typeface="Calibri" pitchFamily="34" charset="0"/>
                <a:cs typeface="Calibri" pitchFamily="34" charset="0"/>
              </a:rPr>
              <a:t>Rastrovací (skenovací nebo řádkovací) elektronový mikroskop (REM):</a:t>
            </a:r>
          </a:p>
          <a:p>
            <a:pPr eaLnBrk="1" hangingPunct="1">
              <a:buFontTx/>
              <a:buChar char="-"/>
            </a:pP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Elektronová mikroskopie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70" y="1652228"/>
            <a:ext cx="3800067" cy="20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6" y="1652228"/>
            <a:ext cx="4398055" cy="20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760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892000" cy="3992914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cs-CZ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Transmisní elektronový mikroskop</a:t>
            </a:r>
            <a:endParaRPr lang="cs-CZ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umožňuje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zobrazení a měření strukturních, chemických a mechanických vlastností látek až </a:t>
            </a:r>
            <a:endParaRPr lang="cs-CZ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 eaLnBrk="1" hangingPunct="1">
              <a:buNone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na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atomární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úrovni;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rozdíl od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SEM,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který primárně mapuje povrchu vzorku, TEM vzorek </a:t>
            </a:r>
            <a:r>
              <a:rPr lang="cs-CZ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prosvěcí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přináší tak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informaci z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jeho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objemu = dostatečně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tenký vzorek (10 – 500 </a:t>
            </a:r>
            <a:r>
              <a:rPr lang="cs-CZ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nm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–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svazek elektronů jím musí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projít;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Zvětšení: 100 000x, 200 000x až dokonce 1 000 000x;</a:t>
            </a:r>
          </a:p>
          <a:p>
            <a:pPr eaLnBrk="1" hangingPunct="1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Dosahují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rozlišovací schopnosti až 0,15 </a:t>
            </a:r>
            <a:r>
              <a:rPr lang="cs-CZ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nm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Vzorek  - tenké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kovové fólie - sledování mřížkových poruch,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rozložení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dislokací,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sekundárních fází </a:t>
            </a:r>
            <a:endParaRPr lang="cs-CZ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 eaLnBrk="1" hangingPunct="1">
              <a:buNone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- otisky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uhlíkové,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plastové -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sledování lomových ploch, deformačních ploch,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jemných  </a:t>
            </a:r>
            <a:endParaRPr lang="cs-CZ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 eaLnBrk="1" hangingPunct="1">
              <a:buNone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precipitáty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(karbidy, sulfidy).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Elektronová mikroskopie</a:t>
            </a:r>
            <a:endParaRPr lang="x-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21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548113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640480" cy="3992914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Postup přípravy vzorku pro mikroskopické pozorování: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i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odběr </a:t>
            </a: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vzorku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místo a směr odběru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vzorku = co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nejmenší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deformace a co nejmenší tepelné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ovlivnění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řezné plochy,</a:t>
            </a:r>
            <a:endParaRPr lang="cs-CZ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preparace </a:t>
            </a:r>
            <a:r>
              <a:rPr lang="cs-CZ" b="1" i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vzorku </a:t>
            </a:r>
            <a:r>
              <a:rPr lang="cs-CZ" i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(pouze u některých vzorků</a:t>
            </a:r>
            <a:r>
              <a:rPr lang="cs-CZ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broušení</a:t>
            </a:r>
            <a:r>
              <a:rPr lang="cs-CZ" b="1" i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; </a:t>
            </a:r>
            <a:endParaRPr lang="cs-CZ" b="1" i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leštění;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leptání</a:t>
            </a:r>
            <a:r>
              <a:rPr lang="cs-CZ" b="1" i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Příprava metalografického vzorku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4076" r="3226" b="2173"/>
          <a:stretch>
            <a:fillRect/>
          </a:stretch>
        </p:blipFill>
        <p:spPr bwMode="auto">
          <a:xfrm>
            <a:off x="5244846" y="1848568"/>
            <a:ext cx="1555167" cy="12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00" y="3082266"/>
            <a:ext cx="3118222" cy="156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733" y="1848568"/>
            <a:ext cx="1584363" cy="124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2"/>
          <p:cNvSpPr txBox="1">
            <a:spLocks noChangeArrowheads="1"/>
          </p:cNvSpPr>
          <p:nvPr/>
        </p:nvSpPr>
        <p:spPr bwMode="auto">
          <a:xfrm>
            <a:off x="4933944" y="3082266"/>
            <a:ext cx="2384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200" i="1" kern="0" dirty="0" err="1">
                <a:solidFill>
                  <a:sysClr val="windowText" lastClr="000000"/>
                </a:solidFill>
                <a:effectLst/>
                <a:latin typeface="Calibri" pitchFamily="34" charset="0"/>
                <a:cs typeface="Calibri" pitchFamily="34" charset="0"/>
              </a:rPr>
              <a:t>Rozbrušovací</a:t>
            </a:r>
            <a:r>
              <a:rPr lang="cs-CZ" sz="1200" i="1" kern="0" dirty="0">
                <a:solidFill>
                  <a:sysClr val="windowText" lastClr="000000"/>
                </a:solidFill>
                <a:effectLst/>
                <a:latin typeface="Calibri" pitchFamily="34" charset="0"/>
                <a:cs typeface="Calibri" pitchFamily="34" charset="0"/>
              </a:rPr>
              <a:t> pila DELTA </a:t>
            </a:r>
            <a:r>
              <a:rPr lang="cs-CZ" sz="1200" i="1" kern="0" dirty="0" err="1">
                <a:solidFill>
                  <a:sysClr val="windowText" lastClr="000000"/>
                </a:solidFill>
                <a:effectLst/>
                <a:latin typeface="Calibri" pitchFamily="34" charset="0"/>
                <a:cs typeface="Calibri" pitchFamily="34" charset="0"/>
              </a:rPr>
              <a:t>AbrasiMet</a:t>
            </a:r>
            <a:endParaRPr lang="cs-CZ" sz="1200" i="1" kern="0" dirty="0">
              <a:solidFill>
                <a:sysClr val="windowText" lastClr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24" y="3485508"/>
            <a:ext cx="2066685" cy="124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ovéPole 2"/>
          <p:cNvSpPr txBox="1">
            <a:spLocks noChangeArrowheads="1"/>
          </p:cNvSpPr>
          <p:nvPr/>
        </p:nvSpPr>
        <p:spPr bwMode="auto">
          <a:xfrm>
            <a:off x="6007762" y="4733067"/>
            <a:ext cx="22781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i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Pila pro přesné dělení </a:t>
            </a:r>
            <a:r>
              <a:rPr lang="cs-CZ" sz="1200" i="1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Brillant</a:t>
            </a:r>
            <a:r>
              <a:rPr lang="cs-CZ" sz="1200" i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220</a:t>
            </a:r>
            <a:endParaRPr lang="cs-CZ" sz="1200" i="1" kern="0" dirty="0">
              <a:solidFill>
                <a:sysClr val="windowText" lastClr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46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640480" cy="399291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Odebrané části materiálu</a:t>
            </a:r>
            <a:r>
              <a:rPr lang="cs-CZ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velké - uchycení pomocí svěrek;</a:t>
            </a:r>
          </a:p>
          <a:p>
            <a:pPr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                                 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-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malé – nutné „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zapouzdřit do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hmoty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“;</a:t>
            </a:r>
          </a:p>
          <a:p>
            <a:pPr>
              <a:buNone/>
              <a:defRPr/>
            </a:pP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 praxi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dva základní typy - </a:t>
            </a:r>
            <a:r>
              <a:rPr lang="cs-CZ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za studena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nebo </a:t>
            </a:r>
            <a:r>
              <a:rPr lang="cs-CZ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za tepla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cs-CZ" b="1" i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Příprava </a:t>
            </a:r>
            <a:r>
              <a:rPr lang="cs-CZ" b="1" i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za </a:t>
            </a: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studena:</a:t>
            </a:r>
            <a:r>
              <a:rPr lang="cs-CZ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  <a:defRPr/>
            </a:pPr>
            <a:endParaRPr lang="cs-CZ" b="1" i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endParaRPr lang="cs-CZ" b="1" i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endParaRPr lang="cs-CZ" b="1" i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endParaRPr lang="cs-CZ" b="1" i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Příprava </a:t>
            </a:r>
            <a:r>
              <a:rPr lang="cs-CZ" b="1" i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za </a:t>
            </a: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tepla:</a:t>
            </a:r>
            <a:r>
              <a:rPr lang="cs-CZ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cs-CZ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ClrTx/>
              <a:buSzTx/>
              <a:buNone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Příprava metalografického vzorku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52" y="990978"/>
            <a:ext cx="1529404" cy="130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Skupina 1"/>
          <p:cNvGrpSpPr>
            <a:grpSpLocks noChangeAspect="1"/>
          </p:cNvGrpSpPr>
          <p:nvPr/>
        </p:nvGrpSpPr>
        <p:grpSpPr bwMode="auto">
          <a:xfrm>
            <a:off x="2388695" y="2201836"/>
            <a:ext cx="3691133" cy="1135062"/>
            <a:chOff x="2494078" y="3789040"/>
            <a:chExt cx="3978609" cy="1224137"/>
          </a:xfrm>
        </p:grpSpPr>
        <p:pic>
          <p:nvPicPr>
            <p:cNvPr id="16" name="Obrázek 42" descr="P102056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81" t="52422" r="27902" b="31769"/>
            <a:stretch>
              <a:fillRect/>
            </a:stretch>
          </p:blipFill>
          <p:spPr bwMode="auto">
            <a:xfrm>
              <a:off x="4245878" y="3789041"/>
              <a:ext cx="67252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1" t="5000" r="6248" b="4999"/>
            <a:stretch>
              <a:fillRect/>
            </a:stretch>
          </p:blipFill>
          <p:spPr bwMode="auto">
            <a:xfrm>
              <a:off x="2494078" y="3789041"/>
              <a:ext cx="1632181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1" r="6248"/>
            <a:stretch>
              <a:fillRect/>
            </a:stretch>
          </p:blipFill>
          <p:spPr bwMode="auto">
            <a:xfrm>
              <a:off x="5004048" y="3789040"/>
              <a:ext cx="1468639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7" y="2201836"/>
            <a:ext cx="117951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782"/>
          <a:stretch>
            <a:fillRect/>
          </a:stretch>
        </p:blipFill>
        <p:spPr bwMode="auto">
          <a:xfrm>
            <a:off x="657767" y="3645946"/>
            <a:ext cx="922901" cy="114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r="16129" b="1086"/>
          <a:stretch>
            <a:fillRect/>
          </a:stretch>
        </p:blipFill>
        <p:spPr bwMode="auto">
          <a:xfrm>
            <a:off x="2310236" y="3336965"/>
            <a:ext cx="1461495" cy="157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Příprava tepelně zpracovaných vzorků - Metalco Testing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95" y="2656934"/>
            <a:ext cx="2338869" cy="161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08" y="3466906"/>
            <a:ext cx="2064380" cy="137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2469701" y="4878894"/>
            <a:ext cx="10342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i="1" dirty="0" err="1">
                <a:latin typeface="Calibri" pitchFamily="34" charset="0"/>
                <a:cs typeface="Calibri" pitchFamily="34" charset="0"/>
              </a:rPr>
              <a:t>Siplimet</a:t>
            </a:r>
            <a:r>
              <a:rPr lang="cs-CZ" sz="1200" i="1" dirty="0">
                <a:latin typeface="Calibri" pitchFamily="34" charset="0"/>
                <a:cs typeface="Calibri" pitchFamily="34" charset="0"/>
              </a:rPr>
              <a:t> 1000</a:t>
            </a:r>
            <a:endParaRPr lang="cs-CZ" sz="1200" i="1" kern="0" dirty="0">
              <a:solidFill>
                <a:sysClr val="windowText" lastClr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4620829" y="4885204"/>
            <a:ext cx="9701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i="1" dirty="0">
                <a:latin typeface="Calibri" pitchFamily="34" charset="0"/>
                <a:cs typeface="Calibri" pitchFamily="34" charset="0"/>
              </a:rPr>
              <a:t>Opal X-</a:t>
            </a:r>
            <a:r>
              <a:rPr lang="cs-CZ" sz="1200" i="1" dirty="0" err="1">
                <a:latin typeface="Calibri" pitchFamily="34" charset="0"/>
                <a:cs typeface="Calibri" pitchFamily="34" charset="0"/>
              </a:rPr>
              <a:t>Press</a:t>
            </a:r>
            <a:endParaRPr lang="cs-CZ" sz="1200" i="1" kern="0" dirty="0">
              <a:solidFill>
                <a:sysClr val="windowText" lastClr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91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892000" cy="399291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Broušení -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intenzívní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odebírání hmoty z povrchu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vzorku =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rovinný povrch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minimálním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poškozením;</a:t>
            </a:r>
          </a:p>
          <a:p>
            <a:pPr marL="114300" indent="0">
              <a:buNone/>
              <a:defRPr/>
            </a:pP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-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druh povrchu brusného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kotouče (brusivo pevně uchycené nebo volně se pohybující);</a:t>
            </a:r>
          </a:p>
          <a:p>
            <a:pPr marL="114300" indent="0"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- typ brusiva -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např. Al</a:t>
            </a:r>
            <a:r>
              <a:rPr lang="cs-CZ" baseline="-25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cs-CZ" baseline="-25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SiC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 Si</a:t>
            </a:r>
            <a:r>
              <a:rPr lang="cs-CZ" baseline="-25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cs-CZ" baseline="-25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 B</a:t>
            </a:r>
            <a:r>
              <a:rPr lang="cs-CZ" baseline="-25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C, ZrO</a:t>
            </a:r>
            <a:r>
              <a:rPr lang="cs-CZ" baseline="-25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 C (diamant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);</a:t>
            </a:r>
          </a:p>
          <a:p>
            <a:pPr marL="114300" indent="0"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- velikost a tvar částic brusiva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tvar nepravidelných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mnohostěnů;</a:t>
            </a:r>
          </a:p>
          <a:p>
            <a:pPr marL="114300" indent="0">
              <a:buNone/>
              <a:defRPr/>
            </a:pP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Nastavení – přítlačná síla, rychlost otáčení kotouče, chladící médium.</a:t>
            </a:r>
            <a:endParaRPr lang="cs-CZ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>
              <a:buNone/>
              <a:defRPr/>
            </a:pPr>
            <a:endParaRPr lang="cs-CZ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Leštění -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materiál již z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povrchu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neubývá - nastává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pouze deformace vrcholů povrchové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drsnosti;</a:t>
            </a:r>
          </a:p>
          <a:p>
            <a:pPr marL="114300" indent="0"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-  </a:t>
            </a: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mechanické x elektrolytické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114300" indent="0">
              <a:buNone/>
              <a:defRPr/>
            </a:pPr>
            <a:r>
              <a:rPr lang="cs-CZ" b="1" i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cs-CZ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mechanické: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matriál leštícího kotouče; </a:t>
            </a:r>
          </a:p>
          <a:p>
            <a:pPr marL="114300" indent="0"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                   - typ částic - zejména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Al</a:t>
            </a:r>
            <a:r>
              <a:rPr lang="cs-CZ" baseline="-25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cs-CZ" baseline="-25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 Cr</a:t>
            </a:r>
            <a:r>
              <a:rPr lang="cs-CZ" baseline="-25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cs-CZ" baseline="-25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 C (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diamant);</a:t>
            </a:r>
          </a:p>
          <a:p>
            <a:pPr marL="114300" indent="0">
              <a:buNone/>
              <a:defRPr/>
            </a:pP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                    - velikost a tvar částic -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preferují se částice oblého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charakteru;</a:t>
            </a:r>
          </a:p>
          <a:p>
            <a:pPr marL="114300" indent="0"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                   - smáčedlo;</a:t>
            </a:r>
          </a:p>
          <a:p>
            <a:pPr marL="114300" indent="0"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                   - přítlačná síla;</a:t>
            </a:r>
          </a:p>
          <a:p>
            <a:pPr marL="114300" indent="0"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                   - rychlost otáčení kotouče.</a:t>
            </a:r>
            <a:endParaRPr lang="cs-CZ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Příprava metalografického vzorku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7857" r="61690" b="15178"/>
          <a:stretch>
            <a:fillRect/>
          </a:stretch>
        </p:blipFill>
        <p:spPr bwMode="auto">
          <a:xfrm>
            <a:off x="6754265" y="1671516"/>
            <a:ext cx="1713065" cy="102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51" y="3087129"/>
            <a:ext cx="1832118" cy="18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772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892000" cy="399291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Leštění – </a:t>
            </a: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elektrolytické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– nelze použít pro všechny materiály;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vzorek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(anoda) je ponořen do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elektrolytu;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průchod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proudu mezi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vzorkem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 katodou (nerezavějící ocel)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– </a:t>
            </a:r>
          </a:p>
          <a:p>
            <a:pPr marL="114300" indent="0">
              <a:buNone/>
              <a:defRPr/>
            </a:pP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na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povrchu vybroušeného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vzorku se vytvoří viskózní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film produktů </a:t>
            </a:r>
            <a:endParaRPr lang="cs-CZ" altLang="cs-CZ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>
              <a:buNone/>
              <a:defRPr/>
            </a:pP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(anodický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film), který má velmi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nízkou elektrickou vodivost;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tloušťka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anodického filmu není všude stejná - nejsilnější je v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místech  </a:t>
            </a:r>
            <a:endParaRPr lang="cs-CZ" altLang="cs-CZ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>
              <a:buNone/>
              <a:defRPr/>
            </a:pP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prohlubní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vzorku a naopak nejslabší nad výstupky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proudová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hustota je největší v těch místech, kde je tloušťka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filmu</a:t>
            </a:r>
          </a:p>
          <a:p>
            <a:pPr marL="114300" indent="0">
              <a:buNone/>
              <a:defRPr/>
            </a:pP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nejmenší (tam vrstva produktů klade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nejmenší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odpor) → proto se </a:t>
            </a:r>
            <a:endParaRPr lang="cs-CZ" altLang="cs-CZ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>
              <a:buNone/>
              <a:defRPr/>
            </a:pP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výstupky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na vzorku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rozpouštějí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 povrch kovu se postupně uhlazuje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Parametry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složení </a:t>
            </a:r>
            <a:r>
              <a:rPr lang="cs-CZ" alt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elektrolytu a jeho </a:t>
            </a:r>
            <a:r>
              <a:rPr lang="cs-CZ" alt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teplota, proudové podmínky,</a:t>
            </a:r>
          </a:p>
          <a:p>
            <a:pPr marL="114300" indent="0">
              <a:buNone/>
              <a:defRPr/>
            </a:pP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                velikost vzorku, rychlost proudění elektrolytu, atd.</a:t>
            </a:r>
            <a:r>
              <a:rPr lang="cs-CZ" b="1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cs-CZ" altLang="cs-CZ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>
              <a:buNone/>
              <a:defRPr/>
            </a:pPr>
            <a:endParaRPr lang="cs-CZ" altLang="cs-CZ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Příprava metalografického vzorku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6" r="9999" b="7787"/>
          <a:stretch>
            <a:fillRect/>
          </a:stretch>
        </p:blipFill>
        <p:spPr bwMode="auto">
          <a:xfrm>
            <a:off x="6531429" y="900000"/>
            <a:ext cx="2300720" cy="9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67" y="1981086"/>
            <a:ext cx="2149399" cy="15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70" y="3668923"/>
            <a:ext cx="1920110" cy="13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329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892000" cy="399291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Leptání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dochází ke zviditelnění jednotlivých strukturních součástí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leptadlo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na povrchu vzorku napadá přednostně energeticky bohatá místa, např.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hranice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zrn, fázová rozhraní mezi různými fázemi, vměstky atd.;</a:t>
            </a:r>
            <a:endParaRPr lang="cs-CZ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>
              <a:buNone/>
              <a:defRPr/>
            </a:pPr>
            <a:r>
              <a:rPr lang="cs-CZ" altLang="cs-CZ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Leptání na hranice zrna </a:t>
            </a:r>
            <a:r>
              <a:rPr lang="cs-CZ" alt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používá se u většiny materiálů, zejména u tuhých roztoků;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dochází </a:t>
            </a:r>
            <a:r>
              <a:rPr lang="cs-CZ" alt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 napadání hranic zrn = zviditelnění jednotlivých 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zrn → </a:t>
            </a:r>
            <a:r>
              <a:rPr lang="cs-CZ" alt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lze studovat jejich tvar a velikost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cs-CZ" altLang="cs-CZ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>
              <a:buNone/>
              <a:defRPr/>
            </a:pPr>
            <a:r>
              <a:rPr lang="cs-CZ" altLang="cs-CZ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Plošné </a:t>
            </a:r>
            <a:r>
              <a:rPr lang="cs-CZ" altLang="cs-CZ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leptání </a:t>
            </a:r>
            <a:r>
              <a:rPr lang="cs-CZ" alt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používá se pro barevné rozlišení jednotlivých zrn;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polykrystalický </a:t>
            </a:r>
            <a:r>
              <a:rPr lang="cs-CZ" alt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materiál = 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složený </a:t>
            </a:r>
            <a:r>
              <a:rPr lang="cs-CZ" alt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 jednotlivých 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monokrystalů = </a:t>
            </a:r>
            <a:r>
              <a:rPr lang="cs-CZ" alt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 krystalografického hlediska  rozmístěny náhodně → každé 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rovině </a:t>
            </a:r>
            <a:r>
              <a:rPr lang="cs-CZ" alt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přísluší jiná energie 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 každé </a:t>
            </a:r>
            <a:r>
              <a:rPr lang="cs-CZ" alt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zrno se na povrchu leptá 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různě → rozdílně </a:t>
            </a:r>
            <a:r>
              <a:rPr lang="cs-CZ" alt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odrážejí a rozptylují dopadající světlo = jeví se  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tmavší </a:t>
            </a:r>
            <a:r>
              <a:rPr lang="cs-CZ" alt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nebo světlejší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buFontTx/>
              <a:buChar char="-"/>
              <a:defRPr/>
            </a:pPr>
            <a:endParaRPr lang="cs-CZ" altLang="cs-CZ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>
              <a:buNone/>
              <a:defRPr/>
            </a:pPr>
            <a:r>
              <a:rPr lang="cs-CZ" altLang="cs-CZ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Selektivní </a:t>
            </a:r>
            <a:r>
              <a:rPr lang="cs-CZ" altLang="cs-CZ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leptání </a:t>
            </a:r>
            <a:r>
              <a:rPr lang="cs-CZ" alt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používá se pro barevné odlišení jednotlivých strukturních součástí. 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fáze </a:t>
            </a:r>
            <a:r>
              <a:rPr lang="cs-CZ" alt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přítomné na povrchu vzorku mají různou ušlechtilost = odlišně odolávají působení leptadel; </a:t>
            </a:r>
            <a:endParaRPr lang="cs-CZ" altLang="cs-CZ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Příprava metalografického vzorku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93" y="1656965"/>
            <a:ext cx="856219" cy="6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19" y="3287669"/>
            <a:ext cx="1189691" cy="6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598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892000" cy="3992914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cs-CZ" b="1" i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Připravený metalografický vzorek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  <a:defRPr/>
            </a:pP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pozorování - světelný mikroskop;</a:t>
            </a:r>
          </a:p>
          <a:p>
            <a:pPr>
              <a:buNone/>
              <a:defRPr/>
            </a:pP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    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elektronový mikroskop.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Mikroskopie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Obrázek 2" descr="http://www.fzu.cz/sites/default/files/images/popularizace/e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91" y="2054828"/>
            <a:ext cx="50403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10"/>
          <p:cNvSpPr txBox="1">
            <a:spLocks noChangeArrowheads="1"/>
          </p:cNvSpPr>
          <p:nvPr/>
        </p:nvSpPr>
        <p:spPr bwMode="auto">
          <a:xfrm>
            <a:off x="939853" y="3849023"/>
            <a:ext cx="42179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sz="1200" i="1" dirty="0">
                <a:effectLst/>
                <a:latin typeface="Calibri" pitchFamily="34" charset="0"/>
                <a:cs typeface="Calibri" pitchFamily="34" charset="0"/>
              </a:rPr>
              <a:t>Typické rozměry, které lze pozorovat různými druhy mikroskopů.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79" y="885879"/>
            <a:ext cx="240113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22"/>
          <p:cNvSpPr txBox="1">
            <a:spLocks noChangeArrowheads="1"/>
          </p:cNvSpPr>
          <p:nvPr/>
        </p:nvSpPr>
        <p:spPr bwMode="auto">
          <a:xfrm>
            <a:off x="5956574" y="2685879"/>
            <a:ext cx="2401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sz="1200" i="1" dirty="0">
                <a:effectLst/>
                <a:latin typeface="Calibri" pitchFamily="34" charset="0"/>
                <a:cs typeface="Calibri" pitchFamily="34" charset="0"/>
              </a:rPr>
              <a:t>Ocel </a:t>
            </a:r>
            <a:r>
              <a:rPr lang="cs-CZ" sz="1200" dirty="0">
                <a:effectLst/>
                <a:latin typeface="Calibri" pitchFamily="34" charset="0"/>
                <a:cs typeface="Calibri" pitchFamily="34" charset="0"/>
              </a:rPr>
              <a:t>(1.0715 EN 10087)</a:t>
            </a:r>
            <a:r>
              <a:rPr lang="cs-CZ" sz="1200" i="1" dirty="0">
                <a:effectLst/>
                <a:latin typeface="Calibri" pitchFamily="34" charset="0"/>
                <a:cs typeface="Calibri" pitchFamily="34" charset="0"/>
              </a:rPr>
              <a:t> - leptáno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75" y="3066577"/>
            <a:ext cx="240113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22"/>
          <p:cNvSpPr txBox="1">
            <a:spLocks noChangeArrowheads="1"/>
          </p:cNvSpPr>
          <p:nvPr/>
        </p:nvSpPr>
        <p:spPr bwMode="auto">
          <a:xfrm>
            <a:off x="5974901" y="4866577"/>
            <a:ext cx="24210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sz="1200" i="1" dirty="0">
                <a:effectLst/>
                <a:latin typeface="Calibri" pitchFamily="34" charset="0"/>
                <a:cs typeface="Calibri" pitchFamily="34" charset="0"/>
              </a:rPr>
              <a:t>Ocel  H3C leptáno</a:t>
            </a:r>
          </a:p>
        </p:txBody>
      </p:sp>
    </p:spTree>
    <p:extLst>
      <p:ext uri="{BB962C8B-B14F-4D97-AF65-F5344CB8AC3E}">
        <p14:creationId xmlns:p14="http://schemas.microsoft.com/office/powerpoint/2010/main" val="4007874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4C9C22D5-F411-4F47-A18E-FE74300B1E1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2000" y="990978"/>
                <a:ext cx="8892000" cy="3992914"/>
              </a:xfrm>
            </p:spPr>
            <p:txBody>
              <a:bodyPr>
                <a:noAutofit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cs-CZ" b="1" i="1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Rozlišitelnost lidského oka </a:t>
                </a:r>
                <a:r>
                  <a:rPr lang="cs-CZ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– za dobrého osvětlení, ze vzdálenosti 25 cm dva body vzdálené 0,2 mm;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cs-CZ" b="1" i="1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Rozlišovací </a:t>
                </a:r>
                <a:r>
                  <a:rPr lang="cs-CZ" b="1" i="1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schopnost </a:t>
                </a:r>
                <a:r>
                  <a:rPr lang="cs-CZ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- obecně nelze rozlišit 2 body bližší než ½ vlnové délky záření;</a:t>
                </a:r>
              </a:p>
              <a:p>
                <a:pPr>
                  <a:buNone/>
                  <a:defRPr/>
                </a:pPr>
                <a:r>
                  <a:rPr lang="cs-CZ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                                         </a:t>
                </a:r>
                <a:r>
                  <a:rPr lang="cs-CZ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       - </a:t>
                </a:r>
                <a:r>
                  <a:rPr lang="cs-CZ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je také omezena množstvím světelných paprsků, které mohou vstoupit do  </a:t>
                </a:r>
              </a:p>
              <a:p>
                <a:pPr>
                  <a:buNone/>
                  <a:defRPr/>
                </a:pPr>
                <a:r>
                  <a:rPr lang="cs-CZ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                                          </a:t>
                </a:r>
                <a:r>
                  <a:rPr lang="cs-CZ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        </a:t>
                </a:r>
                <a:r>
                  <a:rPr lang="cs-CZ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objektivu (světelnost</a:t>
                </a:r>
                <a:r>
                  <a:rPr lang="cs-CZ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);</a:t>
                </a:r>
              </a:p>
              <a:p>
                <a:pPr>
                  <a:buNone/>
                  <a:defRPr/>
                </a:pPr>
                <a:r>
                  <a:rPr lang="cs-CZ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                                                - viditelná </a:t>
                </a:r>
                <a:r>
                  <a:rPr lang="cs-CZ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část spektra </a:t>
                </a:r>
                <a:r>
                  <a:rPr lang="el-GR" dirty="0">
                    <a:solidFill>
                      <a:sysClr val="windowText" lastClr="000000"/>
                    </a:solidFill>
                    <a:latin typeface="Calibri"/>
                    <a:cs typeface="Calibri"/>
                  </a:rPr>
                  <a:t>λ</a:t>
                </a:r>
                <a:r>
                  <a:rPr lang="cs-CZ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 = 390 až 760 </a:t>
                </a:r>
                <a:r>
                  <a:rPr lang="cs-CZ" dirty="0" err="1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nm</a:t>
                </a:r>
                <a:r>
                  <a:rPr lang="cs-CZ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; rozlišovací schopnost 0,2 </a:t>
                </a:r>
                <a:r>
                  <a:rPr lang="el-GR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μ</a:t>
                </a:r>
                <a:r>
                  <a:rPr lang="cs-CZ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m.</a:t>
                </a:r>
              </a:p>
              <a:p>
                <a:pPr>
                  <a:spcAft>
                    <a:spcPts val="1200"/>
                  </a:spcAft>
                  <a:buNone/>
                  <a:defRPr/>
                </a:pPr>
                <a:r>
                  <a:rPr lang="cs-CZ" b="1" i="1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Numerická </a:t>
                </a:r>
                <a:r>
                  <a:rPr lang="cs-CZ" b="1" i="1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apertura</a:t>
                </a:r>
                <a:r>
                  <a:rPr lang="cs-CZ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: - schopnost objektivu zachytit co nejširší kužel paprsků procházejících </a:t>
                </a:r>
                <a:r>
                  <a:rPr lang="cs-CZ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objektivem:       			              </a:t>
                </a:r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  <a:sym typeface="Symbol" pitchFamily="18" charset="2"/>
                      </a:rPr>
                      <m:t>𝑵𝑨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=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𝒏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∙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𝒔𝒊𝒏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𝜶</m:t>
                    </m:r>
                  </m:oMath>
                </a14:m>
                <a:endParaRPr lang="cs-CZ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None/>
                  <a:defRPr/>
                </a:pPr>
                <a:r>
                  <a:rPr lang="cs-CZ" b="1" i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Minimální </a:t>
                </a:r>
                <a:r>
                  <a:rPr lang="cs-CZ" b="1" i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rozlišitelná vzdálenost</a:t>
                </a:r>
                <a:r>
                  <a:rPr lang="cs-CZ" b="1" i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  <a:sym typeface="Symbol" pitchFamily="18" charset="2"/>
                      </a:rPr>
                      <m:t>       </m:t>
                    </m:r>
                    <m:r>
                      <a:rPr lang="cs-CZ" sz="1800" b="1" i="1" smtClean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  <a:sym typeface="Symbol" pitchFamily="18" charset="2"/>
                      </a:rPr>
                      <m:t>𝒂</m:t>
                    </m:r>
                    <m:r>
                      <a:rPr lang="cs-CZ" sz="1800" b="1" i="1" smtClean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𝟎</m:t>
                        </m:r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,</m:t>
                        </m:r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𝟔𝟏</m:t>
                        </m:r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Symbol" pitchFamily="18" charset="2"/>
                          </a:rPr>
                          <m:t>∙</m:t>
                        </m:r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Symbol" pitchFamily="18" charset="2"/>
                          </a:rPr>
                          <m:t>𝝀</m:t>
                        </m:r>
                      </m:num>
                      <m:den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𝒏</m:t>
                        </m:r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Symbol" pitchFamily="18" charset="2"/>
                          </a:rPr>
                          <m:t>∙</m:t>
                        </m:r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Symbol" pitchFamily="18" charset="2"/>
                          </a:rPr>
                          <m:t>𝒔𝒊𝒏</m:t>
                        </m:r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Symbol" pitchFamily="18" charset="2"/>
                          </a:rPr>
                          <m:t>𝜶</m:t>
                        </m:r>
                      </m:den>
                    </m:f>
                    <m:r>
                      <a:rPr lang="cs-CZ" b="1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cs-CZ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cs-CZ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Symbol" pitchFamily="18" charset="2"/>
                          </a:rPr>
                          <m:t>𝟎</m:t>
                        </m:r>
                        <m:r>
                          <a:rPr lang="cs-CZ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Symbol" pitchFamily="18" charset="2"/>
                          </a:rPr>
                          <m:t>,</m:t>
                        </m:r>
                        <m:r>
                          <a:rPr lang="cs-CZ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Symbol" pitchFamily="18" charset="2"/>
                          </a:rPr>
                          <m:t>𝟔𝟏</m:t>
                        </m:r>
                        <m:r>
                          <a:rPr lang="cs-CZ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Symbol" pitchFamily="18" charset="2"/>
                          </a:rPr>
                          <m:t>∙</m:t>
                        </m:r>
                        <m:r>
                          <a:rPr lang="cs-CZ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Symbol" pitchFamily="18" charset="2"/>
                          </a:rPr>
                          <m:t>𝝀</m:t>
                        </m:r>
                      </m:num>
                      <m:den>
                        <m:r>
                          <a:rPr lang="cs-CZ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Symbol" pitchFamily="18" charset="2"/>
                          </a:rPr>
                          <m:t>𝑵𝑨</m:t>
                        </m:r>
                      </m:den>
                    </m:f>
                  </m:oMath>
                </a14:m>
                <a:r>
                  <a:rPr lang="cs-CZ" b="1" i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		</a:t>
                </a:r>
                <a:endParaRPr lang="cs-CZ" b="1" i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>
                  <a:buNone/>
                  <a:defRPr/>
                </a:pPr>
                <a:endParaRPr lang="cs-CZ" b="1" i="1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114300" indent="0">
                  <a:buNone/>
                  <a:defRPr/>
                </a:pPr>
                <a:r>
                  <a:rPr lang="cs-CZ" b="1" i="1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Maximální </a:t>
                </a:r>
                <a:r>
                  <a:rPr lang="cs-CZ" b="1" i="1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užitečné zvětšení </a:t>
                </a:r>
                <a:r>
                  <a:rPr lang="cs-CZ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– závisí na rozlišovací schopnosti objektivu = cca </a:t>
                </a:r>
                <a:r>
                  <a:rPr lang="cs-CZ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1000*NA</a:t>
                </a:r>
              </a:p>
              <a:p>
                <a:pPr>
                  <a:buFontTx/>
                  <a:buChar char="-"/>
                  <a:defRPr/>
                </a:pPr>
                <a:r>
                  <a:rPr lang="cs-CZ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zvětšení 1000x (2000x); </a:t>
                </a:r>
                <a:endParaRPr lang="cs-CZ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4C9C22D5-F411-4F47-A18E-FE74300B1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2000" y="990978"/>
                <a:ext cx="8892000" cy="3992914"/>
              </a:xfrm>
              <a:blipFill rotWithShape="1">
                <a:blip r:embed="rId2"/>
                <a:stretch>
                  <a:fillRect l="-274" r="-26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Optická mikroskopie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10" name="TextovéPole 5"/>
          <p:cNvSpPr txBox="1">
            <a:spLocks noChangeArrowheads="1"/>
          </p:cNvSpPr>
          <p:nvPr/>
        </p:nvSpPr>
        <p:spPr bwMode="auto">
          <a:xfrm>
            <a:off x="5602288" y="2829593"/>
            <a:ext cx="34499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sz="1400" i="1" dirty="0" smtClean="0">
                <a:effectLst/>
                <a:latin typeface="Calibri" pitchFamily="34" charset="0"/>
                <a:cs typeface="Calibri" pitchFamily="34" charset="0"/>
              </a:rPr>
              <a:t>n - </a:t>
            </a:r>
            <a:r>
              <a:rPr lang="cs-CZ" sz="1400" i="1" dirty="0">
                <a:effectLst/>
                <a:latin typeface="Calibri" pitchFamily="34" charset="0"/>
                <a:cs typeface="Calibri" pitchFamily="34" charset="0"/>
              </a:rPr>
              <a:t>index lomu prostředí před objektivem;</a:t>
            </a:r>
          </a:p>
          <a:p>
            <a:pPr eaLnBrk="1" hangingPunct="1"/>
            <a:r>
              <a:rPr lang="el-GR" sz="1400" i="1" dirty="0" smtClean="0">
                <a:effectLst/>
                <a:latin typeface="Calibri"/>
                <a:cs typeface="Calibri"/>
                <a:sym typeface="Symbol" pitchFamily="18" charset="2"/>
              </a:rPr>
              <a:t>α</a:t>
            </a:r>
            <a:r>
              <a:rPr lang="cs-CZ" sz="1400" i="1" dirty="0" smtClean="0">
                <a:effectLst/>
                <a:latin typeface="Calibri"/>
                <a:cs typeface="Calibri"/>
                <a:sym typeface="Symbol" pitchFamily="18" charset="2"/>
              </a:rPr>
              <a:t> -</a:t>
            </a:r>
            <a:r>
              <a:rPr lang="cs-CZ" sz="1400" i="1" dirty="0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cs-CZ" sz="1400" i="1" dirty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polovina otvorového úhlu kuželu </a:t>
            </a:r>
            <a:r>
              <a:rPr lang="cs-CZ" sz="1400" i="1" dirty="0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paprsků;</a:t>
            </a:r>
          </a:p>
          <a:p>
            <a:pPr eaLnBrk="1" hangingPunct="1"/>
            <a:r>
              <a:rPr lang="cs-CZ" sz="1400" i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λ – vlnová délka použitého světla;</a:t>
            </a:r>
          </a:p>
          <a:p>
            <a:pPr eaLnBrk="1" hangingPunct="1"/>
            <a:r>
              <a:rPr lang="cs-CZ" sz="1400" i="1" dirty="0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NA - </a:t>
            </a:r>
            <a:r>
              <a:rPr lang="cs-CZ" sz="1400" i="1" dirty="0">
                <a:latin typeface="Calibri" pitchFamily="34" charset="0"/>
                <a:cs typeface="Calibri" pitchFamily="34" charset="0"/>
              </a:rPr>
              <a:t>0,1 až </a:t>
            </a:r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0,89; olejové až 1,4.</a:t>
            </a:r>
            <a:endParaRPr lang="cs-CZ" sz="1400" i="1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53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80248"/>
            <a:ext cx="8892000" cy="399291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Objektiv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= soustava čoček s velmi krátkou ohniskovou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vzdáleností (1,5 – 20 mm) –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skutečný,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zvětšený a převrácený obraz vzorku </a:t>
            </a:r>
            <a:r>
              <a:rPr lang="cs-CZ" dirty="0" smtClean="0">
                <a:solidFill>
                  <a:sysClr val="windowText" lastClr="000000"/>
                </a:solidFill>
                <a:latin typeface="Calibri"/>
                <a:cs typeface="Calibri"/>
              </a:rPr>
              <a:t>→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ten se promítá mezi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ohnisko okuláru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 okulár,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(až 150x).</a:t>
            </a:r>
          </a:p>
          <a:p>
            <a:pPr>
              <a:buFontTx/>
              <a:buChar char="-"/>
              <a:defRPr/>
            </a:pPr>
            <a:r>
              <a:rPr lang="cs-CZ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Okulár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-  soustava čoček s ohnisková vzdáleností 10 – 50 mm = tento obraz zvětšuje (až 20x) =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výsledný obraz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je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tedy zdánlivý, zvětšený a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převrácený. Nezvětšuje </a:t>
            </a:r>
            <a:r>
              <a:rPr lang="cs-CZ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již rozlišovací schopnost 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mikroskopu</a:t>
            </a:r>
            <a:r>
              <a:rPr lang="cs-CZ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cs-CZ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cs-CZ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cs-CZ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cs-CZ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cs-CZ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cs-CZ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cs-CZ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cs-CZ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cs-CZ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cs-CZ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Optická mikroskopie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85" y="2433744"/>
            <a:ext cx="2873453" cy="196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50441" y="2914501"/>
            <a:ext cx="3391954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cs typeface="Calibri" pitchFamily="34" charset="0"/>
                <a:sym typeface="Arial"/>
              </a:rPr>
              <a:t>y - vzorek,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y</a:t>
            </a:r>
            <a:r>
              <a:rPr lang="cs-CZ" sz="1200" dirty="0" smtClean="0">
                <a:latin typeface="Calibri" pitchFamily="34" charset="0"/>
                <a:cs typeface="Calibri" pitchFamily="34" charset="0"/>
              </a:rPr>
              <a:t>´- skutečný obraz předmětu tvořený objektivem,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y</a:t>
            </a:r>
            <a:r>
              <a:rPr kumimoji="0" lang="cs-CZ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cs typeface="Calibri" pitchFamily="34" charset="0"/>
                <a:sym typeface="Arial"/>
              </a:rPr>
              <a:t>´´ - neskutečný obraz viděný okulárem,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latin typeface="Calibri" pitchFamily="34" charset="0"/>
                <a:cs typeface="Calibri" pitchFamily="34" charset="0"/>
              </a:rPr>
              <a:t>∆ - optický interval mikroskopu = vzdálenost ohniska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latin typeface="Calibri" pitchFamily="34" charset="0"/>
                <a:cs typeface="Calibri" pitchFamily="34" charset="0"/>
              </a:rPr>
              <a:t>      objektivu a okuláru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f</a:t>
            </a:r>
            <a:r>
              <a:rPr kumimoji="0" lang="cs-CZ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cs typeface="Calibri" pitchFamily="34" charset="0"/>
                <a:sym typeface="Arial"/>
              </a:rPr>
              <a:t> – ohniskové vzdálenosti,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latin typeface="Calibri" pitchFamily="34" charset="0"/>
                <a:cs typeface="Calibri" pitchFamily="34" charset="0"/>
              </a:rPr>
              <a:t>F - ohniska</a:t>
            </a:r>
            <a:endParaRPr kumimoji="0" lang="cs-CZ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Calibri" pitchFamily="34" charset="0"/>
              <a:sym typeface="Arial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5" t="4640" r="15189" b="35880"/>
          <a:stretch>
            <a:fillRect/>
          </a:stretch>
        </p:blipFill>
        <p:spPr bwMode="auto">
          <a:xfrm>
            <a:off x="699247" y="2489604"/>
            <a:ext cx="1425051" cy="180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ovéPole 22"/>
          <p:cNvSpPr txBox="1">
            <a:spLocks noChangeArrowheads="1"/>
          </p:cNvSpPr>
          <p:nvPr/>
        </p:nvSpPr>
        <p:spPr bwMode="auto">
          <a:xfrm>
            <a:off x="412117" y="4299371"/>
            <a:ext cx="19296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sz="1200" i="1" dirty="0" err="1">
                <a:effectLst/>
                <a:latin typeface="Calibri" pitchFamily="34" charset="0"/>
                <a:cs typeface="Calibri" pitchFamily="34" charset="0"/>
              </a:rPr>
              <a:t>Opto</a:t>
            </a:r>
            <a:r>
              <a:rPr lang="cs-CZ" sz="1200" i="1" dirty="0">
                <a:effectLst/>
                <a:latin typeface="Calibri" pitchFamily="34" charset="0"/>
                <a:cs typeface="Calibri" pitchFamily="34" charset="0"/>
              </a:rPr>
              <a:t> - digitální mikroskop</a:t>
            </a:r>
          </a:p>
        </p:txBody>
      </p:sp>
    </p:spTree>
    <p:extLst>
      <p:ext uri="{BB962C8B-B14F-4D97-AF65-F5344CB8AC3E}">
        <p14:creationId xmlns:p14="http://schemas.microsoft.com/office/powerpoint/2010/main" val="2542501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FS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B95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</TotalTime>
  <Words>1130</Words>
  <Application>Microsoft Office PowerPoint</Application>
  <PresentationFormat>Předvádění na obrazovce (16:9)</PresentationFormat>
  <Paragraphs>180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Reviewer 4</cp:lastModifiedBy>
  <cp:revision>301</cp:revision>
  <dcterms:modified xsi:type="dcterms:W3CDTF">2023-07-19T07:19:17Z</dcterms:modified>
</cp:coreProperties>
</file>