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7" r:id="rId3"/>
    <p:sldId id="403" r:id="rId4"/>
    <p:sldId id="426" r:id="rId5"/>
    <p:sldId id="427" r:id="rId6"/>
    <p:sldId id="428" r:id="rId7"/>
    <p:sldId id="433" r:id="rId8"/>
    <p:sldId id="415" r:id="rId9"/>
    <p:sldId id="416" r:id="rId10"/>
    <p:sldId id="421" r:id="rId11"/>
    <p:sldId id="422" r:id="rId12"/>
    <p:sldId id="423" r:id="rId13"/>
    <p:sldId id="456" r:id="rId14"/>
    <p:sldId id="451" r:id="rId15"/>
    <p:sldId id="457" r:id="rId16"/>
    <p:sldId id="461" r:id="rId17"/>
    <p:sldId id="466" r:id="rId18"/>
    <p:sldId id="460" r:id="rId19"/>
    <p:sldId id="462" r:id="rId20"/>
    <p:sldId id="463" r:id="rId21"/>
    <p:sldId id="459" r:id="rId22"/>
    <p:sldId id="464" r:id="rId23"/>
    <p:sldId id="469" r:id="rId24"/>
    <p:sldId id="470" r:id="rId25"/>
    <p:sldId id="359" r:id="rId26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mi.cz/sites/all/files/public/download/Uredni_deska/3435-ID-C_3435-ID-C%20(1)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8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P06</a:t>
            </a:r>
            <a:r>
              <a:rPr lang="cs-CZ" sz="2400" b="1">
                <a:solidFill>
                  <a:srgbClr val="7030A0"/>
                </a:solidFill>
              </a:rPr>
              <a:t>: </a:t>
            </a:r>
            <a:r>
              <a:rPr lang="pl-PL" sz="2400" b="1">
                <a:solidFill>
                  <a:srgbClr val="7030A0"/>
                </a:solidFill>
              </a:rPr>
              <a:t>Ověřování </a:t>
            </a:r>
            <a:r>
              <a:rPr lang="pl-PL" sz="2400" b="1" dirty="0">
                <a:solidFill>
                  <a:srgbClr val="7030A0"/>
                </a:solidFill>
              </a:rPr>
              <a:t>měřidel. Ověřování měřidel v praxi.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Naopak 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zjištěné hodnoty chyb zpravidla neuvádějí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neboť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určeny ke korekci naměřených hodnot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totiž rozhodující skutečnost, že chyby měřidla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nepřekračují maximální povolenou hodnotu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bez ohledu na jejich rozložení.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stanovené měřidlo i další požadované metrologické vlastnosti, opatří se úřední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7B3D76E-0E1F-4494-8BF9-664806EBC373}"/>
              </a:ext>
            </a:extLst>
          </p:cNvPr>
          <p:cNvSpPr/>
          <p:nvPr/>
        </p:nvSpPr>
        <p:spPr>
          <a:xfrm>
            <a:off x="586394" y="4149080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AA70620-7995-4AD6-80EB-00EF2143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087" y="3717032"/>
            <a:ext cx="1598198" cy="2481078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FC11ECC-7648-4EC9-A0AD-50E40B772E01}"/>
              </a:ext>
            </a:extLst>
          </p:cNvPr>
          <p:cNvSpPr/>
          <p:nvPr/>
        </p:nvSpPr>
        <p:spPr>
          <a:xfrm>
            <a:off x="562604" y="4581128"/>
            <a:ext cx="63136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a kalibrace vah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Úředním ověřením měřidla/váhy potvrzuje, že toto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má stanovené metrologické vlastnosti a odpovídá tedy požadavkům zákona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(lze ho použít v obchodním styku).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84353C6C-DAD8-401D-B0CB-20A9B55BA648}"/>
              </a:ext>
            </a:extLst>
          </p:cNvPr>
          <p:cNvSpPr/>
          <p:nvPr/>
        </p:nvSpPr>
        <p:spPr>
          <a:xfrm>
            <a:off x="107504" y="5034850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59B2C2-5834-41E7-9029-46748351AB42}"/>
              </a:ext>
            </a:extLst>
          </p:cNvPr>
          <p:cNvSpPr txBox="1"/>
          <p:nvPr/>
        </p:nvSpPr>
        <p:spPr>
          <a:xfrm>
            <a:off x="6876256" y="3428305"/>
            <a:ext cx="123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4DB9B5BF-D885-4EC6-B1F8-A20C7FFEB5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ověření je oprávněn provést pouz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střediska.</a:t>
            </a:r>
          </a:p>
          <a:p>
            <a:pPr algn="just"/>
            <a:endParaRPr 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Nástin postupu ověření váhy: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váhy,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zatížení závažím maximální váživosti,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 nulové hodnoty po odstranění závaží,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 chyby vážení při postupném zatěžování,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 opakovatelnosti, aj.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měřidlo je označeno úřední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je k němu vydán ověřovací list, případně jsou využity oba jmenované způsoby.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ověření je platné 2 roky (váha).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vypršením této doby je potřeba ověření obnovit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se tak nestalo,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vystavujete se provozovatel měřidla nebezpečí postihu České obchodní inspekce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AB5F2924-66EE-470E-9FC0-B6E2AB51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087" y="1796237"/>
            <a:ext cx="1598198" cy="2481078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AA06FDD-7542-4B96-828C-754A5C2A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001833"/>
            <a:ext cx="2105919" cy="1369869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0DB017-2644-4A36-9226-1C848CEEA2DE}"/>
              </a:ext>
            </a:extLst>
          </p:cNvPr>
          <p:cNvSpPr txBox="1"/>
          <p:nvPr/>
        </p:nvSpPr>
        <p:spPr>
          <a:xfrm>
            <a:off x="5590274" y="1745147"/>
            <a:ext cx="1771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- ověření</a:t>
            </a:r>
            <a:endParaRPr lang="cs-CZ" sz="1400" i="1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BA5730D-C891-4E2D-A5E7-4324F689C0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vah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vah může být provedena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Akreditovanými kalibračními laboratořemi,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Metrologickými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pracovištěmi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podniků či zahraničními organizacemi, které zaručují srovnatelnou metrologickou úroveň.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 zjistím s jakou chybou mi měřidlo/váha váží. Zjištěná chyba se využívá ke korekci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výsledků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prováděných na kalibrovaném měřidlu/váze.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následující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 stanoví uživatel dle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technických vlastností, způsobu a četnosti používání (u vah se většinou doporučuje kalibrace 1krát ročně. Ve výjimečných případech nebo tam kde je kladen důraz na přesnost lze kalibraci provádět 2krát ročně.)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kalibraci se vystavuje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obvykle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kalibrované měřidlo opatří štítkem či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potvrzující platnost kalibrace daného měřidla.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4958D7F-9277-4573-AF72-362D2DFE3D4F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E407FCF-161D-49C9-AAB4-515F9CD82E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3615407"/>
            <a:ext cx="7992887" cy="830997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 „domácí“ metrologie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stanovených měřidel v praxi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40D330CA-E274-4D7D-BEC6-3FBC12E2B563}"/>
              </a:ext>
            </a:extLst>
          </p:cNvPr>
          <p:cNvSpPr/>
          <p:nvPr/>
        </p:nvSpPr>
        <p:spPr>
          <a:xfrm>
            <a:off x="1187624" y="281223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Cejchování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je zastaralý výraz mající původ v němčině, správně se nazývá </a:t>
            </a:r>
            <a:r>
              <a:rPr 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ověřování!!</a:t>
            </a: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672BEC9-44B4-47BD-A9E8-B22DC9367D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575601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 – stížnost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Nezdá se mi spotřeba studené vody v mé domácnosti. Vodoměr je špatný, domácí-nájemce mě okrádá. Vodoměr byl podle dvojčíslí na úřední značce naposledy ověřen v roce 2014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 …..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postupovat?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jsou výsledky měření protečené vody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příslušným vodoměrem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používány např. ke stanovení úhrady (zaplacení) za dodaný plyn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§ 3 odst. 3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č. 505/1990 Sb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metrologii, ve znění pozdějších předpisů. </a:t>
            </a: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lze používat k danému účelu pouze s platným ověřením a jejich uživatelé jsou povinni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podle § 18 tohoto zákona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předkládat k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C8AA3E16-FD10-46F4-9D72-D5FC7FB8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602" y="1796237"/>
            <a:ext cx="1995683" cy="300091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E1C194-7D7F-40FB-980A-ACC86705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5" y="4889337"/>
            <a:ext cx="1757807" cy="13275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B79115F6-588A-4EAD-93E1-0F42FBBC1035}"/>
              </a:ext>
            </a:extLst>
          </p:cNvPr>
          <p:cNvSpPr/>
          <p:nvPr/>
        </p:nvSpPr>
        <p:spPr>
          <a:xfrm>
            <a:off x="7020272" y="5085184"/>
            <a:ext cx="864096" cy="776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B173832-7C22-4465-B41F-17D910369CF4}"/>
              </a:ext>
            </a:extLst>
          </p:cNvPr>
          <p:cNvSpPr txBox="1"/>
          <p:nvPr/>
        </p:nvSpPr>
        <p:spPr>
          <a:xfrm>
            <a:off x="6012161" y="5955463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28AE483C-DCA0-40E4-B9FF-D128CCF871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1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Subjektu, který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použil stanovené měřidlo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platného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účelu, pro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byl předmětný druh měřidel vyhlášen jako stanovený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Úřad pro technickou normalizaci, metrologii a státní zkušebnictví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uložit podle § 23 zákona o metrologii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pokutu až do výše 1 milion Kč!!!!</a:t>
            </a:r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ověření platné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pozná především podle toho,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na měřidle je umístěna úřední značka v podobě plomby nebo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samolepicího štítku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jejíž podoba odpovídá vyhlášce č. 262/2000 Sb. v platném znění.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0A95A2A-FE87-4F50-BB73-0C5FE27E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25" y="4134287"/>
            <a:ext cx="1842556" cy="139152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34427BDC-F5C7-45A0-97D3-3C89A49D6D25}"/>
              </a:ext>
            </a:extLst>
          </p:cNvPr>
          <p:cNvSpPr/>
          <p:nvPr/>
        </p:nvSpPr>
        <p:spPr>
          <a:xfrm>
            <a:off x="7020272" y="4407219"/>
            <a:ext cx="864096" cy="776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EDA9ABA-4B2C-49D9-B2D7-EFC16C48207A}"/>
              </a:ext>
            </a:extLst>
          </p:cNvPr>
          <p:cNvSpPr/>
          <p:nvPr/>
        </p:nvSpPr>
        <p:spPr>
          <a:xfrm>
            <a:off x="586393" y="3995678"/>
            <a:ext cx="6031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autorizované metrologické středisko (AMS)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značka v provedení jako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samolepicí štítek.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číslem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přiděleným autorizovanému subjektu ÚNMZ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symbol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označuje poslední dvojčíslí roku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 kterém bylo provedeno ověření stanoveného měřidla (14 = 2014).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54D4024-7964-4711-9D0D-CFD729BD4CD9}"/>
              </a:ext>
            </a:extLst>
          </p:cNvPr>
          <p:cNvSpPr/>
          <p:nvPr/>
        </p:nvSpPr>
        <p:spPr>
          <a:xfrm>
            <a:off x="7279074" y="5729058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2014</a:t>
            </a:r>
            <a:endParaRPr lang="cs-CZ" sz="1400" i="1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7C9D449-0C08-4D4C-B41F-32BB5A14A568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7596336" y="4795321"/>
            <a:ext cx="158189" cy="9337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A20F42D-B7B7-4EB6-8AD9-4C1A5503D187}"/>
              </a:ext>
            </a:extLst>
          </p:cNvPr>
          <p:cNvSpPr txBox="1"/>
          <p:nvPr/>
        </p:nvSpPr>
        <p:spPr>
          <a:xfrm>
            <a:off x="7710931" y="3834641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endParaRPr lang="cs-CZ" sz="1400" i="1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EE920770-32A0-4B48-8D20-1F2E8B82AA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52335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této úřední značky je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dvojčíslí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dvojčíslí roku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němž bylo provedeno ověření vodoměru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platnosti ověření vodoměru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případě patních vodoměrů („</a:t>
            </a:r>
            <a:r>
              <a:rPr lang="cs-CZ" alt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Patní“ vodoměry sloužící k měření spotřeby celého objektu jsou umístěny na rozhraní veřejné vodovodní sítě a vnitřního rozvodu vody. Tyto vodoměry obvykle umístěné na patě objektu, proto tedy „patní“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studenou vodu činí 6 roků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vodoměrů na teplou vodu 4 roky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vodoměrů na teplou vodu i na studenou vodu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používaných pouze k rozúčtování nákladů konečným spotřebitelům činí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roků.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AC2B54C-5D0D-4FA0-9F47-475447F5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81" y="1772882"/>
            <a:ext cx="2563069" cy="341457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3BD97C-0691-4A7D-AFE9-5DA257D7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5" y="4625264"/>
            <a:ext cx="1450906" cy="155530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7B77713-C8E3-43FB-B266-47A696B58665}"/>
              </a:ext>
            </a:extLst>
          </p:cNvPr>
          <p:cNvSpPr txBox="1"/>
          <p:nvPr/>
        </p:nvSpPr>
        <p:spPr>
          <a:xfrm>
            <a:off x="6052621" y="5955463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B3EB19BD-0BCA-495B-A90C-69EC42FBDF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Lhůta ověření se počítá od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1. ledna roku následujícího po roce ověření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(pokud je vystaven ověřovací list, platnost je od dne vystavení).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Tedy když je dvojčíslí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14 (rok 2014)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jde o patní vodoměr na studenou vodu (6 roků),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počítá se lhůta od 01. 01. 2015 a platí do 31. 12. 2020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neskončí předčasně z důvodů uvedených v § 7 odst. 2 vyhlášky MPO č. 262/2000 Sb. v platném znění.</a:t>
            </a:r>
          </a:p>
          <a:p>
            <a:pPr algn="just"/>
            <a:endParaRPr lang="cs-CZ" altLang="cs-CZ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Avšak pro správné měření nestačí u vodoměru, platné ověření měřidla, ale je důležitá i jeho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správná montáž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souladu s platnými předpisy a pokyny výrobců.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zákon o metrologii v § 19 stanovuje, že 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opravci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subjekty provádějící montáž stanovených měřidel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(míněno ve smyslu instalace do místa používání)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podléhají povinné registraci u ČMI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 je subjekt k příslušné činnosti, např. montáže vodoměrů, platně registrován, se můžete dozvědět na webu ČMI. </a:t>
            </a:r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31D8F3F6-0043-40FF-BE15-5F9D2D900C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7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však montáž stanoveného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byla provedena subjektem/člověkem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platné registrace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smyslu § 19 zákona o metrologii,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vystavuje se takový subjekt nebezpečí uložení pokuty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dle § 23 odst. 1 písm. d) zákona o metrologii ve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výši do 1 mil. Kč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postupovat dále, když si stěžuji …?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Obvyklým postupem, který volí uživatel vodoměru, je pak demontáž vodoměru z místa instalace a jeho odeslání do autorizovaného metrologického střediska (dále AMS) či ČMI k přezkoušení podle § 11a zákona o metrologii.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tomto přezkoušení jsou mimo jiné zjištěny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měření vodoměru při stanovených průtocích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jsou tyto vyhodnocené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menší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než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maximální dovolené chyby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 označen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vyhovující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jeho indikace se považuje za správnou.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BC6A774A-FA1D-4CBD-ACC8-F6E335C686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3553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dovolené chyby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(označované též MPE) vodoměrů pro jejich ověřování jsou stanoveny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Opatřením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č. 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0111-OOP-C035-14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 se stanovují metrologické a technické požadavky na stanovená měřidla, včetně metod zkoušení při ověřování stanovených měřidel 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4FD649B-BBCE-4D5F-AFFB-7D281FDE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10" y="1911091"/>
            <a:ext cx="4233593" cy="261618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CE045FB-F7B4-4FB6-A9A7-11625D1CCBD6}"/>
              </a:ext>
            </a:extLst>
          </p:cNvPr>
          <p:cNvSpPr/>
          <p:nvPr/>
        </p:nvSpPr>
        <p:spPr>
          <a:xfrm>
            <a:off x="586395" y="4787569"/>
            <a:ext cx="8011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Graficky jsou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dovolené chyby vodoměrů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jejich ověřování znázorněny na obrázku.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FB497D-1858-43E7-9625-BAA082D82792}"/>
              </a:ext>
            </a:extLst>
          </p:cNvPr>
          <p:cNvSpPr txBox="1"/>
          <p:nvPr/>
        </p:nvSpPr>
        <p:spPr>
          <a:xfrm>
            <a:off x="4274035" y="4509120"/>
            <a:ext cx="4323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Zobrazení maximálních dovolených chyb vodoměrů pro ověřování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D02CA081-EC9A-42EB-9CD1-9CC87531CE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vznikla původně z potřeby zajistit poctivý obchod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jednu z nejstarších lidských činností, která spadala vždy do kompetence státu.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vždy uplatňována nejenom v obchodě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(zpočátku v obchodě směnného charakteru), ale v minulosti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i symbolem státnosti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jako byla např. měna.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zabývá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přesností měření tam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kde tato měření mají vliv na průhlednost a důvěryhodnost ekonomických transakcí, bezpečnost a ochranu zdraví osob, ochranu životního prostředí a jiné obecné zájmy. </a:t>
            </a:r>
          </a:p>
          <a:p>
            <a:pPr algn="just"/>
            <a:endParaRPr lang="cs-CZ" sz="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cílem 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chránit občany před důsledky špatného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(ať už záměrně či nevědomě)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uvedených oblastech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zabezpečení těchto zájmů jsou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zákonných měřicích jednotek a požadavků na měřidla, metody měření a zkoušení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F8F4DD68-20ED-4C1D-B14B-DB58BF488196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61F4051-053E-42C5-9455-822A811E0226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2EFFB34-2C40-4765-9ADB-8A586FBE20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Úskalím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uvedeného postupu je, že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demontáži vodoměru může dojít jednak ke změně jeho technického stavu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(například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vyplavením nečistot uvnitř vodoměru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dále také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změně instalačních podmínek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(resp. podmínek měření),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mohou v místě původní instalace vodoměru za určitých okolností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nepříznivě ovlivňovat výsledky jeho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těchto důvodů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a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nabízí také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zkoušky vodoměrů v zabudovaném stavu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 místě jejich instalace) jako alternativu k přezkoušení vodoměrů v laboratorních podmínkách.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žádosti zákazníka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tuto formu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přezkoušení provede AMS či ČMI v místě instalace vodoměru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zkoušky a posouzení správnosti měření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spotřeby teplé užitkové či studené vody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tom tzv.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metrologický posudek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EBEE4F3E-18DB-4DB5-835F-60CC54F2B9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Plynoměr – stížnost </a:t>
            </a:r>
          </a:p>
          <a:p>
            <a:pPr algn="just"/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„Hodlám reklamovat </a:t>
            </a:r>
            <a:r>
              <a:rPr lang="cs-CZ" alt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dodavateli plynu 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na úhradu spotřebovaného </a:t>
            </a:r>
            <a:r>
              <a:rPr lang="cs-CZ" altLang="cs-CZ" b="1" i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plynu naměřeného měřidlem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prošlou lhůtou pro ověření. Plynoměr byl podle dvojčíslí na úřední značce naposledy ověřen v roce 1994. Jak se mohu bránit?“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Plynoměr je stanovené měřidlo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výsledky měření protečeného množství plynu příslušným plynoměrem jsou používány ke stanovení úhrady za dodaný plyn.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lhůta platnosti ověření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membránového plynoměru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vyhlášky 345/2002 Sb. ve znění pozdějších předpisů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činí 10 roků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počítá se od 1. ledna roku následujícího po roce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němž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ověření provedeno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takže např.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plynoměru, které bylo provedeno 15. 08. 2006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platné ihned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 lhůta se počítá od 01. 01. 2007 a bude běžet do 31. 12. 2016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se ověření nestane neplatným z mimořádných důvodů uvedených v § 7, odst. 2, písm. b) až f) vyhlášky 262/2000 Sb. v platném znění.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AC1BE6FB-C2B8-48E3-BAB9-E325AF5377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vyhlášky 345/2002 Sb.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však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lhůta činit i 12 roků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byl příslušný soubor membránových plynoměrů do velikosti G6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podroben s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kladným výsledkem statistické výběrové zkoušce.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této zkoušce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zůstávají původní úřední značky na všech plynoměrech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výsledku je vydán protokol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takže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budete atakovat neplatnost ověření plynoměru, je třeba si zjistit, zda nešlo o tuto druhou uvedenou variantu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cs-CZ" alt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Rychloměr – stížnost </a:t>
            </a:r>
          </a:p>
          <a:p>
            <a:pPr algn="just"/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„Před nedávnem jsem byl pokutován za překročení dovolené rychlosti v obci, neboť mně byla naměřena rychlost 52 km/h. Mohu se proti tomu bránit?“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rychloměr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použije Policie v ČR pro měření rychlosti při kontrole silničního provozu 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jehož výsledky měření mají být použity ke stanovení sankce za překročení maximální povolené rychlosti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musí být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platně ověřen a musí být opatřen úřední značkou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umístění úřední značky přímo na měřidle je vydáván ke každému měřidlu i ověřovací list.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1CA55D63-9AFA-450D-9C87-1355BA72D5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4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5065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Lhůta platnosti ověření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rychloměru činí podle výše zmíněné vyhlášky 1 rok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dovolená chyba měření rychloměrů při: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rychlostech do 100 km/h ±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km/h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rychlostech nad 100 km/h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±3 %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kdy policejní rychloměr ukáže např. hodnotu 51 km/h.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Tehdy může být skutečná rychlost měřeného vozidla v rozmezí (51 ±3)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tedy v pásmu 48 km/h až 54 km/h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C2D63A91-A1ED-4040-B47B-D9B856D0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41" y="1796237"/>
            <a:ext cx="2624864" cy="239858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1B334AD-8F27-42D4-BCBE-BB98ED659F3A}"/>
              </a:ext>
            </a:extLst>
          </p:cNvPr>
          <p:cNvSpPr/>
          <p:nvPr/>
        </p:nvSpPr>
        <p:spPr>
          <a:xfrm>
            <a:off x="562603" y="4797935"/>
            <a:ext cx="7995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Existuje tedy určitá pravděpodobnost, že vozidlo rychlost 50 km/h nepřekročilo.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bychom tedy chtěli mít jistotu, že maximální dovolená rychlost 50 km/h byla překročena alespoň o 1 km/h, museli bychom začít až s indikací policejního rychloměru 54 km/h.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2F0A7F1-A17A-4C4B-BBF8-DBEC209ED3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Obdobně, pokud bychom chtěli s velkou pravděpodobností (na základě dovolených chyb stanoveného měřidla)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prokázat, že byla překročena o 1 km/h maximální povolená rychlost 130 km/h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musel by policejní rychloměr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ukázat alespoň 135 km/h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neboť 3% ze 131 km/h je 3,9 km/h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zaokrouhleno 4 km/h, tedy 131 + 4 = 135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uvedených příkladů si lze dovodit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praktické použití poměrně jednoduché a snadno zapamatovatelné kritérium: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nepřekračujte maximální dovolenou rychlost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5  km/h a více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 je také správné měření rychlosti rychloměrem (tachometrem) kontrolovaného/vašeho vozidla. Rychloměry (tachometry)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automobilech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stanovenými měřidly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rozdíl od policejních rychloměrů).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nově vyráběných vozidel platí předpis EHK č. 39, který udává, že rychloměr (tachometr) ve vozidle nikdy nesmí ukazovat nižší rychlost, než je skutečná rychlost vozidla, ale může ukazovat rychlost až o 10 % větší + 6 km/h (resp. + 4 km/h nebo + 8 km/h dle kategorie vozidla). 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platí pro osobní vozidla.</a:t>
            </a:r>
            <a:endParaRPr lang="cs-CZ" altLang="cs-CZ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FB9C38A2-D67B-4A87-9DB6-71D2B954B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9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[2023-03-03].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2019b [2023-03-03]. Dostupné z: https://www.cmi.cz/node/537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E301FE6E-8DD0-4E42-AFF4-C084224E51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stanovených měřidel zabezpečují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</a:t>
            </a: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 (AMS)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subjekty, které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(ÚNMZ)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základě jejich žádosti autorizoval k ověřování stanovených měřidel.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legální metrologie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ověřují STANOVENÁ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9DB6F57-50AC-48EA-862D-3A8C7D34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" y="4422741"/>
            <a:ext cx="2586038" cy="15811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7B9F663-6207-4109-B781-2C1C75E9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75" y="4422741"/>
            <a:ext cx="1479548" cy="158601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F9BD1E-46C6-420E-87BB-8212FAC3A0B6}"/>
              </a:ext>
            </a:extLst>
          </p:cNvPr>
          <p:cNvSpPr txBox="1"/>
          <p:nvPr/>
        </p:nvSpPr>
        <p:spPr>
          <a:xfrm>
            <a:off x="523781" y="6001446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váhy</a:t>
            </a:r>
            <a:endParaRPr lang="cs-CZ" sz="1400" i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09E682-94D3-4E9E-9221-6E837F83FBC7}"/>
              </a:ext>
            </a:extLst>
          </p:cNvPr>
          <p:cNvSpPr txBox="1"/>
          <p:nvPr/>
        </p:nvSpPr>
        <p:spPr>
          <a:xfrm>
            <a:off x="3984961" y="6013715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endParaRPr lang="cs-CZ" sz="14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D81715-E01C-4E16-BFB9-E0627754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4" y="4401701"/>
            <a:ext cx="2126556" cy="16232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E28869-F8A3-463B-9122-0E70102601E6}"/>
              </a:ext>
            </a:extLst>
          </p:cNvPr>
          <p:cNvSpPr txBox="1"/>
          <p:nvPr/>
        </p:nvSpPr>
        <p:spPr>
          <a:xfrm>
            <a:off x="6012160" y="6023686"/>
            <a:ext cx="2907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výdejních stojanů paliv</a:t>
            </a:r>
            <a:endParaRPr lang="cs-CZ" sz="1400" i="1" dirty="0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408BC1D-DDF5-47DC-AA0B-73A93763C86D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3EC18A3-C884-47FC-8D33-252A5B0B9E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se potvrzuje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stanovené měřidlo má požadované metrologické vlastnosti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požadavek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považuje za splněný, pokud má měřidlo požadované metrologické vlastnosti stanovené </a:t>
            </a:r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opatřením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kromě požadovaných metrologických vlastností stanoveného měřidla stanoví i zkoušky při jeho 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ověřování stanovených měřidel stanoví ministerstvo vyhláškou.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345/2002 Sb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stanoví měřidla k povinnému ověřování a měřidla podléhající schválení typu.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provádí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61F29AA-FEDA-449F-9259-1A162123C12E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B0A1761-E566-4610-919E-4071404E1C76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1D769F4-D13C-41F6-8B5E-D50C96DBF5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stanovené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opatří Český metrologický institut nebo autorizované metrologické středisko: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značkou 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ověřovací list anebo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obou těchto způsobů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71B00988-8621-4DAC-9F1D-B233C9F22D8F}"/>
              </a:ext>
            </a:extLst>
          </p:cNvPr>
          <p:cNvSpPr/>
          <p:nvPr/>
        </p:nvSpPr>
        <p:spPr>
          <a:xfrm>
            <a:off x="586394" y="3212976"/>
            <a:ext cx="5429026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Grafickou podobu úřední značky a náležitosti ověřovacího listu stanoví ministerstvo vyhláškou.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Poškozování nebo pozměňování platných úředních značek je zakázáno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cs-CZ" alt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se provádí: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Periodickou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(dle pokynů ve vyhlášce).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D0D860A-2E04-4967-9B59-AD83035C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40" y="2276872"/>
            <a:ext cx="2435795" cy="348589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EEE6993-D282-4759-BC20-4D61ECEB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13" y="4569843"/>
            <a:ext cx="1740803" cy="156990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11838B-0D29-4A2C-B2EB-778EC28519FC}"/>
              </a:ext>
            </a:extLst>
          </p:cNvPr>
          <p:cNvSpPr txBox="1"/>
          <p:nvPr/>
        </p:nvSpPr>
        <p:spPr>
          <a:xfrm>
            <a:off x="6892174" y="5762765"/>
            <a:ext cx="17976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Ověřovací list</a:t>
            </a:r>
            <a:endParaRPr lang="cs-CZ" sz="1400" i="1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F05BC5D-D07C-470E-BE5F-AA6DF1B303BA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AD3D3A7A-E19D-467F-8DBD-E2CB15AD544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Platnost ověření stanoveného měřidla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zaniká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jestliže: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uplynula doba platnosti jeho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provedeny změny nebo úpravy stanoveného měřidla, jež mohou ovlivnit jeho metrologické vlastnosti,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 bylo poškozeno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tak, že mohlo ztratit některou vlastnost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znehodnocena, popřípadě odstraněna úřední značka,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zjevné, že i při neporušeném ověření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ztratilo požadované metrologické vlastnosti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i při neporušeném ověření změněno místo používání stanoveného měřidla.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2626A05-3BC1-4C75-9867-5146B814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73" y="1913805"/>
            <a:ext cx="3395975" cy="173121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6D1F8AA-A305-4E0A-880C-597F65AD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47" y="3693560"/>
            <a:ext cx="2508498" cy="254301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C50C4A-96BE-4CB0-AC78-C3A0D4E7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73" y="3734250"/>
            <a:ext cx="1739791" cy="124999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2DE18F-F68C-4625-BE2D-E5BBAEB71CC4}"/>
              </a:ext>
            </a:extLst>
          </p:cNvPr>
          <p:cNvSpPr txBox="1"/>
          <p:nvPr/>
        </p:nvSpPr>
        <p:spPr>
          <a:xfrm>
            <a:off x="5101979" y="1656080"/>
            <a:ext cx="123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</a:t>
            </a:r>
            <a:endParaRPr lang="cs-CZ" sz="1400" i="1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D9A256BD-2A93-4DB7-B680-968E330786A8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889FEBBB-41E6-4FD5-8042-C36696AA06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subjektů/majitelů stanovených měřidel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používaných stanovených měřidel podléhajících novému ověření s datem posledního ověření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předkládají tato měřidla k ověření,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zajišťovat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 a správnost měřidel 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předpoklady pro ochranu zdraví zaměstnanců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 zajištění bezpečnosti práce a ochraně životního prostředí přiměřeně ke své činnosti.</a:t>
            </a:r>
          </a:p>
          <a:p>
            <a:pPr algn="just">
              <a:lnSpc>
                <a:spcPct val="120000"/>
              </a:lnSpc>
            </a:pPr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subjektů/majitelů nestanovených měřidel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používaných nestanovených měřidel podléhajících kalibraci – vhodně natavit re/kalibrační intervaly!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2. a 3. stejné jako u stanovených měřidel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musí správně měřit po celou dobu používání, nejen těsně po re/kalibraci!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 měřidel - je základní podmínkou k používání měřidel!</a:t>
            </a:r>
          </a:p>
          <a:p>
            <a:pPr algn="just">
              <a:lnSpc>
                <a:spcPct val="120000"/>
              </a:lnSpc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22277F0-96E9-46E2-BC3F-FAE3E499A012}"/>
              </a:ext>
            </a:extLst>
          </p:cNvPr>
          <p:cNvSpPr/>
          <p:nvPr/>
        </p:nvSpPr>
        <p:spPr>
          <a:xfrm>
            <a:off x="5652120" y="692696"/>
            <a:ext cx="3240360" cy="3542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Opakování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01B0B12-36EE-41BF-A27C-E4D9CF69DE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je rozdíl mezi pracovním měřidlem a měřidlem stanoveným?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hlediska funkce není mezi pracovními a stanovenými měřidly žádný rozdíl!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Obě kategorie měřidel slouží k určení hodnoty měřené veličiny.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ALE!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některých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případech měření je žádoucí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 správnost  měřidel a objektivnost měření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garantoval stát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(chci za to „zaplati“)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příslušná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zařazena do kategorie měřidel stanovených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měřidla, jejichž údaj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důvodem pro uplatnění sankcí nebo může ovlivnit zdraví člověka, a v neposlední řadě také měřidla používaná v obchodním styku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a stanovená měřidla - obě kategorie měřidel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liší ve způsobu jejich metrologického zabezpečení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Správnost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měřidel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zabezpečuje jejich uživatel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75BD8A3-18EA-48CA-972F-6407AD414617}"/>
              </a:ext>
            </a:extLst>
          </p:cNvPr>
          <p:cNvSpPr/>
          <p:nvPr/>
        </p:nvSpPr>
        <p:spPr>
          <a:xfrm rot="5400000">
            <a:off x="4533846" y="5714193"/>
            <a:ext cx="372083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EDE6610-8334-49A2-9A7A-57E2013F23A1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58EBC37-A40A-4BE4-8ED1-F228CBDF1A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Správnost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stanovených měřidel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zajišťována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pravidelným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ověřováním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provádí ČMI nebo státem autorizovaná metrologická střediska.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rozdíl mezi kalibrací a ověřením měřidla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činnosti, zabezpečující správnost pracovních a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kalibraci pracovních měřidel a při ověřování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zásadně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neliší.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obou případech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součástí této činnosti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chyb měřidla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určených bodech měřicího rozsahu, a to zpravidla jeho porovnáním s etalonem příslušné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mohou být 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zjištěné chyby uvedeny v kalibračním protokolu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sloužit ke korekci výsledků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prováděných kalibrovaným měřidlem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(vím, s jakou chybou měřidlo měří).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AD8088A-E3F1-4741-A2C9-36FA28C28D73}"/>
              </a:ext>
            </a:extLst>
          </p:cNvPr>
          <p:cNvSpPr/>
          <p:nvPr/>
        </p:nvSpPr>
        <p:spPr>
          <a:xfrm>
            <a:off x="107504" y="2821194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7754B54-C322-4061-85BC-7F29FB762F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3053</Words>
  <Application>Microsoft Office PowerPoint</Application>
  <PresentationFormat>Předvádění na obrazovce (4:3)</PresentationFormat>
  <Paragraphs>273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29</cp:revision>
  <dcterms:created xsi:type="dcterms:W3CDTF">2017-11-24T10:29:28Z</dcterms:created>
  <dcterms:modified xsi:type="dcterms:W3CDTF">2023-04-14T08:07:15Z</dcterms:modified>
</cp:coreProperties>
</file>