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722F2-6FB1-4411-A7F2-7620C289B24A}" v="16" dt="2024-03-31T12:21:43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8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7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0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6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5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4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6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1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1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49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ethardware.cz/v-eu-schvalili-dsa-a-dma-pro-bezpecnejsi-internet-a-dohled-nad-technologickymi-obry/58079" TargetMode="External"/><Relationship Id="rId2" Type="http://schemas.openxmlformats.org/officeDocument/2006/relationships/hyperlink" Target="https://www.kurzy.cz/zpravy/691906-akt-o-digitalnich-sluzbach-dsa-akt-o-digitalnich-trzich-dma-balicek-digitalnich-sluzeb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ovinky.cz/clanek/internet-a-pc-ek-vysetruje-apple-google-i-metu-40465389" TargetMode="External"/><Relationship Id="rId4" Type="http://schemas.openxmlformats.org/officeDocument/2006/relationships/hyperlink" Target="https://www.mpo.cz/assets/cz/podnikani/2023/2/DSA_info_FAQ_202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9B7F88A-EE9B-4C9D-9477-42E2346622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uropean Commission refers three Member States to Court of Justice - AML  Intelligence">
            <a:extLst>
              <a:ext uri="{FF2B5EF4-FFF2-40B4-BE49-F238E27FC236}">
                <a16:creationId xmlns:a16="http://schemas.microsoft.com/office/drawing/2014/main" id="{9791EBD8-B76C-52A6-52B7-F01499939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D6FC7B-8884-4BC3-3B80-07C0BB44B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</p:spPr>
        <p:txBody>
          <a:bodyPr>
            <a:normAutofit/>
          </a:bodyPr>
          <a:lstStyle/>
          <a:p>
            <a:r>
              <a:rPr lang="cs-CZ" sz="3800" dirty="0">
                <a:solidFill>
                  <a:schemeClr val="tx1"/>
                </a:solidFill>
              </a:rPr>
              <a:t>Evropská komise vyšetřuje Apple, Google a Metu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3A937D-D60E-2863-7371-6C5C2CF7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516" y="4735799"/>
            <a:ext cx="6470693" cy="605256"/>
          </a:xfrm>
        </p:spPr>
        <p:txBody>
          <a:bodyPr>
            <a:normAutofit/>
          </a:bodyPr>
          <a:lstStyle/>
          <a:p>
            <a:r>
              <a:rPr lang="cs-CZ" dirty="0"/>
              <a:t>Janásová, Zouharová, Zvěřina</a:t>
            </a:r>
          </a:p>
        </p:txBody>
      </p:sp>
      <p:cxnSp>
        <p:nvCxnSpPr>
          <p:cNvPr id="1039" name="Straight Connector 103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!!footer rectangle">
            <a:extLst>
              <a:ext uri="{FF2B5EF4-FFF2-40B4-BE49-F238E27FC236}">
                <a16:creationId xmlns:a16="http://schemas.microsoft.com/office/drawing/2014/main" id="{D50218C5-E017-43D2-8345-FD9FBF0C9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666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2" name="Rectangle 208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Apple, Meta, Google to face EU Digital Markets Act probes, sources say |  Nasdaq">
            <a:extLst>
              <a:ext uri="{FF2B5EF4-FFF2-40B4-BE49-F238E27FC236}">
                <a16:creationId xmlns:a16="http://schemas.microsoft.com/office/drawing/2014/main" id="{56A0882A-C861-0DFB-0A46-7D2C3C7AF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/>
          <a:stretch/>
        </p:blipFill>
        <p:spPr bwMode="auto">
          <a:xfrm>
            <a:off x="2843" y="10"/>
            <a:ext cx="1218631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4" name="Rectangle 2083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82E327-DA00-18BF-8CF5-E614852B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Obsah</a:t>
            </a:r>
          </a:p>
        </p:txBody>
      </p:sp>
      <p:cxnSp>
        <p:nvCxnSpPr>
          <p:cNvPr id="2086" name="Straight Connector 2085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D6CEE0-E4D7-1968-E8A0-41EE9DCF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701046" cy="24442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FFFF"/>
                </a:solidFill>
              </a:rPr>
              <a:t>Představení jednotlivých společností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FFFF"/>
                </a:solidFill>
              </a:rPr>
              <a:t>Co je to DSA a DMA?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FFFF"/>
                </a:solidFill>
              </a:rPr>
              <a:t>Proč probíhá vyšetřování?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FFFFFF"/>
              </a:solidFill>
            </a:endParaRPr>
          </a:p>
          <a:p>
            <a:endParaRPr lang="cs-CZ" sz="1600" dirty="0">
              <a:solidFill>
                <a:srgbClr val="FFFFFF"/>
              </a:solidFill>
            </a:endParaRPr>
          </a:p>
        </p:txBody>
      </p:sp>
      <p:sp>
        <p:nvSpPr>
          <p:cNvPr id="2088" name="!!footer rectangle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575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25" name="Rectangle 3124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Apple logo on building - AppleMagazine">
            <a:extLst>
              <a:ext uri="{FF2B5EF4-FFF2-40B4-BE49-F238E27FC236}">
                <a16:creationId xmlns:a16="http://schemas.microsoft.com/office/drawing/2014/main" id="{876CC708-750E-A34D-101D-248E45CFF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4B6CD5-61D3-6C07-163B-5592F521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/>
              <a:t>Apple Inc.</a:t>
            </a:r>
          </a:p>
        </p:txBody>
      </p:sp>
      <p:cxnSp>
        <p:nvCxnSpPr>
          <p:cNvPr id="3127" name="Straight Connector 3126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B963DD-F81F-95F8-EB94-526B3AAE5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1. dubna 1976, </a:t>
            </a:r>
            <a:r>
              <a:rPr lang="cs-CZ" dirty="0" err="1"/>
              <a:t>Cupertino</a:t>
            </a:r>
            <a:r>
              <a:rPr lang="cs-CZ" dirty="0"/>
              <a:t>, Kalifornie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Steve </a:t>
            </a:r>
            <a:r>
              <a:rPr lang="cs-CZ" dirty="0" err="1"/>
              <a:t>Jobs</a:t>
            </a:r>
            <a:r>
              <a:rPr lang="cs-CZ" dirty="0"/>
              <a:t>, Steve </a:t>
            </a:r>
            <a:r>
              <a:rPr lang="cs-CZ" dirty="0" err="1"/>
              <a:t>Wozniak</a:t>
            </a:r>
            <a:r>
              <a:rPr lang="cs-CZ" dirty="0"/>
              <a:t> a Ronald </a:t>
            </a:r>
            <a:r>
              <a:rPr lang="cs-CZ" dirty="0" err="1"/>
              <a:t>Wayne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154 000 zaměstnanců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Roční obrat 380 mld. $ (2023)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Produktové řady iPhone, iPad, Mac či </a:t>
            </a:r>
            <a:r>
              <a:rPr lang="cs-CZ" dirty="0" err="1"/>
              <a:t>Airpods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129" name="Rectangle 3128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411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mbridge, MA, USA - Jun 28, 2022: Google logo is seen at its office in  Cambridge, Massachusetts. Google LLC is an American multinational  technology company headquartered in Mountain View, California. Stock Photo  | Adobe Stock">
            <a:extLst>
              <a:ext uri="{FF2B5EF4-FFF2-40B4-BE49-F238E27FC236}">
                <a16:creationId xmlns:a16="http://schemas.microsoft.com/office/drawing/2014/main" id="{C8DBC924-DB6F-E8AD-118C-80C1A9CF6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 b="943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3E922C-3C1D-0F00-8891-4025D98AB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 err="1"/>
              <a:t>Alphabet</a:t>
            </a:r>
            <a:r>
              <a:rPr lang="cs-CZ" dirty="0"/>
              <a:t> Inc. / Google </a:t>
            </a:r>
            <a:r>
              <a:rPr lang="cs-CZ" dirty="0" err="1"/>
              <a:t>Llc</a:t>
            </a:r>
            <a:r>
              <a:rPr lang="cs-CZ" dirty="0"/>
              <a:t>.</a:t>
            </a:r>
          </a:p>
        </p:txBody>
      </p: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B627F-B271-2E42-FF4F-DE4C047D5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4. září 1998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Moutain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, Silicon </a:t>
            </a:r>
            <a:r>
              <a:rPr lang="cs-CZ" dirty="0" err="1"/>
              <a:t>Valley</a:t>
            </a:r>
            <a:r>
              <a:rPr lang="cs-CZ" dirty="0"/>
              <a:t>, Kalifornie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Sergey</a:t>
            </a:r>
            <a:r>
              <a:rPr lang="cs-CZ" dirty="0"/>
              <a:t> </a:t>
            </a:r>
            <a:r>
              <a:rPr lang="cs-CZ" dirty="0" err="1"/>
              <a:t>Brin</a:t>
            </a:r>
            <a:r>
              <a:rPr lang="cs-CZ" dirty="0"/>
              <a:t> a </a:t>
            </a:r>
            <a:r>
              <a:rPr lang="cs-CZ" dirty="0" err="1"/>
              <a:t>Larry</a:t>
            </a:r>
            <a:r>
              <a:rPr lang="cs-CZ" dirty="0"/>
              <a:t> </a:t>
            </a:r>
            <a:r>
              <a:rPr lang="cs-CZ" dirty="0" err="1"/>
              <a:t>Page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140 000 zaměstnanců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Roční obrat 305 mld. $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95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tka „Menlo Park, California, USA. January 9, 2022. Editorial Use Only, 3D  CGI. Meta Signage Logo on Top of Glass Building. Metaverse Workplace  Technology Service Company High-rise Office Headquarters.“ ze služby Stock |">
            <a:extLst>
              <a:ext uri="{FF2B5EF4-FFF2-40B4-BE49-F238E27FC236}">
                <a16:creationId xmlns:a16="http://schemas.microsoft.com/office/drawing/2014/main" id="{2FEEA566-DF70-E4F2-3D49-3C00E3636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7" b="78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12B3561-963E-1813-4AB6-8D0E69A8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Meta </a:t>
            </a:r>
            <a:r>
              <a:rPr lang="cs-CZ" dirty="0" err="1"/>
              <a:t>Platforms</a:t>
            </a:r>
            <a:r>
              <a:rPr lang="cs-CZ" dirty="0"/>
              <a:t> Inc.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2745AB5-761D-B384-8B0D-64240378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08200"/>
            <a:ext cx="10058400" cy="37607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4.leden 2004, Massachusetts, U.S.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Mark Zuckerberg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Facebook, Messenger, Instagram, </a:t>
            </a:r>
            <a:r>
              <a:rPr lang="cs-CZ" dirty="0" err="1"/>
              <a:t>Threads</a:t>
            </a:r>
            <a:r>
              <a:rPr lang="cs-CZ" dirty="0"/>
              <a:t>, WhatsApp, </a:t>
            </a:r>
            <a:r>
              <a:rPr lang="cs-CZ" dirty="0" err="1"/>
              <a:t>Workplace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67 317 zaměstnanců na plný úvazek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Roční obrat 134 mld. $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619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K, Evropská komise, komise, Brusel, unie, EU - Aktuálně.cz">
            <a:extLst>
              <a:ext uri="{FF2B5EF4-FFF2-40B4-BE49-F238E27FC236}">
                <a16:creationId xmlns:a16="http://schemas.microsoft.com/office/drawing/2014/main" id="{D1CBA7A0-8D69-9178-294F-05BC751B9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273C0F-1385-B745-2CBF-3A037F90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Co je to DSA a DMA?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B35CB2-A1F4-D764-3219-5464856A8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544886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Nařízení zveřejněna na konci roku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DSA</a:t>
            </a:r>
            <a:r>
              <a:rPr lang="cs-CZ" dirty="0"/>
              <a:t> – </a:t>
            </a:r>
            <a:r>
              <a:rPr lang="cs-CZ" i="1" dirty="0"/>
              <a:t>Digital </a:t>
            </a:r>
            <a:r>
              <a:rPr lang="cs-CZ" i="1" dirty="0" err="1"/>
              <a:t>Services</a:t>
            </a:r>
            <a:r>
              <a:rPr lang="cs-CZ" i="1" dirty="0"/>
              <a:t> </a:t>
            </a:r>
            <a:r>
              <a:rPr lang="cs-CZ" i="1" dirty="0" err="1"/>
              <a:t>Act</a:t>
            </a:r>
            <a:r>
              <a:rPr lang="cs-CZ" dirty="0"/>
              <a:t> – ochrana uživatele v online prostoru, eliminace škodlivého obsahu</a:t>
            </a:r>
          </a:p>
          <a:p>
            <a:pPr marL="0" indent="0">
              <a:buNone/>
            </a:pPr>
            <a:r>
              <a:rPr lang="cs-CZ" dirty="0"/>
              <a:t>                                              – nastavuje základní pravidla pro moderaci obsahu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DMA</a:t>
            </a:r>
            <a:r>
              <a:rPr lang="cs-CZ" dirty="0"/>
              <a:t> – </a:t>
            </a:r>
            <a:r>
              <a:rPr lang="cs-CZ" i="1" dirty="0"/>
              <a:t>Digital </a:t>
            </a:r>
            <a:r>
              <a:rPr lang="cs-CZ" i="1" dirty="0" err="1"/>
              <a:t>Markets</a:t>
            </a:r>
            <a:r>
              <a:rPr lang="cs-CZ" i="1" dirty="0"/>
              <a:t> </a:t>
            </a:r>
            <a:r>
              <a:rPr lang="cs-CZ" i="1" dirty="0" err="1"/>
              <a:t>Act</a:t>
            </a:r>
            <a:r>
              <a:rPr lang="cs-CZ" i="1" dirty="0"/>
              <a:t> </a:t>
            </a:r>
            <a:r>
              <a:rPr lang="cs-CZ" dirty="0"/>
              <a:t>– kontrola chování k menší konkurenci a umožnění manipulace třetím stranám</a:t>
            </a:r>
          </a:p>
          <a:p>
            <a:pPr marL="0" indent="0">
              <a:buNone/>
            </a:pPr>
            <a:r>
              <a:rPr lang="cs-CZ" dirty="0"/>
              <a:t>			 – zákon o hospodářské soutěži určující jasná pravidla, podle kterých mohou 			velké on-line platformy fungovat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Porušení – pokuta v hodnotě 10% celkového celosvětového obratu, v případě opakování </a:t>
            </a:r>
            <a:r>
              <a:rPr lang="cs-CZ"/>
              <a:t>se jedná o 20%</a:t>
            </a:r>
            <a:endParaRPr lang="cs-CZ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819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řetížené soudy musí rozhodovat rychle a vyrábějí zmetky - Novinky">
            <a:extLst>
              <a:ext uri="{FF2B5EF4-FFF2-40B4-BE49-F238E27FC236}">
                <a16:creationId xmlns:a16="http://schemas.microsoft.com/office/drawing/2014/main" id="{70C8757F-6E57-C7B7-0563-A8B6858D8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917CE80-181A-6DA5-C974-2DB2E558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Proč probíhá vyšetřování?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446F0F-7E70-BFB7-00A8-4D24A312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92598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100" dirty="0">
                <a:solidFill>
                  <a:schemeClr val="tx1"/>
                </a:solidFill>
                <a:effectLst/>
                <a:latin typeface="Arial Nova Light (Základní text)"/>
                <a:ea typeface="Aptos" panose="020B0004020202020204" pitchFamily="34" charset="0"/>
                <a:cs typeface="Times New Roman" panose="02020603050405020304" pitchFamily="18" charset="0"/>
              </a:rPr>
              <a:t>Je zde podezření, že opatření zavedená společnostmi nedosahují účinného plnění jejich povinností podle DMA.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100" dirty="0">
                <a:solidFill>
                  <a:schemeClr val="tx1"/>
                </a:solidFill>
                <a:effectLst/>
                <a:latin typeface="Arial Nova Light (Základní text)"/>
                <a:ea typeface="Aptos" panose="020B0004020202020204" pitchFamily="34" charset="0"/>
                <a:cs typeface="Times New Roman" panose="02020603050405020304" pitchFamily="18" charset="0"/>
              </a:rPr>
              <a:t>Společnosti </a:t>
            </a:r>
            <a:r>
              <a:rPr lang="cs-CZ" sz="1800" kern="100" dirty="0" err="1">
                <a:solidFill>
                  <a:schemeClr val="tx1"/>
                </a:solidFill>
                <a:effectLst/>
                <a:latin typeface="Arial Nova Light (Základní text)"/>
                <a:ea typeface="Aptos" panose="020B0004020202020204" pitchFamily="34" charset="0"/>
                <a:cs typeface="Times New Roman" panose="02020603050405020304" pitchFamily="18" charset="0"/>
              </a:rPr>
              <a:t>Alphabet</a:t>
            </a:r>
            <a:r>
              <a:rPr lang="cs-CZ" sz="1800" kern="100" dirty="0">
                <a:solidFill>
                  <a:schemeClr val="tx1"/>
                </a:solidFill>
                <a:effectLst/>
                <a:latin typeface="Arial Nova Light (Základní text)"/>
                <a:ea typeface="Aptos" panose="020B0004020202020204" pitchFamily="34" charset="0"/>
                <a:cs typeface="Times New Roman" panose="02020603050405020304" pitchFamily="18" charset="0"/>
              </a:rPr>
              <a:t> a Apple přináší různá omezení. Ty mimo jiné omezují možnost vývojářů svobodně komunikovat a propagovat nabídky a přímo uzavírat smlouvy, a to i ukládáním různých poplatků.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100" dirty="0">
                <a:solidFill>
                  <a:schemeClr val="tx1"/>
                </a:solidFill>
                <a:effectLst/>
                <a:latin typeface="Arial Nova Light (Základní text)"/>
                <a:ea typeface="Aptos" panose="020B0004020202020204" pitchFamily="34" charset="0"/>
                <a:cs typeface="Times New Roman" panose="02020603050405020304" pitchFamily="18" charset="0"/>
              </a:rPr>
              <a:t>EK zmínila především povinnosti umožnit koncovým uživatelům snadno odinstalovat jakékoli softwarové aplikace v systému iOS, snadno změnit výchozí nastavení v systému iOS a vyzvat uživatele k výběru alternativních výchozích služeb, jako je prohlížeč nebo </a:t>
            </a:r>
            <a:r>
              <a:rPr lang="cs-CZ" kern="100" dirty="0">
                <a:solidFill>
                  <a:schemeClr val="tx1"/>
                </a:solidFill>
                <a:latin typeface="Arial Nova Light (Základní text)"/>
                <a:cs typeface="Times New Roman" panose="02020603050405020304" pitchFamily="18" charset="0"/>
              </a:rPr>
              <a:t>vyhledávač na jejich iPhonech.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chemeClr val="tx1"/>
                </a:solidFill>
                <a:latin typeface="Arial Nova Light (Základní text)"/>
                <a:cs typeface="Times New Roman" panose="02020603050405020304" pitchFamily="18" charset="0"/>
              </a:rPr>
              <a:t>U Mety vadí eurokomisařům nový model předplatného za Facebook a Instagram.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chemeClr val="tx1"/>
                </a:solidFill>
                <a:latin typeface="Arial Nova Light (Základní text)"/>
                <a:cs typeface="Times New Roman" panose="02020603050405020304" pitchFamily="18" charset="0"/>
              </a:rPr>
              <a:t>Uživatelé si mohou nově vybrat, zda chtějí bezplatný přístup s reklamou, nebo zda budou využívat Instagram a Facebooku bez reklamy, ale za měsíční poplatek.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sz="1800" kern="100" dirty="0">
              <a:solidFill>
                <a:schemeClr val="tx1"/>
              </a:solidFill>
              <a:effectLst/>
              <a:latin typeface="Arial Nova Light (Základní text)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216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3E72C-0E1A-93D6-788F-16FE9578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83A8CE-D197-360E-B765-9C5107654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https://www.kurzy.cz/zpravy/691906-akt-o-digitalnich-sluzbach-dsa-akt-o-digitalnich-trzich-dma-balicek-digitalnich-sluzeb/</a:t>
            </a:r>
            <a:endParaRPr lang="cs-CZ" dirty="0"/>
          </a:p>
          <a:p>
            <a:r>
              <a:rPr lang="cs-CZ" dirty="0">
                <a:hlinkClick r:id="rId3"/>
              </a:rPr>
              <a:t>https://www.svethardware.cz/v-eu-schvalili-dsa-a-dma-pro-bezpecnejsi-internet-a-dohled-nad-technologickymi-obry/58079</a:t>
            </a:r>
            <a:endParaRPr lang="cs-CZ" dirty="0"/>
          </a:p>
          <a:p>
            <a:r>
              <a:rPr lang="cs-CZ" dirty="0">
                <a:hlinkClick r:id="rId4"/>
              </a:rPr>
              <a:t>https://www.mpo.cz/assets/cz/podnikani/2023/2/DSA_info_FAQ_2024.pdf</a:t>
            </a:r>
            <a:endParaRPr lang="cs-CZ" dirty="0"/>
          </a:p>
          <a:p>
            <a:r>
              <a:rPr lang="cs-CZ" dirty="0">
                <a:hlinkClick r:id="rId5"/>
              </a:rPr>
              <a:t>https://www.novinky.cz/clanek/internet-a-pc-ek-vysetruje-apple-google-i-metu-40465389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79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389</Words>
  <Application>Microsoft Office PowerPoint</Application>
  <PresentationFormat>Širokoúhlá obrazovka</PresentationFormat>
  <Paragraphs>44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Aptos</vt:lpstr>
      <vt:lpstr>Arial</vt:lpstr>
      <vt:lpstr>Arial Nova Light</vt:lpstr>
      <vt:lpstr>Arial Nova Light (Základní text)</vt:lpstr>
      <vt:lpstr>Bembo</vt:lpstr>
      <vt:lpstr>Calibri</vt:lpstr>
      <vt:lpstr>Times New Roman</vt:lpstr>
      <vt:lpstr>RetrospectVTI</vt:lpstr>
      <vt:lpstr>Evropská komise vyšetřuje Apple, Google a Metu</vt:lpstr>
      <vt:lpstr>Obsah</vt:lpstr>
      <vt:lpstr>Apple Inc.</vt:lpstr>
      <vt:lpstr>Alphabet Inc. / Google Llc.</vt:lpstr>
      <vt:lpstr>Meta Platforms Inc.</vt:lpstr>
      <vt:lpstr>Co je to DSA a DMA?</vt:lpstr>
      <vt:lpstr>Proč probíhá vyšetřování?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Evropská komise vyšetřuje Apple, Google a Metu</dc:title>
  <dc:creator>David Zvěřina</dc:creator>
  <cp:lastModifiedBy>Spravce</cp:lastModifiedBy>
  <cp:revision>6</cp:revision>
  <dcterms:created xsi:type="dcterms:W3CDTF">2024-03-26T10:38:49Z</dcterms:created>
  <dcterms:modified xsi:type="dcterms:W3CDTF">2024-04-18T19:50:27Z</dcterms:modified>
</cp:coreProperties>
</file>