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470" r:id="rId3"/>
    <p:sldId id="407" r:id="rId4"/>
    <p:sldId id="461" r:id="rId5"/>
    <p:sldId id="458" r:id="rId6"/>
    <p:sldId id="385" r:id="rId7"/>
    <p:sldId id="386" r:id="rId8"/>
    <p:sldId id="456" r:id="rId9"/>
    <p:sldId id="484" r:id="rId10"/>
    <p:sldId id="483" r:id="rId11"/>
    <p:sldId id="485" r:id="rId12"/>
    <p:sldId id="488" r:id="rId13"/>
    <p:sldId id="486" r:id="rId14"/>
    <p:sldId id="490" r:id="rId15"/>
    <p:sldId id="491" r:id="rId16"/>
    <p:sldId id="322" r:id="rId17"/>
    <p:sldId id="353" r:id="rId18"/>
    <p:sldId id="355" r:id="rId19"/>
    <p:sldId id="356" r:id="rId20"/>
    <p:sldId id="357" r:id="rId21"/>
    <p:sldId id="358" r:id="rId22"/>
    <p:sldId id="415" r:id="rId23"/>
    <p:sldId id="360" r:id="rId24"/>
    <p:sldId id="354" r:id="rId25"/>
    <p:sldId id="363" r:id="rId26"/>
    <p:sldId id="361" r:id="rId27"/>
    <p:sldId id="364" r:id="rId28"/>
    <p:sldId id="369" r:id="rId29"/>
    <p:sldId id="373" r:id="rId30"/>
    <p:sldId id="492" r:id="rId31"/>
    <p:sldId id="505" r:id="rId32"/>
    <p:sldId id="504" r:id="rId3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02.01.2024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02.01.2024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02.01.2024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Klepnutím vložíte nadpis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/>
              <a:t>Klepnutím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8053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02.01.2024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02.01.2024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02.01.2024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02.01.2024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02.01.2024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02.01.2024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02.01.2024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02.01.2024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02.01.2024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2992378"/>
            <a:ext cx="6400800" cy="989255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Metrologie P09: </a:t>
            </a:r>
            <a:r>
              <a:rPr lang="pl-PL" sz="2400" b="1" dirty="0">
                <a:solidFill>
                  <a:srgbClr val="7030A0"/>
                </a:solidFill>
              </a:rPr>
              <a:t>Přesnost měření a měřicích přístrojů. Chyby měření.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doc. Ing. Štěpánka DVOŘÁČKOVÁ,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Pojem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„chyba“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resp. „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 měření“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obvykle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používán při kalibracích měřidel.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známe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jmenovitou hodnotu měřidla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tedy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rozměr, který měřidlo ukazuje.</a:t>
            </a:r>
          </a:p>
          <a:p>
            <a:pPr algn="just"/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Pomocí přesnějšího etalonu je zjišťováno, zda hodnota etalonu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(referenční hodnota)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shodná s hodnotou, kterou nám udává kalibrované měřidlo.</a:t>
            </a: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hodnotou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kterou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indikuje kalibrované měřidlo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hodnotou etalonu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 poté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nazýván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chybou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3760FAEF-0286-4E52-9D86-C83B90B849C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149080"/>
            <a:ext cx="2862172" cy="207770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539552" y="4360221"/>
            <a:ext cx="49685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obrázku je výřez kalibračního listu třmenového mikrometru.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sloupci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„naměřená chyba“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uvedeny rozdíly, které indikuje mikrometr oproti referenční hodnotě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(odhadu skutečné hodnoty).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15A266E9-44DA-41E1-9C5D-D3CFCF5AECFF}"/>
              </a:ext>
            </a:extLst>
          </p:cNvPr>
          <p:cNvSpPr/>
          <p:nvPr/>
        </p:nvSpPr>
        <p:spPr>
          <a:xfrm>
            <a:off x="3563888" y="4751433"/>
            <a:ext cx="2664296" cy="4571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C410B2BC-04F7-403F-BDE4-868453E5B4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2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Například </a:t>
            </a:r>
            <a:r>
              <a:rPr lang="cs-CZ" alt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hodnoty 2,5 mm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mikrometr </a:t>
            </a:r>
            <a:r>
              <a:rPr lang="cs-CZ" alt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ukazuje hodnotu o 1 µm nižší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než je předpokládaná „skutečnost“.</a:t>
            </a:r>
          </a:p>
          <a:p>
            <a:pPr algn="just"/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metrologii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pojem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 měření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používán v případě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vyjádření odchylky hodnoty jmenovité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předpokládané skutečné hodnoty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Musíme tedy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znát jmenovitou hodnotu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3760FAEF-0286-4E52-9D86-C83B90B849C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558" y="1893304"/>
            <a:ext cx="3405057" cy="24718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42E3E5AC-156E-4C2D-B84E-1D8F9F9092FB}"/>
              </a:ext>
            </a:extLst>
          </p:cNvPr>
          <p:cNvSpPr/>
          <p:nvPr/>
        </p:nvSpPr>
        <p:spPr>
          <a:xfrm>
            <a:off x="6228184" y="2518511"/>
            <a:ext cx="1728192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546D4E9-FD16-4A4F-AB67-CC203461E7F7}"/>
              </a:ext>
            </a:extLst>
          </p:cNvPr>
          <p:cNvSpPr/>
          <p:nvPr/>
        </p:nvSpPr>
        <p:spPr>
          <a:xfrm>
            <a:off x="539552" y="4802425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kalibračním listě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uveden parametr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nám udává velikost možné nepřesnosti určení naměřené chyby v tabulce.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cs-CZ" alt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hodnotu 2,5 mm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tedy </a:t>
            </a:r>
            <a:r>
              <a:rPr lang="cs-CZ" alt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zjištěna chyba (- 1 µm ± 2 µm)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neboli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„skutečné“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hodnotě 2,5 mm mikrometr ukazuje 2,499 mm ± 2 µm.</a:t>
            </a:r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DDB76442-C60C-4E7B-ADFA-1540532FFA92}"/>
              </a:ext>
            </a:extLst>
          </p:cNvPr>
          <p:cNvSpPr/>
          <p:nvPr/>
        </p:nvSpPr>
        <p:spPr>
          <a:xfrm>
            <a:off x="3851920" y="2485629"/>
            <a:ext cx="2664296" cy="4571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A609171E-EF06-4887-AF58-8C61F616D1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82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měření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určována z chyb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statistických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mají jiný význam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než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měření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nejistoty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nejčastěji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vstupují chyby náhodné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jako např. výběrová směrodatná odchylka z opakovaných měření, nejistota použitého etalonu nebo měřidla, stabilita měřidla, rozlišitelnost stupnice atd.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Pojem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metrologii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působí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zavádějící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zpracování výsledků měření vlastně zastupuje jen 1 z vlivů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působící na měření systematickou chybou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jde totiž jen o posunutí stupnice měřidla </a:t>
            </a:r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známým směrem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je </a:t>
            </a:r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ji do určité míry korigovat/upravovat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se řekne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„chyba měření“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mnoha lidí to vyvolá dojem, že se jedná o možné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nepřesné (nejisté) určení měřené hodnoty v nějakém intervalu nepřesnosti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ten je právě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metrologii nazýván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nejistotou měření!</a:t>
            </a:r>
          </a:p>
          <a:p>
            <a:pPr algn="just"/>
            <a:endParaRPr lang="cs-CZ" alt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Výsledkem měření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tedy obvykle:</a:t>
            </a:r>
          </a:p>
          <a:p>
            <a:pPr algn="ctr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průměrná naměřená hodnota </a:t>
            </a:r>
            <a:r>
              <a:rPr lang="cs-CZ" altLang="cs-CZ" b="1" u="sng" dirty="0">
                <a:solidFill>
                  <a:srgbClr val="C00000"/>
                </a:solidFill>
                <a:cs typeface="Calibri" panose="020F0502020204030204" pitchFamily="34" charset="0"/>
              </a:rPr>
              <a:t>±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měření!</a:t>
            </a:r>
            <a:endParaRPr lang="cs-CZ" altLang="cs-CZ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3760FAEF-0286-4E52-9D86-C83B90B849C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6DD76355-A663-4437-8669-59F569C81C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5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výsledkem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kombinace obvykle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náhodných chyb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(statistických).</a:t>
            </a:r>
          </a:p>
          <a:p>
            <a:pPr algn="just"/>
            <a:endParaRPr lang="cs-CZ" altLang="cs-CZ" sz="9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pouze produktem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výběrové směrodatné odchylky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opakovaných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kombinací všech vlivů, které mohou na měření působit nezanedbatelným způsobem.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výše uvedenému je potřeba doplnit, že jsme chybu prozatím zmiňovali v jednodušším pojetí, tedy, že se jedná o jednu konkrétní hodnotu.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nám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určuje interval hodnot, kde se chyba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 nějakou pravděpodobností)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nachází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 Zjištěná chyba </a:t>
            </a:r>
            <a:r>
              <a:rPr lang="cs-CZ" altLang="cs-CZ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 µm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nejistotou  </a:t>
            </a:r>
            <a:r>
              <a:rPr lang="cs-CZ" altLang="cs-CZ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±2 µm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znamená, že chyba se ve skutečnosti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 nějakou pravděpodobností)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nachází v intervalu </a:t>
            </a:r>
            <a:r>
              <a:rPr lang="en-US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až +1</a:t>
            </a:r>
            <a:r>
              <a:rPr lang="en-US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µm</a:t>
            </a:r>
          </a:p>
          <a:p>
            <a:pPr algn="just"/>
            <a:endParaRPr lang="cs-CZ" alt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tedy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odchylka stupnice od referenční hodnoty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měření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vyjadřuje s jakou možnou </a:t>
            </a:r>
            <a:r>
              <a:rPr lang="cs-CZ" altLang="cs-CZ" b="1" i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„chybou“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jsme chybu mohli určit!</a:t>
            </a:r>
            <a:endParaRPr lang="cs-CZ" altLang="cs-CZ" b="1" i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3760FAEF-0286-4E52-9D86-C83B90B849C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9A77274-01E1-4F08-A7E6-5FDB5DC3B8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3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délník 31">
            <a:extLst>
              <a:ext uri="{FF2B5EF4-FFF2-40B4-BE49-F238E27FC236}">
                <a16:creationId xmlns:a16="http://schemas.microsoft.com/office/drawing/2014/main" id="{F0F53CC5-F2FB-4292-9870-C6412F68332D}"/>
              </a:ext>
            </a:extLst>
          </p:cNvPr>
          <p:cNvSpPr/>
          <p:nvPr/>
        </p:nvSpPr>
        <p:spPr>
          <a:xfrm>
            <a:off x="5329985" y="3548698"/>
            <a:ext cx="1224134" cy="183099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měření</a:t>
            </a:r>
          </a:p>
          <a:p>
            <a:pPr algn="just"/>
            <a:endParaRPr lang="cs-CZ" altLang="cs-CZ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>
            <a:extLst>
              <a:ext uri="{FF2B5EF4-FFF2-40B4-BE49-F238E27FC236}">
                <a16:creationId xmlns:a16="http://schemas.microsoft.com/office/drawing/2014/main" id="{9237C1E9-B7A8-4F07-8BB0-18E5EEAF52CF}"/>
              </a:ext>
            </a:extLst>
          </p:cNvPr>
          <p:cNvSpPr/>
          <p:nvPr/>
        </p:nvSpPr>
        <p:spPr>
          <a:xfrm>
            <a:off x="694613" y="2718543"/>
            <a:ext cx="7765819" cy="341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23767033-C0C4-4805-BE46-2763AD2B3BD9}"/>
              </a:ext>
            </a:extLst>
          </p:cNvPr>
          <p:cNvGrpSpPr/>
          <p:nvPr/>
        </p:nvGrpSpPr>
        <p:grpSpPr>
          <a:xfrm>
            <a:off x="1691680" y="2718543"/>
            <a:ext cx="6911892" cy="3383986"/>
            <a:chOff x="1691680" y="2718543"/>
            <a:chExt cx="6911892" cy="3383986"/>
          </a:xfrm>
        </p:grpSpPr>
        <p:cxnSp>
          <p:nvCxnSpPr>
            <p:cNvPr id="24" name="Přímá spojnice se šipkou 23">
              <a:extLst>
                <a:ext uri="{FF2B5EF4-FFF2-40B4-BE49-F238E27FC236}">
                  <a16:creationId xmlns:a16="http://schemas.microsoft.com/office/drawing/2014/main" id="{751D7C5B-A498-4CFA-80B7-2BC047634503}"/>
                </a:ext>
              </a:extLst>
            </p:cNvPr>
            <p:cNvCxnSpPr/>
            <p:nvPr/>
          </p:nvCxnSpPr>
          <p:spPr>
            <a:xfrm>
              <a:off x="1691680" y="5373216"/>
              <a:ext cx="63367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FA53AD33-7627-46BA-B443-9D1444040171}"/>
                </a:ext>
              </a:extLst>
            </p:cNvPr>
            <p:cNvSpPr/>
            <p:nvPr/>
          </p:nvSpPr>
          <p:spPr>
            <a:xfrm>
              <a:off x="4213861" y="3548698"/>
              <a:ext cx="3456382" cy="18141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rgbClr val="000066"/>
                  </a:solidFill>
                </a:ln>
              </a:endParaRPr>
            </a:p>
          </p:txBody>
        </p: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4ED474DE-1FD2-467F-A422-45802D42DCAA}"/>
                </a:ext>
              </a:extLst>
            </p:cNvPr>
            <p:cNvCxnSpPr>
              <a:cxnSpLocks/>
            </p:cNvCxnSpPr>
            <p:nvPr/>
          </p:nvCxnSpPr>
          <p:spPr>
            <a:xfrm>
              <a:off x="5951151" y="3501008"/>
              <a:ext cx="1766" cy="222063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3B3B4255-788C-4253-A3E1-BD6E430DD6A5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92" y="5001000"/>
              <a:ext cx="0" cy="56686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bdélník 33">
              <a:extLst>
                <a:ext uri="{FF2B5EF4-FFF2-40B4-BE49-F238E27FC236}">
                  <a16:creationId xmlns:a16="http://schemas.microsoft.com/office/drawing/2014/main" id="{E835596F-4121-47D1-92EE-7723873C349C}"/>
                </a:ext>
              </a:extLst>
            </p:cNvPr>
            <p:cNvSpPr/>
            <p:nvPr/>
          </p:nvSpPr>
          <p:spPr>
            <a:xfrm>
              <a:off x="4189767" y="4485187"/>
              <a:ext cx="2157176" cy="523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skutečná/pravá/ referenční hodnota</a:t>
              </a:r>
              <a:endParaRPr lang="cs-CZ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749C80E1-9E3F-4FEF-9286-BA911C78F3A8}"/>
                </a:ext>
              </a:extLst>
            </p:cNvPr>
            <p:cNvSpPr/>
            <p:nvPr/>
          </p:nvSpPr>
          <p:spPr>
            <a:xfrm>
              <a:off x="6150063" y="5579309"/>
              <a:ext cx="245350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4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zjištěná průměrná hodnota z opakovaných měření</a:t>
              </a:r>
              <a:endParaRPr lang="cs-CZ" sz="1400" dirty="0"/>
            </a:p>
          </p:txBody>
        </p:sp>
        <p:pic>
          <p:nvPicPr>
            <p:cNvPr id="29" name="Obrázek 28">
              <a:extLst>
                <a:ext uri="{FF2B5EF4-FFF2-40B4-BE49-F238E27FC236}">
                  <a16:creationId xmlns:a16="http://schemas.microsoft.com/office/drawing/2014/main" id="{4B542B09-075B-4B77-89C0-7927AB460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8058" y="5772918"/>
              <a:ext cx="209718" cy="180882"/>
            </a:xfrm>
            <a:prstGeom prst="rect">
              <a:avLst/>
            </a:prstGeom>
          </p:spPr>
        </p:pic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3C41AC86-196A-4614-9A10-1D0342E4CB69}"/>
                </a:ext>
              </a:extLst>
            </p:cNvPr>
            <p:cNvCxnSpPr>
              <a:cxnSpLocks/>
            </p:cNvCxnSpPr>
            <p:nvPr/>
          </p:nvCxnSpPr>
          <p:spPr>
            <a:xfrm>
              <a:off x="4213861" y="2924944"/>
              <a:ext cx="0" cy="24547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62447817-A457-46B6-AEFD-E45317E7C92B}"/>
                </a:ext>
              </a:extLst>
            </p:cNvPr>
            <p:cNvCxnSpPr>
              <a:cxnSpLocks/>
            </p:cNvCxnSpPr>
            <p:nvPr/>
          </p:nvCxnSpPr>
          <p:spPr>
            <a:xfrm>
              <a:off x="7678721" y="2924944"/>
              <a:ext cx="0" cy="24547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se šipkou 51">
              <a:extLst>
                <a:ext uri="{FF2B5EF4-FFF2-40B4-BE49-F238E27FC236}">
                  <a16:creationId xmlns:a16="http://schemas.microsoft.com/office/drawing/2014/main" id="{C832B315-3584-4442-B26B-8F5B6A6DB8A1}"/>
                </a:ext>
              </a:extLst>
            </p:cNvPr>
            <p:cNvCxnSpPr>
              <a:cxnSpLocks/>
            </p:cNvCxnSpPr>
            <p:nvPr/>
          </p:nvCxnSpPr>
          <p:spPr>
            <a:xfrm>
              <a:off x="4237534" y="2996952"/>
              <a:ext cx="3422278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ABF9660D-3241-4E26-B641-D58A241CD541}"/>
                </a:ext>
              </a:extLst>
            </p:cNvPr>
            <p:cNvSpPr/>
            <p:nvPr/>
          </p:nvSpPr>
          <p:spPr>
            <a:xfrm>
              <a:off x="5299515" y="2718543"/>
              <a:ext cx="16892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Nejistota měření</a:t>
              </a:r>
              <a:endParaRPr lang="cs-CZ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982245D3-8D30-435F-8174-A21B587EC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3861" y="5375573"/>
              <a:ext cx="34459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ál 1"/>
          <p:cNvSpPr/>
          <p:nvPr/>
        </p:nvSpPr>
        <p:spPr>
          <a:xfrm>
            <a:off x="4138233" y="3280325"/>
            <a:ext cx="3602119" cy="544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F5A3D018-D6FA-4FA8-AAFF-E0580CEFCE0D}"/>
              </a:ext>
            </a:extLst>
          </p:cNvPr>
          <p:cNvCxnSpPr>
            <a:cxnSpLocks/>
          </p:cNvCxnSpPr>
          <p:nvPr/>
        </p:nvCxnSpPr>
        <p:spPr>
          <a:xfrm>
            <a:off x="5580112" y="5205311"/>
            <a:ext cx="0" cy="2834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4E81E628-67E9-4B55-859E-8CB41D0E42C7}"/>
              </a:ext>
            </a:extLst>
          </p:cNvPr>
          <p:cNvSpPr/>
          <p:nvPr/>
        </p:nvSpPr>
        <p:spPr>
          <a:xfrm>
            <a:off x="4963138" y="5001000"/>
            <a:ext cx="133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 měření</a:t>
            </a:r>
            <a:endParaRPr lang="cs-CZ" sz="1400" dirty="0">
              <a:solidFill>
                <a:srgbClr val="00B050"/>
              </a:solidFill>
            </a:endParaRPr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id="{A519C6AD-5EE7-4C72-97C9-31AA380649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0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3760FAEF-0286-4E52-9D86-C83B90B849C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C5CE2A7-5E49-4BF0-BD2B-AF7B11A4EC2F}"/>
              </a:ext>
            </a:extLst>
          </p:cNvPr>
          <p:cNvSpPr/>
          <p:nvPr/>
        </p:nvSpPr>
        <p:spPr>
          <a:xfrm>
            <a:off x="586394" y="3615407"/>
            <a:ext cx="7992887" cy="46166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Chyba/y měření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C7F2F175-5FC3-424C-9FCD-DC0B1241FE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38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„Chyba měření je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mezi „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skutečnou“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hodnotou měřené veličiny a hodnotou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zjištěnou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měřením.“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určování přesnosti měření se do roku 1993 bylo možné v praxi setkat s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historickým přístupem založeným na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klasické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teorii chyb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(chybovým)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současnosti je uplatňován přístup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využívající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nejistoty měření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(nejistotový)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sz="1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chybový (klasický přístup)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Klasická teorie chyb má za sebou poměrně dlouhou historii.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zakladatele moderní teorie chyb je považován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Bernoulli (1654–1705).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Chybový přístup staví na těchto základech: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existuje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jedna pravá hodnota měřené veličiny,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pravá hodnota měřené veličiny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poznatelná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pravá hodnota měřené veličiny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náhodná veličina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3760FAEF-0286-4E52-9D86-C83B90B849C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2A701A26-BFB1-4458-BAF5-7F44458C42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7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Klasický přístup, založený na klasické teorii chyb („chybový přístup“),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vychází z koncepce „pravé hodnoty“ (skutečné) a chyby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Předpokládá se, že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danou měřenou veličinu existuje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 1 jediná hodnota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odpovídající definici této veličiny – tzv.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pravá hodnota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což je skutečná hodnota veličiny, kterou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 stanovit v zásadě jen „ideálním měřením“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Účelem měření je určit „pravou/skutečnou hodnotu“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resp.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 odhad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nacházející se co možná nejblíže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(nebo alespoň dostatečně blízko)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pravé hodnoty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 korekcích na všechny známé systematické a hrubé chyby, že je možné minimalizovat náhodné chyby, tj. chyby vzniklé v důsledku působení náhodných vlivů). </a:t>
            </a:r>
          </a:p>
          <a:p>
            <a:pPr algn="just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Protože ideální měření nelze provést, je někdy „pravá hodnota“ označována také termínem „konvenční hodnota“. 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6E32257B-F5EC-47DF-B26F-FD613927D2C6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60A6299-E959-4DA2-AF11-39A516646B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KAŽDÉ měření je zatíženo chybou!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Jakékoliv měření fyzikální veličiny je vždycky zatížené nějakou chybou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ať vzniklou z: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podstaty prováděného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principu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použitých přístrojů a zařízení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ať ovlivnitelnou nebo vzniklou objektivně či subjektivně bez ohledu na osoby připravující či měřící. </a:t>
            </a:r>
          </a:p>
          <a:p>
            <a:pPr algn="just"/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Této skutečnosti bychom se nevyhnuli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kdybychom měření a jeho přípravu prováděli s největší důkladností a precisností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Žádné měření není úplným měřením, pokud není určena (hodnota) chyba s níž bylo měřeno. </a:t>
            </a:r>
          </a:p>
          <a:p>
            <a:pPr algn="ctr"/>
            <a:endParaRPr lang="cs-CZ" alt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Každé opakované měření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téže fyzikální veličiny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vždy k přesně stejným výsledkům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 když se použijí přístroje shodných kvalit a měření proběhne shodným postupem a za shodných podmínek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cs-CZ" altLang="cs-CZ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DE2CAF05-236D-4A96-BA4B-9F1937D1ACE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B5CC89F-22F7-42D3-B989-1CF85E899C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7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možné něco opakovat za absolutně stejných podmínek a pomůcek.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každém měření fyzikální veličiny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vždy vznikají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určité odchylky naměřené hodnoty od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„pravé/skutečné hodnoty“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Absolutně přesné měření neexistuje – většinou je několik zdrojů nepřesností.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lze přesně nebo přibližně vyjádřit, ale vždy jde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určení intervalu hodnot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 kterých se pohybuje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pravá/skutečná hodnota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 měření je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mezi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skutečnou hodnotou měřené veličiny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hodnotou zjištěnou měřením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937D7A-B917-4106-BAF8-F4D7AF38C34B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106FD430-3B9C-45CC-A1B3-3F0E410374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66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Zavádění nových, moderních měřicích zařízení do používání, zvýšení počtu funkcí, zvětšení počtu rozsahů a soustavné zvyšování požadavků na přesnost měření má za následek zvyšování složitosti měřicích zařízení.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tom se současně zvyšují požadavky na jakost výroby a spolehlivosti fungování měřicích přístrojů, klade se vyšší důraz na dodržování technologického procesu v průběhu jejich výroby.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celá řada dalších opatření se provádí proto, aby se počet poruch měřicích přístrojů a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nesprávných měření jimi provedených snížit na minimum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Jednou ze základních forem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udržení měřicího zařízení v metrologicky správném stavu je jeho pravidelná a správná kalibrace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FFBC8906-1A86-4479-BF4A-7C844E1F592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2B64784E-76F3-4339-A289-9F9828C4DD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7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 určuje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jaké míry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rozdíl mezi pravou/skutečnou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naměřenou hodnotou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závisící na přesnosti měřicího přístroje a přesnosti měřicí metody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ale (!!!) i na provedení měření a podmínkách jeho uskutečnění.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chyby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 je měřidlem/přístrojem dosahováno i za předpokladu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že je používán/je na něm měřeno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předepsaných referenčních podmínkách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(např. pro měření délky teplota 20 °C).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znamená,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veškeré veličiny, které mohou nepříznivě ovlivnit přesnost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mít předepsanou konstantní velikost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popř.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povolen rozptyl jen ve velmi úzkých mezích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hlavní ovlivňující veličiny obvykle patří okolní teplota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kolísání napájecího napětí přístroje atd.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Zjednodušeně lze říci, že: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základních chyb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měřidlem/přístrojem je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dosahováno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laboratorních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přesně definovaných podmínkách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C58E3B9D-0531-4E4F-B37E-A993E25F3DD5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69872EC-0C0C-4EFC-A459-2E54D42ADC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3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u="sng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Pracovních chyby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dosahováno při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 měřidlem/přístrojem realizovaných v pracovních podmínkách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tzn. v širším rozsahu pracovních teplot, při větším kolísání napájecího napětí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apod.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chyba bývá vyšší než chyba základní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Chyba měření </a:t>
            </a: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Skutečná (pravá) hodnota veličiny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hodnota ideální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hodnota zjištěná s nekonečnou přesností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proto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 nelze žádným reálným způsobem poznat a určit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Naměřená hodnota veličiny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hodnota,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kterou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zobrazí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(zveřejní, publikuje, ukáže, zaznamená, zapamatuje, ……… )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měřicí přístroj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musí být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číselně vyjádřena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matematicky vyhodnocena.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těchto výsledných údajů (informací) se získají informace o spolehlivosti měření.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5268F2A6-CDE1-42CB-ABD3-D4555F1A7ABD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6C0D88D-2A20-4F9E-B3E1-71C09B512B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78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Odchylky nazýváme chybami měření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endParaRPr lang="cs-CZ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Příčiny chyb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velmi různé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někdy jsou známé,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často je také nedovedeme vůbec zjistit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 s tím bychom se neměli smířit…….. </a:t>
            </a:r>
          </a:p>
          <a:p>
            <a:pPr algn="just"/>
            <a:endParaRPr lang="cs-CZ" sz="1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Úplné korigování chyby není možné nebo je neekonomické, je vždy třeba opakovat měření. 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- označení v literatuře není jednotné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Obvyklý symbol je </a:t>
            </a:r>
            <a:r>
              <a:rPr lang="el-GR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(většinou) </a:t>
            </a:r>
            <a:r>
              <a:rPr lang="el-GR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někdy také </a:t>
            </a:r>
            <a:r>
              <a:rPr lang="el-GR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</a:t>
            </a:r>
            <a:r>
              <a:rPr lang="el-GR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(pozn. </a:t>
            </a:r>
            <a:r>
              <a:rPr lang="el-GR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používáno pro označení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směrodatné odchylky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metrologii pracujeme s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výběrovou směrodatnou odchylkou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označenou </a:t>
            </a:r>
            <a:r>
              <a:rPr lang="cs-CZ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cs-CZ" alt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Dělení chyb</a:t>
            </a: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mezi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hodnotou odečtenou na přístroji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hodnotou, která v měřeném bodu skutečně existuje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(tzv. ideální hodnota)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chybou (měření)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E98B67AE-6632-485E-9555-B27818DE3013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7B4DF78-3D19-4411-813C-F145306675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66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Chyby, které vznikají během měření máme:</a:t>
            </a:r>
          </a:p>
          <a:p>
            <a:pPr algn="just"/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(nyní není myšlena chyba měření, ale chyby vznikající během měření)</a:t>
            </a:r>
            <a:r>
              <a:rPr lang="cs-CZ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hrubé,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systematické,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náhodné. </a:t>
            </a:r>
          </a:p>
          <a:p>
            <a:pPr algn="just"/>
            <a:endParaRPr lang="cs-CZ" sz="3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jsou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stálé,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neproměnné nestálé,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proměnné,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měnící se v průběhu měření vedoucím k jejich vzniku….</a:t>
            </a:r>
          </a:p>
          <a:p>
            <a:pPr algn="just"/>
            <a:endParaRPr lang="cs-CZ" altLang="cs-CZ" sz="3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– další způsob dělení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měřicích přístrojů,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přímých měření,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nepřímých měření,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metodické chyby, chyby způsobené lidským faktorem a okolním prostředím, aj.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E6693B4A-9F88-4C3B-9137-25C96EA6F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479" y="1888782"/>
            <a:ext cx="3243969" cy="2031448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5A3F5897-434E-4A6A-913B-76932B6760AD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447CBD02-4683-4231-AC49-1B5D6CB7B7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9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677036" y="1763524"/>
            <a:ext cx="392741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Hrubá chyba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Viditelné okem – „vybočující“ naměřené hodnoty.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hrubých chyb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omyly (chybný rozsah, nesprávná stupnice, špatné napájení, ..),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volba špatné metody,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nepozornost, popletení údajů, únava pozorovatele, aj.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Vzniká převážně nepozorností nebo přehlédnutím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nedodržením pravidel měření, metodiky apod.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B14CD7F9-0857-455B-8ACB-1901E15F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04" y="1936867"/>
            <a:ext cx="3947365" cy="2471931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4DAB38B-D5D5-4B9E-A012-45BE93131699}"/>
              </a:ext>
            </a:extLst>
          </p:cNvPr>
          <p:cNvSpPr/>
          <p:nvPr/>
        </p:nvSpPr>
        <p:spPr>
          <a:xfrm>
            <a:off x="539552" y="4653136"/>
            <a:ext cx="3970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Naměřená hodnota se značně liší od ostatních hodnot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získaných při opakovaném měření.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4F2B438-3166-430B-8049-E477A66A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86331"/>
            <a:ext cx="4340919" cy="51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CABD8BC2-CC1F-4E07-97B1-DEA576AA7EF6}"/>
              </a:ext>
            </a:extLst>
          </p:cNvPr>
          <p:cNvSpPr/>
          <p:nvPr/>
        </p:nvSpPr>
        <p:spPr>
          <a:xfrm>
            <a:off x="4067944" y="5586331"/>
            <a:ext cx="442025" cy="4885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28575">
                <a:solidFill>
                  <a:srgbClr val="C00000"/>
                </a:solidFill>
              </a:ln>
              <a:noFill/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C3D3469E-A2D8-44B5-AB88-46126F603F62}"/>
              </a:ext>
            </a:extLst>
          </p:cNvPr>
          <p:cNvCxnSpPr>
            <a:endCxn id="4" idx="1"/>
          </p:cNvCxnSpPr>
          <p:nvPr/>
        </p:nvCxnSpPr>
        <p:spPr>
          <a:xfrm>
            <a:off x="2843808" y="5301208"/>
            <a:ext cx="1288869" cy="3566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C330D36E-6DAC-4042-8302-F366888DE471}"/>
              </a:ext>
            </a:extLst>
          </p:cNvPr>
          <p:cNvSpPr/>
          <p:nvPr/>
        </p:nvSpPr>
        <p:spPr>
          <a:xfrm>
            <a:off x="5147503" y="5517232"/>
            <a:ext cx="3456945" cy="646331"/>
          </a:xfrm>
          <a:prstGeom prst="rect">
            <a:avLst/>
          </a:prstGeom>
          <a:ln w="57150"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Oprava:</a:t>
            </a:r>
          </a:p>
          <a:p>
            <a:pPr algn="ctr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vymazání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 souboru měření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EFF66B99-1FFB-452E-A7C9-C1D10D411C5A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61D54970-44D8-4610-B593-14082CFF677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9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457385" y="1763524"/>
            <a:ext cx="51470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Systematická chyba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chyba opakující se (pravidelně) a mající znaménko.</a:t>
            </a:r>
          </a:p>
          <a:p>
            <a:pPr algn="just"/>
            <a:endParaRPr lang="cs-CZ" sz="1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Vzniká obvykle jako důsledek definovatelné příčiny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POČETNÍ (zaokrouhlení konstant),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PŘÍSTROJOVÉ (konstrukce přístroje, vliv okolí...),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ČTENÍM (ručkové) – OBSLUHY (lidský vliv).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B14CD7F9-0857-455B-8ACB-1901E15F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05" y="1936868"/>
            <a:ext cx="2727712" cy="1708156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4DAB38B-D5D5-4B9E-A012-45BE93131699}"/>
              </a:ext>
            </a:extLst>
          </p:cNvPr>
          <p:cNvSpPr/>
          <p:nvPr/>
        </p:nvSpPr>
        <p:spPr>
          <a:xfrm>
            <a:off x="539552" y="4205987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Systematická chyba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přičítá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(násobí apod.)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měřené hodnotě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Významně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ovlivňuje náměr konstantně jedním směrem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když se velikost ovlivnění může časem měnit např. v důsledku stárnutí měřicího přístroje.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Chybu můžeme matematicky z náměru korigovat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pokud ji známe.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Problémem je odhalení nahodilé/náhodné chyby.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odhalení není problém ji matematicky korigovat. 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131662B-EAD6-497E-87DD-1EBA4521CEEF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58987170-3570-44DA-BB03-EF951FEFC5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6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Je-li však tato korekce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menší než chyby způsobené nepřesností přístrojů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nemusíme kompenzaci započítávat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možností identifikace systematické chyby je srovnávací měření jinou metodou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Systematické chyby jsou zaviněny trvale působícími vlivy.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 je předem stanovit rozborem použité metody či rozborem vlastností použitého měřicího přístroje.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 je kompenzovat nebo alespoň omezit jejich vliv.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Vznikají skutečnými a reálnými vlastnostmi součástek a dílů z nichž je přístroj konstruován a vyroben.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Vznikají postupným opotřebováním provozem nebo stárnutím a únavou materiálů.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Vznikají působením vnějších vlivů (teplota, vlhkost,....) na použité materiály.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84999963-6CF1-4F88-AF35-A5345BF0BD3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C73C8CE0-11D0-4BF0-817B-97FF8F3A43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4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odhalovány při opravách přístroje či kalibracích/ověření přístroje.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Odstranit chyby lze obvykle opravou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(výměnou zdánlivě dobrých a opotřebovaných součástek, ...),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seřízením pracovních bodů jednotlivých částí a obvodů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pečlivým a opakovaným nastavením pracovních bodů, atd. 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C0CE0269-BD28-4985-8536-CE1F419DE104}"/>
              </a:ext>
            </a:extLst>
          </p:cNvPr>
          <p:cNvSpPr/>
          <p:nvPr/>
        </p:nvSpPr>
        <p:spPr>
          <a:xfrm>
            <a:off x="566662" y="3212976"/>
            <a:ext cx="80377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Nahodilá/náhodná chyba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způsobena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nepravidelně působícími vlivy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okamžitými stavy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(přístroje, okolí),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změnami v přístroji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někdy i nevhodně zvolenou metodou (!).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Patří sem různé či neobvyklé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rozptyly „čtení“ naměřených hodnot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(dáno „čtenářem“ a jeho „kvalitou či pečlivostí“ nebo vlivem momentálních okolností při čtení - osvětlení čtené hodnoty, konstrukce stupnice,...).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Patří sem i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odchylky hodnot způsobených tzv. chybou opakovatelnosti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(ovlivňují ji mechanické i elektrické konstrukční vlastnosti použitých prvků a součástek – např.: tření převodů ukazatele, „ručky“ měřicího přístroje nebo působení různých rušivých vlivů).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CB20831-C44B-4876-9BC5-418761CE3297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7830E55B-8833-433D-ACF0-BE7751C345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01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Eliminace nebo korekce těchto chyb je obtížná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spíše nemožná – vyžaduje značné /až speciální znalosti a dovednosti. </a:t>
            </a:r>
          </a:p>
          <a:p>
            <a:pPr algn="just"/>
            <a:endParaRPr lang="cs-CZ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Náhodnou chybu z jednoho měření nemůžeme stanovit!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Náměr musí být vícenásobný a zpracujeme jej statistickými metodami za předpokladu určitého rozložení náhodných chyb.</a:t>
            </a:r>
          </a:p>
          <a:p>
            <a:pPr algn="just"/>
            <a:r>
              <a:rPr lang="cs-CZ" sz="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počet měření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umožňující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statistické zpracování je 5 - 10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počet měření bývá omezen časem, náklady apod.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než 100-násobné opakování zpravidla již výrazněji nezpřesňuje výsledek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nezbytná pečlivost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od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teoretické přípravy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přes volbu prvků a jejich realizaci (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umístění, zapojení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atp.),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provedení vlastního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až po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 a vyhodnocení výsledků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042F48E3-54A3-4501-99EE-28AF2FF6540B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6908059E-2E0B-4751-98FD-DD096A004B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8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nepoužívat Chybový přístup měření, ale Nejistotový přístup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Úplný výsledek měření podle klasického „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chybového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přístupu se skládá z: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odhadu hodnoty měřené veličiny </a:t>
            </a:r>
            <a:r>
              <a:rPr lang="cs-CZ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hodnoty hranice náhodných chyb </a:t>
            </a:r>
            <a:r>
              <a:rPr lang="el-GR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b="1" i="1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</a:t>
            </a:r>
            <a:r>
              <a:rPr lang="cs-CZ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Výsledek je uváděn ve tvaru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MĚŘENÁ VELIČINA = VÝSLEDNÁ HODNOTA ± SMĚRODATNÁ odchylka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chyb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při klasickém přístupu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zahrnuje statistické i nestatistické postupy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což do ní zavádí rozpor. </a:t>
            </a:r>
          </a:p>
          <a:p>
            <a:pPr algn="just"/>
            <a:endParaRPr lang="cs-CZ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Není-li nalezen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vhodný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identifikace chyb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tím větší je potřeba korekcemi eliminovat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pokud možno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chyby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Neexistuje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žádný všeobecně přijímaný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prostředek kombinace systematických a náhodných chyb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by dal obecnou představu o tom,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nakolik je výsledek měření pravdivý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tj. jak blízko má k pravé hodnotě.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2F1D79FB-159F-47E3-9CC5-3A22E5FF2BA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14A734C0-61FB-4115-AF24-EBFA8A47A5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5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 je věda o měření.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ál 4">
            <a:extLst>
              <a:ext uri="{FF2B5EF4-FFF2-40B4-BE49-F238E27FC236}">
                <a16:creationId xmlns:a16="http://schemas.microsoft.com/office/drawing/2014/main" id="{D0B8EE33-B1DA-49BC-8124-2CE1C31A9308}"/>
              </a:ext>
            </a:extLst>
          </p:cNvPr>
          <p:cNvSpPr/>
          <p:nvPr/>
        </p:nvSpPr>
        <p:spPr>
          <a:xfrm>
            <a:off x="449030" y="2668310"/>
            <a:ext cx="2808312" cy="1139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Zkoumaný systém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680C50EB-6BCE-44C8-8EA5-C5516AF0A0FA}"/>
              </a:ext>
            </a:extLst>
          </p:cNvPr>
          <p:cNvSpPr/>
          <p:nvPr/>
        </p:nvSpPr>
        <p:spPr>
          <a:xfrm>
            <a:off x="3295935" y="3097789"/>
            <a:ext cx="2088231" cy="280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7852E4DA-FD45-4E94-95A1-9A2C4B1C6AA1}"/>
              </a:ext>
            </a:extLst>
          </p:cNvPr>
          <p:cNvSpPr/>
          <p:nvPr/>
        </p:nvSpPr>
        <p:spPr>
          <a:xfrm>
            <a:off x="5498091" y="2681327"/>
            <a:ext cx="2808312" cy="11393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Výsledek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9D65088-F1E9-4F9E-94AE-CA7868BC039C}"/>
              </a:ext>
            </a:extLst>
          </p:cNvPr>
          <p:cNvSpPr/>
          <p:nvPr/>
        </p:nvSpPr>
        <p:spPr>
          <a:xfrm>
            <a:off x="531340" y="4683702"/>
            <a:ext cx="2240460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Fyzikální měření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D18F4827-17E5-4ED0-B320-485C1A735139}"/>
              </a:ext>
            </a:extLst>
          </p:cNvPr>
          <p:cNvSpPr/>
          <p:nvPr/>
        </p:nvSpPr>
        <p:spPr>
          <a:xfrm>
            <a:off x="6516216" y="5317092"/>
            <a:ext cx="2016224" cy="704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VÝSLEDEK MĚŘENÍ</a:t>
            </a:r>
          </a:p>
        </p:txBody>
      </p:sp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22E65A87-E20A-4E14-99C0-25728E52C5C2}"/>
              </a:ext>
            </a:extLst>
          </p:cNvPr>
          <p:cNvSpPr/>
          <p:nvPr/>
        </p:nvSpPr>
        <p:spPr>
          <a:xfrm>
            <a:off x="421174" y="5531247"/>
            <a:ext cx="6239058" cy="28677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4840760B-2C12-47D8-8729-88C51EA668B7}"/>
              </a:ext>
            </a:extLst>
          </p:cNvPr>
          <p:cNvSpPr/>
          <p:nvPr/>
        </p:nvSpPr>
        <p:spPr>
          <a:xfrm>
            <a:off x="1920232" y="5270482"/>
            <a:ext cx="2808312" cy="89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KALIBROVANÉ/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OVĚŘENÉ MĚŘIDLO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9F2F510E-D312-4092-BB3F-49F90574C7CB}"/>
              </a:ext>
            </a:extLst>
          </p:cNvPr>
          <p:cNvSpPr/>
          <p:nvPr/>
        </p:nvSpPr>
        <p:spPr>
          <a:xfrm>
            <a:off x="421174" y="5270482"/>
            <a:ext cx="1270506" cy="704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VZOREK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1CE0093C-BB1B-4C01-8367-B816B97D00BB}"/>
              </a:ext>
            </a:extLst>
          </p:cNvPr>
          <p:cNvSpPr/>
          <p:nvPr/>
        </p:nvSpPr>
        <p:spPr>
          <a:xfrm>
            <a:off x="5016898" y="5267147"/>
            <a:ext cx="1296145" cy="704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964BD19C-E077-419C-ADD9-EC297B086AC3}"/>
              </a:ext>
            </a:extLst>
          </p:cNvPr>
          <p:cNvSpPr/>
          <p:nvPr/>
        </p:nvSpPr>
        <p:spPr>
          <a:xfrm>
            <a:off x="2626014" y="2434232"/>
            <a:ext cx="3541243" cy="1667644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18F6025-D7DF-4C8C-B0B2-34319B9C3F97}"/>
              </a:ext>
            </a:extLst>
          </p:cNvPr>
          <p:cNvSpPr txBox="1"/>
          <p:nvPr/>
        </p:nvSpPr>
        <p:spPr>
          <a:xfrm>
            <a:off x="2648817" y="42838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měření (teplota, vlhkost, aj.)</a:t>
            </a:r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A25CCDC4-629C-455D-8901-2DDAF01C0B26}"/>
              </a:ext>
            </a:extLst>
          </p:cNvPr>
          <p:cNvGrpSpPr/>
          <p:nvPr/>
        </p:nvGrpSpPr>
        <p:grpSpPr>
          <a:xfrm>
            <a:off x="3113170" y="3378135"/>
            <a:ext cx="2454466" cy="847545"/>
            <a:chOff x="3113170" y="3162111"/>
            <a:chExt cx="2454466" cy="847545"/>
          </a:xfrm>
        </p:grpSpPr>
        <p:cxnSp>
          <p:nvCxnSpPr>
            <p:cNvPr id="29" name="Přímá spojnice se šipkou 28">
              <a:extLst>
                <a:ext uri="{FF2B5EF4-FFF2-40B4-BE49-F238E27FC236}">
                  <a16:creationId xmlns:a16="http://schemas.microsoft.com/office/drawing/2014/main" id="{45A6596F-A00F-4801-BFEA-9EA3E913CD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3170" y="3162111"/>
              <a:ext cx="720080" cy="70833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>
              <a:extLst>
                <a:ext uri="{FF2B5EF4-FFF2-40B4-BE49-F238E27FC236}">
                  <a16:creationId xmlns:a16="http://schemas.microsoft.com/office/drawing/2014/main" id="{37307C76-5811-463F-B9EB-09991FAC82E4}"/>
                </a:ext>
              </a:extLst>
            </p:cNvPr>
            <p:cNvCxnSpPr>
              <a:cxnSpLocks/>
            </p:cNvCxnSpPr>
            <p:nvPr/>
          </p:nvCxnSpPr>
          <p:spPr>
            <a:xfrm>
              <a:off x="4386605" y="3162111"/>
              <a:ext cx="6783" cy="84754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840705A3-A9A1-48D7-899E-84A201647F6D}"/>
                </a:ext>
              </a:extLst>
            </p:cNvPr>
            <p:cNvCxnSpPr>
              <a:cxnSpLocks/>
            </p:cNvCxnSpPr>
            <p:nvPr/>
          </p:nvCxnSpPr>
          <p:spPr>
            <a:xfrm>
              <a:off x="4846012" y="3162111"/>
              <a:ext cx="721624" cy="74972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2AF44297-A6B2-4A8C-BFA4-FCAD4493ECB0}"/>
              </a:ext>
            </a:extLst>
          </p:cNvPr>
          <p:cNvGrpSpPr/>
          <p:nvPr/>
        </p:nvGrpSpPr>
        <p:grpSpPr>
          <a:xfrm rot="10800000">
            <a:off x="3199032" y="2060848"/>
            <a:ext cx="2454466" cy="847545"/>
            <a:chOff x="3113170" y="3162111"/>
            <a:chExt cx="2454466" cy="847545"/>
          </a:xfrm>
        </p:grpSpPr>
        <p:cxnSp>
          <p:nvCxnSpPr>
            <p:cNvPr id="39" name="Přímá spojnice se šipkou 38">
              <a:extLst>
                <a:ext uri="{FF2B5EF4-FFF2-40B4-BE49-F238E27FC236}">
                  <a16:creationId xmlns:a16="http://schemas.microsoft.com/office/drawing/2014/main" id="{055392E1-0288-444B-AECD-53055CED0B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3170" y="3162111"/>
              <a:ext cx="720080" cy="70833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>
              <a:extLst>
                <a:ext uri="{FF2B5EF4-FFF2-40B4-BE49-F238E27FC236}">
                  <a16:creationId xmlns:a16="http://schemas.microsoft.com/office/drawing/2014/main" id="{C6290BE4-C851-49ED-B630-3494B6D6BAB1}"/>
                </a:ext>
              </a:extLst>
            </p:cNvPr>
            <p:cNvCxnSpPr>
              <a:cxnSpLocks/>
            </p:cNvCxnSpPr>
            <p:nvPr/>
          </p:nvCxnSpPr>
          <p:spPr>
            <a:xfrm>
              <a:off x="4386605" y="3162111"/>
              <a:ext cx="6783" cy="84754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C65A0726-6C26-4AD7-A2AC-C6607F903A0E}"/>
                </a:ext>
              </a:extLst>
            </p:cNvPr>
            <p:cNvCxnSpPr>
              <a:cxnSpLocks/>
            </p:cNvCxnSpPr>
            <p:nvPr/>
          </p:nvCxnSpPr>
          <p:spPr>
            <a:xfrm>
              <a:off x="4846012" y="3162111"/>
              <a:ext cx="721624" cy="74972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bdélník 41">
            <a:extLst>
              <a:ext uri="{FF2B5EF4-FFF2-40B4-BE49-F238E27FC236}">
                <a16:creationId xmlns:a16="http://schemas.microsoft.com/office/drawing/2014/main" id="{63D505C6-3A9E-479D-8164-9E8EBD60EAD2}"/>
              </a:ext>
            </a:extLst>
          </p:cNvPr>
          <p:cNvSpPr/>
          <p:nvPr/>
        </p:nvSpPr>
        <p:spPr>
          <a:xfrm>
            <a:off x="3757372" y="2794396"/>
            <a:ext cx="1301519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4E0241B-C198-4425-8BE2-7A025640594C}"/>
              </a:ext>
            </a:extLst>
          </p:cNvPr>
          <p:cNvSpPr/>
          <p:nvPr/>
        </p:nvSpPr>
        <p:spPr>
          <a:xfrm>
            <a:off x="5697809" y="1869217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 / Chyba měření</a:t>
            </a:r>
            <a:endParaRPr lang="cs-CZ" dirty="0"/>
          </a:p>
        </p:txBody>
      </p:sp>
      <p:pic>
        <p:nvPicPr>
          <p:cNvPr id="30" name="Picture 1">
            <a:extLst>
              <a:ext uri="{FF2B5EF4-FFF2-40B4-BE49-F238E27FC236}">
                <a16:creationId xmlns:a16="http://schemas.microsoft.com/office/drawing/2014/main" id="{FFBE583B-532A-444C-9CBD-BDEC606760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měření se dělí na hrubé,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náhodné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systematické.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Náhodná chyba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taková část celkové chyby měření, která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krátkodobě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mění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při opakování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Systematická chyba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taková část celkové chyby měření, která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zůstává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konstantní při opakovaném měření veličiny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2F1D79FB-159F-47E3-9CC5-3A22E5FF2BA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98D61DD-D642-45F5-9D40-92DE30490D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FA81FED-EDCA-4963-BCBC-AD61BB6A4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07" y="4731301"/>
            <a:ext cx="4187205" cy="137806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DD75878-1990-40A9-BA70-1E0304969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33" y="3569127"/>
            <a:ext cx="3770872" cy="10900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6D208A-7CC3-43D7-9F2E-476AD69D1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3569127"/>
            <a:ext cx="3745097" cy="181606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18424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při zpracování chyb</a:t>
            </a:r>
          </a:p>
          <a:p>
            <a:pPr algn="just"/>
            <a:endParaRPr lang="cs-CZ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znalého metrologa by se tedy měla skládat z následujících kroků: </a:t>
            </a:r>
          </a:p>
          <a:p>
            <a:pPr marL="342900" indent="-342900" algn="just">
              <a:buAutoNum type="arabicPeriod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Odhalení a identifikace hrubých chyb a zásah do systému měření, který by vede k jejich vyloučení. </a:t>
            </a:r>
          </a:p>
          <a:p>
            <a:pPr marL="342900" indent="-342900" algn="just">
              <a:buAutoNum type="arabicPeriod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systematických chyb a jejich odstranění nebo korigování. </a:t>
            </a:r>
          </a:p>
          <a:p>
            <a:pPr marL="342900" indent="-342900" algn="just">
              <a:buAutoNum type="arabicPeriod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Provedení rozboru náhodných chyb.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se podaří identifikovat příčinu některé z této skupiny chyb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převést ji do skupiny chyb systematických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provést příslušnou korekci.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Zbylé náhodné chyby pak podrobit statistickému zpracování.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2F1D79FB-159F-47E3-9CC5-3A22E5FF2BA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98D61DD-D642-45F5-9D40-92DE30490D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0F17D0E-2CA3-48BE-8BB3-8A0B84D9537F}"/>
              </a:ext>
            </a:extLst>
          </p:cNvPr>
          <p:cNvSpPr/>
          <p:nvPr/>
        </p:nvSpPr>
        <p:spPr>
          <a:xfrm>
            <a:off x="1195012" y="4894703"/>
            <a:ext cx="6774975" cy="1200329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Ideálem je měření bez chyb. </a:t>
            </a:r>
          </a:p>
          <a:p>
            <a:pPr algn="ctr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Prakticky dosažitelný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však pouze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měření bez hrubých chyb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 přesně stanovenými korekcemi chyb systematických a statisticky kontrolovanými náhodnými chybami. </a:t>
            </a:r>
          </a:p>
        </p:txBody>
      </p:sp>
    </p:spTree>
    <p:extLst>
      <p:ext uri="{BB962C8B-B14F-4D97-AF65-F5344CB8AC3E}">
        <p14:creationId xmlns:p14="http://schemas.microsoft.com/office/powerpoint/2010/main" val="275009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</a:p>
          <a:p>
            <a:pPr algn="just"/>
            <a:endParaRPr lang="cs-CZ" altLang="cs-CZ" sz="900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HORSKÝ, J. – HORSKÝ, P. – HORSKÁ, J.: Měření a jeho vyhodnocení IV: výsledek měření, chyby, nejistoty, specifikace. </a:t>
            </a:r>
            <a:r>
              <a:rPr lang="cs-CZ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2015, roč. 21, č. 4, s. 30–33.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Pokyn pro vyjadřování nejistoty měření (GUM). ÚNMZ, 2012.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ČSN P ENV 13005 Pokyn pro vyjádření nejistoty měření. 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1623261-BF25-4FFB-BC54-7B46383B137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E7375F28-E908-4389-AE1E-E1CA13B39A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1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Každé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fyzice, ať již extenzivních (např. délka) nebo intenzivních (např. teplota) veličin,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zatíženo určitou nepřesností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způsobenou nejrůznějšími negativními vlivy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se v měřicím procesu vyskytují.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 projeví odchylkou mezi naměřenou a skutečnou hodnotou sledované veličiny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F06BD90F-4754-46D9-9CF0-B6C5EBF4EEFD}"/>
              </a:ext>
            </a:extLst>
          </p:cNvPr>
          <p:cNvGrpSpPr/>
          <p:nvPr/>
        </p:nvGrpSpPr>
        <p:grpSpPr>
          <a:xfrm>
            <a:off x="1259632" y="3960026"/>
            <a:ext cx="7253404" cy="1404740"/>
            <a:chOff x="1618076" y="4810176"/>
            <a:chExt cx="7253404" cy="1404740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78955018-28B4-4DE9-8C90-7951B4CE9242}"/>
                </a:ext>
              </a:extLst>
            </p:cNvPr>
            <p:cNvGrpSpPr/>
            <p:nvPr/>
          </p:nvGrpSpPr>
          <p:grpSpPr>
            <a:xfrm>
              <a:off x="1691680" y="4810176"/>
              <a:ext cx="7179800" cy="1404740"/>
              <a:chOff x="1691680" y="4628665"/>
              <a:chExt cx="7179800" cy="1404740"/>
            </a:xfrm>
          </p:grpSpPr>
          <p:cxnSp>
            <p:nvCxnSpPr>
              <p:cNvPr id="13" name="Přímá spojnice se šipkou 12">
                <a:extLst>
                  <a:ext uri="{FF2B5EF4-FFF2-40B4-BE49-F238E27FC236}">
                    <a16:creationId xmlns:a16="http://schemas.microsoft.com/office/drawing/2014/main" id="{41021B98-DB73-4458-987F-F03832FEBE8B}"/>
                  </a:ext>
                </a:extLst>
              </p:cNvPr>
              <p:cNvCxnSpPr/>
              <p:nvPr/>
            </p:nvCxnSpPr>
            <p:spPr>
              <a:xfrm>
                <a:off x="1691680" y="5373216"/>
                <a:ext cx="633670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5CFE52B5-CDC8-417C-8E25-35EB9B735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8983" y="5079460"/>
                <a:ext cx="0" cy="56686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B107596D-7BB8-4AED-B519-91C92BD567F0}"/>
                  </a:ext>
                </a:extLst>
              </p:cNvPr>
              <p:cNvSpPr/>
              <p:nvPr/>
            </p:nvSpPr>
            <p:spPr>
              <a:xfrm>
                <a:off x="3347864" y="4628665"/>
                <a:ext cx="2157176" cy="523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skutečná/pravá/ referenční hodnota</a:t>
                </a:r>
                <a:endParaRPr lang="cs-CZ" sz="1400" b="1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0" name="Obrázek 19">
                <a:extLst>
                  <a:ext uri="{FF2B5EF4-FFF2-40B4-BE49-F238E27FC236}">
                    <a16:creationId xmlns:a16="http://schemas.microsoft.com/office/drawing/2014/main" id="{DE0FB68E-E02B-45A4-8A0C-173961317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48058" y="5772918"/>
                <a:ext cx="209718" cy="180882"/>
              </a:xfrm>
              <a:prstGeom prst="rect">
                <a:avLst/>
              </a:prstGeom>
            </p:spPr>
          </p:pic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4FD9D1F8-9E5E-483E-9894-D2F197B7EB9A}"/>
                  </a:ext>
                </a:extLst>
              </p:cNvPr>
              <p:cNvSpPr/>
              <p:nvPr/>
            </p:nvSpPr>
            <p:spPr>
              <a:xfrm>
                <a:off x="5974151" y="5725628"/>
                <a:ext cx="289732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 průměrná naměřená hodnota</a:t>
                </a:r>
                <a:endParaRPr lang="cs-CZ" sz="1400" b="1" dirty="0"/>
              </a:p>
            </p:txBody>
          </p:sp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1308F94E-F219-425F-8F13-57BA3C7555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13861" y="5375573"/>
                <a:ext cx="34459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D1213B80-3368-412B-A00C-003768792E25}"/>
                </a:ext>
              </a:extLst>
            </p:cNvPr>
            <p:cNvCxnSpPr>
              <a:cxnSpLocks/>
            </p:cNvCxnSpPr>
            <p:nvPr/>
          </p:nvCxnSpPr>
          <p:spPr>
            <a:xfrm>
              <a:off x="5892977" y="5282406"/>
              <a:ext cx="0" cy="56686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21CA661F-1385-4C60-BE9F-E79E864D3795}"/>
                </a:ext>
              </a:extLst>
            </p:cNvPr>
            <p:cNvSpPr/>
            <p:nvPr/>
          </p:nvSpPr>
          <p:spPr>
            <a:xfrm>
              <a:off x="1618076" y="5568142"/>
              <a:ext cx="28973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měřený parametr</a:t>
              </a:r>
              <a:endParaRPr lang="cs-CZ" sz="1400" b="1" dirty="0"/>
            </a:p>
          </p:txBody>
        </p:sp>
      </p:grpSp>
      <p:sp>
        <p:nvSpPr>
          <p:cNvPr id="37" name="Obdélník 36">
            <a:extLst>
              <a:ext uri="{FF2B5EF4-FFF2-40B4-BE49-F238E27FC236}">
                <a16:creationId xmlns:a16="http://schemas.microsoft.com/office/drawing/2014/main" id="{2BA75963-0CC4-4539-A4C2-462E4F556048}"/>
              </a:ext>
            </a:extLst>
          </p:cNvPr>
          <p:cNvSpPr/>
          <p:nvPr/>
        </p:nvSpPr>
        <p:spPr>
          <a:xfrm>
            <a:off x="647721" y="3861048"/>
            <a:ext cx="7865315" cy="15037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FF4FA4C8-3719-4DA7-87F4-A8A1F52338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3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Současný stav měřicí techniky dovoluje provádět fyzikální měření téměř každému. 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Větším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problémem se stává schopnost naměřené údaje zpracovat, interpretovat a stanovit,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jakou „přesností“ bylo měření vykonáno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Přesnost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(tj. správnost a shodnost) celého měřicího procesu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souhrnem přesnosti měřicího zařízení, přesnosti měřicí metody a přesnosti operátora, který s měřidlem zachází.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třeba zdůraznit všeobecný rys měření – </a:t>
            </a:r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měřicím zařízením a zvolenou metodou se na měřeném objektu určuje hodnota sledované veličiny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3B77B7F4-D2D9-4FD0-9D58-F33498C29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76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684397"/>
            <a:ext cx="3816424" cy="1477328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 přesného přístroje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Přístroj měří přesně a precizně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Přístroj splňuje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požadavek vysoké přesnosti a preciznosti naměřených hodnot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18" y="3238108"/>
            <a:ext cx="3168352" cy="278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860032" y="1683874"/>
            <a:ext cx="3744416" cy="1477328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Preciznost měření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Přístroj měří precizně.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jeho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opakovaného měření stejného vzorku jsou blízko u seb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03" y="3229910"/>
            <a:ext cx="3170627" cy="2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272520" y="1628800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72AAB843-C2C2-4375-AE99-D5261882ACA3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E5B20EE-FE9E-465D-8412-A84AF2E5D2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42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684397"/>
            <a:ext cx="3816424" cy="2308324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Nízká preciznost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Přístroj měří přesně.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Všechna naměřená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jsou blízko skutečné hodnoty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Data/hodnoty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NEJSOU ale precizní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protože odchylka od reálné hodnoty je při každém měření RŮZNĚ VELKÁ.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860032" y="1683874"/>
            <a:ext cx="3744416" cy="1754326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Nepřesné ani Neprecizní měření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měření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mají velmi nízkou přesnost a preciznost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přístroj </a:t>
            </a:r>
            <a:r>
              <a:rPr lang="cs-CZ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nelze používat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má zavádějící data/hodnoty.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80" y="4060279"/>
            <a:ext cx="22479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15" y="3861048"/>
            <a:ext cx="23050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272520" y="1628800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C0FFA021-B88D-40DA-96DD-DFBAC61C5664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13148E92-B6E6-4902-B6E3-6053F66A79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4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3615407"/>
            <a:ext cx="7992887" cy="46166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Obecné informace chyby měření x nejistota měření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D714E616-D3D8-42D5-8DFE-D9D23205C105}"/>
              </a:ext>
            </a:extLst>
          </p:cNvPr>
          <p:cNvSpPr/>
          <p:nvPr/>
        </p:nvSpPr>
        <p:spPr>
          <a:xfrm>
            <a:off x="586393" y="2551837"/>
            <a:ext cx="7992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Každé měření je zatíženo určitou nepřesností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způsobenou nejrůznějšími negativními vlivy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se v měřicím procesu vyskytují.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ŽÁDNÉ MĚŘENÍ NENÍ PŘESNÉ!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0D94B0F5-33D4-4ABB-B61D-4D66F43551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0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měření se setkáváme se 2 typy chyb:</a:t>
            </a:r>
          </a:p>
          <a:p>
            <a:pPr algn="just"/>
            <a:endParaRPr lang="cs-CZ" alt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chyba, chyba měření, přístrojová chyba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definovány v mezinárodním metrologickém slovníku VIM 3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o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odchylku měřené hodnoty od hodnoty referenční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(konvenční) – v idealizovaném případě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hodnoty skutečné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tedy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rozdíl mezi hodnotou naměřenou a hodnotou, která je považována za správnou/pravou/skutečnou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známé ze statistického zpracování dat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 metrologii tyto chyby nazýváme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ovlivňující veličina, složka nejistoty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zejména o chyby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systematické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náhodné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případně chyby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hrubé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by se v měření vyskytovat neměly,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těmito chybami se pracuje při určování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nejistoty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která je používána pro vyjádření,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jakou možnou nepřesností byla měřená hodnota určena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cs-CZ" alt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3760FAEF-0286-4E52-9D86-C83B90B849C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174480F-0950-4250-B53C-A64FB5CBA5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63366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4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3268</Words>
  <Application>Microsoft Office PowerPoint</Application>
  <PresentationFormat>Předvádění na obrazovce (4:3)</PresentationFormat>
  <Paragraphs>348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Myriad Pro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Štěpánka Dvořáčková</cp:lastModifiedBy>
  <cp:revision>50</cp:revision>
  <dcterms:created xsi:type="dcterms:W3CDTF">2017-11-24T10:29:28Z</dcterms:created>
  <dcterms:modified xsi:type="dcterms:W3CDTF">2024-01-02T13:44:33Z</dcterms:modified>
</cp:coreProperties>
</file>