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406" r:id="rId3"/>
    <p:sldId id="322" r:id="rId4"/>
    <p:sldId id="408" r:id="rId5"/>
    <p:sldId id="323" r:id="rId6"/>
    <p:sldId id="324" r:id="rId7"/>
    <p:sldId id="333" r:id="rId8"/>
    <p:sldId id="334" r:id="rId9"/>
    <p:sldId id="335" r:id="rId10"/>
    <p:sldId id="336" r:id="rId11"/>
    <p:sldId id="337" r:id="rId12"/>
    <p:sldId id="338" r:id="rId13"/>
    <p:sldId id="339"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70" r:id="rId29"/>
    <p:sldId id="371" r:id="rId30"/>
    <p:sldId id="372" r:id="rId31"/>
    <p:sldId id="373" r:id="rId32"/>
    <p:sldId id="374" r:id="rId33"/>
    <p:sldId id="375" r:id="rId34"/>
    <p:sldId id="376" r:id="rId35"/>
    <p:sldId id="356" r:id="rId36"/>
    <p:sldId id="357" r:id="rId37"/>
    <p:sldId id="378" r:id="rId38"/>
    <p:sldId id="379" r:id="rId39"/>
    <p:sldId id="380" r:id="rId40"/>
    <p:sldId id="381" r:id="rId41"/>
    <p:sldId id="358" r:id="rId42"/>
    <p:sldId id="409"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79B8B-D09D-4063-BF59-83C265BDFE5F}" type="datetimeFigureOut">
              <a:rPr lang="cs-CZ" smtClean="0"/>
              <a:t>22.05.2020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8E9E4-08C0-43E2-AB26-4732BA2DF1BA}" type="slidenum">
              <a:rPr lang="cs-CZ" smtClean="0"/>
              <a:t>‹#›</a:t>
            </a:fld>
            <a:endParaRPr lang="cs-CZ"/>
          </a:p>
        </p:txBody>
      </p:sp>
    </p:spTree>
    <p:extLst>
      <p:ext uri="{BB962C8B-B14F-4D97-AF65-F5344CB8AC3E}">
        <p14:creationId xmlns:p14="http://schemas.microsoft.com/office/powerpoint/2010/main" val="41561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900" b="1" i="1"/>
              <a:t>1) </a:t>
            </a:r>
            <a:r>
              <a:rPr lang="cs-CZ" altLang="cs-CZ" sz="900" b="1" i="1" u="sng"/>
              <a:t>Porodem</a:t>
            </a:r>
            <a:r>
              <a:rPr lang="cs-CZ" altLang="cs-CZ" sz="900" b="1" i="1"/>
              <a:t> se rozumí ukončení těhotenství narozením živého nebo mrtvého dítěte;</a:t>
            </a:r>
            <a:endParaRPr lang="cs-CZ" altLang="cs-CZ" sz="900" b="1"/>
          </a:p>
          <a:p>
            <a:pPr>
              <a:lnSpc>
                <a:spcPct val="80000"/>
              </a:lnSpc>
            </a:pPr>
            <a:r>
              <a:rPr lang="cs-CZ" altLang="cs-CZ" sz="900" b="1"/>
              <a:t> </a:t>
            </a:r>
            <a:endParaRPr lang="cs-CZ" altLang="cs-CZ" sz="900" b="1" i="1"/>
          </a:p>
          <a:p>
            <a:pPr>
              <a:lnSpc>
                <a:spcPct val="80000"/>
              </a:lnSpc>
            </a:pPr>
            <a:r>
              <a:rPr lang="cs-CZ" altLang="cs-CZ" sz="900" b="1" i="1"/>
              <a:t>2) </a:t>
            </a:r>
            <a:r>
              <a:rPr lang="cs-CZ" altLang="cs-CZ" sz="900" b="1" i="1" u="sng"/>
              <a:t>Za narození živého dítěte</a:t>
            </a:r>
            <a:r>
              <a:rPr lang="cs-CZ" altLang="cs-CZ" sz="900" b="1" i="1"/>
              <a:t> se považuje úplné vypuzení nebo vynětí plodu z těla matčina, bez ohledu na délku trvání těhotenství, jestliže plod po narození dýchá nebo projevuje alespoň jednu ze známek života, to je srdeční činnost, pulsaci pupečníku nebo nesporný pohyb kosterního svalstva bez ohledu na to, zda byl pupečník přerušen nebo placenta připojena;</a:t>
            </a:r>
            <a:endParaRPr lang="cs-CZ" altLang="cs-CZ" sz="900" b="1"/>
          </a:p>
          <a:p>
            <a:pPr>
              <a:lnSpc>
                <a:spcPct val="80000"/>
              </a:lnSpc>
            </a:pPr>
            <a:r>
              <a:rPr lang="cs-CZ" altLang="cs-CZ" sz="900" b="1"/>
              <a:t> </a:t>
            </a:r>
            <a:endParaRPr lang="cs-CZ" altLang="cs-CZ" sz="900" b="1" i="1"/>
          </a:p>
          <a:p>
            <a:pPr>
              <a:lnSpc>
                <a:spcPct val="80000"/>
              </a:lnSpc>
            </a:pPr>
            <a:r>
              <a:rPr lang="cs-CZ" altLang="cs-CZ" sz="900" b="1" i="1"/>
              <a:t>3) </a:t>
            </a:r>
            <a:r>
              <a:rPr lang="cs-CZ" altLang="cs-CZ" sz="900" b="1" i="1" u="sng"/>
              <a:t>Mrtvě narozeným dítětem</a:t>
            </a:r>
            <a:r>
              <a:rPr lang="cs-CZ" altLang="cs-CZ" sz="900" b="1" i="1"/>
              <a:t> se rozumí plod narozený bez známek života, jehož hmotnost je 500g a více, nelze-li porodní hmotnost určit, narozený po 22. dokončeném týdnu těhotenství, a nelze-li délku těhotenství určit, nejméně 25 cm dlouhý, a to od temene hlavy k patě.</a:t>
            </a:r>
            <a:endParaRPr lang="cs-CZ" altLang="cs-CZ" sz="900" b="1"/>
          </a:p>
          <a:p>
            <a:pPr>
              <a:lnSpc>
                <a:spcPct val="80000"/>
              </a:lnSpc>
            </a:pPr>
            <a:r>
              <a:rPr lang="cs-CZ" altLang="cs-CZ" sz="900" b="1"/>
              <a:t> </a:t>
            </a:r>
            <a:endParaRPr lang="cs-CZ" altLang="cs-CZ" sz="900" b="1" i="1"/>
          </a:p>
          <a:p>
            <a:pPr>
              <a:lnSpc>
                <a:spcPct val="80000"/>
              </a:lnSpc>
            </a:pPr>
            <a:r>
              <a:rPr lang="cs-CZ" altLang="cs-CZ" sz="900" b="1" i="1"/>
              <a:t>4) </a:t>
            </a:r>
            <a:r>
              <a:rPr lang="cs-CZ" altLang="cs-CZ" sz="900" b="1" i="1" u="sng"/>
              <a:t>Potratem</a:t>
            </a:r>
            <a:r>
              <a:rPr lang="cs-CZ" altLang="cs-CZ" sz="900" b="1" i="1"/>
              <a:t>  se rozumí</a:t>
            </a:r>
          </a:p>
          <a:p>
            <a:pPr>
              <a:lnSpc>
                <a:spcPct val="80000"/>
              </a:lnSpc>
            </a:pPr>
            <a:r>
              <a:rPr lang="cs-CZ" altLang="cs-CZ" sz="900" b="1" i="1"/>
              <a:t>a) spontánní potrat, to je ukončení těhotenství, kdy je embryo nebo plod neprojevující známky života samovolně vypuzen nebo vyjmut z dělohy a jeho hmotnost je nižší než 500g, a pokud ji nelze zjistit, je-li těhotenství kratší než 22 týdnů (méně než 22+0),</a:t>
            </a:r>
          </a:p>
          <a:p>
            <a:pPr>
              <a:lnSpc>
                <a:spcPct val="80000"/>
              </a:lnSpc>
            </a:pPr>
            <a:r>
              <a:rPr lang="cs-CZ" altLang="cs-CZ" sz="900" b="1" i="1"/>
              <a:t>b) umělé přerušení těhotenství provedené podle zákona upravujícího umělé přerušení těhotenství (zákon č. 66/1986 Sb., o umělém přerušení těhotenství, vyhláška MZ ČSR č. 75/1986 Sb., kterou se provádí zákon ČNR č. 66/1986 Sb., o umělém přerušení těhotenství ),</a:t>
            </a:r>
          </a:p>
          <a:p>
            <a:pPr>
              <a:lnSpc>
                <a:spcPct val="80000"/>
              </a:lnSpc>
            </a:pPr>
            <a:r>
              <a:rPr lang="cs-CZ" altLang="cs-CZ" sz="900" b="1" i="1"/>
              <a:t>c) ukončení mimoděložního těhotenství</a:t>
            </a:r>
          </a:p>
          <a:p>
            <a:pPr>
              <a:lnSpc>
                <a:spcPct val="80000"/>
              </a:lnSpc>
            </a:pPr>
            <a:r>
              <a:rPr lang="cs-CZ" altLang="cs-CZ" sz="900" b="1" i="1"/>
              <a:t>d) případ, kdy z dělohy ženy bylo vyňato plodové vejce bez plodu, anebo těhotenská sliznice a jsou histologicky prokázány zbytky po potratu.</a:t>
            </a:r>
            <a:endParaRPr lang="cs-CZ" altLang="cs-CZ" sz="900" b="1"/>
          </a:p>
          <a:p>
            <a:pPr>
              <a:lnSpc>
                <a:spcPct val="80000"/>
              </a:lnSpc>
            </a:pPr>
            <a:r>
              <a:rPr lang="cs-CZ" altLang="cs-CZ" sz="900" b="1"/>
              <a:t> </a:t>
            </a:r>
            <a:endParaRPr lang="cs-CZ" altLang="cs-CZ" sz="900" b="1" i="1"/>
          </a:p>
          <a:p>
            <a:pPr>
              <a:lnSpc>
                <a:spcPct val="80000"/>
              </a:lnSpc>
            </a:pPr>
            <a:r>
              <a:rPr lang="cs-CZ" altLang="cs-CZ" sz="900" b="1" i="1"/>
              <a:t>5) </a:t>
            </a:r>
            <a:r>
              <a:rPr lang="cs-CZ" altLang="cs-CZ" sz="900" b="1" i="1" u="sng"/>
              <a:t>Umělé přerušení těhotenství provedené po 22. týdnu</a:t>
            </a:r>
            <a:r>
              <a:rPr lang="cs-CZ" altLang="cs-CZ" sz="900" b="1" i="1"/>
              <a:t> se nepovažuje za potrat, ale za předčasně vyvolaný porod.</a:t>
            </a:r>
            <a:endParaRPr lang="cs-CZ" altLang="cs-CZ" sz="900" b="1"/>
          </a:p>
          <a:p>
            <a:pPr>
              <a:lnSpc>
                <a:spcPct val="80000"/>
              </a:lnSpc>
            </a:pPr>
            <a:r>
              <a:rPr lang="cs-CZ" altLang="cs-CZ" sz="900" b="1"/>
              <a:t> </a:t>
            </a:r>
            <a:endParaRPr lang="cs-CZ" altLang="cs-CZ" sz="900" b="1" i="1"/>
          </a:p>
          <a:p>
            <a:pPr>
              <a:lnSpc>
                <a:spcPct val="80000"/>
              </a:lnSpc>
            </a:pPr>
            <a:r>
              <a:rPr lang="cs-CZ" altLang="cs-CZ" sz="900" b="1" i="1"/>
              <a:t>6) Při ukončení těhotenství s více plody se posuzuje každý plod zvlášť za použití kriterií uvedených výše.</a:t>
            </a:r>
            <a:endParaRPr lang="cs-CZ" altLang="cs-CZ" sz="900"/>
          </a:p>
          <a:p>
            <a:pPr>
              <a:lnSpc>
                <a:spcPct val="80000"/>
              </a:lnSpc>
            </a:pPr>
            <a:r>
              <a:rPr lang="cs-CZ" altLang="cs-CZ" sz="90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E2819-2A1B-4058-9443-DBA126352F4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C9EEC10-3451-4C3C-A9A1-5B7A33AF3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E0651B1-ADE0-441A-9F04-E9CB46B24D29}"/>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5" name="Zástupný symbol pro zápatí 4">
            <a:extLst>
              <a:ext uri="{FF2B5EF4-FFF2-40B4-BE49-F238E27FC236}">
                <a16:creationId xmlns:a16="http://schemas.microsoft.com/office/drawing/2014/main" id="{FC9DD329-6F22-42FD-99FF-618F15AE11E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E48B8DF-CF81-48E8-8B42-1B84F1CDB463}"/>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411085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AD2EA-C035-4881-BE53-16B1562D648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AFD927B-DD36-40A6-820A-C98265EBA28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30952E5-3013-44D7-B4D4-C839DD1F6458}"/>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5" name="Zástupný symbol pro zápatí 4">
            <a:extLst>
              <a:ext uri="{FF2B5EF4-FFF2-40B4-BE49-F238E27FC236}">
                <a16:creationId xmlns:a16="http://schemas.microsoft.com/office/drawing/2014/main" id="{9A57556F-5B27-46C1-87C4-9B0594E7951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3927EA-7586-43AC-8F19-097E098E4DC0}"/>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402583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D5EE61F-3254-4CA0-9CA2-8BD02004406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029FCE5-25C6-4D70-AD83-6BE0CC047D7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3D93F38-9449-40D9-BBC1-EB2EEEB45636}"/>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5" name="Zástupný symbol pro zápatí 4">
            <a:extLst>
              <a:ext uri="{FF2B5EF4-FFF2-40B4-BE49-F238E27FC236}">
                <a16:creationId xmlns:a16="http://schemas.microsoft.com/office/drawing/2014/main" id="{05CDC250-168B-460C-9939-5DF1780A62E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43B72F9-5C6D-4439-9CD6-619B9889CD99}"/>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281532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Kliknutím lze upravit styl.</a:t>
            </a:r>
          </a:p>
        </p:txBody>
      </p:sp>
      <p:sp>
        <p:nvSpPr>
          <p:cNvPr id="3" name="Zástupný symbol pro tabulku 2"/>
          <p:cNvSpPr>
            <a:spLocks noGrp="1"/>
          </p:cNvSpPr>
          <p:nvPr>
            <p:ph type="tbl" idx="1"/>
          </p:nvPr>
        </p:nvSpPr>
        <p:spPr>
          <a:xfrm>
            <a:off x="914400" y="1981200"/>
            <a:ext cx="10363200" cy="4114800"/>
          </a:xfrm>
        </p:spPr>
        <p:txBody>
          <a:bodyPr/>
          <a:lstStyle/>
          <a:p>
            <a:endParaRPr lang="cs-CZ"/>
          </a:p>
        </p:txBody>
      </p:sp>
      <p:sp>
        <p:nvSpPr>
          <p:cNvPr id="4" name="Zástupný symbol pro datum 3"/>
          <p:cNvSpPr>
            <a:spLocks noGrp="1"/>
          </p:cNvSpPr>
          <p:nvPr>
            <p:ph type="dt" sz="half" idx="10"/>
          </p:nvPr>
        </p:nvSpPr>
        <p:spPr>
          <a:xfrm>
            <a:off x="914400" y="6248400"/>
            <a:ext cx="2540000" cy="457200"/>
          </a:xfrm>
        </p:spPr>
        <p:txBody>
          <a:bodyPr/>
          <a:lstStyle>
            <a:lvl1pPr>
              <a:defRPr/>
            </a:lvl1pPr>
          </a:lstStyle>
          <a:p>
            <a:endParaRPr lang="cs-CZ"/>
          </a:p>
        </p:txBody>
      </p:sp>
      <p:sp>
        <p:nvSpPr>
          <p:cNvPr id="5" name="Zástupný symbol pro zápatí 4"/>
          <p:cNvSpPr>
            <a:spLocks noGrp="1"/>
          </p:cNvSpPr>
          <p:nvPr>
            <p:ph type="ftr" sz="quarter" idx="11"/>
          </p:nvPr>
        </p:nvSpPr>
        <p:spPr>
          <a:xfrm>
            <a:off x="4165600" y="6248400"/>
            <a:ext cx="3860800" cy="457200"/>
          </a:xfrm>
        </p:spPr>
        <p:txBody>
          <a:bodyPr/>
          <a:lstStyle>
            <a:lvl1pPr>
              <a:defRPr/>
            </a:lvl1pPr>
          </a:lstStyle>
          <a:p>
            <a:endParaRPr lang="cs-CZ"/>
          </a:p>
        </p:txBody>
      </p:sp>
      <p:sp>
        <p:nvSpPr>
          <p:cNvPr id="6" name="Zástupný symbol pro číslo snímku 5"/>
          <p:cNvSpPr>
            <a:spLocks noGrp="1"/>
          </p:cNvSpPr>
          <p:nvPr>
            <p:ph type="sldNum" sz="quarter" idx="12"/>
          </p:nvPr>
        </p:nvSpPr>
        <p:spPr>
          <a:xfrm>
            <a:off x="8737600" y="6248400"/>
            <a:ext cx="2540000" cy="457200"/>
          </a:xfrm>
        </p:spPr>
        <p:txBody>
          <a:bodyPr/>
          <a:lstStyle>
            <a:lvl1pPr>
              <a:defRPr/>
            </a:lvl1pPr>
          </a:lstStyle>
          <a:p>
            <a:fld id="{4A6E365E-EC59-4199-B874-3E6AE4C4B8B3}" type="slidenum">
              <a:rPr lang="cs-CZ"/>
              <a:pPr/>
              <a:t>‹#›</a:t>
            </a:fld>
            <a:endParaRPr lang="cs-CZ"/>
          </a:p>
        </p:txBody>
      </p:sp>
    </p:spTree>
    <p:extLst>
      <p:ext uri="{BB962C8B-B14F-4D97-AF65-F5344CB8AC3E}">
        <p14:creationId xmlns:p14="http://schemas.microsoft.com/office/powerpoint/2010/main" val="368428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D1A999-F6BA-4A49-BB21-9DD347FDE61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DF7F79C-581E-4032-8A89-A90EED93BE5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B2858A6-EC5B-4F90-80DE-F5F63417E62B}"/>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5" name="Zástupný symbol pro zápatí 4">
            <a:extLst>
              <a:ext uri="{FF2B5EF4-FFF2-40B4-BE49-F238E27FC236}">
                <a16:creationId xmlns:a16="http://schemas.microsoft.com/office/drawing/2014/main" id="{5CD6755D-96D4-4EDE-B093-166A0E3FC14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477F2C-A4A6-4CEA-9816-91BE16C266FD}"/>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290800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986442-6A97-45D5-ACFE-1ED4BC6CEC3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5609DB1-9124-4623-BB83-31F80DF751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DE84D5F-6097-47F3-99F3-C31D91C4D473}"/>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5" name="Zástupný symbol pro zápatí 4">
            <a:extLst>
              <a:ext uri="{FF2B5EF4-FFF2-40B4-BE49-F238E27FC236}">
                <a16:creationId xmlns:a16="http://schemas.microsoft.com/office/drawing/2014/main" id="{5945FE56-DFAC-4DD8-B6DB-C251C3D3F98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6E2FE0F-A56B-4A20-85F9-22059FA72248}"/>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223703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E78A84-E72D-469E-BFB3-AE08A8E62FF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24F0D28-753C-4680-982D-214C440B9D6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5DEC712-234F-4623-92EC-5442C437A2C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0F3E95C-4CEA-4B84-B722-434323ED1C73}"/>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6" name="Zástupný symbol pro zápatí 5">
            <a:extLst>
              <a:ext uri="{FF2B5EF4-FFF2-40B4-BE49-F238E27FC236}">
                <a16:creationId xmlns:a16="http://schemas.microsoft.com/office/drawing/2014/main" id="{C75E8FDA-C701-4DA1-84A8-47E27DDF97C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D94F885-4791-4274-882B-8CAEF089DEE6}"/>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116424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B5DF1-0544-4D93-9738-93E246FE7B1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200EF05-0D7A-408B-91B6-20E3972A16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F4ABDE9-57A7-4443-A7E5-CCF1F65CED9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F7F050E-E716-4F12-8B02-790BCFA02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FA1A9B7-70F1-4E7E-960E-4C7C85D37A0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EBF72DE-C946-4AC2-9449-9113A6ACAAED}"/>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8" name="Zástupný symbol pro zápatí 7">
            <a:extLst>
              <a:ext uri="{FF2B5EF4-FFF2-40B4-BE49-F238E27FC236}">
                <a16:creationId xmlns:a16="http://schemas.microsoft.com/office/drawing/2014/main" id="{326FD8F3-0AFA-48EC-B046-57ABC7D2E9A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BF33332-4533-4C57-8152-352B55E376C6}"/>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238521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42C3D3-2285-4669-8F41-8591DCBD129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831C448-652C-43F2-B39C-965452125B9E}"/>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4" name="Zástupný symbol pro zápatí 3">
            <a:extLst>
              <a:ext uri="{FF2B5EF4-FFF2-40B4-BE49-F238E27FC236}">
                <a16:creationId xmlns:a16="http://schemas.microsoft.com/office/drawing/2014/main" id="{286435EB-EF71-4FF2-88B0-C50C65BAB66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B1FD121-C9E5-4E75-B16D-C1190435774B}"/>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95148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257773A-A9D2-42B7-B07E-3B88EBDD656C}"/>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3" name="Zástupný symbol pro zápatí 2">
            <a:extLst>
              <a:ext uri="{FF2B5EF4-FFF2-40B4-BE49-F238E27FC236}">
                <a16:creationId xmlns:a16="http://schemas.microsoft.com/office/drawing/2014/main" id="{6E75942D-2CE0-45A7-A032-3D53CEAEBDB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EC03769-6B17-4FC6-AC83-D1E5A0DF1634}"/>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290684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84B051-F711-43D6-A9D4-7A3C6866611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00E0969-AEEC-416C-A17E-D3DF2DFDB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2DE5F7C-39F4-4D1E-B700-9B20893A0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F7ECD35-E29E-4722-9F46-B63CC9056BD1}"/>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6" name="Zástupný symbol pro zápatí 5">
            <a:extLst>
              <a:ext uri="{FF2B5EF4-FFF2-40B4-BE49-F238E27FC236}">
                <a16:creationId xmlns:a16="http://schemas.microsoft.com/office/drawing/2014/main" id="{7A1E439D-BD9E-4C06-8B8A-821032948B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B1615C1-699C-460E-8DBD-D033A4392FB7}"/>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32263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B226DA-1CDC-49C8-B0B1-DCB38FFD552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AD2363F-0562-430A-9283-657BD1382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074583B-95DF-4BA7-9949-9520F1D5C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2FAFE7B-D77C-44CA-957D-96BD4265C621}"/>
              </a:ext>
            </a:extLst>
          </p:cNvPr>
          <p:cNvSpPr>
            <a:spLocks noGrp="1"/>
          </p:cNvSpPr>
          <p:nvPr>
            <p:ph type="dt" sz="half" idx="10"/>
          </p:nvPr>
        </p:nvSpPr>
        <p:spPr/>
        <p:txBody>
          <a:bodyPr/>
          <a:lstStyle/>
          <a:p>
            <a:fld id="{7C2C937D-D0AD-4CC2-BBFC-27E1EE57F154}" type="datetimeFigureOut">
              <a:rPr lang="cs-CZ" smtClean="0"/>
              <a:t>22.05.2020</a:t>
            </a:fld>
            <a:endParaRPr lang="cs-CZ"/>
          </a:p>
        </p:txBody>
      </p:sp>
      <p:sp>
        <p:nvSpPr>
          <p:cNvPr id="6" name="Zástupný symbol pro zápatí 5">
            <a:extLst>
              <a:ext uri="{FF2B5EF4-FFF2-40B4-BE49-F238E27FC236}">
                <a16:creationId xmlns:a16="http://schemas.microsoft.com/office/drawing/2014/main" id="{3B535818-4E90-4FF0-9501-D33DA438A70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3DD48F4-825C-4E81-B4DC-6FD39CCD0F58}"/>
              </a:ext>
            </a:extLst>
          </p:cNvPr>
          <p:cNvSpPr>
            <a:spLocks noGrp="1"/>
          </p:cNvSpPr>
          <p:nvPr>
            <p:ph type="sldNum" sz="quarter" idx="12"/>
          </p:nvPr>
        </p:nvSpPr>
        <p:spPr/>
        <p:txBody>
          <a:bodyPr/>
          <a:lstStyle/>
          <a:p>
            <a:fld id="{7A542E05-F79A-4FC0-8811-1E02DF3DCC95}" type="slidenum">
              <a:rPr lang="cs-CZ" smtClean="0"/>
              <a:t>‹#›</a:t>
            </a:fld>
            <a:endParaRPr lang="cs-CZ"/>
          </a:p>
        </p:txBody>
      </p:sp>
    </p:spTree>
    <p:extLst>
      <p:ext uri="{BB962C8B-B14F-4D97-AF65-F5344CB8AC3E}">
        <p14:creationId xmlns:p14="http://schemas.microsoft.com/office/powerpoint/2010/main" val="22827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DF0E7A7-0D31-419D-BCC3-BC7074274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3A0E89B-B11C-4E19-A33A-8AC90DCA4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F83AA11-95A7-455E-8D96-5076F7B5D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C937D-D0AD-4CC2-BBFC-27E1EE57F154}" type="datetimeFigureOut">
              <a:rPr lang="cs-CZ" smtClean="0"/>
              <a:t>22.05.2020</a:t>
            </a:fld>
            <a:endParaRPr lang="cs-CZ"/>
          </a:p>
        </p:txBody>
      </p:sp>
      <p:sp>
        <p:nvSpPr>
          <p:cNvPr id="5" name="Zástupný symbol pro zápatí 4">
            <a:extLst>
              <a:ext uri="{FF2B5EF4-FFF2-40B4-BE49-F238E27FC236}">
                <a16:creationId xmlns:a16="http://schemas.microsoft.com/office/drawing/2014/main" id="{6F835080-A3E2-47AA-890A-751FF9F57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10CC290-C486-4BF7-8F7C-F65801525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42E05-F79A-4FC0-8811-1E02DF3DCC95}" type="slidenum">
              <a:rPr lang="cs-CZ" smtClean="0"/>
              <a:t>‹#›</a:t>
            </a:fld>
            <a:endParaRPr lang="cs-CZ"/>
          </a:p>
        </p:txBody>
      </p:sp>
    </p:spTree>
    <p:extLst>
      <p:ext uri="{BB962C8B-B14F-4D97-AF65-F5344CB8AC3E}">
        <p14:creationId xmlns:p14="http://schemas.microsoft.com/office/powerpoint/2010/main" val="31792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620714"/>
            <a:ext cx="7772400" cy="1470025"/>
          </a:xfrm>
        </p:spPr>
        <p:txBody>
          <a:bodyPr/>
          <a:lstStyle/>
          <a:p>
            <a:r>
              <a:rPr lang="cs-CZ" dirty="0"/>
              <a:t>Fyziologický porod</a:t>
            </a:r>
          </a:p>
        </p:txBody>
      </p:sp>
    </p:spTree>
    <p:extLst>
      <p:ext uri="{BB962C8B-B14F-4D97-AF65-F5344CB8AC3E}">
        <p14:creationId xmlns:p14="http://schemas.microsoft.com/office/powerpoint/2010/main" val="5575738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541338"/>
            <a:ext cx="8229600" cy="609600"/>
          </a:xfrm>
        </p:spPr>
        <p:txBody>
          <a:bodyPr>
            <a:normAutofit fontScale="90000"/>
          </a:bodyPr>
          <a:lstStyle/>
          <a:p>
            <a:r>
              <a:rPr lang="cs-CZ"/>
              <a:t>Pánevní roviny</a:t>
            </a:r>
          </a:p>
        </p:txBody>
      </p:sp>
      <p:sp>
        <p:nvSpPr>
          <p:cNvPr id="19459" name="Rectangle 3"/>
          <p:cNvSpPr>
            <a:spLocks noGrp="1" noChangeArrowheads="1"/>
          </p:cNvSpPr>
          <p:nvPr>
            <p:ph type="body" idx="1"/>
          </p:nvPr>
        </p:nvSpPr>
        <p:spPr/>
        <p:txBody>
          <a:bodyPr/>
          <a:lstStyle/>
          <a:p>
            <a:r>
              <a:rPr lang="cs-CZ"/>
              <a:t>Rovina pánevní úžiny-angustia pelvis</a:t>
            </a:r>
          </a:p>
          <a:p>
            <a:pPr lvl="1"/>
            <a:r>
              <a:rPr lang="cs-CZ"/>
              <a:t>Sakrokokcygeální spojení-spiny ischiadické-dolní okraj spony</a:t>
            </a:r>
          </a:p>
          <a:p>
            <a:pPr lvl="1"/>
            <a:r>
              <a:rPr lang="cs-CZ"/>
              <a:t>Oválný tvar</a:t>
            </a:r>
          </a:p>
          <a:p>
            <a:r>
              <a:rPr lang="cs-CZ"/>
              <a:t>Rovina pánevního východu – apertura pelvis inferior – exitus pelvis</a:t>
            </a:r>
          </a:p>
          <a:p>
            <a:pPr lvl="1"/>
            <a:r>
              <a:rPr lang="cs-CZ"/>
              <a:t>Hrot kostrče-hrboly sedacích kostí-dolní okraj spony</a:t>
            </a:r>
          </a:p>
          <a:p>
            <a:pPr lvl="1"/>
            <a:r>
              <a:rPr lang="cs-CZ"/>
              <a:t>Kosočtvercový tvar</a:t>
            </a:r>
          </a:p>
        </p:txBody>
      </p:sp>
    </p:spTree>
    <p:extLst>
      <p:ext uri="{BB962C8B-B14F-4D97-AF65-F5344CB8AC3E}">
        <p14:creationId xmlns:p14="http://schemas.microsoft.com/office/powerpoint/2010/main" val="14549988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9675" y="190500"/>
            <a:ext cx="4692650" cy="619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p:cNvSpPr txBox="1">
            <a:spLocks noChangeArrowheads="1"/>
          </p:cNvSpPr>
          <p:nvPr/>
        </p:nvSpPr>
        <p:spPr bwMode="auto">
          <a:xfrm>
            <a:off x="4335463" y="6453189"/>
            <a:ext cx="5848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000"/>
              <a:t>Bumm E. Grundriss zum studium der geburtshilfe, M</a:t>
            </a:r>
            <a:r>
              <a:rPr lang="en-US" sz="1000">
                <a:cs typeface="Arial" charset="0"/>
              </a:rPr>
              <a:t>ü</a:t>
            </a:r>
            <a:r>
              <a:rPr lang="cs-CZ" sz="1000">
                <a:cs typeface="Arial" charset="0"/>
              </a:rPr>
              <a:t>nchen und Wiesbaden, Verlag von J.F.Bergmann, 1921.</a:t>
            </a:r>
            <a:endParaRPr lang="en-US" sz="1000">
              <a:cs typeface="Arial" charset="0"/>
            </a:endParaRPr>
          </a:p>
        </p:txBody>
      </p:sp>
    </p:spTree>
    <p:extLst>
      <p:ext uri="{BB962C8B-B14F-4D97-AF65-F5344CB8AC3E}">
        <p14:creationId xmlns:p14="http://schemas.microsoft.com/office/powerpoint/2010/main" val="24683026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cs-CZ"/>
              <a:t>Rozměry pánevních rovin</a:t>
            </a:r>
          </a:p>
        </p:txBody>
      </p:sp>
      <p:graphicFrame>
        <p:nvGraphicFramePr>
          <p:cNvPr id="21507" name="Group 3"/>
          <p:cNvGraphicFramePr>
            <a:graphicFrameLocks noGrp="1"/>
          </p:cNvGraphicFramePr>
          <p:nvPr>
            <p:ph type="tbl" idx="1"/>
          </p:nvPr>
        </p:nvGraphicFramePr>
        <p:xfrm>
          <a:off x="2209800" y="1981200"/>
          <a:ext cx="7772400" cy="4418648"/>
        </p:xfrm>
        <a:graphic>
          <a:graphicData uri="http://schemas.openxmlformats.org/drawingml/2006/table">
            <a:tbl>
              <a:tblPr/>
              <a:tblGrid>
                <a:gridCol w="990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Přímý průměr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Příčný průměr 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Šikmý průměr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vchod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Diameter recta – 11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Diameter obst. – 10,5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Conjugata diag. – 12,5-13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šíře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úžina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východ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9-11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Calibri"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27908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animEffect transition="in" filter="checkerboard(across)">
                                      <p:cBhvr>
                                        <p:cTn id="13"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541338"/>
            <a:ext cx="8229600" cy="609600"/>
          </a:xfrm>
        </p:spPr>
        <p:txBody>
          <a:bodyPr>
            <a:normAutofit fontScale="90000"/>
          </a:bodyPr>
          <a:lstStyle/>
          <a:p>
            <a:r>
              <a:rPr lang="cs-CZ"/>
              <a:t>Zevní pánevní rozměry</a:t>
            </a:r>
          </a:p>
        </p:txBody>
      </p:sp>
      <p:graphicFrame>
        <p:nvGraphicFramePr>
          <p:cNvPr id="22531" name="Group 3"/>
          <p:cNvGraphicFramePr>
            <a:graphicFrameLocks noGrp="1"/>
          </p:cNvGraphicFramePr>
          <p:nvPr>
            <p:ph type="tbl" idx="1"/>
          </p:nvPr>
        </p:nvGraphicFramePr>
        <p:xfrm>
          <a:off x="1981200" y="1600200"/>
          <a:ext cx="8229600" cy="41148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Distantia bispinalis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25-26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Distantia bicristalis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28-29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Distantia bitrochanterica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31-32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Conjugata externa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Calibri" pitchFamily="34" charset="0"/>
                        </a:rPr>
                        <a:t>19-20 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27809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541338"/>
            <a:ext cx="8229600" cy="609600"/>
          </a:xfrm>
        </p:spPr>
        <p:txBody>
          <a:bodyPr>
            <a:normAutofit fontScale="90000"/>
          </a:bodyPr>
          <a:lstStyle/>
          <a:p>
            <a:r>
              <a:rPr lang="cs-CZ"/>
              <a:t>Měkké porodní cesty</a:t>
            </a:r>
          </a:p>
        </p:txBody>
      </p:sp>
      <p:sp>
        <p:nvSpPr>
          <p:cNvPr id="28675" name="Rectangle 3"/>
          <p:cNvSpPr>
            <a:spLocks noGrp="1" noChangeArrowheads="1"/>
          </p:cNvSpPr>
          <p:nvPr>
            <p:ph type="body" idx="1"/>
          </p:nvPr>
        </p:nvSpPr>
        <p:spPr/>
        <p:txBody>
          <a:bodyPr/>
          <a:lstStyle/>
          <a:p>
            <a:r>
              <a:rPr lang="cs-CZ"/>
              <a:t>Pánevní dno – diaphragma pelvis</a:t>
            </a:r>
          </a:p>
          <a:p>
            <a:pPr lvl="1"/>
            <a:r>
              <a:rPr lang="cs-CZ"/>
              <a:t>M.levator ani – pars iliaca, pars pubica</a:t>
            </a:r>
          </a:p>
          <a:p>
            <a:pPr lvl="1"/>
            <a:r>
              <a:rPr lang="cs-CZ"/>
              <a:t>M.coccygeus</a:t>
            </a:r>
          </a:p>
          <a:p>
            <a:r>
              <a:rPr lang="cs-CZ"/>
              <a:t>Diaphragma urogenitale</a:t>
            </a:r>
          </a:p>
          <a:p>
            <a:pPr lvl="1"/>
            <a:r>
              <a:rPr lang="cs-CZ"/>
              <a:t>M.transversus perinei profundus</a:t>
            </a:r>
          </a:p>
          <a:p>
            <a:pPr lvl="1"/>
            <a:r>
              <a:rPr lang="cs-CZ"/>
              <a:t>M.sphincter urethrae</a:t>
            </a:r>
          </a:p>
          <a:p>
            <a:pPr lvl="1"/>
            <a:r>
              <a:rPr lang="cs-CZ"/>
              <a:t>M.transversus perinei superficialis</a:t>
            </a:r>
          </a:p>
          <a:p>
            <a:pPr lvl="1"/>
            <a:r>
              <a:rPr lang="cs-CZ"/>
              <a:t>M.ischiocavernosus</a:t>
            </a:r>
          </a:p>
          <a:p>
            <a:pPr lvl="1"/>
            <a:r>
              <a:rPr lang="cs-CZ"/>
              <a:t>M.bulbospongiosus</a:t>
            </a:r>
          </a:p>
          <a:p>
            <a:pPr lvl="1">
              <a:buFontTx/>
              <a:buNone/>
            </a:pPr>
            <a:endParaRPr lang="cs-CZ"/>
          </a:p>
        </p:txBody>
      </p:sp>
    </p:spTree>
    <p:extLst>
      <p:ext uri="{BB962C8B-B14F-4D97-AF65-F5344CB8AC3E}">
        <p14:creationId xmlns:p14="http://schemas.microsoft.com/office/powerpoint/2010/main" val="16382915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7825" y="962025"/>
            <a:ext cx="88963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3"/>
          <p:cNvSpPr txBox="1">
            <a:spLocks noChangeArrowheads="1"/>
          </p:cNvSpPr>
          <p:nvPr/>
        </p:nvSpPr>
        <p:spPr bwMode="auto">
          <a:xfrm>
            <a:off x="4335463" y="6453189"/>
            <a:ext cx="5848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000"/>
              <a:t>Bumm E. Grundriss zum studium der geburtshilfe, M</a:t>
            </a:r>
            <a:r>
              <a:rPr lang="en-US" sz="1000">
                <a:cs typeface="Arial" charset="0"/>
              </a:rPr>
              <a:t>ü</a:t>
            </a:r>
            <a:r>
              <a:rPr lang="cs-CZ" sz="1000">
                <a:cs typeface="Arial" charset="0"/>
              </a:rPr>
              <a:t>nchen und Wiesbaden, Verlag von J.F.Bergmann, 1921.</a:t>
            </a:r>
            <a:endParaRPr lang="en-US" sz="1000">
              <a:cs typeface="Arial" charset="0"/>
            </a:endParaRPr>
          </a:p>
        </p:txBody>
      </p:sp>
    </p:spTree>
    <p:extLst>
      <p:ext uri="{BB962C8B-B14F-4D97-AF65-F5344CB8AC3E}">
        <p14:creationId xmlns:p14="http://schemas.microsoft.com/office/powerpoint/2010/main" val="38736993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0" y="7939"/>
            <a:ext cx="7772400" cy="1431925"/>
          </a:xfrm>
        </p:spPr>
        <p:txBody>
          <a:bodyPr/>
          <a:lstStyle/>
          <a:p>
            <a:r>
              <a:rPr lang="cs-CZ"/>
              <a:t>Mechanismus zahájení porodu</a:t>
            </a:r>
          </a:p>
        </p:txBody>
      </p:sp>
      <p:sp>
        <p:nvSpPr>
          <p:cNvPr id="30723" name="Rectangle 3"/>
          <p:cNvSpPr>
            <a:spLocks noGrp="1" noChangeArrowheads="1"/>
          </p:cNvSpPr>
          <p:nvPr>
            <p:ph type="body" idx="1"/>
          </p:nvPr>
        </p:nvSpPr>
        <p:spPr>
          <a:xfrm>
            <a:off x="1828800" y="1219200"/>
            <a:ext cx="8371656" cy="5306144"/>
          </a:xfrm>
        </p:spPr>
        <p:txBody>
          <a:bodyPr>
            <a:noAutofit/>
          </a:bodyPr>
          <a:lstStyle/>
          <a:p>
            <a:pPr>
              <a:lnSpc>
                <a:spcPct val="90000"/>
              </a:lnSpc>
            </a:pPr>
            <a:r>
              <a:rPr lang="cs-CZ" sz="2400" dirty="0"/>
              <a:t>Mechanické faktory</a:t>
            </a:r>
          </a:p>
          <a:p>
            <a:pPr lvl="1">
              <a:lnSpc>
                <a:spcPct val="90000"/>
              </a:lnSpc>
            </a:pPr>
            <a:r>
              <a:rPr lang="cs-CZ" dirty="0"/>
              <a:t>Zvýšený tlak v oblasti dolního děložního segmentu</a:t>
            </a:r>
          </a:p>
          <a:p>
            <a:pPr lvl="1">
              <a:lnSpc>
                <a:spcPct val="90000"/>
              </a:lnSpc>
            </a:pPr>
            <a:r>
              <a:rPr lang="cs-CZ" dirty="0"/>
              <a:t>Tlak hlavička po odtoku plodové vody</a:t>
            </a:r>
          </a:p>
          <a:p>
            <a:pPr>
              <a:lnSpc>
                <a:spcPct val="90000"/>
              </a:lnSpc>
            </a:pPr>
            <a:r>
              <a:rPr lang="cs-CZ" sz="2400" dirty="0"/>
              <a:t>Hormonální faktory</a:t>
            </a:r>
          </a:p>
          <a:p>
            <a:pPr lvl="1">
              <a:lnSpc>
                <a:spcPct val="90000"/>
              </a:lnSpc>
            </a:pPr>
            <a:r>
              <a:rPr lang="cs-CZ" dirty="0"/>
              <a:t>Estrogeny – stimulace syntézy prostaglandinů, svalových proteinů, </a:t>
            </a:r>
            <a:r>
              <a:rPr lang="cs-CZ" dirty="0" err="1"/>
              <a:t>oxytocinových</a:t>
            </a:r>
            <a:r>
              <a:rPr lang="cs-CZ" dirty="0"/>
              <a:t> receptorů</a:t>
            </a:r>
          </a:p>
          <a:p>
            <a:pPr lvl="1">
              <a:lnSpc>
                <a:spcPct val="90000"/>
              </a:lnSpc>
            </a:pPr>
            <a:r>
              <a:rPr lang="cs-CZ" dirty="0"/>
              <a:t>Oxytocin – stimulace tvorby prostaglandinů, depolarizace svalové buňky, zvýšení dráždivosti svalové buňky</a:t>
            </a:r>
          </a:p>
          <a:p>
            <a:pPr lvl="1">
              <a:lnSpc>
                <a:spcPct val="90000"/>
              </a:lnSpc>
            </a:pPr>
            <a:r>
              <a:rPr lang="cs-CZ" dirty="0"/>
              <a:t>Prostaglandiny – snižují membránový potenciál svalové buňky</a:t>
            </a:r>
          </a:p>
          <a:p>
            <a:pPr lvl="1">
              <a:lnSpc>
                <a:spcPct val="90000"/>
              </a:lnSpc>
            </a:pPr>
            <a:r>
              <a:rPr lang="cs-CZ" dirty="0" err="1"/>
              <a:t>Gestageny</a:t>
            </a:r>
            <a:r>
              <a:rPr lang="cs-CZ" dirty="0"/>
              <a:t> – pokles hladiny, snížení </a:t>
            </a:r>
            <a:r>
              <a:rPr lang="cs-CZ" dirty="0" err="1"/>
              <a:t>tlumicé</a:t>
            </a:r>
            <a:r>
              <a:rPr lang="cs-CZ" dirty="0"/>
              <a:t> činnosti na hladkou svalovinu</a:t>
            </a:r>
          </a:p>
          <a:p>
            <a:pPr>
              <a:lnSpc>
                <a:spcPct val="90000"/>
              </a:lnSpc>
            </a:pPr>
            <a:r>
              <a:rPr lang="cs-CZ" sz="2400" dirty="0"/>
              <a:t>Neurogenní faktory</a:t>
            </a:r>
          </a:p>
          <a:p>
            <a:pPr lvl="1">
              <a:lnSpc>
                <a:spcPct val="90000"/>
              </a:lnSpc>
            </a:pPr>
            <a:r>
              <a:rPr lang="cs-CZ" dirty="0"/>
              <a:t>Stimulace dolního segmentu dělohy – uvolňování oxytocinu</a:t>
            </a:r>
          </a:p>
        </p:txBody>
      </p:sp>
    </p:spTree>
    <p:extLst>
      <p:ext uri="{BB962C8B-B14F-4D97-AF65-F5344CB8AC3E}">
        <p14:creationId xmlns:p14="http://schemas.microsoft.com/office/powerpoint/2010/main" val="32237550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541338"/>
            <a:ext cx="8229600" cy="609600"/>
          </a:xfrm>
        </p:spPr>
        <p:txBody>
          <a:bodyPr>
            <a:normAutofit fontScale="90000"/>
          </a:bodyPr>
          <a:lstStyle/>
          <a:p>
            <a:r>
              <a:rPr lang="cs-CZ"/>
              <a:t>Fáze porodu</a:t>
            </a:r>
          </a:p>
        </p:txBody>
      </p:sp>
      <p:sp>
        <p:nvSpPr>
          <p:cNvPr id="31747" name="Rectangle 3"/>
          <p:cNvSpPr>
            <a:spLocks noGrp="1" noChangeArrowheads="1"/>
          </p:cNvSpPr>
          <p:nvPr>
            <p:ph type="body" idx="1"/>
          </p:nvPr>
        </p:nvSpPr>
        <p:spPr/>
        <p:txBody>
          <a:bodyPr/>
          <a:lstStyle/>
          <a:p>
            <a:r>
              <a:rPr lang="cs-CZ"/>
              <a:t>I.doba porodní  - od začátku efektivních děložních kontrakcí po zánik porodnické branky -  6-8 hod.</a:t>
            </a:r>
          </a:p>
          <a:p>
            <a:r>
              <a:rPr lang="cs-CZ"/>
              <a:t>II.doba porodní – od zániku porodnické branky po porod plodu – 15-60 min.</a:t>
            </a:r>
          </a:p>
          <a:p>
            <a:r>
              <a:rPr lang="cs-CZ"/>
              <a:t>III.doba porodní – od porodu plodu po porod placenty – 5-60 min.</a:t>
            </a:r>
          </a:p>
        </p:txBody>
      </p:sp>
    </p:spTree>
    <p:extLst>
      <p:ext uri="{BB962C8B-B14F-4D97-AF65-F5344CB8AC3E}">
        <p14:creationId xmlns:p14="http://schemas.microsoft.com/office/powerpoint/2010/main" val="25252585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a:t>Mechanismus I.doby porodní</a:t>
            </a:r>
          </a:p>
        </p:txBody>
      </p:sp>
      <p:sp>
        <p:nvSpPr>
          <p:cNvPr id="32771" name="Rectangle 3"/>
          <p:cNvSpPr>
            <a:spLocks noGrp="1" noChangeArrowheads="1"/>
          </p:cNvSpPr>
          <p:nvPr>
            <p:ph type="body" idx="1"/>
          </p:nvPr>
        </p:nvSpPr>
        <p:spPr/>
        <p:txBody>
          <a:bodyPr/>
          <a:lstStyle/>
          <a:p>
            <a:r>
              <a:rPr lang="cs-CZ"/>
              <a:t>Efektivní otevírací kontrakce – frekvence  1-2 kontrakce / 10 minut</a:t>
            </a:r>
          </a:p>
          <a:p>
            <a:r>
              <a:rPr lang="cs-CZ"/>
              <a:t>Dilatace  a zkracování děložního hrdla </a:t>
            </a:r>
          </a:p>
          <a:p>
            <a:r>
              <a:rPr lang="cs-CZ"/>
              <a:t>Zánik hrdla – vznik  porodnické branky, dilatace branky</a:t>
            </a:r>
          </a:p>
        </p:txBody>
      </p:sp>
    </p:spTree>
    <p:extLst>
      <p:ext uri="{BB962C8B-B14F-4D97-AF65-F5344CB8AC3E}">
        <p14:creationId xmlns:p14="http://schemas.microsoft.com/office/powerpoint/2010/main" val="19703938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04788"/>
            <a:ext cx="7772400" cy="2771776"/>
          </a:xfrm>
        </p:spPr>
        <p:txBody>
          <a:bodyPr/>
          <a:lstStyle/>
          <a:p>
            <a:r>
              <a:rPr lang="cs-CZ"/>
              <a:t>Mechanismus II.doby porodní u plodů v poloze podélné záhlavím</a:t>
            </a:r>
            <a:br>
              <a:rPr lang="cs-CZ"/>
            </a:br>
            <a:r>
              <a:rPr lang="cs-CZ"/>
              <a:t>Parametry</a:t>
            </a:r>
          </a:p>
        </p:txBody>
      </p:sp>
      <p:sp>
        <p:nvSpPr>
          <p:cNvPr id="33795" name="Rectangle 3"/>
          <p:cNvSpPr>
            <a:spLocks noGrp="1" noChangeArrowheads="1"/>
          </p:cNvSpPr>
          <p:nvPr>
            <p:ph type="body" idx="1"/>
          </p:nvPr>
        </p:nvSpPr>
        <p:spPr/>
        <p:txBody>
          <a:bodyPr/>
          <a:lstStyle/>
          <a:p>
            <a:pPr lvl="1"/>
            <a:endParaRPr lang="cs-CZ"/>
          </a:p>
          <a:p>
            <a:pPr lvl="1"/>
            <a:r>
              <a:rPr lang="cs-CZ"/>
              <a:t>Prostupující obvod – subokcipitobregmatický</a:t>
            </a:r>
          </a:p>
          <a:p>
            <a:pPr lvl="1"/>
            <a:r>
              <a:rPr lang="cs-CZ"/>
              <a:t>Vedoucí bod – malá fontanela</a:t>
            </a:r>
          </a:p>
          <a:p>
            <a:pPr lvl="1"/>
            <a:r>
              <a:rPr lang="cs-CZ"/>
              <a:t>Hypomochlion – subocciput</a:t>
            </a:r>
          </a:p>
          <a:p>
            <a:pPr lvl="1"/>
            <a:r>
              <a:rPr lang="cs-CZ"/>
              <a:t>Konfigurace hlavičky - dolichocefalická</a:t>
            </a:r>
          </a:p>
        </p:txBody>
      </p:sp>
    </p:spTree>
    <p:extLst>
      <p:ext uri="{BB962C8B-B14F-4D97-AF65-F5344CB8AC3E}">
        <p14:creationId xmlns:p14="http://schemas.microsoft.com/office/powerpoint/2010/main" val="39663087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cs-CZ" altLang="cs-CZ" sz="4000"/>
              <a:t>Definice porodu zákona č. 372/2011 Sb. </a:t>
            </a:r>
          </a:p>
        </p:txBody>
      </p:sp>
      <p:sp>
        <p:nvSpPr>
          <p:cNvPr id="5123" name="Rectangle 3"/>
          <p:cNvSpPr>
            <a:spLocks noGrp="1" noChangeArrowheads="1"/>
          </p:cNvSpPr>
          <p:nvPr>
            <p:ph type="body" idx="1"/>
          </p:nvPr>
        </p:nvSpPr>
        <p:spPr/>
        <p:txBody>
          <a:bodyPr/>
          <a:lstStyle/>
          <a:p>
            <a:pPr eaLnBrk="1" hangingPunct="1">
              <a:lnSpc>
                <a:spcPct val="80000"/>
              </a:lnSpc>
            </a:pPr>
            <a:r>
              <a:rPr lang="cs-CZ" altLang="cs-CZ" sz="2400"/>
              <a:t>ukončení těhotenství narozením živého nebo mrtvého dítěte</a:t>
            </a:r>
          </a:p>
          <a:p>
            <a:pPr eaLnBrk="1" hangingPunct="1">
              <a:lnSpc>
                <a:spcPct val="80000"/>
              </a:lnSpc>
              <a:buFontTx/>
              <a:buNone/>
            </a:pPr>
            <a:endParaRPr lang="cs-CZ" altLang="cs-CZ" sz="2400"/>
          </a:p>
          <a:p>
            <a:pPr lvl="1" eaLnBrk="1" hangingPunct="1">
              <a:lnSpc>
                <a:spcPct val="80000"/>
              </a:lnSpc>
            </a:pPr>
            <a:r>
              <a:rPr lang="cs-CZ" altLang="cs-CZ" sz="2000"/>
              <a:t>narození živého dítěte</a:t>
            </a:r>
          </a:p>
          <a:p>
            <a:pPr lvl="2" eaLnBrk="1" hangingPunct="1">
              <a:lnSpc>
                <a:spcPct val="80000"/>
              </a:lnSpc>
            </a:pPr>
            <a:r>
              <a:rPr lang="cs-CZ" altLang="cs-CZ" sz="1800"/>
              <a:t>úplné vypuzení nebo vynětí plodu z těla matčina, bez ohledu na délku trvání těhotenství</a:t>
            </a:r>
          </a:p>
          <a:p>
            <a:pPr lvl="2" eaLnBrk="1" hangingPunct="1">
              <a:lnSpc>
                <a:spcPct val="80000"/>
              </a:lnSpc>
            </a:pPr>
            <a:r>
              <a:rPr lang="cs-CZ" altLang="cs-CZ" sz="1800"/>
              <a:t>plod po narození dýchá nebo projevuje alespoň jednu ze známek života</a:t>
            </a:r>
          </a:p>
          <a:p>
            <a:pPr lvl="3" eaLnBrk="1" hangingPunct="1">
              <a:lnSpc>
                <a:spcPct val="80000"/>
              </a:lnSpc>
            </a:pPr>
            <a:r>
              <a:rPr lang="cs-CZ" altLang="cs-CZ" sz="1600"/>
              <a:t>srdeční činnost</a:t>
            </a:r>
          </a:p>
          <a:p>
            <a:pPr lvl="3" eaLnBrk="1" hangingPunct="1">
              <a:lnSpc>
                <a:spcPct val="80000"/>
              </a:lnSpc>
            </a:pPr>
            <a:r>
              <a:rPr lang="cs-CZ" altLang="cs-CZ" sz="1600"/>
              <a:t>pulzaci pupečníku</a:t>
            </a:r>
          </a:p>
          <a:p>
            <a:pPr lvl="3" eaLnBrk="1" hangingPunct="1">
              <a:lnSpc>
                <a:spcPct val="80000"/>
              </a:lnSpc>
            </a:pPr>
            <a:r>
              <a:rPr lang="cs-CZ" altLang="cs-CZ" sz="1600"/>
              <a:t>nesporný pohyb kosterního svalstva </a:t>
            </a:r>
          </a:p>
          <a:p>
            <a:pPr lvl="3" eaLnBrk="1" hangingPunct="1">
              <a:lnSpc>
                <a:spcPct val="80000"/>
              </a:lnSpc>
              <a:buFontTx/>
              <a:buNone/>
            </a:pPr>
            <a:endParaRPr lang="cs-CZ" altLang="cs-CZ" sz="1600"/>
          </a:p>
          <a:p>
            <a:pPr lvl="1" eaLnBrk="1" hangingPunct="1">
              <a:lnSpc>
                <a:spcPct val="80000"/>
              </a:lnSpc>
            </a:pPr>
            <a:r>
              <a:rPr lang="cs-CZ" altLang="cs-CZ" sz="2000"/>
              <a:t>narození mrtvého dítěte</a:t>
            </a:r>
          </a:p>
          <a:p>
            <a:pPr lvl="2" eaLnBrk="1" hangingPunct="1">
              <a:lnSpc>
                <a:spcPct val="80000"/>
              </a:lnSpc>
            </a:pPr>
            <a:r>
              <a:rPr lang="cs-CZ" altLang="cs-CZ" sz="1800"/>
              <a:t>plod s hmotností </a:t>
            </a:r>
            <a:r>
              <a:rPr lang="cs-CZ" altLang="cs-CZ" sz="1800">
                <a:cs typeface="Arial" charset="0"/>
              </a:rPr>
              <a:t>≥500 g </a:t>
            </a:r>
            <a:r>
              <a:rPr lang="cs-CZ" altLang="cs-CZ" sz="1800"/>
              <a:t>narozený bez známek života</a:t>
            </a:r>
          </a:p>
          <a:p>
            <a:pPr lvl="2" eaLnBrk="1" hangingPunct="1">
              <a:lnSpc>
                <a:spcPct val="80000"/>
              </a:lnSpc>
            </a:pPr>
            <a:r>
              <a:rPr lang="cs-CZ" altLang="cs-CZ" sz="1800"/>
              <a:t>Plod narozený </a:t>
            </a:r>
            <a:r>
              <a:rPr lang="cs-CZ" altLang="cs-CZ" sz="1800">
                <a:cs typeface="Arial" charset="0"/>
              </a:rPr>
              <a:t>≥</a:t>
            </a:r>
            <a:r>
              <a:rPr lang="cs-CZ" altLang="cs-CZ" sz="1800"/>
              <a:t>22. dokončeném týdnu těhotenství</a:t>
            </a:r>
          </a:p>
          <a:p>
            <a:pPr lvl="2" eaLnBrk="1" hangingPunct="1">
              <a:lnSpc>
                <a:spcPct val="80000"/>
              </a:lnSpc>
            </a:pPr>
            <a:r>
              <a:rPr lang="cs-CZ" altLang="cs-CZ" sz="1800"/>
              <a:t>Plod </a:t>
            </a:r>
            <a:r>
              <a:rPr lang="cs-CZ" altLang="cs-CZ" sz="1800">
                <a:cs typeface="Arial" charset="0"/>
              </a:rPr>
              <a:t>≥</a:t>
            </a:r>
            <a:r>
              <a:rPr lang="cs-CZ" altLang="cs-CZ" sz="1800"/>
              <a:t> 25 cm (nelze-li určit délku těhotenství)</a:t>
            </a:r>
          </a:p>
          <a:p>
            <a:pPr eaLnBrk="1" hangingPunct="1">
              <a:lnSpc>
                <a:spcPct val="80000"/>
              </a:lnSpc>
            </a:pPr>
            <a:endParaRPr lang="cs-CZ" altLang="cs-CZ" sz="2400"/>
          </a:p>
        </p:txBody>
      </p:sp>
      <p:sp>
        <p:nvSpPr>
          <p:cNvPr id="5124" name="Zástupný symbol pro datum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07790F3-C24B-4E86-AA82-C70B790E0F7F}" type="datetime1">
              <a:rPr lang="cs-CZ" altLang="cs-CZ" sz="1400"/>
              <a:pPr eaLnBrk="1" hangingPunct="1">
                <a:spcBef>
                  <a:spcPct val="0"/>
                </a:spcBef>
                <a:buFontTx/>
                <a:buNone/>
              </a:pPr>
              <a:t>22.05.2020</a:t>
            </a:fld>
            <a:endParaRPr lang="cs-CZ" altLang="cs-CZ" sz="1400"/>
          </a:p>
        </p:txBody>
      </p:sp>
    </p:spTree>
    <p:extLst>
      <p:ext uri="{BB962C8B-B14F-4D97-AF65-F5344CB8AC3E}">
        <p14:creationId xmlns:p14="http://schemas.microsoft.com/office/powerpoint/2010/main" val="25211840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33600" y="404814"/>
            <a:ext cx="7772400" cy="2771775"/>
          </a:xfrm>
        </p:spPr>
        <p:txBody>
          <a:bodyPr>
            <a:normAutofit/>
          </a:bodyPr>
          <a:lstStyle/>
          <a:p>
            <a:r>
              <a:rPr lang="cs-CZ" dirty="0"/>
              <a:t>Mechanismus </a:t>
            </a:r>
            <a:r>
              <a:rPr lang="cs-CZ" dirty="0" err="1"/>
              <a:t>II.doby</a:t>
            </a:r>
            <a:r>
              <a:rPr lang="cs-CZ" dirty="0"/>
              <a:t> porodní u plodů v poloze podélné záhlavím</a:t>
            </a:r>
            <a:br>
              <a:rPr lang="cs-CZ" dirty="0"/>
            </a:br>
            <a:endParaRPr lang="cs-CZ" dirty="0"/>
          </a:p>
        </p:txBody>
      </p:sp>
      <p:sp>
        <p:nvSpPr>
          <p:cNvPr id="34819" name="Rectangle 3"/>
          <p:cNvSpPr>
            <a:spLocks noGrp="1" noChangeArrowheads="1"/>
          </p:cNvSpPr>
          <p:nvPr>
            <p:ph type="body" idx="1"/>
          </p:nvPr>
        </p:nvSpPr>
        <p:spPr>
          <a:xfrm>
            <a:off x="2209800" y="3657600"/>
            <a:ext cx="7772400" cy="2667000"/>
          </a:xfrm>
        </p:spPr>
        <p:txBody>
          <a:bodyPr/>
          <a:lstStyle/>
          <a:p>
            <a:pPr lvl="1"/>
            <a:r>
              <a:rPr lang="cs-CZ"/>
              <a:t>Iniciální flexe</a:t>
            </a:r>
          </a:p>
          <a:p>
            <a:pPr lvl="1"/>
            <a:r>
              <a:rPr lang="cs-CZ"/>
              <a:t>Progrese</a:t>
            </a:r>
          </a:p>
          <a:p>
            <a:pPr lvl="1"/>
            <a:r>
              <a:rPr lang="cs-CZ"/>
              <a:t>Vnitřní rotace – normální, abnormální</a:t>
            </a:r>
          </a:p>
          <a:p>
            <a:pPr lvl="1"/>
            <a:r>
              <a:rPr lang="cs-CZ"/>
              <a:t>Deflexe </a:t>
            </a:r>
          </a:p>
          <a:p>
            <a:pPr lvl="1"/>
            <a:r>
              <a:rPr lang="cs-CZ"/>
              <a:t>Zevní rotace</a:t>
            </a:r>
          </a:p>
        </p:txBody>
      </p:sp>
    </p:spTree>
    <p:extLst>
      <p:ext uri="{BB962C8B-B14F-4D97-AF65-F5344CB8AC3E}">
        <p14:creationId xmlns:p14="http://schemas.microsoft.com/office/powerpoint/2010/main" val="11007298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cs-CZ"/>
              <a:t>Mechanismus III.doby porodní</a:t>
            </a:r>
          </a:p>
        </p:txBody>
      </p:sp>
      <p:sp>
        <p:nvSpPr>
          <p:cNvPr id="37891" name="Rectangle 3"/>
          <p:cNvSpPr>
            <a:spLocks noGrp="1" noChangeArrowheads="1"/>
          </p:cNvSpPr>
          <p:nvPr>
            <p:ph type="body" idx="1"/>
          </p:nvPr>
        </p:nvSpPr>
        <p:spPr/>
        <p:txBody>
          <a:bodyPr/>
          <a:lstStyle/>
          <a:p>
            <a:pPr>
              <a:lnSpc>
                <a:spcPct val="90000"/>
              </a:lnSpc>
            </a:pPr>
            <a:r>
              <a:rPr lang="cs-CZ"/>
              <a:t>Retrakce  dělohy</a:t>
            </a:r>
          </a:p>
          <a:p>
            <a:pPr>
              <a:lnSpc>
                <a:spcPct val="90000"/>
              </a:lnSpc>
            </a:pPr>
            <a:r>
              <a:rPr lang="cs-CZ"/>
              <a:t>Kontrakce k vypuzení placenty – contractiones ad secundinas</a:t>
            </a:r>
          </a:p>
          <a:p>
            <a:pPr>
              <a:lnSpc>
                <a:spcPct val="90000"/>
              </a:lnSpc>
            </a:pPr>
            <a:r>
              <a:rPr lang="cs-CZ"/>
              <a:t>Odloučení placenty – retroplacentární hematom</a:t>
            </a:r>
          </a:p>
          <a:p>
            <a:pPr>
              <a:lnSpc>
                <a:spcPct val="90000"/>
              </a:lnSpc>
            </a:pPr>
            <a:r>
              <a:rPr lang="cs-CZ"/>
              <a:t>Porod placenty</a:t>
            </a:r>
          </a:p>
          <a:p>
            <a:pPr lvl="1">
              <a:lnSpc>
                <a:spcPct val="90000"/>
              </a:lnSpc>
            </a:pPr>
            <a:r>
              <a:rPr lang="cs-CZ"/>
              <a:t>Mechanismus Baudeloque-Schultze - středemn</a:t>
            </a:r>
          </a:p>
          <a:p>
            <a:pPr lvl="1">
              <a:lnSpc>
                <a:spcPct val="90000"/>
              </a:lnSpc>
            </a:pPr>
            <a:r>
              <a:rPr lang="cs-CZ"/>
              <a:t>Mechanismus Duncan - hranou</a:t>
            </a:r>
          </a:p>
          <a:p>
            <a:pPr lvl="1">
              <a:lnSpc>
                <a:spcPct val="90000"/>
              </a:lnSpc>
            </a:pPr>
            <a:r>
              <a:rPr lang="cs-CZ"/>
              <a:t>Mechanismus Gessner – hranou-středem</a:t>
            </a:r>
          </a:p>
        </p:txBody>
      </p:sp>
    </p:spTree>
    <p:extLst>
      <p:ext uri="{BB962C8B-B14F-4D97-AF65-F5344CB8AC3E}">
        <p14:creationId xmlns:p14="http://schemas.microsoft.com/office/powerpoint/2010/main" val="27824179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lac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28600"/>
            <a:ext cx="7239000" cy="5936704"/>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4335463" y="6453189"/>
            <a:ext cx="5848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000"/>
              <a:t>Bumm E. Grundriss zum studium der geburtshilfe, M</a:t>
            </a:r>
            <a:r>
              <a:rPr lang="en-US" sz="1000">
                <a:cs typeface="Arial" charset="0"/>
              </a:rPr>
              <a:t>ü</a:t>
            </a:r>
            <a:r>
              <a:rPr lang="cs-CZ" sz="1000">
                <a:cs typeface="Arial" charset="0"/>
              </a:rPr>
              <a:t>nchen und Wiesbaden, Verlag von J.F.Bergmann, 1921.</a:t>
            </a:r>
            <a:endParaRPr lang="en-US" sz="1000">
              <a:cs typeface="Arial" charset="0"/>
            </a:endParaRPr>
          </a:p>
        </p:txBody>
      </p:sp>
    </p:spTree>
    <p:extLst>
      <p:ext uri="{BB962C8B-B14F-4D97-AF65-F5344CB8AC3E}">
        <p14:creationId xmlns:p14="http://schemas.microsoft.com/office/powerpoint/2010/main" val="18956784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541338"/>
            <a:ext cx="8229600" cy="609600"/>
          </a:xfrm>
        </p:spPr>
        <p:txBody>
          <a:bodyPr>
            <a:normAutofit fontScale="90000"/>
          </a:bodyPr>
          <a:lstStyle/>
          <a:p>
            <a:r>
              <a:rPr lang="cs-CZ"/>
              <a:t>Lékařské vedení porodu</a:t>
            </a:r>
          </a:p>
        </p:txBody>
      </p:sp>
      <p:sp>
        <p:nvSpPr>
          <p:cNvPr id="39939" name="Rectangle 3"/>
          <p:cNvSpPr>
            <a:spLocks noGrp="1" noChangeArrowheads="1"/>
          </p:cNvSpPr>
          <p:nvPr>
            <p:ph type="body" idx="1"/>
          </p:nvPr>
        </p:nvSpPr>
        <p:spPr/>
        <p:txBody>
          <a:bodyPr/>
          <a:lstStyle/>
          <a:p>
            <a:r>
              <a:rPr lang="cs-CZ"/>
              <a:t>Ústavní porod – minimalizuje rizika porodu</a:t>
            </a:r>
          </a:p>
          <a:p>
            <a:pPr lvl="1"/>
            <a:r>
              <a:rPr lang="cs-CZ"/>
              <a:t>3 úrovně porodnické péče</a:t>
            </a:r>
          </a:p>
          <a:p>
            <a:pPr lvl="2"/>
            <a:r>
              <a:rPr lang="cs-CZ"/>
              <a:t>Základní péče – fyziologické porody</a:t>
            </a:r>
          </a:p>
          <a:p>
            <a:pPr lvl="2"/>
            <a:r>
              <a:rPr lang="cs-CZ"/>
              <a:t>Intermediární péče – střední stupeň rizika</a:t>
            </a:r>
          </a:p>
          <a:p>
            <a:pPr lvl="2"/>
            <a:r>
              <a:rPr lang="cs-CZ"/>
              <a:t>Perinatologická centra – vysoce rizikové porody</a:t>
            </a:r>
          </a:p>
        </p:txBody>
      </p:sp>
    </p:spTree>
    <p:extLst>
      <p:ext uri="{BB962C8B-B14F-4D97-AF65-F5344CB8AC3E}">
        <p14:creationId xmlns:p14="http://schemas.microsoft.com/office/powerpoint/2010/main" val="15363456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541338"/>
            <a:ext cx="8229600" cy="609600"/>
          </a:xfrm>
        </p:spPr>
        <p:txBody>
          <a:bodyPr>
            <a:normAutofit fontScale="90000"/>
          </a:bodyPr>
          <a:lstStyle/>
          <a:p>
            <a:r>
              <a:rPr lang="cs-CZ"/>
              <a:t>Lékařské vedení porodu</a:t>
            </a:r>
          </a:p>
        </p:txBody>
      </p:sp>
      <p:sp>
        <p:nvSpPr>
          <p:cNvPr id="40963" name="Rectangle 3"/>
          <p:cNvSpPr>
            <a:spLocks noGrp="1" noChangeArrowheads="1"/>
          </p:cNvSpPr>
          <p:nvPr>
            <p:ph type="body" idx="1"/>
          </p:nvPr>
        </p:nvSpPr>
        <p:spPr/>
        <p:txBody>
          <a:bodyPr/>
          <a:lstStyle/>
          <a:p>
            <a:pPr marL="533400" indent="-533400"/>
            <a:r>
              <a:rPr lang="cs-CZ" dirty="0"/>
              <a:t>Příjem rodičky na sál –  vyšetření lékařem</a:t>
            </a:r>
          </a:p>
          <a:p>
            <a:pPr marL="1314450" lvl="2" indent="-457200">
              <a:buClr>
                <a:schemeClr val="tx1"/>
              </a:buClr>
              <a:buFontTx/>
              <a:buAutoNum type="arabicPeriod"/>
            </a:pPr>
            <a:r>
              <a:rPr lang="cs-CZ" dirty="0"/>
              <a:t>Identifikace rodičky</a:t>
            </a:r>
          </a:p>
          <a:p>
            <a:pPr marL="1314450" lvl="2" indent="-457200">
              <a:buClr>
                <a:schemeClr val="tx1"/>
              </a:buClr>
              <a:buFontTx/>
              <a:buAutoNum type="arabicPeriod"/>
            </a:pPr>
            <a:r>
              <a:rPr lang="cs-CZ" dirty="0"/>
              <a:t>Anamnéza</a:t>
            </a:r>
          </a:p>
          <a:p>
            <a:pPr marL="1314450" lvl="2" indent="-457200">
              <a:buClr>
                <a:schemeClr val="tx1"/>
              </a:buClr>
              <a:buFontTx/>
              <a:buAutoNum type="arabicPeriod"/>
            </a:pPr>
            <a:r>
              <a:rPr lang="cs-CZ" dirty="0"/>
              <a:t>Zevní a vnitřní porodnické vyšetření</a:t>
            </a:r>
          </a:p>
          <a:p>
            <a:pPr marL="1314450" lvl="2" indent="-457200">
              <a:buClr>
                <a:schemeClr val="tx1"/>
              </a:buClr>
              <a:buFontTx/>
              <a:buAutoNum type="arabicPeriod"/>
            </a:pPr>
            <a:r>
              <a:rPr lang="cs-CZ" dirty="0"/>
              <a:t>Vstupní </a:t>
            </a:r>
            <a:r>
              <a:rPr lang="cs-CZ" dirty="0" err="1"/>
              <a:t>kardiotokografie</a:t>
            </a:r>
            <a:endParaRPr lang="cs-CZ" dirty="0"/>
          </a:p>
          <a:p>
            <a:pPr marL="1314450" lvl="2" indent="-457200">
              <a:buClr>
                <a:schemeClr val="tx1"/>
              </a:buClr>
              <a:buFontTx/>
              <a:buAutoNum type="arabicPeriod"/>
            </a:pPr>
            <a:r>
              <a:rPr lang="cs-CZ" dirty="0"/>
              <a:t>TK,P,T</a:t>
            </a:r>
          </a:p>
          <a:p>
            <a:pPr marL="1314450" lvl="2" indent="-457200">
              <a:buClr>
                <a:schemeClr val="tx1"/>
              </a:buClr>
              <a:buFontTx/>
              <a:buAutoNum type="arabicPeriod"/>
            </a:pPr>
            <a:r>
              <a:rPr lang="cs-CZ" dirty="0"/>
              <a:t>Hmotnostní přírůstek</a:t>
            </a:r>
          </a:p>
          <a:p>
            <a:pPr marL="1314450" lvl="2" indent="-457200">
              <a:buClr>
                <a:schemeClr val="tx1"/>
              </a:buClr>
              <a:buFontTx/>
              <a:buAutoNum type="arabicPeriod"/>
            </a:pPr>
            <a:r>
              <a:rPr lang="cs-CZ" dirty="0"/>
              <a:t>Moč chemicky</a:t>
            </a:r>
          </a:p>
          <a:p>
            <a:pPr marL="1314450" lvl="2" indent="-457200">
              <a:buClr>
                <a:schemeClr val="tx1"/>
              </a:buClr>
              <a:buFontTx/>
              <a:buAutoNum type="arabicPeriod"/>
            </a:pPr>
            <a:r>
              <a:rPr lang="cs-CZ" dirty="0" err="1"/>
              <a:t>Epikríza</a:t>
            </a:r>
            <a:r>
              <a:rPr lang="cs-CZ" dirty="0"/>
              <a:t> – vstupní diagnóza, plán postupu</a:t>
            </a:r>
          </a:p>
        </p:txBody>
      </p:sp>
    </p:spTree>
    <p:extLst>
      <p:ext uri="{BB962C8B-B14F-4D97-AF65-F5344CB8AC3E}">
        <p14:creationId xmlns:p14="http://schemas.microsoft.com/office/powerpoint/2010/main" val="15937318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33600" y="7939"/>
            <a:ext cx="7772400" cy="1431925"/>
          </a:xfrm>
        </p:spPr>
        <p:txBody>
          <a:bodyPr>
            <a:normAutofit/>
          </a:bodyPr>
          <a:lstStyle/>
          <a:p>
            <a:r>
              <a:rPr lang="cs-CZ"/>
              <a:t>Lékařské vedení porodu – I.doba porodní</a:t>
            </a:r>
          </a:p>
        </p:txBody>
      </p:sp>
      <p:sp>
        <p:nvSpPr>
          <p:cNvPr id="41987" name="Rectangle 3"/>
          <p:cNvSpPr>
            <a:spLocks noGrp="1" noChangeArrowheads="1"/>
          </p:cNvSpPr>
          <p:nvPr>
            <p:ph type="body" idx="1"/>
          </p:nvPr>
        </p:nvSpPr>
        <p:spPr>
          <a:xfrm>
            <a:off x="2209800" y="1524000"/>
            <a:ext cx="7772400" cy="4114800"/>
          </a:xfrm>
        </p:spPr>
        <p:txBody>
          <a:bodyPr>
            <a:normAutofit fontScale="92500" lnSpcReduction="20000"/>
          </a:bodyPr>
          <a:lstStyle/>
          <a:p>
            <a:pPr>
              <a:lnSpc>
                <a:spcPct val="90000"/>
              </a:lnSpc>
            </a:pPr>
            <a:r>
              <a:rPr lang="cs-CZ"/>
              <a:t>Příprava rodičky, kontrola ozev plodu</a:t>
            </a:r>
          </a:p>
          <a:p>
            <a:pPr>
              <a:lnSpc>
                <a:spcPct val="90000"/>
              </a:lnSpc>
            </a:pPr>
            <a:r>
              <a:rPr lang="cs-CZ"/>
              <a:t>Vaginální nález – vývoj – a 2-3 hod., vždy po odtoku vody plodové</a:t>
            </a:r>
          </a:p>
          <a:p>
            <a:pPr>
              <a:lnSpc>
                <a:spcPct val="90000"/>
              </a:lnSpc>
            </a:pPr>
            <a:r>
              <a:rPr lang="cs-CZ"/>
              <a:t>CTG monitorování a 3 hod. při fyziologickém nálezu</a:t>
            </a:r>
          </a:p>
          <a:p>
            <a:pPr>
              <a:lnSpc>
                <a:spcPct val="90000"/>
              </a:lnSpc>
            </a:pPr>
            <a:r>
              <a:rPr lang="cs-CZ"/>
              <a:t>TK a 3 hod., T a 6 hod.</a:t>
            </a:r>
          </a:p>
          <a:p>
            <a:pPr>
              <a:lnSpc>
                <a:spcPct val="90000"/>
              </a:lnSpc>
            </a:pPr>
            <a:r>
              <a:rPr lang="cs-CZ"/>
              <a:t>Průběžný záznam porodu – partogram</a:t>
            </a:r>
          </a:p>
          <a:p>
            <a:pPr>
              <a:lnSpc>
                <a:spcPct val="90000"/>
              </a:lnSpc>
            </a:pPr>
            <a:r>
              <a:rPr lang="cs-CZ"/>
              <a:t>Volnost pohybu během I.doby porodní</a:t>
            </a:r>
          </a:p>
          <a:p>
            <a:pPr>
              <a:lnSpc>
                <a:spcPct val="90000"/>
              </a:lnSpc>
            </a:pPr>
            <a:r>
              <a:rPr lang="cs-CZ"/>
              <a:t>Aplikace porodnické analgézie</a:t>
            </a:r>
          </a:p>
          <a:p>
            <a:pPr>
              <a:lnSpc>
                <a:spcPct val="90000"/>
              </a:lnSpc>
            </a:pPr>
            <a:r>
              <a:rPr lang="cs-CZ"/>
              <a:t>Dirrupce vaku blan při nálezu 4-5 cm</a:t>
            </a:r>
          </a:p>
          <a:p>
            <a:pPr>
              <a:lnSpc>
                <a:spcPct val="90000"/>
              </a:lnSpc>
            </a:pPr>
            <a:r>
              <a:rPr lang="cs-CZ"/>
              <a:t>Primárně slabé kontrakce – aplikace oxytocinu</a:t>
            </a:r>
          </a:p>
          <a:p>
            <a:pPr>
              <a:lnSpc>
                <a:spcPct val="90000"/>
              </a:lnSpc>
            </a:pPr>
            <a:endParaRPr lang="cs-CZ"/>
          </a:p>
          <a:p>
            <a:pPr>
              <a:lnSpc>
                <a:spcPct val="90000"/>
              </a:lnSpc>
            </a:pPr>
            <a:endParaRPr lang="cs-CZ"/>
          </a:p>
        </p:txBody>
      </p:sp>
    </p:spTree>
    <p:extLst>
      <p:ext uri="{BB962C8B-B14F-4D97-AF65-F5344CB8AC3E}">
        <p14:creationId xmlns:p14="http://schemas.microsoft.com/office/powerpoint/2010/main" val="40909390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130175"/>
            <a:ext cx="7772400" cy="2101850"/>
          </a:xfrm>
        </p:spPr>
        <p:txBody>
          <a:bodyPr/>
          <a:lstStyle/>
          <a:p>
            <a:r>
              <a:rPr lang="cs-CZ"/>
              <a:t>Rizikový nebo patologický průběh I.doby porodní</a:t>
            </a:r>
          </a:p>
        </p:txBody>
      </p:sp>
      <p:sp>
        <p:nvSpPr>
          <p:cNvPr id="43011" name="Rectangle 3"/>
          <p:cNvSpPr>
            <a:spLocks noGrp="1" noChangeArrowheads="1"/>
          </p:cNvSpPr>
          <p:nvPr>
            <p:ph type="body" idx="1"/>
          </p:nvPr>
        </p:nvSpPr>
        <p:spPr>
          <a:xfrm>
            <a:off x="2133600" y="3048000"/>
            <a:ext cx="7772400" cy="2286000"/>
          </a:xfrm>
        </p:spPr>
        <p:txBody>
          <a:bodyPr/>
          <a:lstStyle/>
          <a:p>
            <a:r>
              <a:rPr lang="cs-CZ"/>
              <a:t>Trvalá přítomnost lékaře</a:t>
            </a:r>
          </a:p>
          <a:p>
            <a:r>
              <a:rPr lang="cs-CZ"/>
              <a:t>Kontinuální monitorování plodu</a:t>
            </a:r>
          </a:p>
          <a:p>
            <a:r>
              <a:rPr lang="cs-CZ"/>
              <a:t>Informován vedoucí lékař porodního sálu</a:t>
            </a:r>
          </a:p>
        </p:txBody>
      </p:sp>
    </p:spTree>
    <p:extLst>
      <p:ext uri="{BB962C8B-B14F-4D97-AF65-F5344CB8AC3E}">
        <p14:creationId xmlns:p14="http://schemas.microsoft.com/office/powerpoint/2010/main" val="32579847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cs-CZ"/>
              <a:t>Lékařské vedení porodu – II.doba porodní</a:t>
            </a:r>
          </a:p>
        </p:txBody>
      </p:sp>
      <p:sp>
        <p:nvSpPr>
          <p:cNvPr id="44035" name="Rectangle 3"/>
          <p:cNvSpPr>
            <a:spLocks noGrp="1" noChangeArrowheads="1"/>
          </p:cNvSpPr>
          <p:nvPr>
            <p:ph type="body" idx="1"/>
          </p:nvPr>
        </p:nvSpPr>
        <p:spPr>
          <a:xfrm>
            <a:off x="1905000" y="1981200"/>
            <a:ext cx="8458200" cy="4114800"/>
          </a:xfrm>
        </p:spPr>
        <p:txBody>
          <a:bodyPr>
            <a:normAutofit fontScale="92500" lnSpcReduction="10000"/>
          </a:bodyPr>
          <a:lstStyle/>
          <a:p>
            <a:pPr>
              <a:lnSpc>
                <a:spcPct val="90000"/>
              </a:lnSpc>
            </a:pPr>
            <a:r>
              <a:rPr lang="cs-CZ"/>
              <a:t>Lékař přítomen během celé II.doby porodní</a:t>
            </a:r>
          </a:p>
          <a:p>
            <a:pPr>
              <a:lnSpc>
                <a:spcPct val="90000"/>
              </a:lnSpc>
            </a:pPr>
            <a:r>
              <a:rPr lang="cs-CZ"/>
              <a:t>Kontinuální monitor CTG nebo poslech ozev po každé kontrakci</a:t>
            </a:r>
          </a:p>
          <a:p>
            <a:pPr>
              <a:lnSpc>
                <a:spcPct val="90000"/>
              </a:lnSpc>
            </a:pPr>
            <a:r>
              <a:rPr lang="cs-CZ"/>
              <a:t>Vyprázdnění močového měchýře</a:t>
            </a:r>
          </a:p>
          <a:p>
            <a:pPr>
              <a:lnSpc>
                <a:spcPct val="90000"/>
              </a:lnSpc>
            </a:pPr>
            <a:r>
              <a:rPr lang="cs-CZ"/>
              <a:t>Užití břišního lisu – tlačení</a:t>
            </a:r>
          </a:p>
          <a:p>
            <a:pPr lvl="1">
              <a:lnSpc>
                <a:spcPct val="90000"/>
              </a:lnSpc>
            </a:pPr>
            <a:r>
              <a:rPr lang="cs-CZ"/>
              <a:t>Hlavička plodu ve východu, dorotovaná, porodnická branka zašlá, voda plodová odteklá</a:t>
            </a:r>
          </a:p>
          <a:p>
            <a:pPr>
              <a:lnSpc>
                <a:spcPct val="90000"/>
              </a:lnSpc>
            </a:pPr>
            <a:r>
              <a:rPr lang="cs-CZ"/>
              <a:t>Desinfekce rodidel</a:t>
            </a:r>
          </a:p>
          <a:p>
            <a:pPr>
              <a:lnSpc>
                <a:spcPct val="90000"/>
              </a:lnSpc>
            </a:pPr>
            <a:r>
              <a:rPr lang="cs-CZ"/>
              <a:t>Ochrana hráze, episiotomie</a:t>
            </a:r>
          </a:p>
          <a:p>
            <a:pPr>
              <a:lnSpc>
                <a:spcPct val="90000"/>
              </a:lnSpc>
            </a:pPr>
            <a:r>
              <a:rPr lang="cs-CZ"/>
              <a:t>Porod ramének</a:t>
            </a:r>
          </a:p>
          <a:p>
            <a:pPr>
              <a:lnSpc>
                <a:spcPct val="90000"/>
              </a:lnSpc>
            </a:pPr>
            <a:endParaRPr lang="cs-CZ"/>
          </a:p>
        </p:txBody>
      </p:sp>
    </p:spTree>
    <p:extLst>
      <p:ext uri="{BB962C8B-B14F-4D97-AF65-F5344CB8AC3E}">
        <p14:creationId xmlns:p14="http://schemas.microsoft.com/office/powerpoint/2010/main" val="28262081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kumenty\Obrázky\obr\sekce\Norm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1" y="61914"/>
            <a:ext cx="5616575" cy="673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70490"/>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kumenty\Obrázky\obr\sekce\Norma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064" y="336550"/>
            <a:ext cx="6619875" cy="618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90347"/>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541338"/>
            <a:ext cx="8229600" cy="609600"/>
          </a:xfrm>
        </p:spPr>
        <p:txBody>
          <a:bodyPr>
            <a:normAutofit fontScale="90000"/>
          </a:bodyPr>
          <a:lstStyle/>
          <a:p>
            <a:r>
              <a:rPr lang="cs-CZ"/>
              <a:t>Definice porodu</a:t>
            </a:r>
          </a:p>
        </p:txBody>
      </p:sp>
      <p:sp>
        <p:nvSpPr>
          <p:cNvPr id="5123" name="Rectangle 3"/>
          <p:cNvSpPr>
            <a:spLocks noGrp="1" noChangeArrowheads="1"/>
          </p:cNvSpPr>
          <p:nvPr>
            <p:ph type="body" idx="1"/>
          </p:nvPr>
        </p:nvSpPr>
        <p:spPr/>
        <p:txBody>
          <a:bodyPr/>
          <a:lstStyle/>
          <a:p>
            <a:r>
              <a:rPr lang="cs-CZ"/>
              <a:t>Partus praematurus - předčasný porod – </a:t>
            </a:r>
            <a:r>
              <a:rPr lang="cs-CZ">
                <a:cs typeface="Times New Roman" pitchFamily="18" charset="0"/>
              </a:rPr>
              <a:t>&lt;</a:t>
            </a:r>
            <a:r>
              <a:rPr lang="cs-CZ"/>
              <a:t>37.týden gravidity, </a:t>
            </a:r>
            <a:r>
              <a:rPr lang="cs-CZ">
                <a:cs typeface="Times New Roman" pitchFamily="18" charset="0"/>
              </a:rPr>
              <a:t>&lt;</a:t>
            </a:r>
            <a:r>
              <a:rPr lang="cs-CZ"/>
              <a:t>2500 g</a:t>
            </a:r>
          </a:p>
          <a:p>
            <a:r>
              <a:rPr lang="cs-CZ"/>
              <a:t>Partus maturus – včasný porod –                     38.-42.týden gravidity</a:t>
            </a:r>
          </a:p>
          <a:p>
            <a:r>
              <a:rPr lang="cs-CZ"/>
              <a:t>Partus serotinus – opožděný porod </a:t>
            </a:r>
            <a:r>
              <a:rPr lang="cs-CZ">
                <a:cs typeface="Times New Roman" pitchFamily="18" charset="0"/>
              </a:rPr>
              <a:t>&gt;</a:t>
            </a:r>
            <a:r>
              <a:rPr lang="cs-CZ"/>
              <a:t>42.týden gravidity</a:t>
            </a:r>
          </a:p>
        </p:txBody>
      </p:sp>
    </p:spTree>
    <p:extLst>
      <p:ext uri="{BB962C8B-B14F-4D97-AF65-F5344CB8AC3E}">
        <p14:creationId xmlns:p14="http://schemas.microsoft.com/office/powerpoint/2010/main" val="20247456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kumenty\Obrázky\obr\sekce\Normal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04801"/>
            <a:ext cx="6858000"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012800"/>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kumenty\Obrázky\obr\sekce\Normal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1" y="512764"/>
            <a:ext cx="6348413"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72592"/>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kumenty\Obrázky\obr\sekce\Normal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6450" y="76200"/>
            <a:ext cx="80391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14366"/>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kumenty\Obrázky\obr\sekce\Normal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1" y="114300"/>
            <a:ext cx="5159375"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40348"/>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kumenty\Obrázky\episiotom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81001"/>
            <a:ext cx="7315200" cy="593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61829"/>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541338"/>
            <a:ext cx="8229600" cy="609600"/>
          </a:xfrm>
        </p:spPr>
        <p:txBody>
          <a:bodyPr>
            <a:normAutofit fontScale="90000"/>
          </a:bodyPr>
          <a:lstStyle/>
          <a:p>
            <a:r>
              <a:rPr lang="cs-CZ"/>
              <a:t>Vedení III.doby porodní </a:t>
            </a:r>
          </a:p>
        </p:txBody>
      </p:sp>
      <p:sp>
        <p:nvSpPr>
          <p:cNvPr id="52227" name="Rectangle 3"/>
          <p:cNvSpPr>
            <a:spLocks noGrp="1" noChangeArrowheads="1"/>
          </p:cNvSpPr>
          <p:nvPr>
            <p:ph type="body" idx="1"/>
          </p:nvPr>
        </p:nvSpPr>
        <p:spPr/>
        <p:txBody>
          <a:bodyPr/>
          <a:lstStyle/>
          <a:p>
            <a:r>
              <a:rPr lang="cs-CZ" dirty="0"/>
              <a:t>Uvolnění dýchacích cest novorozence</a:t>
            </a:r>
          </a:p>
          <a:p>
            <a:r>
              <a:rPr lang="cs-CZ" dirty="0"/>
              <a:t>Podvaz pupečníku – pahýl 6 cm</a:t>
            </a:r>
          </a:p>
          <a:p>
            <a:r>
              <a:rPr lang="cs-CZ" dirty="0"/>
              <a:t>Kontakt rodičky s novorozence, přiložení k prsu</a:t>
            </a:r>
          </a:p>
          <a:p>
            <a:r>
              <a:rPr lang="cs-CZ" dirty="0"/>
              <a:t>Odběr krve na krevní plyny, test na lues, u </a:t>
            </a:r>
            <a:r>
              <a:rPr lang="cs-CZ" dirty="0" err="1"/>
              <a:t>rh</a:t>
            </a:r>
            <a:r>
              <a:rPr lang="cs-CZ" dirty="0"/>
              <a:t> negativních – skupina, anti-D, bilirubin</a:t>
            </a:r>
          </a:p>
        </p:txBody>
      </p:sp>
    </p:spTree>
    <p:extLst>
      <p:ext uri="{BB962C8B-B14F-4D97-AF65-F5344CB8AC3E}">
        <p14:creationId xmlns:p14="http://schemas.microsoft.com/office/powerpoint/2010/main" val="39524516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541338"/>
            <a:ext cx="8229600" cy="609600"/>
          </a:xfrm>
        </p:spPr>
        <p:txBody>
          <a:bodyPr>
            <a:normAutofit fontScale="90000"/>
          </a:bodyPr>
          <a:lstStyle/>
          <a:p>
            <a:r>
              <a:rPr lang="cs-CZ"/>
              <a:t>Vedení III.doby porodní</a:t>
            </a:r>
          </a:p>
        </p:txBody>
      </p:sp>
      <p:sp>
        <p:nvSpPr>
          <p:cNvPr id="53251" name="Rectangle 3"/>
          <p:cNvSpPr>
            <a:spLocks noGrp="1" noChangeArrowheads="1"/>
          </p:cNvSpPr>
          <p:nvPr>
            <p:ph type="body" idx="1"/>
          </p:nvPr>
        </p:nvSpPr>
        <p:spPr/>
        <p:txBody>
          <a:bodyPr/>
          <a:lstStyle/>
          <a:p>
            <a:pPr>
              <a:lnSpc>
                <a:spcPct val="90000"/>
              </a:lnSpc>
            </a:pPr>
            <a:r>
              <a:rPr lang="cs-CZ"/>
              <a:t>Aktivní vedení III.doby porodní – aplikace uterotonik</a:t>
            </a:r>
          </a:p>
          <a:p>
            <a:pPr>
              <a:lnSpc>
                <a:spcPct val="90000"/>
              </a:lnSpc>
            </a:pPr>
            <a:r>
              <a:rPr lang="cs-CZ"/>
              <a:t>Po odloučení – porod placenty – Jacobsův hmat – zabrání potrhání plodových obalů</a:t>
            </a:r>
          </a:p>
          <a:p>
            <a:pPr>
              <a:lnSpc>
                <a:spcPct val="90000"/>
              </a:lnSpc>
            </a:pPr>
            <a:r>
              <a:rPr lang="cs-CZ"/>
              <a:t>Revise celistvosti placenty a obalů, velikost, anomalie, patologické změny</a:t>
            </a:r>
          </a:p>
          <a:p>
            <a:pPr>
              <a:lnSpc>
                <a:spcPct val="90000"/>
              </a:lnSpc>
            </a:pPr>
            <a:r>
              <a:rPr lang="cs-CZ"/>
              <a:t>Revise a ošetření porodních poranění</a:t>
            </a:r>
          </a:p>
          <a:p>
            <a:pPr>
              <a:lnSpc>
                <a:spcPct val="90000"/>
              </a:lnSpc>
            </a:pPr>
            <a:endParaRPr lang="cs-CZ"/>
          </a:p>
          <a:p>
            <a:pPr>
              <a:lnSpc>
                <a:spcPct val="90000"/>
              </a:lnSpc>
            </a:pPr>
            <a:endParaRPr lang="cs-CZ"/>
          </a:p>
        </p:txBody>
      </p:sp>
    </p:spTree>
    <p:extLst>
      <p:ext uri="{BB962C8B-B14F-4D97-AF65-F5344CB8AC3E}">
        <p14:creationId xmlns:p14="http://schemas.microsoft.com/office/powerpoint/2010/main" val="23479131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077.jpg (25858 By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57200"/>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73487"/>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078.jpg (16915 By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048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83264"/>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079.jpg (21639 By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57200"/>
            <a:ext cx="807720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68865"/>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Klasifikace NNPH dle porodní váhy (PH)</a:t>
            </a:r>
            <a:br>
              <a:rPr lang="cs-CZ" dirty="0"/>
            </a:br>
            <a:endParaRPr lang="cs-CZ" dirty="0"/>
          </a:p>
        </p:txBody>
      </p:sp>
      <p:sp>
        <p:nvSpPr>
          <p:cNvPr id="3" name="Zástupný symbol pro obsah 2"/>
          <p:cNvSpPr>
            <a:spLocks noGrp="1"/>
          </p:cNvSpPr>
          <p:nvPr>
            <p:ph idx="1"/>
          </p:nvPr>
        </p:nvSpPr>
        <p:spPr/>
        <p:txBody>
          <a:bodyPr>
            <a:normAutofit/>
          </a:bodyPr>
          <a:lstStyle/>
          <a:p>
            <a:r>
              <a:rPr lang="cs-CZ" dirty="0"/>
              <a:t>PH pod 2500 g – novorozenci s nízkou porodní hmotností (NNPH, </a:t>
            </a:r>
            <a:r>
              <a:rPr lang="cs-CZ" i="1" dirty="0" err="1"/>
              <a:t>low</a:t>
            </a:r>
            <a:r>
              <a:rPr lang="cs-CZ" i="1" dirty="0"/>
              <a:t> </a:t>
            </a:r>
            <a:r>
              <a:rPr lang="cs-CZ" i="1" dirty="0" err="1"/>
              <a:t>birthweight</a:t>
            </a:r>
            <a:r>
              <a:rPr lang="cs-CZ" i="1" dirty="0"/>
              <a:t>, LBW</a:t>
            </a:r>
            <a:r>
              <a:rPr lang="cs-CZ" dirty="0"/>
              <a:t>)</a:t>
            </a:r>
          </a:p>
          <a:p>
            <a:r>
              <a:rPr lang="cs-CZ" dirty="0"/>
              <a:t>PH pod 1500 g – novorozenci s velmi nízkou porodní hmotností (NVNPH, </a:t>
            </a:r>
            <a:r>
              <a:rPr lang="cs-CZ" i="1" dirty="0" err="1"/>
              <a:t>very</a:t>
            </a:r>
            <a:r>
              <a:rPr lang="cs-CZ" i="1" dirty="0"/>
              <a:t> </a:t>
            </a:r>
            <a:r>
              <a:rPr lang="cs-CZ" i="1" dirty="0" err="1"/>
              <a:t>low</a:t>
            </a:r>
            <a:r>
              <a:rPr lang="cs-CZ" i="1" dirty="0"/>
              <a:t> </a:t>
            </a:r>
            <a:r>
              <a:rPr lang="cs-CZ" i="1" dirty="0" err="1"/>
              <a:t>birthweight</a:t>
            </a:r>
            <a:r>
              <a:rPr lang="cs-CZ" i="1" dirty="0"/>
              <a:t>, VLBW</a:t>
            </a:r>
            <a:r>
              <a:rPr lang="cs-CZ" dirty="0"/>
              <a:t>)</a:t>
            </a:r>
          </a:p>
          <a:p>
            <a:r>
              <a:rPr lang="cs-CZ" dirty="0"/>
              <a:t>PH pod 1000 g – novorozenci s extrémně nízkou porodní hmotností (NENPH, </a:t>
            </a:r>
            <a:r>
              <a:rPr lang="cs-CZ" i="1" dirty="0" err="1"/>
              <a:t>extremely</a:t>
            </a:r>
            <a:r>
              <a:rPr lang="cs-CZ" i="1" dirty="0"/>
              <a:t> </a:t>
            </a:r>
            <a:r>
              <a:rPr lang="cs-CZ" i="1" dirty="0" err="1"/>
              <a:t>low</a:t>
            </a:r>
            <a:r>
              <a:rPr lang="cs-CZ" i="1" dirty="0"/>
              <a:t> </a:t>
            </a:r>
            <a:r>
              <a:rPr lang="cs-CZ" i="1" dirty="0" err="1"/>
              <a:t>birthweight</a:t>
            </a:r>
            <a:r>
              <a:rPr lang="cs-CZ" i="1" dirty="0"/>
              <a:t>, ELBW</a:t>
            </a:r>
            <a:r>
              <a:rPr lang="cs-CZ" dirty="0"/>
              <a:t>)</a:t>
            </a:r>
          </a:p>
          <a:p>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http://www.texas-midwife.com/images/placent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1000"/>
            <a:ext cx="8001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83978"/>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541338"/>
            <a:ext cx="8229600" cy="609600"/>
          </a:xfrm>
        </p:spPr>
        <p:txBody>
          <a:bodyPr>
            <a:normAutofit fontScale="90000"/>
          </a:bodyPr>
          <a:lstStyle/>
          <a:p>
            <a:r>
              <a:rPr lang="cs-CZ"/>
              <a:t>Poporodní období</a:t>
            </a:r>
          </a:p>
        </p:txBody>
      </p:sp>
      <p:sp>
        <p:nvSpPr>
          <p:cNvPr id="59395" name="Rectangle 3"/>
          <p:cNvSpPr>
            <a:spLocks noGrp="1" noChangeArrowheads="1"/>
          </p:cNvSpPr>
          <p:nvPr>
            <p:ph type="body" idx="1"/>
          </p:nvPr>
        </p:nvSpPr>
        <p:spPr/>
        <p:txBody>
          <a:bodyPr/>
          <a:lstStyle/>
          <a:p>
            <a:r>
              <a:rPr lang="cs-CZ"/>
              <a:t>Zvýšený dohled na porodním sále – 2 hod.</a:t>
            </a:r>
          </a:p>
          <a:p>
            <a:r>
              <a:rPr lang="cs-CZ"/>
              <a:t>Kontrola TK,P</a:t>
            </a:r>
          </a:p>
          <a:p>
            <a:r>
              <a:rPr lang="cs-CZ"/>
              <a:t>Kontrakce dělohy</a:t>
            </a:r>
          </a:p>
          <a:p>
            <a:r>
              <a:rPr lang="cs-CZ"/>
              <a:t>Intenzita krvácení</a:t>
            </a:r>
          </a:p>
          <a:p>
            <a:r>
              <a:rPr lang="cs-CZ"/>
              <a:t>Stav porodních poranění</a:t>
            </a:r>
          </a:p>
        </p:txBody>
      </p:sp>
    </p:spTree>
    <p:extLst>
      <p:ext uri="{BB962C8B-B14F-4D97-AF65-F5344CB8AC3E}">
        <p14:creationId xmlns:p14="http://schemas.microsoft.com/office/powerpoint/2010/main" val="422034897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9CCD31F-179E-48B7-A54E-B032DD94A00B}"/>
              </a:ext>
            </a:extLst>
          </p:cNvPr>
          <p:cNvSpPr>
            <a:spLocks noGrp="1"/>
          </p:cNvSpPr>
          <p:nvPr>
            <p:ph type="title"/>
          </p:nvPr>
        </p:nvSpPr>
        <p:spPr>
          <a:xfrm>
            <a:off x="771525" y="4889500"/>
            <a:ext cx="10515600" cy="1325563"/>
          </a:xfrm>
        </p:spPr>
        <p:txBody>
          <a:bodyPr/>
          <a:lstStyle/>
          <a:p>
            <a:r>
              <a:rPr lang="cs-CZ" dirty="0"/>
              <a:t>… děkuji za pozornost</a:t>
            </a:r>
          </a:p>
        </p:txBody>
      </p:sp>
    </p:spTree>
    <p:extLst>
      <p:ext uri="{BB962C8B-B14F-4D97-AF65-F5344CB8AC3E}">
        <p14:creationId xmlns:p14="http://schemas.microsoft.com/office/powerpoint/2010/main" val="323517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cs-CZ"/>
              <a:t>Porod</a:t>
            </a:r>
          </a:p>
        </p:txBody>
      </p:sp>
      <p:sp>
        <p:nvSpPr>
          <p:cNvPr id="72707" name="Rectangle 3"/>
          <p:cNvSpPr>
            <a:spLocks noGrp="1" noChangeArrowheads="1"/>
          </p:cNvSpPr>
          <p:nvPr>
            <p:ph type="body" idx="1"/>
          </p:nvPr>
        </p:nvSpPr>
        <p:spPr/>
        <p:txBody>
          <a:bodyPr/>
          <a:lstStyle/>
          <a:p>
            <a:pPr>
              <a:lnSpc>
                <a:spcPct val="90000"/>
              </a:lnSpc>
            </a:pPr>
            <a:r>
              <a:rPr lang="cs-CZ"/>
              <a:t>Porodní sály</a:t>
            </a:r>
          </a:p>
          <a:p>
            <a:pPr lvl="1">
              <a:lnSpc>
                <a:spcPct val="90000"/>
              </a:lnSpc>
            </a:pPr>
            <a:r>
              <a:rPr lang="cs-CZ"/>
              <a:t>Děložní kontrakce</a:t>
            </a:r>
          </a:p>
          <a:p>
            <a:pPr lvl="1">
              <a:lnSpc>
                <a:spcPct val="90000"/>
              </a:lnSpc>
            </a:pPr>
            <a:r>
              <a:rPr lang="cs-CZ"/>
              <a:t>Břišní lis</a:t>
            </a:r>
          </a:p>
          <a:p>
            <a:pPr lvl="1">
              <a:lnSpc>
                <a:spcPct val="90000"/>
              </a:lnSpc>
            </a:pPr>
            <a:r>
              <a:rPr lang="cs-CZ"/>
              <a:t>Gravitace</a:t>
            </a:r>
          </a:p>
          <a:p>
            <a:pPr>
              <a:lnSpc>
                <a:spcPct val="90000"/>
              </a:lnSpc>
            </a:pPr>
            <a:r>
              <a:rPr lang="cs-CZ"/>
              <a:t>Porodní cesty</a:t>
            </a:r>
          </a:p>
          <a:p>
            <a:pPr lvl="1">
              <a:lnSpc>
                <a:spcPct val="90000"/>
              </a:lnSpc>
            </a:pPr>
            <a:r>
              <a:rPr lang="cs-CZ"/>
              <a:t>Měkké</a:t>
            </a:r>
          </a:p>
          <a:p>
            <a:pPr lvl="1">
              <a:lnSpc>
                <a:spcPct val="90000"/>
              </a:lnSpc>
            </a:pPr>
            <a:r>
              <a:rPr lang="cs-CZ"/>
              <a:t>Tvrdé</a:t>
            </a:r>
          </a:p>
          <a:p>
            <a:pPr>
              <a:lnSpc>
                <a:spcPct val="90000"/>
              </a:lnSpc>
            </a:pPr>
            <a:r>
              <a:rPr lang="cs-CZ"/>
              <a:t>Objekt porodu</a:t>
            </a:r>
          </a:p>
          <a:p>
            <a:pPr lvl="1">
              <a:lnSpc>
                <a:spcPct val="90000"/>
              </a:lnSpc>
            </a:pPr>
            <a:r>
              <a:rPr lang="cs-CZ"/>
              <a:t>Plod</a:t>
            </a:r>
          </a:p>
        </p:txBody>
      </p:sp>
    </p:spTree>
    <p:extLst>
      <p:ext uri="{BB962C8B-B14F-4D97-AF65-F5344CB8AC3E}">
        <p14:creationId xmlns:p14="http://schemas.microsoft.com/office/powerpoint/2010/main" val="195420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358775"/>
            <a:ext cx="7772400" cy="2101850"/>
          </a:xfrm>
        </p:spPr>
        <p:txBody>
          <a:bodyPr/>
          <a:lstStyle/>
          <a:p>
            <a:r>
              <a:rPr lang="cs-CZ"/>
              <a:t>Plod jako subjekt porodu</a:t>
            </a:r>
            <a:br>
              <a:rPr lang="cs-CZ"/>
            </a:br>
            <a:r>
              <a:rPr lang="cs-CZ"/>
              <a:t>Hlavička donošeného plodu</a:t>
            </a:r>
          </a:p>
        </p:txBody>
      </p:sp>
      <p:sp>
        <p:nvSpPr>
          <p:cNvPr id="7171" name="Rectangle 3"/>
          <p:cNvSpPr>
            <a:spLocks noGrp="1" noChangeArrowheads="1"/>
          </p:cNvSpPr>
          <p:nvPr>
            <p:ph type="body" idx="1"/>
          </p:nvPr>
        </p:nvSpPr>
        <p:spPr>
          <a:xfrm>
            <a:off x="2133600" y="3200400"/>
            <a:ext cx="7772400" cy="1371600"/>
          </a:xfrm>
        </p:spPr>
        <p:txBody>
          <a:bodyPr/>
          <a:lstStyle/>
          <a:p>
            <a:r>
              <a:rPr lang="cs-CZ"/>
              <a:t>Velké části plodu – hlavička, konec pánevní</a:t>
            </a:r>
          </a:p>
          <a:p>
            <a:r>
              <a:rPr lang="cs-CZ"/>
              <a:t>Malé části plodu - končetiny, pupečník</a:t>
            </a:r>
          </a:p>
        </p:txBody>
      </p:sp>
    </p:spTree>
    <p:extLst>
      <p:ext uri="{BB962C8B-B14F-4D97-AF65-F5344CB8AC3E}">
        <p14:creationId xmlns:p14="http://schemas.microsoft.com/office/powerpoint/2010/main" val="15971446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79414"/>
            <a:ext cx="7696200" cy="585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3"/>
          <p:cNvSpPr txBox="1">
            <a:spLocks noChangeArrowheads="1"/>
          </p:cNvSpPr>
          <p:nvPr/>
        </p:nvSpPr>
        <p:spPr bwMode="auto">
          <a:xfrm>
            <a:off x="4335463" y="6453189"/>
            <a:ext cx="5848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000"/>
              <a:t>Bumm E. Grundriss zum studium der geburtshilfe, M</a:t>
            </a:r>
            <a:r>
              <a:rPr lang="en-US" sz="1000">
                <a:cs typeface="Arial" charset="0"/>
              </a:rPr>
              <a:t>ü</a:t>
            </a:r>
            <a:r>
              <a:rPr lang="cs-CZ" sz="1000">
                <a:cs typeface="Arial" charset="0"/>
              </a:rPr>
              <a:t>nchen und Wiesbaden, Verlag von J.F.Bergmann, 1921.</a:t>
            </a:r>
            <a:endParaRPr lang="en-US" sz="1000">
              <a:cs typeface="Arial" charset="0"/>
            </a:endParaRPr>
          </a:p>
        </p:txBody>
      </p:sp>
    </p:spTree>
    <p:extLst>
      <p:ext uri="{BB962C8B-B14F-4D97-AF65-F5344CB8AC3E}">
        <p14:creationId xmlns:p14="http://schemas.microsoft.com/office/powerpoint/2010/main" val="13555404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701" y="1079501"/>
            <a:ext cx="8863013" cy="46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 Box 3"/>
          <p:cNvSpPr txBox="1">
            <a:spLocks noChangeArrowheads="1"/>
          </p:cNvSpPr>
          <p:nvPr/>
        </p:nvSpPr>
        <p:spPr bwMode="auto">
          <a:xfrm>
            <a:off x="4335463" y="6453189"/>
            <a:ext cx="58480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000"/>
              <a:t>Bumm E. Grundriss zum studium der geburtshilfe, M</a:t>
            </a:r>
            <a:r>
              <a:rPr lang="en-US" sz="1000">
                <a:cs typeface="Arial" charset="0"/>
              </a:rPr>
              <a:t>ü</a:t>
            </a:r>
            <a:r>
              <a:rPr lang="cs-CZ" sz="1000">
                <a:cs typeface="Arial" charset="0"/>
              </a:rPr>
              <a:t>nchen und Wiesbaden, Verlag von J.F.Bergmann, 1921.</a:t>
            </a:r>
            <a:endParaRPr lang="en-US" sz="1000">
              <a:cs typeface="Arial" charset="0"/>
            </a:endParaRPr>
          </a:p>
        </p:txBody>
      </p:sp>
    </p:spTree>
    <p:extLst>
      <p:ext uri="{BB962C8B-B14F-4D97-AF65-F5344CB8AC3E}">
        <p14:creationId xmlns:p14="http://schemas.microsoft.com/office/powerpoint/2010/main" val="29899967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541338"/>
            <a:ext cx="8229600" cy="609600"/>
          </a:xfrm>
        </p:spPr>
        <p:txBody>
          <a:bodyPr>
            <a:normAutofit fontScale="90000"/>
          </a:bodyPr>
          <a:lstStyle/>
          <a:p>
            <a:r>
              <a:rPr lang="cs-CZ"/>
              <a:t>Pánevní roviny</a:t>
            </a:r>
          </a:p>
        </p:txBody>
      </p:sp>
      <p:sp>
        <p:nvSpPr>
          <p:cNvPr id="18435" name="Rectangle 3"/>
          <p:cNvSpPr>
            <a:spLocks noGrp="1" noChangeArrowheads="1"/>
          </p:cNvSpPr>
          <p:nvPr>
            <p:ph type="body" idx="1"/>
          </p:nvPr>
        </p:nvSpPr>
        <p:spPr>
          <a:xfrm>
            <a:off x="1828800" y="1981200"/>
            <a:ext cx="8153400" cy="4114800"/>
          </a:xfrm>
        </p:spPr>
        <p:txBody>
          <a:bodyPr/>
          <a:lstStyle/>
          <a:p>
            <a:pPr>
              <a:lnSpc>
                <a:spcPct val="90000"/>
              </a:lnSpc>
            </a:pPr>
            <a:r>
              <a:rPr lang="cs-CZ"/>
              <a:t>Rovina pánevního vchodu – apertura pelvis superior – aditus pelvis</a:t>
            </a:r>
          </a:p>
          <a:p>
            <a:pPr lvl="1">
              <a:lnSpc>
                <a:spcPct val="90000"/>
              </a:lnSpc>
            </a:pPr>
            <a:r>
              <a:rPr lang="cs-CZ"/>
              <a:t>Promontorium-linea terminalis-horní okraj spony</a:t>
            </a:r>
          </a:p>
          <a:p>
            <a:pPr lvl="1">
              <a:lnSpc>
                <a:spcPct val="90000"/>
              </a:lnSpc>
            </a:pPr>
            <a:r>
              <a:rPr lang="cs-CZ"/>
              <a:t>Ledvinovitý tvar</a:t>
            </a:r>
          </a:p>
          <a:p>
            <a:pPr>
              <a:lnSpc>
                <a:spcPct val="90000"/>
              </a:lnSpc>
            </a:pPr>
            <a:r>
              <a:rPr lang="cs-CZ"/>
              <a:t>Rovina pánevní šíře – amplitudo pelvis</a:t>
            </a:r>
          </a:p>
          <a:p>
            <a:pPr lvl="1">
              <a:lnSpc>
                <a:spcPct val="90000"/>
              </a:lnSpc>
            </a:pPr>
            <a:r>
              <a:rPr lang="cs-CZ"/>
              <a:t>S2-S3, střed acetabula-střed spony</a:t>
            </a:r>
          </a:p>
          <a:p>
            <a:pPr lvl="1">
              <a:lnSpc>
                <a:spcPct val="90000"/>
              </a:lnSpc>
            </a:pPr>
            <a:r>
              <a:rPr lang="cs-CZ"/>
              <a:t>Kruhový tvar</a:t>
            </a:r>
          </a:p>
          <a:p>
            <a:pPr>
              <a:lnSpc>
                <a:spcPct val="90000"/>
              </a:lnSpc>
              <a:buFontTx/>
              <a:buNone/>
            </a:pPr>
            <a:endParaRPr lang="cs-CZ"/>
          </a:p>
        </p:txBody>
      </p:sp>
    </p:spTree>
    <p:extLst>
      <p:ext uri="{BB962C8B-B14F-4D97-AF65-F5344CB8AC3E}">
        <p14:creationId xmlns:p14="http://schemas.microsoft.com/office/powerpoint/2010/main" val="182086057"/>
      </p:ext>
    </p:extLst>
  </p:cSld>
  <p:clrMapOvr>
    <a:masterClrMapping/>
  </p:clrMapOvr>
  <p:transition/>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Širokoúhlá obrazovka</PresentationFormat>
  <Paragraphs>206</Paragraphs>
  <Slides>42</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Calibri</vt:lpstr>
      <vt:lpstr>Calibri Light</vt:lpstr>
      <vt:lpstr>Motiv Office</vt:lpstr>
      <vt:lpstr>Fyziologický porod</vt:lpstr>
      <vt:lpstr>Definice porodu zákona č. 372/2011 Sb. </vt:lpstr>
      <vt:lpstr>Definice porodu</vt:lpstr>
      <vt:lpstr>Klasifikace NNPH dle porodní váhy (PH) </vt:lpstr>
      <vt:lpstr>Porod</vt:lpstr>
      <vt:lpstr>Plod jako subjekt porodu Hlavička donošeného plodu</vt:lpstr>
      <vt:lpstr>Prezentace aplikace PowerPoint</vt:lpstr>
      <vt:lpstr>Prezentace aplikace PowerPoint</vt:lpstr>
      <vt:lpstr>Pánevní roviny</vt:lpstr>
      <vt:lpstr>Pánevní roviny</vt:lpstr>
      <vt:lpstr>Prezentace aplikace PowerPoint</vt:lpstr>
      <vt:lpstr>Rozměry pánevních rovin</vt:lpstr>
      <vt:lpstr>Zevní pánevní rozměry</vt:lpstr>
      <vt:lpstr>Měkké porodní cesty</vt:lpstr>
      <vt:lpstr>Prezentace aplikace PowerPoint</vt:lpstr>
      <vt:lpstr>Mechanismus zahájení porodu</vt:lpstr>
      <vt:lpstr>Fáze porodu</vt:lpstr>
      <vt:lpstr>Mechanismus I.doby porodní</vt:lpstr>
      <vt:lpstr>Mechanismus II.doby porodní u plodů v poloze podélné záhlavím Parametry</vt:lpstr>
      <vt:lpstr>Mechanismus II.doby porodní u plodů v poloze podélné záhlavím </vt:lpstr>
      <vt:lpstr>Mechanismus III.doby porodní</vt:lpstr>
      <vt:lpstr>Prezentace aplikace PowerPoint</vt:lpstr>
      <vt:lpstr>Lékařské vedení porodu</vt:lpstr>
      <vt:lpstr>Lékařské vedení porodu</vt:lpstr>
      <vt:lpstr>Lékařské vedení porodu – I.doba porodní</vt:lpstr>
      <vt:lpstr>Rizikový nebo patologický průběh I.doby porodní</vt:lpstr>
      <vt:lpstr>Lékařské vedení porodu – II.doba porodní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Vedení III.doby porodní </vt:lpstr>
      <vt:lpstr>Vedení III.doby porodní</vt:lpstr>
      <vt:lpstr>Prezentace aplikace PowerPoint</vt:lpstr>
      <vt:lpstr>Prezentace aplikace PowerPoint</vt:lpstr>
      <vt:lpstr>Prezentace aplikace PowerPoint</vt:lpstr>
      <vt:lpstr>Prezentace aplikace PowerPoint</vt:lpstr>
      <vt:lpstr>Poporodní období</vt:lpstr>
      <vt:lpstr>… 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Fyziologický porod</dc:title>
  <dc:creator>Křepelka, Petr</dc:creator>
  <cp:lastModifiedBy>Křepelka, Petr</cp:lastModifiedBy>
  <cp:revision>1</cp:revision>
  <dcterms:created xsi:type="dcterms:W3CDTF">2020-05-22T08:24:11Z</dcterms:created>
  <dcterms:modified xsi:type="dcterms:W3CDTF">2020-05-22T08:24:44Z</dcterms:modified>
</cp:coreProperties>
</file>