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_rels/notesSlide2.xml.rels" ContentType="application/vnd.openxmlformats-package.relationships+xml"/>
  <Override PartName="/ppt/notesSlides/_rels/notesSlide38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8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6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37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media/image28.jpeg" ContentType="image/jpeg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9.jpeg" ContentType="image/jpeg"/>
  <Override PartName="/ppt/media/image42.gif" ContentType="image/gif"/>
  <Override PartName="/ppt/media/image21.png" ContentType="image/png"/>
  <Override PartName="/ppt/media/image6.jpeg" ContentType="image/jpeg"/>
  <Override PartName="/ppt/media/image4.png" ContentType="image/png"/>
  <Override PartName="/ppt/media/image45.jpeg" ContentType="image/jpeg"/>
  <Override PartName="/ppt/media/image5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29.jpeg" ContentType="image/jpeg"/>
  <Override PartName="/ppt/media/image11.png" ContentType="image/png"/>
  <Override PartName="/ppt/media/image12.jpeg" ContentType="image/jpeg"/>
  <Override PartName="/ppt/media/image13.jpeg" ContentType="image/jpeg"/>
  <Override PartName="/ppt/media/image19.png" ContentType="image/png"/>
  <Override PartName="/ppt/media/image14.jpeg" ContentType="image/jpeg"/>
  <Override PartName="/ppt/media/image15.gif" ContentType="image/gif"/>
  <Override PartName="/ppt/media/image16.png" ContentType="image/png"/>
  <Override PartName="/ppt/media/image18.jpeg" ContentType="image/jpeg"/>
  <Override PartName="/ppt/media/image20.jpeg" ContentType="image/jpe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36.jpeg" ContentType="image/jpeg"/>
  <Override PartName="/ppt/media/image26.jpeg" ContentType="image/jpeg"/>
  <Override PartName="/ppt/media/image37.png" ContentType="image/png"/>
  <Override PartName="/ppt/media/image27.jpeg" ContentType="image/jpeg"/>
  <Override PartName="/ppt/media/image47.png" ContentType="image/png"/>
  <Override PartName="/ppt/media/image30.jpeg" ContentType="image/jpeg"/>
  <Override PartName="/ppt/media/image32.png" ContentType="image/png"/>
  <Override PartName="/ppt/media/image31.jpeg" ContentType="image/jpeg"/>
  <Override PartName="/ppt/media/image33.png" ContentType="image/png"/>
  <Override PartName="/ppt/media/image34.jpeg" ContentType="image/jpeg"/>
  <Override PartName="/ppt/media/image35.jpeg" ContentType="image/jpeg"/>
  <Override PartName="/ppt/media/image38.png" ContentType="image/png"/>
  <Override PartName="/ppt/media/image39.gif" ContentType="image/gif"/>
  <Override PartName="/ppt/media/image40.jpeg" ContentType="image/jpeg"/>
  <Override PartName="/ppt/media/image41.gif" ContentType="image/gif"/>
  <Override PartName="/ppt/media/image43.jpeg" ContentType="image/jpeg"/>
  <Override PartName="/ppt/media/image44.jpeg" ContentType="image/jpeg"/>
  <Override PartName="/ppt/media/image46.png" ContentType="image/png"/>
  <Override PartName="/ppt/media/image48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80" Type="http://schemas.openxmlformats.org/officeDocument/2006/relationships/slide" Target="slides/slide71.xml"/><Relationship Id="rId81" Type="http://schemas.openxmlformats.org/officeDocument/2006/relationships/slide" Target="slides/slide72.xml"/><Relationship Id="rId82" Type="http://schemas.openxmlformats.org/officeDocument/2006/relationships/slide" Target="slides/slide73.xml"/><Relationship Id="rId83" Type="http://schemas.openxmlformats.org/officeDocument/2006/relationships/slide" Target="slides/slide74.xml"/><Relationship Id="rId84" Type="http://schemas.openxmlformats.org/officeDocument/2006/relationships/slide" Target="slides/slide75.xml"/><Relationship Id="rId85" Type="http://schemas.openxmlformats.org/officeDocument/2006/relationships/slide" Target="slides/slide76.xml"/><Relationship Id="rId86" Type="http://schemas.openxmlformats.org/officeDocument/2006/relationships/slide" Target="slides/slide77.xml"/><Relationship Id="rId87" Type="http://schemas.openxmlformats.org/officeDocument/2006/relationships/slide" Target="slides/slide78.xml"/><Relationship Id="rId88" Type="http://schemas.openxmlformats.org/officeDocument/2006/relationships/slide" Target="slides/slide79.xml"/><Relationship Id="rId89" Type="http://schemas.openxmlformats.org/officeDocument/2006/relationships/slide" Target="slides/slide80.xml"/><Relationship Id="rId90" Type="http://schemas.openxmlformats.org/officeDocument/2006/relationships/slide" Target="slides/slide8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cs-CZ" sz="1400" spc="-1" strike="noStrike">
                <a:solidFill>
                  <a:srgbClr val="000000"/>
                </a:solidFill>
                <a:latin typeface="Arial"/>
              </a:rPr>
              <a:t>Klikněte pro přesun snímku</a:t>
            </a: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cs-CZ" sz="2000" spc="-1" strike="noStrike">
                <a:latin typeface="Arial"/>
              </a:rPr>
              <a:t>Klikněte pro úpravu formátu komentářů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cs-CZ" sz="1400" spc="-1" strike="noStrike">
                <a:latin typeface="Times New Roman"/>
              </a:rPr>
              <a:t>&lt;záhlaví&gt;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cs-CZ" sz="1400" spc="-1" strike="noStrike">
                <a:latin typeface="Times New Roman"/>
              </a:rPr>
              <a:t>&lt;datum/čas&gt;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cs-CZ" sz="1400" spc="-1" strike="noStrike">
                <a:latin typeface="Times New Roman"/>
              </a:rPr>
              <a:t>&lt;zápatí&gt;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32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808689F-0226-413D-A214-0C805C93C26D}" type="slidenum">
              <a:rPr b="0" lang="cs-CZ" sz="1400" spc="-1" strike="noStrike">
                <a:latin typeface="Times New Roman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53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304DE43-45E7-4D99-B4EB-549B075B1507}" type="slidenum">
              <a:rPr b="0" lang="cs-CZ" sz="1400" spc="-1" strike="noStrike">
                <a:latin typeface="Times New Roman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53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6850ED9-3DB4-4826-95F1-F9DA5B5539F8}" type="slidenum">
              <a:rPr b="0" lang="cs-CZ" sz="1400" spc="-1" strike="noStrike">
                <a:latin typeface="Times New Roman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23964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02208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23964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602208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459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323964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602208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45720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323964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 type="body"/>
          </p:nvPr>
        </p:nvSpPr>
        <p:spPr>
          <a:xfrm>
            <a:off x="602208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459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323964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02208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body"/>
          </p:nvPr>
        </p:nvSpPr>
        <p:spPr>
          <a:xfrm>
            <a:off x="45720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6"/>
          <p:cNvSpPr>
            <a:spLocks noGrp="1"/>
          </p:cNvSpPr>
          <p:nvPr>
            <p:ph type="body"/>
          </p:nvPr>
        </p:nvSpPr>
        <p:spPr>
          <a:xfrm>
            <a:off x="323964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7"/>
          <p:cNvSpPr>
            <a:spLocks noGrp="1"/>
          </p:cNvSpPr>
          <p:nvPr>
            <p:ph type="body"/>
          </p:nvPr>
        </p:nvSpPr>
        <p:spPr>
          <a:xfrm>
            <a:off x="602208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459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5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323964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602208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5"/>
          <p:cNvSpPr>
            <a:spLocks noGrp="1"/>
          </p:cNvSpPr>
          <p:nvPr>
            <p:ph type="body"/>
          </p:nvPr>
        </p:nvSpPr>
        <p:spPr>
          <a:xfrm>
            <a:off x="45720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6"/>
          <p:cNvSpPr>
            <a:spLocks noGrp="1"/>
          </p:cNvSpPr>
          <p:nvPr>
            <p:ph type="body"/>
          </p:nvPr>
        </p:nvSpPr>
        <p:spPr>
          <a:xfrm>
            <a:off x="323964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7"/>
          <p:cNvSpPr>
            <a:spLocks noGrp="1"/>
          </p:cNvSpPr>
          <p:nvPr>
            <p:ph type="body"/>
          </p:nvPr>
        </p:nvSpPr>
        <p:spPr>
          <a:xfrm>
            <a:off x="602208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459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459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323964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602208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body"/>
          </p:nvPr>
        </p:nvSpPr>
        <p:spPr>
          <a:xfrm>
            <a:off x="45720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6"/>
          <p:cNvSpPr>
            <a:spLocks noGrp="1"/>
          </p:cNvSpPr>
          <p:nvPr>
            <p:ph type="body"/>
          </p:nvPr>
        </p:nvSpPr>
        <p:spPr>
          <a:xfrm>
            <a:off x="323964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7"/>
          <p:cNvSpPr>
            <a:spLocks noGrp="1"/>
          </p:cNvSpPr>
          <p:nvPr>
            <p:ph type="body"/>
          </p:nvPr>
        </p:nvSpPr>
        <p:spPr>
          <a:xfrm>
            <a:off x="602208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459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323964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602208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body"/>
          </p:nvPr>
        </p:nvSpPr>
        <p:spPr>
          <a:xfrm>
            <a:off x="45720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 type="body"/>
          </p:nvPr>
        </p:nvSpPr>
        <p:spPr>
          <a:xfrm>
            <a:off x="323964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7"/>
          <p:cNvSpPr>
            <a:spLocks noGrp="1"/>
          </p:cNvSpPr>
          <p:nvPr>
            <p:ph type="body"/>
          </p:nvPr>
        </p:nvSpPr>
        <p:spPr>
          <a:xfrm>
            <a:off x="602208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459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323964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6022080" y="12193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 type="body"/>
          </p:nvPr>
        </p:nvSpPr>
        <p:spPr>
          <a:xfrm>
            <a:off x="45720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6"/>
          <p:cNvSpPr>
            <a:spLocks noGrp="1"/>
          </p:cNvSpPr>
          <p:nvPr>
            <p:ph type="body"/>
          </p:nvPr>
        </p:nvSpPr>
        <p:spPr>
          <a:xfrm>
            <a:off x="323964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7"/>
          <p:cNvSpPr>
            <a:spLocks noGrp="1"/>
          </p:cNvSpPr>
          <p:nvPr>
            <p:ph type="body"/>
          </p:nvPr>
        </p:nvSpPr>
        <p:spPr>
          <a:xfrm>
            <a:off x="6022080" y="3798720"/>
            <a:ext cx="26496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de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457200" y="635328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 hidden="1"/>
          <p:cNvSpPr/>
          <p:nvPr/>
        </p:nvSpPr>
        <p:spPr>
          <a:xfrm>
            <a:off x="457200" y="114300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 hidden="1"/>
          <p:cNvSpPr/>
          <p:nvPr/>
        </p:nvSpPr>
        <p:spPr>
          <a:xfrm rot="5400000">
            <a:off x="419400" y="6467400"/>
            <a:ext cx="190440" cy="11988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1219320" y="3886200"/>
            <a:ext cx="6857640" cy="990360"/>
          </a:xfrm>
          <a:prstGeom prst="rect">
            <a:avLst/>
          </a:prstGeom>
        </p:spPr>
        <p:txBody>
          <a:bodyPr>
            <a:normAutofit fontScale="88000"/>
          </a:bodyPr>
          <a:p>
            <a:pPr algn="ctr"/>
            <a:r>
              <a:rPr b="0" lang="cs-CZ" sz="32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6400800" y="6355080"/>
            <a:ext cx="228564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ftr"/>
          </p:nvPr>
        </p:nvSpPr>
        <p:spPr>
          <a:xfrm>
            <a:off x="2898720" y="6355080"/>
            <a:ext cx="347436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sldNum"/>
          </p:nvPr>
        </p:nvSpPr>
        <p:spPr>
          <a:xfrm>
            <a:off x="1216080" y="6355080"/>
            <a:ext cx="1218960" cy="3654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7EEBBB74-C010-4788-9275-5CEC62E62E83}" type="slidenum">
              <a:rPr b="0" lang="cs-CZ" sz="1400" spc="-1" strike="noStrike">
                <a:solidFill>
                  <a:srgbClr val="464653"/>
                </a:solidFill>
                <a:latin typeface="Gill Sans"/>
                <a:ea typeface="Gill Sans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  <p:sp>
        <p:nvSpPr>
          <p:cNvPr id="7" name="CustomShape 8"/>
          <p:cNvSpPr/>
          <p:nvPr/>
        </p:nvSpPr>
        <p:spPr>
          <a:xfrm>
            <a:off x="905040" y="3648240"/>
            <a:ext cx="7314840" cy="1279800"/>
          </a:xfrm>
          <a:prstGeom prst="rect">
            <a:avLst/>
          </a:prstGeom>
          <a:noFill/>
          <a:ln cap="rnd"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9"/>
          <p:cNvSpPr/>
          <p:nvPr/>
        </p:nvSpPr>
        <p:spPr>
          <a:xfrm>
            <a:off x="914400" y="5048280"/>
            <a:ext cx="7314840" cy="685440"/>
          </a:xfrm>
          <a:prstGeom prst="rect">
            <a:avLst/>
          </a:prstGeom>
          <a:noFill/>
          <a:ln cap="rnd" w="936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10"/>
          <p:cNvSpPr/>
          <p:nvPr/>
        </p:nvSpPr>
        <p:spPr>
          <a:xfrm>
            <a:off x="905040" y="3648240"/>
            <a:ext cx="228240" cy="127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11"/>
          <p:cNvSpPr/>
          <p:nvPr/>
        </p:nvSpPr>
        <p:spPr>
          <a:xfrm>
            <a:off x="914400" y="5048280"/>
            <a:ext cx="228240" cy="685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PlaceHolder 1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4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4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4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4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de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457200" y="635328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CustomShape 2"/>
          <p:cNvSpPr/>
          <p:nvPr/>
        </p:nvSpPr>
        <p:spPr>
          <a:xfrm>
            <a:off x="457200" y="114300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CustomShape 3"/>
          <p:cNvSpPr/>
          <p:nvPr/>
        </p:nvSpPr>
        <p:spPr>
          <a:xfrm rot="5400000">
            <a:off x="419400" y="6467400"/>
            <a:ext cx="190440" cy="11988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PlaceHolder 4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anchor="b">
            <a:normAutofit/>
          </a:bodyPr>
          <a:p>
            <a:pPr algn="ctr"/>
            <a:r>
              <a:rPr b="0" lang="cs-CZ" sz="32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dt"/>
          </p:nvPr>
        </p:nvSpPr>
        <p:spPr>
          <a:xfrm>
            <a:off x="6400800" y="6356520"/>
            <a:ext cx="228852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ftr"/>
          </p:nvPr>
        </p:nvSpPr>
        <p:spPr>
          <a:xfrm>
            <a:off x="2898720" y="6356520"/>
            <a:ext cx="350496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54" name="PlaceHolder 7"/>
          <p:cNvSpPr>
            <a:spLocks noGrp="1"/>
          </p:cNvSpPr>
          <p:nvPr>
            <p:ph type="sldNum"/>
          </p:nvPr>
        </p:nvSpPr>
        <p:spPr>
          <a:xfrm>
            <a:off x="612720" y="6356520"/>
            <a:ext cx="1980720" cy="3654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0E1E9B1A-A6D2-4914-85B5-30E1ED9700A5}" type="slidenum">
              <a:rPr b="0" lang="cs-CZ" sz="1400" spc="-1" strike="noStrike">
                <a:solidFill>
                  <a:srgbClr val="464653"/>
                </a:solidFill>
                <a:latin typeface="Gill Sans"/>
                <a:ea typeface="Gill Sans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  <p:sp>
        <p:nvSpPr>
          <p:cNvPr id="55" name="PlaceHolder 8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de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457200" y="635328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CustomShape 2"/>
          <p:cNvSpPr/>
          <p:nvPr/>
        </p:nvSpPr>
        <p:spPr>
          <a:xfrm>
            <a:off x="457200" y="114300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ustomShape 3"/>
          <p:cNvSpPr/>
          <p:nvPr/>
        </p:nvSpPr>
        <p:spPr>
          <a:xfrm rot="5400000">
            <a:off x="419400" y="6467400"/>
            <a:ext cx="190440" cy="11988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PlaceHolder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240" cy="914040"/>
          </a:xfrm>
          <a:prstGeom prst="rect">
            <a:avLst/>
          </a:prstGeom>
        </p:spPr>
        <p:txBody>
          <a:bodyPr anchor="b">
            <a:normAutofit/>
          </a:bodyPr>
          <a:p>
            <a:pPr algn="ctr"/>
            <a:r>
              <a:rPr b="0" lang="cs-CZ" sz="32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dt"/>
          </p:nvPr>
        </p:nvSpPr>
        <p:spPr>
          <a:xfrm>
            <a:off x="6400800" y="6356520"/>
            <a:ext cx="228852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 type="ftr"/>
          </p:nvPr>
        </p:nvSpPr>
        <p:spPr>
          <a:xfrm>
            <a:off x="2898720" y="6356520"/>
            <a:ext cx="350496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98" name="PlaceHolder 7"/>
          <p:cNvSpPr>
            <a:spLocks noGrp="1"/>
          </p:cNvSpPr>
          <p:nvPr>
            <p:ph type="sldNum"/>
          </p:nvPr>
        </p:nvSpPr>
        <p:spPr>
          <a:xfrm>
            <a:off x="612720" y="6356520"/>
            <a:ext cx="1980720" cy="3654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183B4C56-3BB2-4C95-8E62-9DD0180AE443}" type="slidenum">
              <a:rPr b="0" lang="cs-CZ" sz="1400" spc="-1" strike="noStrike">
                <a:solidFill>
                  <a:srgbClr val="464653"/>
                </a:solidFill>
                <a:latin typeface="Gill Sans"/>
                <a:ea typeface="Gill Sans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  <p:sp>
        <p:nvSpPr>
          <p:cNvPr id="99" name="PlaceHolder 8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41360" cy="4937400"/>
          </a:xfrm>
          <a:prstGeom prst="rect">
            <a:avLst/>
          </a:prstGeom>
        </p:spPr>
        <p:txBody>
          <a:bodyPr>
            <a:normAutofit fontScale="72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9"/>
          <p:cNvSpPr>
            <a:spLocks noGrp="1"/>
          </p:cNvSpPr>
          <p:nvPr>
            <p:ph type="body"/>
          </p:nvPr>
        </p:nvSpPr>
        <p:spPr>
          <a:xfrm>
            <a:off x="4632120" y="1216080"/>
            <a:ext cx="4041360" cy="4937400"/>
          </a:xfrm>
          <a:prstGeom prst="rect">
            <a:avLst/>
          </a:prstGeom>
        </p:spPr>
        <p:txBody>
          <a:bodyPr>
            <a:normAutofit fontScale="72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de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457200" y="635328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2"/>
          <p:cNvSpPr/>
          <p:nvPr/>
        </p:nvSpPr>
        <p:spPr>
          <a:xfrm>
            <a:off x="457200" y="114300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3"/>
          <p:cNvSpPr/>
          <p:nvPr/>
        </p:nvSpPr>
        <p:spPr>
          <a:xfrm rot="5400000">
            <a:off x="419400" y="6467400"/>
            <a:ext cx="190440" cy="11988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PlaceHolder 4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anchor="b">
            <a:normAutofit/>
          </a:bodyPr>
          <a:p>
            <a:pPr algn="ctr"/>
            <a:r>
              <a:rPr b="0" lang="cs-CZ" sz="32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dt"/>
          </p:nvPr>
        </p:nvSpPr>
        <p:spPr>
          <a:xfrm>
            <a:off x="6400800" y="6356520"/>
            <a:ext cx="228852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142" name="PlaceHolder 6"/>
          <p:cNvSpPr>
            <a:spLocks noGrp="1"/>
          </p:cNvSpPr>
          <p:nvPr>
            <p:ph type="ftr"/>
          </p:nvPr>
        </p:nvSpPr>
        <p:spPr>
          <a:xfrm>
            <a:off x="2898720" y="6356520"/>
            <a:ext cx="350496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143" name="PlaceHolder 7"/>
          <p:cNvSpPr>
            <a:spLocks noGrp="1"/>
          </p:cNvSpPr>
          <p:nvPr>
            <p:ph type="sldNum"/>
          </p:nvPr>
        </p:nvSpPr>
        <p:spPr>
          <a:xfrm>
            <a:off x="612720" y="6356520"/>
            <a:ext cx="1980720" cy="3654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DC5B8BF7-D253-47CE-956B-B88E510C0BCE}" type="slidenum">
              <a:rPr b="0" lang="cs-CZ" sz="1400" spc="-1" strike="noStrike">
                <a:solidFill>
                  <a:srgbClr val="464653"/>
                </a:solidFill>
                <a:latin typeface="Gill Sans"/>
                <a:ea typeface="Gill Sans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  <p:sp>
        <p:nvSpPr>
          <p:cNvPr id="144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de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457200" y="635328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2"/>
          <p:cNvSpPr/>
          <p:nvPr/>
        </p:nvSpPr>
        <p:spPr>
          <a:xfrm>
            <a:off x="457200" y="114300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3"/>
          <p:cNvSpPr/>
          <p:nvPr/>
        </p:nvSpPr>
        <p:spPr>
          <a:xfrm rot="5400000">
            <a:off x="419400" y="6467400"/>
            <a:ext cx="190440" cy="11988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PlaceHolder 4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anchor="b">
            <a:normAutofit/>
          </a:bodyPr>
          <a:p>
            <a:pPr algn="ctr"/>
            <a:r>
              <a:rPr b="0" lang="cs-CZ" sz="32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5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rmAutofit/>
          </a:bodyPr>
          <a:p>
            <a:pPr algn="ctr"/>
            <a:r>
              <a:rPr b="0" lang="cs-CZ" sz="32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6"/>
          <p:cNvSpPr>
            <a:spLocks noGrp="1"/>
          </p:cNvSpPr>
          <p:nvPr>
            <p:ph type="dt"/>
          </p:nvPr>
        </p:nvSpPr>
        <p:spPr>
          <a:xfrm>
            <a:off x="6400800" y="6356520"/>
            <a:ext cx="228852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187" name="PlaceHolder 7"/>
          <p:cNvSpPr>
            <a:spLocks noGrp="1"/>
          </p:cNvSpPr>
          <p:nvPr>
            <p:ph type="ftr"/>
          </p:nvPr>
        </p:nvSpPr>
        <p:spPr>
          <a:xfrm>
            <a:off x="2898720" y="6356520"/>
            <a:ext cx="350496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188" name="PlaceHolder 8"/>
          <p:cNvSpPr>
            <a:spLocks noGrp="1"/>
          </p:cNvSpPr>
          <p:nvPr>
            <p:ph type="sldNum"/>
          </p:nvPr>
        </p:nvSpPr>
        <p:spPr>
          <a:xfrm>
            <a:off x="612720" y="6356520"/>
            <a:ext cx="1980720" cy="3654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8A47BE73-C323-476C-92EB-72140157EF6A}" type="slidenum">
              <a:rPr b="0" lang="cs-CZ" sz="1400" spc="-1" strike="noStrike">
                <a:solidFill>
                  <a:srgbClr val="464653"/>
                </a:solidFill>
                <a:latin typeface="Gill Sans"/>
                <a:ea typeface="Gill Sans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  <p:sp>
        <p:nvSpPr>
          <p:cNvPr id="189" name="PlaceHolder 9"/>
          <p:cNvSpPr>
            <a:spLocks noGrp="1"/>
          </p:cNvSpPr>
          <p:nvPr>
            <p:ph type="title"/>
          </p:nvPr>
        </p:nvSpPr>
        <p:spPr>
          <a:xfrm>
            <a:off x="457200" y="1604520"/>
            <a:ext cx="822888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/>
            <a:r>
              <a:rPr b="0" lang="cs-CZ" sz="32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de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 hidden="1"/>
          <p:cNvSpPr/>
          <p:nvPr/>
        </p:nvSpPr>
        <p:spPr>
          <a:xfrm>
            <a:off x="457200" y="635328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2" hidden="1"/>
          <p:cNvSpPr/>
          <p:nvPr/>
        </p:nvSpPr>
        <p:spPr>
          <a:xfrm>
            <a:off x="457200" y="114300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3" hidden="1"/>
          <p:cNvSpPr/>
          <p:nvPr/>
        </p:nvSpPr>
        <p:spPr>
          <a:xfrm rot="5400000">
            <a:off x="419400" y="6467400"/>
            <a:ext cx="190440" cy="11988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PlaceHolder 4"/>
          <p:cNvSpPr>
            <a:spLocks noGrp="1"/>
          </p:cNvSpPr>
          <p:nvPr>
            <p:ph type="dt"/>
          </p:nvPr>
        </p:nvSpPr>
        <p:spPr>
          <a:xfrm>
            <a:off x="6400800" y="6356520"/>
            <a:ext cx="228852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 type="ftr"/>
          </p:nvPr>
        </p:nvSpPr>
        <p:spPr>
          <a:xfrm>
            <a:off x="2898720" y="6356520"/>
            <a:ext cx="350496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232" name="PlaceHolder 6"/>
          <p:cNvSpPr>
            <a:spLocks noGrp="1"/>
          </p:cNvSpPr>
          <p:nvPr>
            <p:ph type="sldNum"/>
          </p:nvPr>
        </p:nvSpPr>
        <p:spPr>
          <a:xfrm>
            <a:off x="612720" y="6356520"/>
            <a:ext cx="1980720" cy="3654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3ABF0BE4-CEA2-4B97-9405-2931E08020A9}" type="slidenum">
              <a:rPr b="0" lang="cs-CZ" sz="1400" spc="-1" strike="noStrike">
                <a:solidFill>
                  <a:srgbClr val="464653"/>
                </a:solidFill>
                <a:latin typeface="Gill Sans"/>
                <a:ea typeface="Gill Sans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  <p:sp>
        <p:nvSpPr>
          <p:cNvPr id="233" name="CustomShape 7"/>
          <p:cNvSpPr/>
          <p:nvPr/>
        </p:nvSpPr>
        <p:spPr>
          <a:xfrm>
            <a:off x="457200" y="635328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8"/>
          <p:cNvSpPr/>
          <p:nvPr/>
        </p:nvSpPr>
        <p:spPr>
          <a:xfrm rot="5400000">
            <a:off x="419400" y="6467400"/>
            <a:ext cx="190440" cy="11988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PlaceHolder 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cs-CZ" sz="14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4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4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4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4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de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457200" y="635328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2"/>
          <p:cNvSpPr/>
          <p:nvPr/>
        </p:nvSpPr>
        <p:spPr>
          <a:xfrm>
            <a:off x="457200" y="1143000"/>
            <a:ext cx="8229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3"/>
          <p:cNvSpPr/>
          <p:nvPr/>
        </p:nvSpPr>
        <p:spPr>
          <a:xfrm rot="5400000">
            <a:off x="419400" y="6467400"/>
            <a:ext cx="190440" cy="11988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PlaceHolder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240" cy="914040"/>
          </a:xfrm>
          <a:prstGeom prst="rect">
            <a:avLst/>
          </a:prstGeom>
        </p:spPr>
        <p:txBody>
          <a:bodyPr anchor="ctr">
            <a:normAutofit/>
          </a:bodyPr>
          <a:p>
            <a:pPr algn="ctr"/>
            <a:r>
              <a:rPr b="0" lang="cs-CZ" sz="32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 type="body"/>
          </p:nvPr>
        </p:nvSpPr>
        <p:spPr>
          <a:xfrm>
            <a:off x="457200" y="1285920"/>
            <a:ext cx="4039920" cy="685440"/>
          </a:xfrm>
          <a:prstGeom prst="rect">
            <a:avLst/>
          </a:prstGeom>
        </p:spPr>
        <p:txBody>
          <a:bodyPr anchor="b">
            <a:no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6"/>
          <p:cNvSpPr>
            <a:spLocks noGrp="1"/>
          </p:cNvSpPr>
          <p:nvPr>
            <p:ph type="body"/>
          </p:nvPr>
        </p:nvSpPr>
        <p:spPr>
          <a:xfrm>
            <a:off x="4648320" y="1295280"/>
            <a:ext cx="4041360" cy="685440"/>
          </a:xfrm>
          <a:prstGeom prst="rect">
            <a:avLst/>
          </a:prstGeom>
        </p:spPr>
        <p:txBody>
          <a:bodyPr anchor="b">
            <a:normAutofit fontScale="3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7"/>
          <p:cNvSpPr>
            <a:spLocks noGrp="1"/>
          </p:cNvSpPr>
          <p:nvPr>
            <p:ph type="dt"/>
          </p:nvPr>
        </p:nvSpPr>
        <p:spPr>
          <a:xfrm>
            <a:off x="6400800" y="6356520"/>
            <a:ext cx="228852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280" name="PlaceHolder 8"/>
          <p:cNvSpPr>
            <a:spLocks noGrp="1"/>
          </p:cNvSpPr>
          <p:nvPr>
            <p:ph type="ftr"/>
          </p:nvPr>
        </p:nvSpPr>
        <p:spPr>
          <a:xfrm>
            <a:off x="2898720" y="6356520"/>
            <a:ext cx="3504960" cy="365400"/>
          </a:xfrm>
          <a:prstGeom prst="rect">
            <a:avLst/>
          </a:prstGeom>
        </p:spPr>
        <p:txBody>
          <a:bodyPr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281" name="PlaceHolder 9"/>
          <p:cNvSpPr>
            <a:spLocks noGrp="1"/>
          </p:cNvSpPr>
          <p:nvPr>
            <p:ph type="sldNum"/>
          </p:nvPr>
        </p:nvSpPr>
        <p:spPr>
          <a:xfrm>
            <a:off x="612720" y="6356520"/>
            <a:ext cx="1980720" cy="3654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fld id="{12B8BCAE-248E-44BA-A6CB-3F55293D9CC8}" type="slidenum">
              <a:rPr b="0" lang="cs-CZ" sz="1400" spc="-1" strike="noStrike">
                <a:solidFill>
                  <a:srgbClr val="464653"/>
                </a:solidFill>
                <a:latin typeface="Gill Sans"/>
                <a:ea typeface="Gill Sans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  <p:sp>
        <p:nvSpPr>
          <p:cNvPr id="282" name="PlaceHolder 10"/>
          <p:cNvSpPr>
            <a:spLocks noGrp="1"/>
          </p:cNvSpPr>
          <p:nvPr>
            <p:ph type="body"/>
          </p:nvPr>
        </p:nvSpPr>
        <p:spPr>
          <a:xfrm>
            <a:off x="457200" y="2133720"/>
            <a:ext cx="4038120" cy="4038120"/>
          </a:xfrm>
          <a:prstGeom prst="rect">
            <a:avLst/>
          </a:prstGeom>
        </p:spPr>
        <p:txBody>
          <a:bodyPr>
            <a:normAutofit fontScale="52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11"/>
          <p:cNvSpPr>
            <a:spLocks noGrp="1"/>
          </p:cNvSpPr>
          <p:nvPr>
            <p:ph type="body"/>
          </p:nvPr>
        </p:nvSpPr>
        <p:spPr>
          <a:xfrm>
            <a:off x="4648320" y="2133720"/>
            <a:ext cx="4038120" cy="4038120"/>
          </a:xfrm>
          <a:prstGeom prst="rect">
            <a:avLst/>
          </a:prstGeom>
        </p:spPr>
        <p:txBody>
          <a:bodyPr>
            <a:normAutofit fontScale="52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6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6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6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6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5.gif"/><Relationship Id="rId2" Type="http://schemas.openxmlformats.org/officeDocument/2006/relationships/slideLayout" Target="../slideLayouts/slideLayout28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6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6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6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28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2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28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8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6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6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61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61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39.gif"/><Relationship Id="rId2" Type="http://schemas.openxmlformats.org/officeDocument/2006/relationships/slideLayout" Target="../slideLayouts/slideLayout28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61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41.gif"/><Relationship Id="rId2" Type="http://schemas.openxmlformats.org/officeDocument/2006/relationships/image" Target="../media/image42.gif"/><Relationship Id="rId3" Type="http://schemas.openxmlformats.org/officeDocument/2006/relationships/slideLayout" Target="../slideLayouts/slideLayout7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61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61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ada7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1219320" y="3886200"/>
            <a:ext cx="6857640" cy="9903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000000"/>
                </a:solidFill>
                <a:latin typeface="Bookman Old Style"/>
                <a:ea typeface="Bookman Old Style"/>
              </a:rPr>
              <a:t>Anatomie, fyziologie orofaciální oblasti a souvisejících systémů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TextShape 2"/>
          <p:cNvSpPr txBox="1"/>
          <p:nvPr/>
        </p:nvSpPr>
        <p:spPr>
          <a:xfrm>
            <a:off x="1219320" y="5124600"/>
            <a:ext cx="6857640" cy="533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cs-CZ" sz="20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Jiřina Jehličková </a:t>
            </a:r>
            <a:endParaRPr b="0" lang="cs-CZ" sz="2000" spc="-1" strike="noStrike">
              <a:latin typeface="Arial"/>
            </a:endParaRPr>
          </a:p>
        </p:txBody>
      </p:sp>
    </p:spTree>
  </p:cSld>
  <p:transition>
    <p:wipe dir="d"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Opěrná složka – kostra hlavy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tabLst>
                <a:tab algn="l" pos="0"/>
              </a:tabLst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Kostra hlavy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1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Cranium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– lebka (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také </a:t>
            </a:r>
            <a:r>
              <a:rPr b="0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calva)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je tvořena 22 kostmi spojenými nepohyblivě.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Jedině dolní čelist se připojuje kloubně.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66;p36" descr=""/>
          <p:cNvPicPr/>
          <p:nvPr/>
        </p:nvPicPr>
        <p:blipFill>
          <a:blip r:embed="rId1"/>
          <a:stretch/>
        </p:blipFill>
        <p:spPr>
          <a:xfrm>
            <a:off x="611640" y="1196640"/>
            <a:ext cx="3888000" cy="3960360"/>
          </a:xfrm>
          <a:prstGeom prst="rect">
            <a:avLst/>
          </a:prstGeom>
          <a:ln>
            <a:noFill/>
          </a:ln>
        </p:spPr>
      </p:pic>
      <p:sp>
        <p:nvSpPr>
          <p:cNvPr id="387" name="CustomShape 1"/>
          <p:cNvSpPr/>
          <p:nvPr/>
        </p:nvSpPr>
        <p:spPr>
          <a:xfrm>
            <a:off x="4860000" y="1837440"/>
            <a:ext cx="3672000" cy="31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1. kost čelní – </a:t>
            </a:r>
            <a:r>
              <a:rPr b="0" i="1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os frontalis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2. kost temenní – </a:t>
            </a:r>
            <a:r>
              <a:rPr b="0" i="1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os parietale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3. kost týlní – </a:t>
            </a:r>
            <a:r>
              <a:rPr b="0" i="1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os occipitale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4. kost spánková – </a:t>
            </a:r>
            <a:r>
              <a:rPr b="0" i="1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os temporale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5. kost klínová – </a:t>
            </a:r>
            <a:r>
              <a:rPr b="0" i="1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os sphenoidale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6. kost lícní – </a:t>
            </a:r>
            <a:r>
              <a:rPr b="0" i="1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os zygomaticum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7. horní čelist - </a:t>
            </a:r>
            <a:r>
              <a:rPr b="0" i="1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maxilla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8. dolní čelist - </a:t>
            </a:r>
            <a:r>
              <a:rPr b="0" i="1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mandibula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9. kost čichová – </a:t>
            </a:r>
            <a:r>
              <a:rPr b="0" i="1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os ethmoidale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10. kost slzná – </a:t>
            </a:r>
            <a:r>
              <a:rPr b="0" i="1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os lacrimale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11. kost nosní – </a:t>
            </a:r>
            <a:r>
              <a:rPr b="0" i="1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os nasale</a:t>
            </a:r>
            <a:endParaRPr b="0" lang="cs-CZ" sz="1800" spc="-1" strike="noStrike">
              <a:latin typeface="Arial"/>
            </a:endParaRPr>
          </a:p>
        </p:txBody>
      </p:sp>
    </p:spTree>
  </p:cSld>
  <p:transition>
    <p:wipe dir="d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595959"/>
                </a:solidFill>
                <a:latin typeface="Bookman Old Style"/>
                <a:ea typeface="Bookman Old Style"/>
              </a:rPr>
              <a:t>Opěrná složka – kostra hlavy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Dolní čelist (mandibula)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Základem kosti je </a:t>
            </a:r>
            <a:r>
              <a:rPr b="0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tělo dolní čelisti,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z kterého vybíhají dvě</a:t>
            </a:r>
            <a:r>
              <a:rPr b="0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ramena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</a:t>
            </a:r>
            <a:r>
              <a:rPr b="0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dolní čelisti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. Tato ramena jsou připojena v tupém úhlu k tělu čelisti.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Úpony jazykových svalů, spánkových a žvýkacích svalů.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Významná vazba na orofaciální systém na pohybový systém krční páteře!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595959"/>
                </a:solidFill>
                <a:latin typeface="Bookman Old Style"/>
                <a:ea typeface="Bookman Old Style"/>
              </a:rPr>
              <a:t>Opěrná složka – kostra hlavy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2000"/>
          </a:bodyPr>
          <a:p>
            <a:pPr marL="274320" indent="-273960">
              <a:lnSpc>
                <a:spcPct val="100000"/>
              </a:lnSpc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Velmi důležité –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kloubní spojení: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Temporomandibulární kloub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(TMK) jako jediný kloub lidského těla vykonává dva druhy pohybů – pohyb otáčivý (rotační) a pohyb posuvný (translační).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Jedná se o párový kloub, kdy oba čelistní klouby jsou spojeny dolní čelistí a pohyb vykonávají vždy současně – postižení jednoho kloubu se tak mnohdy projevuje i na jeho protějšku.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Patří k nejvytíženějším kloubům lidského těla (spolupodílí se na příjmu potravy, mluvě, na vytváření mimiky), člověk vykonává denně v průměru 2000 pohybů čelistí.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Mandibula svým pohybem: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zmenšuje či zvětšuje čelistní úhel  -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deprese a elevace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dále může provádět také pohyb vpřed a vzad - 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protrakci a retrakci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Pohyb do stran a krouživý pohyb -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lateropulsi (translační a rotační pohyb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).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Výkonná složka - Svaly</a:t>
            </a: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 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Svalstvo hlavy je tvořeno příčně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pruhovanou svalovinou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Jedná se o svalovinu převážně začínající a upínající se ke kostře (výjimka – mimické svalstvo) a svalovinu některých trubicovitých orgánů.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595959"/>
                </a:solidFill>
                <a:latin typeface="Bookman Old Style"/>
                <a:ea typeface="Bookman Old Style"/>
              </a:rPr>
              <a:t>Výkonná složka - Svaly 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Každý sval má určitý stupeň </a:t>
            </a:r>
            <a:r>
              <a:rPr b="1" lang="cs-CZ" sz="2600" spc="-1" strike="noStrike">
                <a:solidFill>
                  <a:srgbClr val="363c53"/>
                </a:solidFill>
                <a:latin typeface="Gill Sans"/>
                <a:ea typeface="Gill Sans"/>
              </a:rPr>
              <a:t>napětí - tonus.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může se měnit beze změny polohy končetin,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Může se měnit a být ovlivňován vnější teplotou, držením těla a stupněm vědomí, bolestmi.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Rozlišuje se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klidový tonus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, který přestavuje příznivou výchozí polohu svalu pro kontrakci, existuje dlouhodobě, bez energetických nároků.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Reflexní tonus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má charakter slabé izometrické kontrakce, na udržování napětí se zpravidla nepodílí celý sval, ale jednotlivé motorické jednotky se střídají.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595959"/>
                </a:solidFill>
                <a:latin typeface="Bookman Old Style"/>
                <a:ea typeface="Bookman Old Style"/>
              </a:rPr>
              <a:t>Výkonná složka - Svaly 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Při poškození CNS dochází ke zvláštnímu typu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zvýšení svalového napětí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-  hypertonusu (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spasticita a rigidita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), při poškození periferních nervových vláken a mozečku </a:t>
            </a:r>
            <a:br/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ke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snížení svalového napětí 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(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hypotonus)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Uvolnění svalu, zrušení jeho napětí se dociluje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relaxací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Svalová kontrakce a udržování tonusu je základní vlastností svalů.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595959"/>
                </a:solidFill>
                <a:latin typeface="Bookman Old Style"/>
                <a:ea typeface="Bookman Old Style"/>
              </a:rPr>
              <a:t>Výkonná složka - Svaly 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Zvýšený svalový tonus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–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stav, kdy je sval cítit jako tuhý a jeho napětí je příliš velké,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pohyby jsou obtížné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Osoba je často“fixována“ v určité poloze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Je cítit odpor končetin při manipulaci, i odpor  u rtů, jazyka, čelisti při pohybu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595959"/>
                </a:solidFill>
                <a:latin typeface="Bookman Old Style"/>
                <a:ea typeface="Bookman Old Style"/>
              </a:rPr>
              <a:t>Výkonná složka - Svaly 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Snížený, slabý svalový tonus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Svaly jsou měkké, ochablé a povolné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Dítě nezvládne držení těla,  má potíže s pohybem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Při pohybu může působit ochable, těžkos eudrží v určité poloze bez opory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Patrné při snaze uzavřít rty nebo čelisti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595959"/>
                </a:solidFill>
                <a:latin typeface="Bookman Old Style"/>
                <a:ea typeface="Bookman Old Style"/>
              </a:rPr>
              <a:t>Výkonná složka </a:t>
            </a:r>
            <a:r>
              <a:rPr b="0" lang="cs-CZ" sz="3200" spc="-1" strike="noStrike">
                <a:solidFill>
                  <a:srgbClr val="000000"/>
                </a:solidFill>
                <a:latin typeface="Bookman Old Style"/>
                <a:ea typeface="Bookman Old Style"/>
              </a:rPr>
              <a:t>- </a:t>
            </a: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Svaly hlavy a krku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Lze dělit do několika skupin: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mimické svaly,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žvýkací svaly,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svalstvo jazylky,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svalstvo jazyka,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svalstvo měkkého patra a svalstvo hltanu.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Řídící složka - Reflexní oblouk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29" name="Group 2"/>
          <p:cNvGrpSpPr/>
          <p:nvPr/>
        </p:nvGrpSpPr>
        <p:grpSpPr>
          <a:xfrm>
            <a:off x="459000" y="2472120"/>
            <a:ext cx="8225640" cy="2430720"/>
            <a:chOff x="459000" y="2472120"/>
            <a:chExt cx="8225640" cy="2430720"/>
          </a:xfrm>
        </p:grpSpPr>
        <p:sp>
          <p:nvSpPr>
            <p:cNvPr id="330" name="CustomShape 3"/>
            <p:cNvSpPr/>
            <p:nvPr/>
          </p:nvSpPr>
          <p:spPr>
            <a:xfrm>
              <a:off x="459000" y="3146400"/>
              <a:ext cx="2164320" cy="108216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c9af61"/>
                </a:gs>
                <a:gs pos="50000">
                  <a:srgbClr val="f3d16b"/>
                </a:gs>
                <a:gs pos="100000">
                  <a:srgbClr val="c9af61"/>
                </a:gs>
              </a:gsLst>
              <a:lin ang="948000"/>
            </a:gradFill>
            <a:ln>
              <a:noFill/>
            </a:ln>
            <a:effectLst>
              <a:outerShdw blurRad="50800" dir="5400000" dist="4284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CustomShape 4"/>
            <p:cNvSpPr/>
            <p:nvPr/>
          </p:nvSpPr>
          <p:spPr>
            <a:xfrm>
              <a:off x="459000" y="3146400"/>
              <a:ext cx="2164320" cy="1082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5840" rIns="15840" tIns="15840" bIns="15840" anchor="ctr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cs-CZ" sz="2500" spc="-1" strike="noStrike">
                  <a:solidFill>
                    <a:srgbClr val="000000"/>
                  </a:solidFill>
                  <a:latin typeface="Gill Sans"/>
                  <a:ea typeface="Gill Sans"/>
                </a:rPr>
                <a:t> </a:t>
              </a:r>
              <a:r>
                <a:rPr b="0" lang="cs-CZ" sz="2500" spc="-1" strike="noStrike">
                  <a:solidFill>
                    <a:srgbClr val="000000"/>
                  </a:solidFill>
                  <a:latin typeface="Gill Sans"/>
                  <a:ea typeface="Gill Sans"/>
                </a:rPr>
                <a:t>CNS</a:t>
              </a:r>
              <a:endParaRPr b="0" lang="cs-CZ" sz="2500" spc="-1" strike="noStrike">
                <a:latin typeface="Arial"/>
              </a:endParaRPr>
            </a:p>
          </p:txBody>
        </p:sp>
        <p:sp>
          <p:nvSpPr>
            <p:cNvPr id="332" name="CustomShape 5"/>
            <p:cNvSpPr/>
            <p:nvPr/>
          </p:nvSpPr>
          <p:spPr>
            <a:xfrm rot="19326000">
              <a:off x="2507400" y="3331080"/>
              <a:ext cx="1097280" cy="39240"/>
            </a:xfrm>
            <a:custGeom>
              <a:avLst/>
              <a:gdLst/>
              <a:ahLst/>
              <a:rect l="l" t="t" r="r" b="b"/>
              <a:pathLst>
                <a:path w="120000" h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9080">
              <a:solidFill>
                <a:schemeClr val="accent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3" name="CustomShape 6"/>
            <p:cNvSpPr/>
            <p:nvPr/>
          </p:nvSpPr>
          <p:spPr>
            <a:xfrm rot="17051400">
              <a:off x="3029040" y="3323160"/>
              <a:ext cx="54360" cy="54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CustomShape 7"/>
            <p:cNvSpPr/>
            <p:nvPr/>
          </p:nvSpPr>
          <p:spPr>
            <a:xfrm>
              <a:off x="3489480" y="2472120"/>
              <a:ext cx="2164320" cy="108216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735d55"/>
                </a:gs>
                <a:gs pos="50000">
                  <a:srgbClr val="886c63"/>
                </a:gs>
                <a:gs pos="100000">
                  <a:srgbClr val="735d55"/>
                </a:gs>
              </a:gsLst>
              <a:lin ang="948000"/>
            </a:gradFill>
            <a:ln>
              <a:noFill/>
            </a:ln>
            <a:effectLst>
              <a:outerShdw blurRad="50800" dir="5400000" dist="4284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CustomShape 8"/>
            <p:cNvSpPr/>
            <p:nvPr/>
          </p:nvSpPr>
          <p:spPr>
            <a:xfrm>
              <a:off x="3489480" y="2472120"/>
              <a:ext cx="2164320" cy="1082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5840" rIns="15840" tIns="15840" bIns="15840" anchor="ctr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cs-CZ" sz="2500" spc="-1" strike="noStrike">
                  <a:solidFill>
                    <a:srgbClr val="ffffff"/>
                  </a:solidFill>
                  <a:latin typeface="Gill Sans"/>
                  <a:ea typeface="Gill Sans"/>
                </a:rPr>
                <a:t>Dostředivá – aferentní dráha</a:t>
              </a:r>
              <a:endParaRPr b="0" lang="cs-CZ" sz="2500" spc="-1" strike="noStrike">
                <a:latin typeface="Arial"/>
              </a:endParaRPr>
            </a:p>
          </p:txBody>
        </p:sp>
        <p:sp>
          <p:nvSpPr>
            <p:cNvPr id="336" name="CustomShape 9"/>
            <p:cNvSpPr/>
            <p:nvPr/>
          </p:nvSpPr>
          <p:spPr>
            <a:xfrm>
              <a:off x="5654520" y="2993760"/>
              <a:ext cx="865440" cy="39240"/>
            </a:xfrm>
            <a:custGeom>
              <a:avLst/>
              <a:gdLst/>
              <a:ahLst/>
              <a:rect l="l" t="t" r="r" b="b"/>
              <a:pathLst>
                <a:path w="120000" h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9080">
              <a:solidFill>
                <a:srgbClr val="717ca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CustomShape 10"/>
            <p:cNvSpPr/>
            <p:nvPr/>
          </p:nvSpPr>
          <p:spPr>
            <a:xfrm>
              <a:off x="6065640" y="2991960"/>
              <a:ext cx="42840" cy="42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8" name="CustomShape 11"/>
            <p:cNvSpPr/>
            <p:nvPr/>
          </p:nvSpPr>
          <p:spPr>
            <a:xfrm>
              <a:off x="6520320" y="2472120"/>
              <a:ext cx="2164320" cy="108216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5b6484"/>
                </a:gs>
                <a:gs pos="50000">
                  <a:srgbClr val="68749d"/>
                </a:gs>
                <a:gs pos="100000">
                  <a:srgbClr val="5b6484"/>
                </a:gs>
              </a:gsLst>
              <a:lin ang="948000"/>
            </a:gradFill>
            <a:ln>
              <a:noFill/>
            </a:ln>
            <a:effectLst>
              <a:outerShdw blurRad="50800" dir="5400000" dist="4284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339" name="CustomShape 12"/>
            <p:cNvSpPr/>
            <p:nvPr/>
          </p:nvSpPr>
          <p:spPr>
            <a:xfrm>
              <a:off x="6520320" y="2472120"/>
              <a:ext cx="2164320" cy="1082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5840" rIns="15840" tIns="15840" bIns="15840" anchor="ctr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cs-CZ" sz="2500" spc="-1" strike="noStrike">
                  <a:solidFill>
                    <a:srgbClr val="ffffff"/>
                  </a:solidFill>
                  <a:latin typeface="Gill Sans"/>
                  <a:ea typeface="Gill Sans"/>
                </a:rPr>
                <a:t>Čidla - receptor</a:t>
              </a:r>
              <a:endParaRPr b="0" lang="cs-CZ" sz="2500" spc="-1" strike="noStrike">
                <a:latin typeface="Arial"/>
              </a:endParaRPr>
            </a:p>
          </p:txBody>
        </p:sp>
        <p:sp>
          <p:nvSpPr>
            <p:cNvPr id="340" name="CustomShape 13"/>
            <p:cNvSpPr/>
            <p:nvPr/>
          </p:nvSpPr>
          <p:spPr>
            <a:xfrm rot="2142600">
              <a:off x="2523240" y="3978720"/>
              <a:ext cx="1065960" cy="39240"/>
            </a:xfrm>
            <a:custGeom>
              <a:avLst/>
              <a:gdLst/>
              <a:ahLst/>
              <a:rect l="l" t="t" r="r" b="b"/>
              <a:pathLst>
                <a:path w="120000" h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9080">
              <a:solidFill>
                <a:schemeClr val="accent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1" name="CustomShape 14"/>
            <p:cNvSpPr/>
            <p:nvPr/>
          </p:nvSpPr>
          <p:spPr>
            <a:xfrm rot="4285200">
              <a:off x="3030120" y="3971880"/>
              <a:ext cx="52920" cy="52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2" name="CustomShape 15"/>
            <p:cNvSpPr/>
            <p:nvPr/>
          </p:nvSpPr>
          <p:spPr>
            <a:xfrm>
              <a:off x="3489480" y="3717000"/>
              <a:ext cx="2155320" cy="118584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735d55"/>
                </a:gs>
                <a:gs pos="50000">
                  <a:srgbClr val="886c63"/>
                </a:gs>
                <a:gs pos="100000">
                  <a:srgbClr val="735d55"/>
                </a:gs>
              </a:gsLst>
              <a:lin ang="948000"/>
            </a:gradFill>
            <a:ln>
              <a:noFill/>
            </a:ln>
            <a:effectLst>
              <a:outerShdw blurRad="50800" dir="5400000" dist="4284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343" name="CustomShape 16"/>
            <p:cNvSpPr/>
            <p:nvPr/>
          </p:nvSpPr>
          <p:spPr>
            <a:xfrm>
              <a:off x="3489480" y="3717000"/>
              <a:ext cx="2155320" cy="1185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5840" rIns="15840" tIns="15840" bIns="15840" anchor="ctr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cs-CZ" sz="2500" spc="-1" strike="noStrike">
                  <a:solidFill>
                    <a:srgbClr val="ffffff"/>
                  </a:solidFill>
                  <a:latin typeface="Gill Sans"/>
                  <a:ea typeface="Gill Sans"/>
                </a:rPr>
                <a:t>Odstředivá - eferentní dráha </a:t>
              </a:r>
              <a:endParaRPr b="0" lang="cs-CZ" sz="2500" spc="-1" strike="noStrike">
                <a:latin typeface="Arial"/>
              </a:endParaRPr>
            </a:p>
          </p:txBody>
        </p:sp>
        <p:sp>
          <p:nvSpPr>
            <p:cNvPr id="344" name="CustomShape 17"/>
            <p:cNvSpPr/>
            <p:nvPr/>
          </p:nvSpPr>
          <p:spPr>
            <a:xfrm>
              <a:off x="5645160" y="4290480"/>
              <a:ext cx="865440" cy="39240"/>
            </a:xfrm>
            <a:custGeom>
              <a:avLst/>
              <a:gdLst/>
              <a:ahLst/>
              <a:rect l="l" t="t" r="r" b="b"/>
              <a:pathLst>
                <a:path w="120000" h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9080">
              <a:solidFill>
                <a:srgbClr val="717ca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5" name="CustomShape 18"/>
            <p:cNvSpPr/>
            <p:nvPr/>
          </p:nvSpPr>
          <p:spPr>
            <a:xfrm>
              <a:off x="6056640" y="4288320"/>
              <a:ext cx="42840" cy="42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6" name="CustomShape 19"/>
            <p:cNvSpPr/>
            <p:nvPr/>
          </p:nvSpPr>
          <p:spPr>
            <a:xfrm>
              <a:off x="6511320" y="3768840"/>
              <a:ext cx="2164320" cy="108216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5b6484"/>
                </a:gs>
                <a:gs pos="50000">
                  <a:srgbClr val="68749d"/>
                </a:gs>
                <a:gs pos="100000">
                  <a:srgbClr val="5b6484"/>
                </a:gs>
              </a:gsLst>
              <a:lin ang="948000"/>
            </a:gradFill>
            <a:ln>
              <a:noFill/>
            </a:ln>
            <a:effectLst>
              <a:outerShdw blurRad="50800" dir="5400000" dist="4284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347" name="CustomShape 20"/>
            <p:cNvSpPr/>
            <p:nvPr/>
          </p:nvSpPr>
          <p:spPr>
            <a:xfrm>
              <a:off x="6511320" y="3768840"/>
              <a:ext cx="2164320" cy="1082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5840" rIns="15840" tIns="15840" bIns="15840" anchor="ctr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cs-CZ" sz="2500" spc="-1" strike="noStrike">
                  <a:solidFill>
                    <a:srgbClr val="ffffff"/>
                  </a:solidFill>
                  <a:latin typeface="Gill Sans"/>
                  <a:ea typeface="Gill Sans"/>
                </a:rPr>
                <a:t>Výkonný orgán - efektor</a:t>
              </a:r>
              <a:endParaRPr b="0" lang="cs-CZ" sz="2500" spc="-1" strike="noStrike">
                <a:latin typeface="Arial"/>
              </a:endParaRPr>
            </a:p>
          </p:txBody>
        </p:sp>
      </p:grpSp>
      <p:sp>
        <p:nvSpPr>
          <p:cNvPr id="348" name="CustomShape 21"/>
          <p:cNvSpPr/>
          <p:nvPr/>
        </p:nvSpPr>
        <p:spPr>
          <a:xfrm>
            <a:off x="5004000" y="1196640"/>
            <a:ext cx="1944000" cy="122364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ed2958"/>
          </a:solidFill>
          <a:ln w="19080">
            <a:solidFill>
              <a:srgbClr val="535a7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ffffff"/>
                </a:solidFill>
                <a:latin typeface="Gill Sans"/>
                <a:ea typeface="Gill Sans"/>
              </a:rPr>
              <a:t>Prostředí – biologické, společenské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349" name="CustomShape 22"/>
          <p:cNvSpPr/>
          <p:nvPr/>
        </p:nvSpPr>
        <p:spPr>
          <a:xfrm rot="16425000">
            <a:off x="6866280" y="2583720"/>
            <a:ext cx="1733400" cy="882000"/>
          </a:xfrm>
          <a:prstGeom prst="curvedUpArrow">
            <a:avLst>
              <a:gd name="adj1" fmla="val 0"/>
              <a:gd name="adj2" fmla="val 50000"/>
              <a:gd name="adj3" fmla="val 25000"/>
            </a:avLst>
          </a:prstGeom>
          <a:solidFill>
            <a:schemeClr val="accent1"/>
          </a:solidFill>
          <a:ln w="19080">
            <a:solidFill>
              <a:srgbClr val="535a7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23"/>
          <p:cNvSpPr/>
          <p:nvPr/>
        </p:nvSpPr>
        <p:spPr>
          <a:xfrm>
            <a:off x="5148000" y="4293000"/>
            <a:ext cx="1944000" cy="122364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ed2958"/>
          </a:solidFill>
          <a:ln w="19080">
            <a:solidFill>
              <a:srgbClr val="535a7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ffffff"/>
                </a:solidFill>
                <a:latin typeface="Gill Sans"/>
                <a:ea typeface="Gill Sans"/>
              </a:rPr>
              <a:t>Prostředí – biologické, společenské 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351" name="CustomShape 24"/>
          <p:cNvSpPr/>
          <p:nvPr/>
        </p:nvSpPr>
        <p:spPr>
          <a:xfrm rot="2045400">
            <a:off x="1130040" y="2257200"/>
            <a:ext cx="1783080" cy="155736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ed2958"/>
          </a:solidFill>
          <a:ln w="19080">
            <a:solidFill>
              <a:srgbClr val="535a7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cs-CZ" sz="1800" spc="-1" strike="noStrike">
                <a:solidFill>
                  <a:srgbClr val="ffffff"/>
                </a:solidFill>
                <a:latin typeface="Gill Sans"/>
                <a:ea typeface="Gill Sans"/>
              </a:rPr>
              <a:t> </a:t>
            </a:r>
            <a:r>
              <a:rPr b="0" lang="cs-CZ" sz="1800" spc="-1" strike="noStrike">
                <a:solidFill>
                  <a:srgbClr val="ffffff"/>
                </a:solidFill>
                <a:latin typeface="Gill Sans"/>
                <a:ea typeface="Gill Sans"/>
              </a:rPr>
              <a:t>stav korových center a „sítě“</a:t>
            </a:r>
            <a:endParaRPr b="0" lang="cs-CZ" sz="1800" spc="-1" strike="noStrike">
              <a:latin typeface="Arial"/>
            </a:endParaRPr>
          </a:p>
        </p:txBody>
      </p:sp>
    </p:spTree>
  </p:cSld>
  <p:transition>
    <p:wipe dir="d"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595959"/>
                </a:solidFill>
                <a:latin typeface="Bookman Old Style"/>
                <a:ea typeface="Bookman Old Style"/>
              </a:rPr>
              <a:t>Výkonná složka - Svaly hlavy a krku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32000"/>
          </a:bodyPr>
          <a:p>
            <a:pPr marL="274320" indent="-273960">
              <a:lnSpc>
                <a:spcPct val="100000"/>
              </a:lnSpc>
              <a:tabLst>
                <a:tab algn="l" pos="0"/>
              </a:tabLst>
            </a:pPr>
            <a:r>
              <a:rPr b="1" lang="cs-CZ" sz="4000" spc="-1" strike="noStrike">
                <a:solidFill>
                  <a:srgbClr val="000000"/>
                </a:solidFill>
                <a:latin typeface="Gill Sans"/>
                <a:ea typeface="Gill Sans"/>
              </a:rPr>
              <a:t>Mimické svaly (</a:t>
            </a:r>
            <a:r>
              <a:rPr b="1" i="1" lang="cs-CZ" sz="4000" spc="-1" strike="noStrike">
                <a:solidFill>
                  <a:srgbClr val="000000"/>
                </a:solidFill>
                <a:latin typeface="Gill Sans"/>
                <a:ea typeface="Gill Sans"/>
              </a:rPr>
              <a:t>musculi facialis):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4000" spc="-1" strike="noStrike">
                <a:solidFill>
                  <a:srgbClr val="000000"/>
                </a:solidFill>
                <a:latin typeface="Gill Sans"/>
                <a:ea typeface="Gill Sans"/>
              </a:rPr>
              <a:t>Jsou součástí sdělovací motoriky člověka, mluvidel. 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4000" spc="-1" strike="noStrike">
                <a:solidFill>
                  <a:srgbClr val="000000"/>
                </a:solidFill>
                <a:latin typeface="Gill Sans"/>
                <a:ea typeface="Gill Sans"/>
              </a:rPr>
              <a:t>Upínají se do kůže, kterou pohybují a vytvářejí kožní řasy, rýhy a jamky, které se projevují jako výrazy smíchu, smutku, pláče apod.  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4000" spc="-1" strike="noStrike">
                <a:solidFill>
                  <a:srgbClr val="000000"/>
                </a:solidFill>
                <a:latin typeface="Gill Sans"/>
                <a:ea typeface="Gill Sans"/>
              </a:rPr>
              <a:t>Ovládají většinu otvorů hlavy, které mohou otevírat, uzavírat nebo měnit jejich tvar. 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4000" spc="-1" strike="noStrike">
                <a:solidFill>
                  <a:srgbClr val="000000"/>
                </a:solidFill>
                <a:latin typeface="Gill Sans"/>
                <a:ea typeface="Gill Sans"/>
              </a:rPr>
              <a:t>Jsou  významné při uchopování potravy (kruhový sval ústní), při žvýkaní sousta a jeho udržování v ústní dutině (tvářový sval) a samozřejmě při artikulaci.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595959"/>
                </a:solidFill>
                <a:latin typeface="Bookman Old Style"/>
                <a:ea typeface="Bookman Old Style"/>
              </a:rPr>
              <a:t>Výkonná složka - Svaly hlavy a krku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6000"/>
          </a:bodyPr>
          <a:p>
            <a:pPr marL="274320" indent="-273960" algn="just">
              <a:lnSpc>
                <a:spcPct val="100000"/>
              </a:lnSpc>
              <a:tabLst>
                <a:tab algn="l" pos="0"/>
              </a:tabLst>
            </a:pPr>
            <a:r>
              <a:rPr b="0" lang="cs-CZ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Jednotlivé svaly v oblasti ústního otvoru:</a:t>
            </a: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zavírají rty, </a:t>
            </a: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špulí rty dopředu, </a:t>
            </a: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rozšiřují křídla nosu</a:t>
            </a: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zvedají střední část horního rtu</a:t>
            </a: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zvedají horní ret a koutek, </a:t>
            </a: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vysunují dolní ret nahoru a dopředu </a:t>
            </a: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 </a:t>
            </a:r>
            <a:r>
              <a:rPr b="0" lang="cs-CZ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pomáhají otvírat čelist. </a:t>
            </a: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  <a:p>
            <a:pPr marL="274320" indent="-113400"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 algn="just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Mimické svaly inervuje </a:t>
            </a:r>
            <a:r>
              <a:rPr b="0" i="1" lang="cs-CZ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nervus facialis</a:t>
            </a:r>
            <a:r>
              <a:rPr b="0" lang="cs-CZ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.</a:t>
            </a: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  <a:p>
            <a:pPr marL="274320" indent="-113400"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  <a:p>
            <a:pPr marL="274320" indent="-15804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595959"/>
                </a:solidFill>
                <a:latin typeface="Bookman Old Style"/>
                <a:ea typeface="Bookman Old Style"/>
              </a:rPr>
              <a:t>Výkonná složka - Svaly hlavy a krku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tabLst>
                <a:tab algn="l" pos="0"/>
              </a:tabLst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Žvýkací svaly – </a:t>
            </a:r>
            <a:r>
              <a:rPr b="1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musculi masticatores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Žvýkací svaly pohybují čelistním kloubem, zavírají ústa - mandibulární elevace, uplatňují se při zpracování bolusu žvýkáním, kousáním.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Žvýkací svaly jsou rozloženy po obou stranách čelistního kloubu z vnější i z vnitřní strany kloubu.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467640" y="18864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595959"/>
                </a:solidFill>
                <a:latin typeface="Bookman Old Style"/>
                <a:ea typeface="Bookman Old Style"/>
              </a:rPr>
              <a:t>Výkonná složka - Svaly hlavy a krku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1" name="Google Shape;476;p54" descr="svaly hlavy.jpg"/>
          <p:cNvPicPr/>
          <p:nvPr/>
        </p:nvPicPr>
        <p:blipFill>
          <a:blip r:embed="rId1"/>
          <a:stretch/>
        </p:blipFill>
        <p:spPr>
          <a:xfrm>
            <a:off x="1907640" y="1268640"/>
            <a:ext cx="4392000" cy="511236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595959"/>
                </a:solidFill>
                <a:latin typeface="Bookman Old Style"/>
                <a:ea typeface="Bookman Old Style"/>
              </a:rPr>
              <a:t>Výkonná složka - Svaly hlavy a krku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3" name="Google Shape;482;p55" descr="obličejové svaly.png"/>
          <p:cNvPicPr/>
          <p:nvPr/>
        </p:nvPicPr>
        <p:blipFill>
          <a:blip r:embed="rId1"/>
          <a:stretch/>
        </p:blipFill>
        <p:spPr>
          <a:xfrm>
            <a:off x="1062360" y="1219320"/>
            <a:ext cx="7019280" cy="493668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595959"/>
                </a:solidFill>
                <a:latin typeface="Bookman Old Style"/>
                <a:ea typeface="Bookman Old Style"/>
              </a:rPr>
              <a:t>Výkonná složka - Svaly hlavy a krku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5" name="Google Shape;488;p56" descr="bba1928a59_37319995_o2.png"/>
          <p:cNvPicPr/>
          <p:nvPr/>
        </p:nvPicPr>
        <p:blipFill>
          <a:blip r:embed="rId1"/>
          <a:stretch/>
        </p:blipFill>
        <p:spPr>
          <a:xfrm>
            <a:off x="1373040" y="1219320"/>
            <a:ext cx="6397560" cy="493668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Hodnocení orofaciální oblasti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7" name="Google Shape;500;p58" descr="Janička.jpg"/>
          <p:cNvPicPr/>
          <p:nvPr/>
        </p:nvPicPr>
        <p:blipFill>
          <a:blip r:embed="rId1"/>
          <a:srcRect l="18278" t="28991" r="11716" b="40657"/>
          <a:stretch/>
        </p:blipFill>
        <p:spPr>
          <a:xfrm>
            <a:off x="683640" y="2565000"/>
            <a:ext cx="7750440" cy="252000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505;p59" descr="P1100928.JPG"/>
          <p:cNvPicPr/>
          <p:nvPr/>
        </p:nvPicPr>
        <p:blipFill>
          <a:blip r:embed="rId1"/>
          <a:srcRect l="0" t="25797" r="-1412" b="33364"/>
          <a:stretch/>
        </p:blipFill>
        <p:spPr>
          <a:xfrm>
            <a:off x="323640" y="1845000"/>
            <a:ext cx="8581680" cy="259200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510;p60" descr="P1100925.JPG"/>
          <p:cNvPicPr/>
          <p:nvPr/>
        </p:nvPicPr>
        <p:blipFill>
          <a:blip r:embed="rId1"/>
          <a:srcRect l="0" t="30171" r="773" b="26072"/>
          <a:stretch/>
        </p:blipFill>
        <p:spPr>
          <a:xfrm>
            <a:off x="755640" y="1700640"/>
            <a:ext cx="7619760" cy="252072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Artikulační, dechové a hlasové ústrojí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Vlastní mluvní orgány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Výkon řeči, vytváření řeči = exprese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Fyzikální reprezentace řeči – řečové kmity tvořené ústrojím: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dechovým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hlasovým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artikulačním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Řídící složka - Reflexní oblouk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53" name="Group 2"/>
          <p:cNvGrpSpPr/>
          <p:nvPr/>
        </p:nvGrpSpPr>
        <p:grpSpPr>
          <a:xfrm>
            <a:off x="459000" y="2061000"/>
            <a:ext cx="7861320" cy="3215160"/>
            <a:chOff x="459000" y="2061000"/>
            <a:chExt cx="7861320" cy="3215160"/>
          </a:xfrm>
        </p:grpSpPr>
        <p:sp>
          <p:nvSpPr>
            <p:cNvPr id="354" name="CustomShape 3"/>
            <p:cNvSpPr/>
            <p:nvPr/>
          </p:nvSpPr>
          <p:spPr>
            <a:xfrm>
              <a:off x="459000" y="2673000"/>
              <a:ext cx="2164320" cy="1957320"/>
            </a:xfrm>
            <a:prstGeom prst="roundRect">
              <a:avLst>
                <a:gd name="adj" fmla="val 10000"/>
              </a:avLst>
            </a:prstGeom>
            <a:blipFill rotWithShape="0">
              <a:blip r:embed="rId1"/>
              <a:stretch>
                <a:fillRect/>
              </a:stretch>
            </a:blipFill>
            <a:ln w="19080">
              <a:solidFill>
                <a:schemeClr val="lt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5" name="CustomShape 4"/>
            <p:cNvSpPr/>
            <p:nvPr/>
          </p:nvSpPr>
          <p:spPr>
            <a:xfrm>
              <a:off x="459000" y="2673000"/>
              <a:ext cx="2164320" cy="19573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1600" rIns="21600" tIns="21600" bIns="21600" anchor="ctr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cs-CZ" sz="3400" spc="-1" strike="noStrike">
                  <a:solidFill>
                    <a:srgbClr val="ffffff"/>
                  </a:solidFill>
                  <a:latin typeface="Gill Sans"/>
                  <a:ea typeface="Gill Sans"/>
                </a:rPr>
                <a:t>CNS</a:t>
              </a:r>
              <a:endParaRPr b="0" lang="cs-CZ" sz="3400" spc="-1" strike="noStrike">
                <a:latin typeface="Arial"/>
              </a:endParaRPr>
            </a:p>
          </p:txBody>
        </p:sp>
        <p:sp>
          <p:nvSpPr>
            <p:cNvPr id="356" name="CustomShape 5"/>
            <p:cNvSpPr/>
            <p:nvPr/>
          </p:nvSpPr>
          <p:spPr>
            <a:xfrm rot="19059600">
              <a:off x="2470680" y="3237480"/>
              <a:ext cx="1171080" cy="39240"/>
            </a:xfrm>
            <a:custGeom>
              <a:avLst/>
              <a:gdLst/>
              <a:ahLst/>
              <a:rect l="l" t="t" r="r" b="b"/>
              <a:pathLst>
                <a:path w="120000" h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9080">
              <a:solidFill>
                <a:srgbClr val="9db8c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7" name="CustomShape 6"/>
            <p:cNvSpPr/>
            <p:nvPr/>
          </p:nvSpPr>
          <p:spPr>
            <a:xfrm rot="16519800">
              <a:off x="3027240" y="3227760"/>
              <a:ext cx="58320" cy="583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8" name="CustomShape 7"/>
            <p:cNvSpPr/>
            <p:nvPr/>
          </p:nvSpPr>
          <p:spPr>
            <a:xfrm>
              <a:off x="3489480" y="2074320"/>
              <a:ext cx="2164320" cy="1576800"/>
            </a:xfrm>
            <a:prstGeom prst="roundRect">
              <a:avLst>
                <a:gd name="adj" fmla="val 10000"/>
              </a:avLst>
            </a:prstGeom>
            <a:blipFill rotWithShape="0">
              <a:blip r:embed="rId2"/>
              <a:stretch>
                <a:fillRect/>
              </a:stretch>
            </a:blipFill>
            <a:ln w="19080">
              <a:solidFill>
                <a:schemeClr val="lt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9" name="CustomShape 8"/>
            <p:cNvSpPr/>
            <p:nvPr/>
          </p:nvSpPr>
          <p:spPr>
            <a:xfrm>
              <a:off x="3489480" y="2074320"/>
              <a:ext cx="2164320" cy="15768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1600" rIns="21600" tIns="21600" bIns="21600" anchor="ctr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cs-CZ" sz="3400" spc="-1" strike="noStrike">
                  <a:solidFill>
                    <a:srgbClr val="ffffff"/>
                  </a:solidFill>
                  <a:latin typeface="Gill Sans"/>
                  <a:ea typeface="Gill Sans"/>
                </a:rPr>
                <a:t>Sluchový nerv</a:t>
              </a:r>
              <a:endParaRPr b="0" lang="cs-CZ" sz="3400" spc="-1" strike="noStrike">
                <a:latin typeface="Arial"/>
              </a:endParaRPr>
            </a:p>
          </p:txBody>
        </p:sp>
        <p:sp>
          <p:nvSpPr>
            <p:cNvPr id="360" name="CustomShape 9"/>
            <p:cNvSpPr/>
            <p:nvPr/>
          </p:nvSpPr>
          <p:spPr>
            <a:xfrm rot="21507600">
              <a:off x="5654160" y="2836080"/>
              <a:ext cx="501480" cy="39240"/>
            </a:xfrm>
            <a:custGeom>
              <a:avLst/>
              <a:gdLst/>
              <a:ahLst/>
              <a:rect l="l" t="t" r="r" b="b"/>
              <a:pathLst>
                <a:path w="120000" h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9080">
              <a:solidFill>
                <a:schemeClr val="accent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1" name="CustomShape 10"/>
            <p:cNvSpPr/>
            <p:nvPr/>
          </p:nvSpPr>
          <p:spPr>
            <a:xfrm rot="21415800">
              <a:off x="5892480" y="2843640"/>
              <a:ext cx="24840" cy="24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2" name="CustomShape 11"/>
            <p:cNvSpPr/>
            <p:nvPr/>
          </p:nvSpPr>
          <p:spPr>
            <a:xfrm>
              <a:off x="6156000" y="2061000"/>
              <a:ext cx="2164320" cy="1576800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  <a:ln w="19080">
              <a:solidFill>
                <a:schemeClr val="lt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3" name="CustomShape 12"/>
            <p:cNvSpPr/>
            <p:nvPr/>
          </p:nvSpPr>
          <p:spPr>
            <a:xfrm>
              <a:off x="6156000" y="2061000"/>
              <a:ext cx="2164320" cy="15768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1600" rIns="21600" tIns="21600" bIns="21600" anchor="ctr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cs-CZ" sz="3400" spc="-1" strike="noStrike">
                  <a:solidFill>
                    <a:srgbClr val="ffffff"/>
                  </a:solidFill>
                  <a:latin typeface="Gill Sans"/>
                  <a:ea typeface="Gill Sans"/>
                </a:rPr>
                <a:t>ucho</a:t>
              </a:r>
              <a:endParaRPr b="0" lang="cs-CZ" sz="3400" spc="-1" strike="noStrike">
                <a:latin typeface="Arial"/>
              </a:endParaRPr>
            </a:p>
          </p:txBody>
        </p:sp>
        <p:sp>
          <p:nvSpPr>
            <p:cNvPr id="364" name="CustomShape 13"/>
            <p:cNvSpPr/>
            <p:nvPr/>
          </p:nvSpPr>
          <p:spPr>
            <a:xfrm rot="2778000">
              <a:off x="2430000" y="4084560"/>
              <a:ext cx="1252800" cy="39240"/>
            </a:xfrm>
            <a:custGeom>
              <a:avLst/>
              <a:gdLst/>
              <a:ahLst/>
              <a:rect l="l" t="t" r="r" b="b"/>
              <a:pathLst>
                <a:path w="120000" h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9080">
              <a:solidFill>
                <a:srgbClr val="9db8c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5" name="CustomShape 14"/>
            <p:cNvSpPr/>
            <p:nvPr/>
          </p:nvSpPr>
          <p:spPr>
            <a:xfrm rot="5554200">
              <a:off x="3025440" y="4073400"/>
              <a:ext cx="62280" cy="62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6" name="CustomShape 15"/>
            <p:cNvSpPr/>
            <p:nvPr/>
          </p:nvSpPr>
          <p:spPr>
            <a:xfrm>
              <a:off x="3489480" y="3885840"/>
              <a:ext cx="2164320" cy="1343160"/>
            </a:xfrm>
            <a:prstGeom prst="roundRect">
              <a:avLst>
                <a:gd name="adj" fmla="val 10000"/>
              </a:avLst>
            </a:prstGeom>
            <a:blipFill rotWithShape="0">
              <a:blip r:embed="rId4"/>
              <a:stretch>
                <a:fillRect/>
              </a:stretch>
            </a:blipFill>
            <a:ln w="19080">
              <a:solidFill>
                <a:schemeClr val="lt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7" name="CustomShape 16"/>
            <p:cNvSpPr/>
            <p:nvPr/>
          </p:nvSpPr>
          <p:spPr>
            <a:xfrm>
              <a:off x="3489480" y="3885840"/>
              <a:ext cx="2164320" cy="1343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1600" rIns="21600" tIns="21600" bIns="21600" anchor="ctr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cs-CZ" sz="3400" spc="-1" strike="noStrike">
                  <a:solidFill>
                    <a:srgbClr val="ffffff"/>
                  </a:solidFill>
                  <a:latin typeface="Gill Sans"/>
                  <a:ea typeface="Gill Sans"/>
                </a:rPr>
                <a:t>Hlavové nervy</a:t>
              </a:r>
              <a:endParaRPr b="0" lang="cs-CZ" sz="3400" spc="-1" strike="noStrike">
                <a:latin typeface="Arial"/>
              </a:endParaRPr>
            </a:p>
          </p:txBody>
        </p:sp>
        <p:sp>
          <p:nvSpPr>
            <p:cNvPr id="368" name="CustomShape 17"/>
            <p:cNvSpPr/>
            <p:nvPr/>
          </p:nvSpPr>
          <p:spPr>
            <a:xfrm rot="21431400">
              <a:off x="5653800" y="4525200"/>
              <a:ext cx="501840" cy="39240"/>
            </a:xfrm>
            <a:custGeom>
              <a:avLst/>
              <a:gdLst/>
              <a:ahLst/>
              <a:rect l="l" t="t" r="r" b="b"/>
              <a:pathLst>
                <a:path w="120000" h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9080">
              <a:solidFill>
                <a:schemeClr val="accent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9" name="CustomShape 18"/>
            <p:cNvSpPr/>
            <p:nvPr/>
          </p:nvSpPr>
          <p:spPr>
            <a:xfrm rot="21262800">
              <a:off x="5892480" y="4532400"/>
              <a:ext cx="24840" cy="24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0" name="CustomShape 19"/>
            <p:cNvSpPr/>
            <p:nvPr/>
          </p:nvSpPr>
          <p:spPr>
            <a:xfrm>
              <a:off x="6156000" y="3789000"/>
              <a:ext cx="2164320" cy="1487160"/>
            </a:xfrm>
            <a:prstGeom prst="roundRect">
              <a:avLst>
                <a:gd name="adj" fmla="val 10000"/>
              </a:avLst>
            </a:prstGeom>
            <a:blipFill rotWithShape="0">
              <a:blip r:embed="rId5"/>
              <a:stretch>
                <a:fillRect/>
              </a:stretch>
            </a:blipFill>
            <a:ln w="19080">
              <a:solidFill>
                <a:schemeClr val="lt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1" name="CustomShape 20"/>
            <p:cNvSpPr/>
            <p:nvPr/>
          </p:nvSpPr>
          <p:spPr>
            <a:xfrm>
              <a:off x="6156000" y="3789000"/>
              <a:ext cx="2164320" cy="1487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1600" rIns="21600" tIns="21600" bIns="21600" anchor="ctr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cs-CZ" sz="3400" spc="-1" strike="noStrike">
                  <a:solidFill>
                    <a:srgbClr val="ffffff"/>
                  </a:solidFill>
                  <a:latin typeface="Gill Sans"/>
                  <a:ea typeface="Gill Sans"/>
                </a:rPr>
                <a:t>Artikulační orgán</a:t>
              </a:r>
              <a:endParaRPr b="0" lang="cs-CZ" sz="3400" spc="-1" strike="noStrike">
                <a:latin typeface="Arial"/>
              </a:endParaRPr>
            </a:p>
          </p:txBody>
        </p:sp>
      </p:grpSp>
      <p:sp>
        <p:nvSpPr>
          <p:cNvPr id="372" name="CustomShape 21"/>
          <p:cNvSpPr/>
          <p:nvPr/>
        </p:nvSpPr>
        <p:spPr>
          <a:xfrm rot="16200000">
            <a:off x="6737760" y="2559240"/>
            <a:ext cx="1656000" cy="94716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9080">
            <a:solidFill>
              <a:srgbClr val="535a7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>
    <p:wipe dir="d"/>
  </p:transition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Shape 1"/>
          <p:cNvSpPr txBox="1"/>
          <p:nvPr/>
        </p:nvSpPr>
        <p:spPr>
          <a:xfrm>
            <a:off x="457200" y="228600"/>
            <a:ext cx="8229240" cy="9140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Artikulační, dechové a hlasové ústrojí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TextShape 2"/>
          <p:cNvSpPr txBox="1"/>
          <p:nvPr/>
        </p:nvSpPr>
        <p:spPr>
          <a:xfrm>
            <a:off x="457200" y="1219320"/>
            <a:ext cx="404136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 u="sng">
                <a:solidFill>
                  <a:srgbClr val="000000"/>
                </a:solidFill>
                <a:uFillTx/>
                <a:latin typeface="Gill Sans"/>
                <a:ea typeface="Gill Sans"/>
              </a:rPr>
              <a:t>Artikulační ústrojí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- skládá se ze tří dutin: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dutiny hrdelní, dutiny nosní a dutiny ústní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4" name="Google Shape;529;p63" descr="artikulacni_ustroji_b (1).gif"/>
          <p:cNvPicPr/>
          <p:nvPr/>
        </p:nvPicPr>
        <p:blipFill>
          <a:blip r:embed="rId1"/>
          <a:stretch/>
        </p:blipFill>
        <p:spPr>
          <a:xfrm>
            <a:off x="4984200" y="1216080"/>
            <a:ext cx="3337560" cy="493668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Ústní dutina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Ústní dutina se dělí na dvě části – podkovovitou, zevní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předsíň ústní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(</a:t>
            </a:r>
            <a:r>
              <a:rPr b="0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vestibulum oris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) ležící mezi rty, tvářemi a  zuby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a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vlastní dutinu ústní </a:t>
            </a:r>
            <a:r>
              <a:rPr b="0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(cavitas oris propria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), jejímž obsahem jsou zuby, patrová mandle a jazyk,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ústí do ní velké párové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slinné žlázy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- podjazyková a podčelistní.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Velká slinná žláza příušní ústní do předsíně ústní.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Malé slinné žlázy jsou roztroušeny na patře na povrchu jazyka, ve sliznici v předsíni ústní a na vnitřní ploše rtů a tváří.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Ústní dutina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Ústní dutina je ohraničena rty, tvářemi, dole jazykem a spodinou ústní dutiny </a:t>
            </a:r>
            <a:br/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a nahoře patrem (</a:t>
            </a:r>
            <a:r>
              <a:rPr b="1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palatum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), které se dělí na tvrdé, přední patro (</a:t>
            </a:r>
            <a:r>
              <a:rPr b="1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palatum durum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) </a:t>
            </a:r>
            <a:br/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a měkké, zadní patro (</a:t>
            </a:r>
            <a:r>
              <a:rPr b="1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palatum molle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).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546;p66" descr="ustnidutina (1).png"/>
          <p:cNvPicPr/>
          <p:nvPr/>
        </p:nvPicPr>
        <p:blipFill>
          <a:blip r:embed="rId1"/>
          <a:stretch/>
        </p:blipFill>
        <p:spPr>
          <a:xfrm>
            <a:off x="1043640" y="476640"/>
            <a:ext cx="6840360" cy="537732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Ústní dutina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Měkké patro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(</a:t>
            </a:r>
            <a:r>
              <a:rPr b="0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palatum molle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, jinak také </a:t>
            </a:r>
            <a:r>
              <a:rPr b="0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velum palatinum)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, tvoří pohyblivou přepážku, jejíž podkladem je</a:t>
            </a:r>
            <a:r>
              <a:rPr b="1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vazivová blána tvořená rozprostřenou šlachou, od které začínají patrové svaly. Ve střední části vybíhá měkké patro v nepárový čípek – </a:t>
            </a:r>
            <a:r>
              <a:rPr b="1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uvulu.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Svaly měkkého patra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napínají a zvedají patro, posouvají měkké patro nahoru a dozadu, uzavírají nosohltan a zužují Eustachovu trubici, zkracují a zvedají dozadu uvulu.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Ústní dutina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3000"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U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jazyka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rozlišujeme kořen, tělo, špičku (hrot), hřbet a laterální okraje. Kořen jazyka je fixován k jazylce, hřbet se opírá o patro, hrot jazyka v dutině ústní je volný. Jazyk je ke spodině dutiny ústní připevněn slizniční řasou – podjazykovou uzdičkou – frenulum linguae.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Svaly jazyka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se dělí na: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vnitřní svaly jazyka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– </a:t>
            </a:r>
            <a:r>
              <a:rPr b="0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intraglosální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svaly, které mění tvar jazyka a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vnější svaly jazyka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– </a:t>
            </a:r>
            <a:r>
              <a:rPr b="0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extraglosální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svaly, které mění polohu jazyka.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1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M. palatoglossus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svou funkcí přitahování jazyka slouží jako hltanový svěrač, brání refluxu zpět do ústní dutiny.</a:t>
            </a:r>
            <a:r>
              <a:rPr b="0" i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5804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563;p69" descr="IMG_1737.JPG"/>
          <p:cNvPicPr/>
          <p:nvPr/>
        </p:nvPicPr>
        <p:blipFill>
          <a:blip r:embed="rId1"/>
          <a:stretch/>
        </p:blipFill>
        <p:spPr>
          <a:xfrm>
            <a:off x="1331640" y="764640"/>
            <a:ext cx="6681960" cy="499068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568;p70" descr="IMG_1736.JPG"/>
          <p:cNvPicPr/>
          <p:nvPr/>
        </p:nvPicPr>
        <p:blipFill>
          <a:blip r:embed="rId1"/>
          <a:srcRect l="11869" t="11210" r="3154" b="0"/>
          <a:stretch/>
        </p:blipFill>
        <p:spPr>
          <a:xfrm>
            <a:off x="1085400" y="764640"/>
            <a:ext cx="6942600" cy="525636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Ústní dutina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7" name="Google Shape;575;p71" descr=""/>
          <p:cNvPicPr/>
          <p:nvPr/>
        </p:nvPicPr>
        <p:blipFill>
          <a:blip r:embed="rId1"/>
          <a:stretch/>
        </p:blipFill>
        <p:spPr>
          <a:xfrm>
            <a:off x="2052000" y="1401840"/>
            <a:ext cx="5039640" cy="457164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Dentice a chrup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Dentice = chrup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je označení pro uspořádání zubů v ústech. Zuby (lat. dens) se dělí podle tvaru, délky růstu, podle trvání a výměny. Typy lidských zubů jsou stoličky (dnes molaris), třenové zuby (dens premolaris), špičáky (dens caninus) a řezáky (dens incisivus).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Skus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označuje postavení pohyblivé dolní čelisti k horní čelisti, vzájemný vztah čelistí a zubních oblouků.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Základní uspořádání postihuje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Angleova klasifikace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(Angleův systém). Vzájemná poloha obou čelistí,  odpovídá buď I. třídě normookluze, II. třídě distookluze nebo III. třídě meziookluze.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Řídící složka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5000"/>
          </a:bodyPr>
          <a:p>
            <a:pPr marL="274320" indent="-158040">
              <a:lnSpc>
                <a:spcPct val="100000"/>
              </a:lnSpc>
              <a:tabLst>
                <a:tab algn="l" pos="0"/>
              </a:tabLst>
            </a:pP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Hlavové nervy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Jádra mozkových nervů jsou v mozkovém kmeni,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Je 12 párů hlavových nervů,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některé jsou čistě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motorické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jiné pouze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senzitivní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některé jsou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smíšené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5804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Inervace orofaciálního komplexu, polykacího aktu…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Např. – lícní nerv, trojklanný nerv, jazykohltanový nerv, podjazykový nerv…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Angleova klasifikace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1" name="Google Shape;587;p73" descr="stažený soubor (2).jpg"/>
          <p:cNvPicPr/>
          <p:nvPr/>
        </p:nvPicPr>
        <p:blipFill>
          <a:blip r:embed="rId1"/>
          <a:stretch/>
        </p:blipFill>
        <p:spPr>
          <a:xfrm>
            <a:off x="755640" y="1845000"/>
            <a:ext cx="7776360" cy="361728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Postavení zubů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3" name="Google Shape;593;p74" descr="[00102] Postavení zubů v ústech.png"/>
          <p:cNvPicPr/>
          <p:nvPr/>
        </p:nvPicPr>
        <p:blipFill>
          <a:blip r:embed="rId1"/>
          <a:stretch/>
        </p:blipFill>
        <p:spPr>
          <a:xfrm>
            <a:off x="2411640" y="1196640"/>
            <a:ext cx="4104000" cy="537372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Dětská dentice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5" name="Google Shape;599;p75" descr="00086.png"/>
          <p:cNvPicPr/>
          <p:nvPr/>
        </p:nvPicPr>
        <p:blipFill>
          <a:blip r:embed="rId1"/>
          <a:stretch/>
        </p:blipFill>
        <p:spPr>
          <a:xfrm>
            <a:off x="1052640" y="1254240"/>
            <a:ext cx="7038720" cy="486684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Dětská dentice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7" name="Google Shape;605;p76" descr="00088.png"/>
          <p:cNvPicPr/>
          <p:nvPr/>
        </p:nvPicPr>
        <p:blipFill>
          <a:blip r:embed="rId1"/>
          <a:stretch/>
        </p:blipFill>
        <p:spPr>
          <a:xfrm>
            <a:off x="1149480" y="1219320"/>
            <a:ext cx="6845040" cy="493668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Druhá dentice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9" name="Google Shape;611;p77" descr="00087.png"/>
          <p:cNvPicPr/>
          <p:nvPr/>
        </p:nvPicPr>
        <p:blipFill>
          <a:blip r:embed="rId1"/>
          <a:stretch/>
        </p:blipFill>
        <p:spPr>
          <a:xfrm>
            <a:off x="1396800" y="1219320"/>
            <a:ext cx="6349680" cy="493668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Druhá dentice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1" name="Google Shape;617;p78" descr="00115.png"/>
          <p:cNvPicPr/>
          <p:nvPr/>
        </p:nvPicPr>
        <p:blipFill>
          <a:blip r:embed="rId1"/>
          <a:stretch/>
        </p:blipFill>
        <p:spPr>
          <a:xfrm>
            <a:off x="1565280" y="1219320"/>
            <a:ext cx="6013080" cy="493668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Dentice a chrup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2000"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Anomálie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, se kterými se nejčastěji setkáváme (Jelínková, Petrů, 2008):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stěsnání chrupu (v některém úseku chrupu je nedostatek místa pro pravidelné zařazení zubů),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protruze horních řezaků (anomálie labiálního sklonu řezáků),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hluboký skus (ve frontální krajině dochází k většímu vertikálnímu překrývání řezáků),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zákus horního frontálního zubu (předkus dolního frontálního zubu),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obrácený skus – dolní frontální zuby předkusují před horní (v zákusu jsou horní řezáky, eventuelně i špičáky),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otevřený skus, nedovíravý skus (mordex apertus)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převislý skus (hluboký skus je spojen s retruzí horních řezáků),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retinované zuby (založený zub se neprořezal po fyziologickém období jeho prořezání),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zkřížený skus (takové postavení laterálního zubu, při kterém kouše bukální hrbolek horního zubu mezi bukální a lingvální hrbolky dolních antagonistů).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767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extShape 1"/>
          <p:cNvSpPr txBox="1"/>
          <p:nvPr/>
        </p:nvSpPr>
        <p:spPr>
          <a:xfrm>
            <a:off x="457200" y="228600"/>
            <a:ext cx="8229240" cy="9140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6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Anomálie zubů a čelistí</a:t>
            </a: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5" name="Google Shape;629;p80" descr="1039824_2.jpg"/>
          <p:cNvPicPr/>
          <p:nvPr/>
        </p:nvPicPr>
        <p:blipFill>
          <a:blip r:embed="rId1"/>
          <a:stretch/>
        </p:blipFill>
        <p:spPr>
          <a:xfrm>
            <a:off x="1403640" y="2277000"/>
            <a:ext cx="3232080" cy="2520000"/>
          </a:xfrm>
          <a:prstGeom prst="rect">
            <a:avLst/>
          </a:prstGeom>
          <a:ln>
            <a:noFill/>
          </a:ln>
        </p:spPr>
      </p:pic>
      <p:pic>
        <p:nvPicPr>
          <p:cNvPr id="456" name="Google Shape;630;p80" descr="pacient_6_a_m.jpg"/>
          <p:cNvPicPr/>
          <p:nvPr/>
        </p:nvPicPr>
        <p:blipFill>
          <a:blip r:embed="rId2"/>
          <a:stretch/>
        </p:blipFill>
        <p:spPr>
          <a:xfrm>
            <a:off x="5148000" y="2277000"/>
            <a:ext cx="2850840" cy="252000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TextShape 1"/>
          <p:cNvSpPr txBox="1"/>
          <p:nvPr/>
        </p:nvSpPr>
        <p:spPr>
          <a:xfrm>
            <a:off x="457200" y="228600"/>
            <a:ext cx="8229240" cy="9140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Anomálie zubů a čelistí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8" name="Google Shape;636;p81" descr="mezera, hluboký skus.jpg"/>
          <p:cNvPicPr/>
          <p:nvPr/>
        </p:nvPicPr>
        <p:blipFill>
          <a:blip r:embed="rId1"/>
          <a:stretch/>
        </p:blipFill>
        <p:spPr>
          <a:xfrm>
            <a:off x="539640" y="2421000"/>
            <a:ext cx="3816000" cy="2808000"/>
          </a:xfrm>
          <a:prstGeom prst="rect">
            <a:avLst/>
          </a:prstGeom>
          <a:ln>
            <a:noFill/>
          </a:ln>
        </p:spPr>
      </p:pic>
      <p:pic>
        <p:nvPicPr>
          <p:cNvPr id="459" name="Google Shape;637;p81" descr="images (3).jpg"/>
          <p:cNvPicPr/>
          <p:nvPr/>
        </p:nvPicPr>
        <p:blipFill>
          <a:blip r:embed="rId2"/>
          <a:stretch/>
        </p:blipFill>
        <p:spPr>
          <a:xfrm>
            <a:off x="5292000" y="2637000"/>
            <a:ext cx="3312000" cy="216000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Shape 1"/>
          <p:cNvSpPr txBox="1"/>
          <p:nvPr/>
        </p:nvSpPr>
        <p:spPr>
          <a:xfrm>
            <a:off x="457200" y="228600"/>
            <a:ext cx="8229240" cy="9140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Anomálie zubů a čelistí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1" name="Google Shape;643;p82" descr="pravá progenie.jpg"/>
          <p:cNvPicPr/>
          <p:nvPr/>
        </p:nvPicPr>
        <p:blipFill>
          <a:blip r:embed="rId1"/>
          <a:stretch/>
        </p:blipFill>
        <p:spPr>
          <a:xfrm>
            <a:off x="1043640" y="2421000"/>
            <a:ext cx="3384000" cy="2232000"/>
          </a:xfrm>
          <a:prstGeom prst="rect">
            <a:avLst/>
          </a:prstGeom>
          <a:ln>
            <a:noFill/>
          </a:ln>
        </p:spPr>
      </p:pic>
      <p:pic>
        <p:nvPicPr>
          <p:cNvPr id="462" name="Google Shape;644;p82" descr="předkus.jpg"/>
          <p:cNvPicPr/>
          <p:nvPr/>
        </p:nvPicPr>
        <p:blipFill>
          <a:blip r:embed="rId2"/>
          <a:stretch/>
        </p:blipFill>
        <p:spPr>
          <a:xfrm>
            <a:off x="5076000" y="2421000"/>
            <a:ext cx="3312000" cy="216000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Řídící složka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6" name="Google Shape;268;p20" descr="04 Hlavové nervy.JPG"/>
          <p:cNvPicPr/>
          <p:nvPr/>
        </p:nvPicPr>
        <p:blipFill>
          <a:blip r:embed="rId1"/>
          <a:stretch/>
        </p:blipFill>
        <p:spPr>
          <a:xfrm>
            <a:off x="1835640" y="1219320"/>
            <a:ext cx="4857480" cy="516168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Anomálie zubů a čelistí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Ortodontické anomálie (malokluze) se u našich školních dětí vyskytují více než v 80 %, ale téměř ve stejném počtu i v mladší dospělé populaci.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 toho je zřejmé, že výskyt nepravidelností okluze se věkem nesnižuje a většina vad nemá tendenci k samoúpravě.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Např. esteticky i funkčně závažné protruzní vady, předkus horní čelisti, zjišťujeme v současné populaci téměř v 17 procentech.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Anomálie zubů a čelistí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Vlivy: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vrozené, dědičné a získané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vrozené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anomálie - např. nepravidelnosti počtu a velikosti zubů a primární odchylky polohy zubních zárodků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Získané –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zlozvyky a návyky, předčasné ztráty dočasných zubů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 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extShape 1"/>
          <p:cNvSpPr txBox="1"/>
          <p:nvPr/>
        </p:nvSpPr>
        <p:spPr>
          <a:xfrm>
            <a:off x="457200" y="228600"/>
            <a:ext cx="8229240" cy="9140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Vadný skus, nosní mandle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8" name="Google Shape;662;p85" descr=""/>
          <p:cNvPicPr/>
          <p:nvPr/>
        </p:nvPicPr>
        <p:blipFill>
          <a:blip r:embed="rId1"/>
          <a:stretch/>
        </p:blipFill>
        <p:spPr>
          <a:xfrm>
            <a:off x="457200" y="2297520"/>
            <a:ext cx="4041360" cy="2780280"/>
          </a:xfrm>
          <a:prstGeom prst="rect">
            <a:avLst/>
          </a:prstGeom>
          <a:ln>
            <a:noFill/>
          </a:ln>
        </p:spPr>
      </p:pic>
      <p:pic>
        <p:nvPicPr>
          <p:cNvPr id="469" name="Google Shape;663;p85" descr=""/>
          <p:cNvPicPr/>
          <p:nvPr/>
        </p:nvPicPr>
        <p:blipFill>
          <a:blip r:embed="rId2"/>
          <a:stretch/>
        </p:blipFill>
        <p:spPr>
          <a:xfrm>
            <a:off x="4632480" y="2386440"/>
            <a:ext cx="4041360" cy="269820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Klidová poloha jazyka, rtů a brady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Za normálních okolností se jazyk v klidové poloze lehce dotýká od alveolárního výběžku až k tvrdému patru,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zuby jsou v lehkém kontaktu,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rty jsou lehce spojeny,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 retním uzávěru nepozorujeme žádnou tenzi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M. mentalis se v klidové poloze ani při polykání svou aktivitou nezapojuje, dýchání probíhá nosem.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extShape 1"/>
          <p:cNvSpPr txBox="1"/>
          <p:nvPr/>
        </p:nvSpPr>
        <p:spPr>
          <a:xfrm>
            <a:off x="457200" y="228600"/>
            <a:ext cx="8229240" cy="9140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Artikulační, dechové a hlasové ústrojí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TextShape 2"/>
          <p:cNvSpPr txBox="1"/>
          <p:nvPr/>
        </p:nvSpPr>
        <p:spPr>
          <a:xfrm>
            <a:off x="457200" y="1219320"/>
            <a:ext cx="404136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 u="sng">
                <a:solidFill>
                  <a:srgbClr val="000000"/>
                </a:solidFill>
                <a:uFillTx/>
                <a:latin typeface="Gill Sans"/>
                <a:ea typeface="Gill Sans"/>
              </a:rPr>
              <a:t>Dýchací ústrojí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4" name="Google Shape;711;p93" descr="17A_dychaci_system.jpg"/>
          <p:cNvPicPr/>
          <p:nvPr/>
        </p:nvPicPr>
        <p:blipFill>
          <a:blip r:embed="rId1"/>
          <a:stretch/>
        </p:blipFill>
        <p:spPr>
          <a:xfrm>
            <a:off x="3996000" y="1124640"/>
            <a:ext cx="4400640" cy="547236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Dýchání - respirace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5000"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je základní vitální funkce,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jedná se o rytmický a periodický proces vdechování a vydechování vzduchu z dýchacích cest a z plic, který zajišťuje dostatečnou a plynulou výměnu plynů pro všechny buňky těla.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Orgány dýchací soustavy se dělí na: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horní cesty dýchací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- dutina nosní (cavum nasi), hltan (pharynx) a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dolní cesty dýchací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– hrtan (larynx), průdušnici (trachea) a průdušky (bronchi).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Dýchání je řízeno dýchacím centrem v prodloužené míše, vznikají zde rytmické vzruchy, které jsou vedeny míšními nervy k dýchacím svalům.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Dýchání můžeme ovlivňovat vůlí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Dýchání - respirace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0000"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Dýchat nám umožňuje bránice a mezižeberní svaly, které hýbou plícemi.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Normální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dechová frekvence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je 10 - 16 nádechu za minutu, novorozeně dýchá 40 až 50 x za minutu.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Při zpěvu, zvýšené fyzické námaze se počet nádechů zvyšuje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Klidové dýchání probíhá neslyšně.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Výdech je o něco delší než vdech.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Poměr nádechu a výdechu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je přibližně 2 : 3.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Tento poměr se při řeči mění, rychlý nádech je vystřídán poměrně pozvolným výdechem v poměru asi 1 : 7.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Při zpěvu je tento rozdíl ještě větší, zhruba 1 : 12.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5804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Dýchání - respirace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1000"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Dýchání dělíme na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inspiraci (nádech) a exspiraci (výdech).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Vdech – aktivní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: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Objem hrudní dutiny se zvětšuje stahy bránice a mezižeberních svalů - bránice se stahem se zplošťuje, pohyb připomíná píst, nasává vzduch - současně stah zevních mezižeberních svalů zvětšují hrudník nahoru a dopředu - pohyby bránice a hrudníku pasivně následuje pružná plicní tkáň, vzduch se nasává.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Výdech – pasivní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: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Relaxace svalů, při silném výdechu spolupracují břišní svaly a vnitřní mezižeberní svaly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5804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734;p97" descr="dychacimechanismus.jpg"/>
          <p:cNvPicPr/>
          <p:nvPr/>
        </p:nvPicPr>
        <p:blipFill>
          <a:blip r:embed="rId1"/>
          <a:stretch/>
        </p:blipFill>
        <p:spPr>
          <a:xfrm>
            <a:off x="251640" y="1772640"/>
            <a:ext cx="8424360" cy="323964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739;p98" descr="00299.jpg"/>
          <p:cNvPicPr/>
          <p:nvPr/>
        </p:nvPicPr>
        <p:blipFill>
          <a:blip r:embed="rId1"/>
          <a:stretch/>
        </p:blipFill>
        <p:spPr>
          <a:xfrm>
            <a:off x="1043640" y="764640"/>
            <a:ext cx="7368840" cy="493668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698;p91" descr=""/>
          <p:cNvPicPr/>
          <p:nvPr/>
        </p:nvPicPr>
        <p:blipFill>
          <a:blip r:embed="rId1"/>
          <a:stretch/>
        </p:blipFill>
        <p:spPr>
          <a:xfrm>
            <a:off x="1619640" y="188640"/>
            <a:ext cx="5760360" cy="644976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744;p99" descr="nadech.png"/>
          <p:cNvPicPr/>
          <p:nvPr/>
        </p:nvPicPr>
        <p:blipFill>
          <a:blip r:embed="rId1"/>
          <a:stretch/>
        </p:blipFill>
        <p:spPr>
          <a:xfrm>
            <a:off x="755640" y="1268640"/>
            <a:ext cx="3987360" cy="4215960"/>
          </a:xfrm>
          <a:prstGeom prst="rect">
            <a:avLst/>
          </a:prstGeom>
          <a:ln>
            <a:noFill/>
          </a:ln>
        </p:spPr>
      </p:pic>
      <p:pic>
        <p:nvPicPr>
          <p:cNvPr id="484" name="Google Shape;745;p99" descr="vydech.png"/>
          <p:cNvPicPr/>
          <p:nvPr/>
        </p:nvPicPr>
        <p:blipFill>
          <a:blip r:embed="rId2"/>
          <a:stretch/>
        </p:blipFill>
        <p:spPr>
          <a:xfrm>
            <a:off x="4860000" y="1196640"/>
            <a:ext cx="3758760" cy="401292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Dýchání - respirace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1000"/>
          </a:bodyPr>
          <a:p>
            <a:pPr marL="274320" indent="-273960">
              <a:lnSpc>
                <a:spcPct val="100000"/>
              </a:lnSpc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Základní rozdělení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způsobu dýchání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je: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hrudní = žeberní (kostální)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dýchání kdy  převládá činnost mezižeberních svalů a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brániční = břišní (abdominální)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dýchání s vyšším podílem činnosti bránice. Nejvhodnější je kombinované dýchání, u žen převládá spíše hrudní dýchání, u mužů brániční.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Kvalitní dechová funkce pro tvorbu hlasu vyžaduje vyšší podíl dýchání bráničního 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Rozlišujeme ještě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podkličkové (klavikulární)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dýchání, které se z hlediska zapojení svalů a mechaniky pohybu neliší podstatně od dýchání hrudního. Dýchání se opět děje činností mezižeberních svalů. Podílejí se tu ale i šikmé svaly krku a dochází k výměně plynů v horní části plic (plicních hrotech).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5804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5804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5804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Dýchání - respirace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tabLst>
                <a:tab algn="l" pos="0"/>
              </a:tabLst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Nesprávné dýchání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slyšitelný nádech ústy,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nedostatečný výdechový proud (síla, trvání), kolísání výdechového proudu,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únik výdechového proudu bokem (zejména u sykavek),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nádechy mimo fyziologické pauzy řeči.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Dále pozorujeme často mělké dýchání hrudní, chybí hrudní dýchání kombinované s bráničním dýcháním.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Dýchání - respirace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/>
          </a:bodyPr>
          <a:p>
            <a:pPr marL="274320" indent="-273960">
              <a:lnSpc>
                <a:spcPct val="100000"/>
              </a:lnSpc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Nesprávné dýchání má za následek další obtíže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nedostatečný rozvoj hrudního svalstva a hrudního koše,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vadné držení těla,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nedostatečné zásobování kyslíkem všech orgánů,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snížená oromotorika,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vadná výslovnost.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Nedostatečné, nefyziologické dýchání ztěžuje, omezuje či zcela znemožňuje realizaci hlásek, patologicky ovlivňuje (např. tvoření hlásky při inspiraci). Zejména u sykavek je nezbytná správná činnost bránice, dostatečný výdechový proud.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Dýchání - respirace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Poruchy dýchání a chybné držení těla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Šíje není vzpřímeně rovná a hlava je vsazená v týlu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Záda často schoulená a zakulacená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Vpadlý kříž (zvětšená lordóza)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Ochablé zádové a břišní svalstvo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Pánev ve stoji i v sedu v nesprávné poloze, ve stoji je vychýlená směrem dopředu, v sedu se vychyluje dozadu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Dechové cvičení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Podpora správného bráničního dýchání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Způsob dýchání: nosem, ústy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Nácvik dýchání: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Nos – nos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Nos – ústa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Ústa – nos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Grafické znaky při nácviku dýchání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Dechové cvičení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tabLst>
                <a:tab algn="l" pos="0"/>
              </a:tabLst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Zásady dechových cvičení: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cvičení provádíme ve vyvětrané místnosti,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počet opakování přizpůsobujeme předchozí činnosti a zdravotnímu stavu (víceré intenzivní opakování vede k překysličení),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při nácviku nádechu v  sedě i ve stoji je důležité správné držení těla,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  <a:tabLst>
                <a:tab algn="l" pos="0"/>
              </a:tabLst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cvičení provádíme též v kombinaci s pohybem celého těla (kroužení pažemi…)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Celkové cvičení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Paralelně probíhá kontrola správného držení těla, vzpřímeného postoje, svalového napětí břišního a zádového svalstva.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Cvičení – vnímání vlastního těla, zlepšení koordinace celého těla, posilování břišního a zádového svalstva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Dechová cvičení, dýchání nosem, posilování bránice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Shape 1"/>
          <p:cNvSpPr txBox="1"/>
          <p:nvPr/>
        </p:nvSpPr>
        <p:spPr>
          <a:xfrm>
            <a:off x="457200" y="228600"/>
            <a:ext cx="8229240" cy="9140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Artikulační, dechové a hlasové ústrojí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TextShape 2"/>
          <p:cNvSpPr txBox="1"/>
          <p:nvPr/>
        </p:nvSpPr>
        <p:spPr>
          <a:xfrm>
            <a:off x="457200" y="1219320"/>
            <a:ext cx="404136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 u="sng">
                <a:solidFill>
                  <a:srgbClr val="000000"/>
                </a:solidFill>
                <a:uFillTx/>
                <a:latin typeface="Gill Sans"/>
                <a:ea typeface="Gill Sans"/>
              </a:rPr>
              <a:t>Hlasové ústrojí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1" name="Google Shape;799;p108" descr="hrtan2.gif"/>
          <p:cNvPicPr/>
          <p:nvPr/>
        </p:nvPicPr>
        <p:blipFill>
          <a:blip r:embed="rId1"/>
          <a:stretch/>
        </p:blipFill>
        <p:spPr>
          <a:xfrm>
            <a:off x="1403640" y="1845000"/>
            <a:ext cx="6363360" cy="409284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Hlas - fonace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Hlas je zvuk, který je tvořen hlasovým ústrojím člověka.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Hlas se tvoří rozkmitáním hlasivek (svalově vazivových pohybových valů), které jsou uloženy v hrtanu.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Hrtan má tři funkce: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fonační, respirační a polykací,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Svalstvo hrtanu tvoří příčně pruhované svaly, ovládající pohyby chrupavek hrtanu, určují napětí hlasových vazů a šířku štěrbiny mezi nimi. Hrtan je inervován větvemi X. hlavového nervu, n. vagus.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Biologické funkce pro osvojení řeči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TextShape 2"/>
          <p:cNvSpPr txBox="1"/>
          <p:nvPr/>
        </p:nvSpPr>
        <p:spPr>
          <a:xfrm>
            <a:off x="457200" y="1219320"/>
            <a:ext cx="8229240" cy="4910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Dominantní hemisféra pro řečové a jazykové mechanismy - lateralizace hemisfér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Plasticita mozku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815;p111" descr="1352924626.jpg"/>
          <p:cNvPicPr/>
          <p:nvPr/>
        </p:nvPicPr>
        <p:blipFill>
          <a:blip r:embed="rId1"/>
          <a:stretch/>
        </p:blipFill>
        <p:spPr>
          <a:xfrm>
            <a:off x="755640" y="836640"/>
            <a:ext cx="7561080" cy="468108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7f7f7f"/>
                </a:solidFill>
                <a:latin typeface="Bookman Old Style"/>
                <a:ea typeface="Bookman Old Style"/>
              </a:rPr>
              <a:t>Hlas - fonace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3000"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Vlastní hlasový aparát –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hlasivkové vazy – hlasivky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jsou při dýchání široce rozevřené (v abdukčním postavení),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při fonaci se dovírají ve střední rovině (addukční postavení), kmitáním přerušují proud vzduchu a rozkmitáním tohoto sloupce vzduchu vzniká základní hrtanový tón, který dostává svou charakteristickou barvu při průchodu supraglotickým prostorem, hltanem, nosohltanem a dutinou nosní.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Tyto rezonanční prostory, společně s dutinou ústní a rezonančními prostorami pod úrovní hlasivek (horní oblast hrudní a plicní) zušlechťují základní hrubý, drsný tón.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Na vlastní fonaci se tedy podílí ústrojí respirační, fonační a artikulační.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5804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Shape 1"/>
          <p:cNvSpPr txBox="1"/>
          <p:nvPr/>
        </p:nvSpPr>
        <p:spPr>
          <a:xfrm>
            <a:off x="457200" y="228600"/>
            <a:ext cx="8229240" cy="914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Hlas - fonace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TextShape 2"/>
          <p:cNvSpPr txBox="1"/>
          <p:nvPr/>
        </p:nvSpPr>
        <p:spPr>
          <a:xfrm>
            <a:off x="457200" y="1268640"/>
            <a:ext cx="4039920" cy="719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marL="457200" indent="-456840">
              <a:lnSpc>
                <a:spcPct val="100000"/>
              </a:lnSpc>
              <a:buClr>
                <a:srgbClr val="727ca3"/>
              </a:buClr>
              <a:buFont typeface="Noto Sans Symbols"/>
              <a:buAutoNum type="arabicPeriod"/>
            </a:pPr>
            <a:r>
              <a:rPr b="1" lang="cs-CZ" sz="2000" spc="-1" strike="noStrike">
                <a:solidFill>
                  <a:srgbClr val="595959"/>
                </a:solidFill>
                <a:latin typeface="Gill Sans"/>
                <a:ea typeface="Gill Sans"/>
              </a:rPr>
              <a:t>Hlasivky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727ca3"/>
              </a:buClr>
              <a:buFont typeface="Noto Sans Symbols"/>
              <a:buAutoNum type="arabicPeriod"/>
            </a:pPr>
            <a:r>
              <a:rPr b="1" lang="cs-CZ" sz="2000" spc="-1" strike="noStrike">
                <a:solidFill>
                  <a:srgbClr val="595959"/>
                </a:solidFill>
                <a:latin typeface="Gill Sans"/>
                <a:ea typeface="Gill Sans"/>
              </a:rPr>
              <a:t>Hlasivkové chrupavky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TextShape 3"/>
          <p:cNvSpPr txBox="1"/>
          <p:nvPr/>
        </p:nvSpPr>
        <p:spPr>
          <a:xfrm>
            <a:off x="4648320" y="1295280"/>
            <a:ext cx="4041360" cy="6854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49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-CZ" sz="2400" spc="-1" strike="noStrike">
                <a:solidFill>
                  <a:srgbClr val="595959"/>
                </a:solidFill>
                <a:latin typeface="Gill Sans"/>
                <a:ea typeface="Gill Sans"/>
              </a:rPr>
              <a:t>3. Chrupavka štítná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cs-CZ" sz="2400" spc="-1" strike="noStrike">
                <a:solidFill>
                  <a:srgbClr val="595959"/>
                </a:solidFill>
                <a:latin typeface="Gill Sans"/>
                <a:ea typeface="Gill Sans"/>
              </a:rPr>
              <a:t>4. Hlasivková štěrbina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0" name="Google Shape;829;p113" descr="hlasivky1.gif"/>
          <p:cNvPicPr/>
          <p:nvPr/>
        </p:nvPicPr>
        <p:blipFill>
          <a:blip r:embed="rId1"/>
          <a:stretch/>
        </p:blipFill>
        <p:spPr>
          <a:xfrm>
            <a:off x="1509840" y="3438360"/>
            <a:ext cx="1933200" cy="1428480"/>
          </a:xfrm>
          <a:prstGeom prst="rect">
            <a:avLst/>
          </a:prstGeom>
          <a:ln>
            <a:noFill/>
          </a:ln>
        </p:spPr>
      </p:pic>
      <p:pic>
        <p:nvPicPr>
          <p:cNvPr id="511" name="Google Shape;830;p113" descr="hlasivky2.gif"/>
          <p:cNvPicPr/>
          <p:nvPr/>
        </p:nvPicPr>
        <p:blipFill>
          <a:blip r:embed="rId2"/>
          <a:stretch/>
        </p:blipFill>
        <p:spPr>
          <a:xfrm>
            <a:off x="5796000" y="3438360"/>
            <a:ext cx="1742760" cy="142848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835;p114" descr="Obr15.jpg"/>
          <p:cNvPicPr/>
          <p:nvPr/>
        </p:nvPicPr>
        <p:blipFill>
          <a:blip r:embed="rId1"/>
          <a:stretch/>
        </p:blipFill>
        <p:spPr>
          <a:xfrm>
            <a:off x="683640" y="1196640"/>
            <a:ext cx="8064000" cy="374472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Hlasová hygiena, hlasová cvičení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Bývá většinou součástí dechových cvičení.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Jedná se však o velmi důležitou oblast v péči o rozvoj řeči, je nutné věnovat jí také dostatečnou pozornost.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Setkáváme se u dětí s poruchami hlasu, zejména chraptivostí,  často z nesprávného užívání hlasu.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Nepříznivý vliv na hlasové ústrojí mají také vnější podmínky (kouř, léky, nedostatečný pitný režim).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Hlasová hygiena, hlasová cvičení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Zásady správného užívání hlasu: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nepřepínat hlasivky křikem,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nepřepínat hlasovou výšku,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neodkašlávat naprázdno,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dostatečně pít, (v létě pozor na studené nápoje),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nezdržovat se v zakouřené místnosti,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 zimě nemluvit dlouho v mrazivém počasí.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Onemocnění hlasivek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8" name="Google Shape;853;p117" descr="hr8_1.jpg"/>
          <p:cNvPicPr/>
          <p:nvPr/>
        </p:nvPicPr>
        <p:blipFill>
          <a:blip r:embed="rId1"/>
          <a:stretch/>
        </p:blipFill>
        <p:spPr>
          <a:xfrm>
            <a:off x="827640" y="1845000"/>
            <a:ext cx="3255120" cy="2376000"/>
          </a:xfrm>
          <a:prstGeom prst="rect">
            <a:avLst/>
          </a:prstGeom>
          <a:ln>
            <a:noFill/>
          </a:ln>
        </p:spPr>
      </p:pic>
      <p:pic>
        <p:nvPicPr>
          <p:cNvPr id="519" name="Google Shape;854;p117" descr="http://www.orl-lfuk.sk/images/hr8_2.jpg"/>
          <p:cNvPicPr/>
          <p:nvPr/>
        </p:nvPicPr>
        <p:blipFill>
          <a:blip r:embed="rId2"/>
          <a:stretch/>
        </p:blipFill>
        <p:spPr>
          <a:xfrm>
            <a:off x="4437000" y="1845000"/>
            <a:ext cx="3328920" cy="231588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Nosovost - rezonance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1000"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Lidský hlas je tvarován rezonačními dutinami a postavením artikulačního ústrojí.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Rezonance, znělost hlasu je podmíněna orgánově (velikost, tvar, patologie) tak funkčně, jak umí člověk využívat hlas a pracovat s hlasem.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Zvuk řeči nejvíce ovlivňuje nosní rezonance. Fyziologická nosovost - nazalita je přirozená, a má estetický charakter, liší se také individuálně, ovlivňovat jí můžou dialektová a estetická měřítka.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Změněná nosní rezonance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 – snížená (hyponazalita) nebo zvýšená (hypernazalita) proměňuje zvuk jednotlivých hlásek i mluvenou řeč jako celek.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877;p121" descr=""/>
          <p:cNvPicPr/>
          <p:nvPr/>
        </p:nvPicPr>
        <p:blipFill>
          <a:blip r:embed="rId1"/>
          <a:stretch/>
        </p:blipFill>
        <p:spPr>
          <a:xfrm>
            <a:off x="323640" y="1628640"/>
            <a:ext cx="4308120" cy="2879280"/>
          </a:xfrm>
          <a:prstGeom prst="rect">
            <a:avLst/>
          </a:prstGeom>
          <a:ln>
            <a:noFill/>
          </a:ln>
        </p:spPr>
      </p:pic>
      <p:pic>
        <p:nvPicPr>
          <p:cNvPr id="523" name="Google Shape;878;p121" descr=""/>
          <p:cNvPicPr/>
          <p:nvPr/>
        </p:nvPicPr>
        <p:blipFill>
          <a:blip r:embed="rId2"/>
          <a:stretch/>
        </p:blipFill>
        <p:spPr>
          <a:xfrm>
            <a:off x="4788000" y="1556640"/>
            <a:ext cx="3809520" cy="304776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Nosovost - rezonance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57000"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Rezonanční dutiny-hrtanová, hltanová, ústní, nosohltanová, nosní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Prochází jimi přerušovaný a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vibrující sloupec vzduchu 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 prostoru nad hlasivkami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- tzv. základní hrtanový/hlasivkový tón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Průchodem přes dutiny se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k základnímu tónu přidávají šumy a tóny rezonující v těchto dutinách.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Rezonance závisí na objemu a tvaru dutiny, jejího vstupního a výstupního otvoru i vzájemném uspořádání dutin.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Specifické postavení má </a:t>
            </a:r>
            <a:r>
              <a:rPr b="1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dutina nosní, neboť její rezonance do artikulace zapojena být může i nemusí.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5804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Biologické funkce pro osvojení řeči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TextShape 2"/>
          <p:cNvSpPr txBox="1"/>
          <p:nvPr/>
        </p:nvSpPr>
        <p:spPr>
          <a:xfrm>
            <a:off x="457200" y="1219320"/>
            <a:ext cx="8229240" cy="4910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0000"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Proces jazykové komunikace je řízen několika </a:t>
            </a:r>
            <a:r>
              <a:rPr b="1" lang="cs-CZ" sz="2600" spc="-1" strike="noStrike" u="sng">
                <a:solidFill>
                  <a:srgbClr val="000000"/>
                </a:solidFill>
                <a:uFillTx/>
                <a:latin typeface="Gill Sans"/>
                <a:ea typeface="Gill Sans"/>
              </a:rPr>
              <a:t>mozkovými centry</a:t>
            </a: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Již v 1. polovině 19. století byla určena základní centra řeči, centrum mluvení (řečového výkonu - centrum Brockovo a slyšení řeči (dešifrování slyšeného signálu – centrum Wernickovo)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později byla objevena i centra grafického záznamu řeči a jeho optického vnímání.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Kdysi se počítalo se specifikací činnosti těchto center, nověji však rozvoj fyziologie nervového systému stále více ukazuje, že vliv na formování lidské řeči i na proces její percepce má i vzájemná propojenost jednotlivých oblastí nervové soustavy.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97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ff0000"/>
                </a:solidFill>
                <a:latin typeface="Bookman Old Style"/>
                <a:ea typeface="Bookman Old Style"/>
              </a:rPr>
              <a:t>Vztah  dýchacích cest, ústní návyků a vzorů a držení těla 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74320" indent="-273960">
              <a:lnSpc>
                <a:spcPct val="100000"/>
              </a:lnSpc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Dýchání ústy – opravdu?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Zhodnocení co je překážkou dýchání nosem 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Zvětšené krční a nosní mandle, alergická rýma, změny a růst ve stavbě orofaciální oblasti a hltanu  x   přetrvávání sacího reflexu.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Font typeface="Noto Sans Symbols"/>
              <a:buChar char="?"/>
            </a:pPr>
            <a:r>
              <a:rPr b="0" lang="cs-CZ" sz="2600" spc="-1" strike="noStrike">
                <a:solidFill>
                  <a:srgbClr val="000000"/>
                </a:solidFill>
                <a:latin typeface="Gill Sans"/>
                <a:ea typeface="Gill Sans"/>
              </a:rPr>
              <a:t>Důsledek - mezizubní poloha jazyka </a:t>
            </a: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39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1483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cs-CZ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wipe dir="d"/>
  </p:transition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Eustachova trubice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9" name="Google Shape;884;p122" descr=""/>
          <p:cNvPicPr/>
          <p:nvPr/>
        </p:nvPicPr>
        <p:blipFill>
          <a:blip r:embed="rId1"/>
          <a:stretch/>
        </p:blipFill>
        <p:spPr>
          <a:xfrm>
            <a:off x="1259640" y="1772640"/>
            <a:ext cx="6192360" cy="403200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464653"/>
                </a:solidFill>
                <a:latin typeface="Bookman Old Style"/>
                <a:ea typeface="Bookman Old Style"/>
              </a:rPr>
              <a:t>Biologické funkce pro osvojení řeči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buClr>
                <a:srgbClr val="727ca3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Téměř u všech dospělých, jazykové centrum mozku spočívá v levé hemisféře, ale u dětí je mozek méně specializovaný. 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  <a:buClr>
                <a:srgbClr val="727ca3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postupně, jak si dítě osvojuje jazyk, se centrum jazyka přesouvá do levé hemisféry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  <a:buClr>
                <a:srgbClr val="727ca3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V prvních dvou letech života nejrychlejší růst mozku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Application>LibreOffice/6.4.6.2$Windows_X86_64 LibreOffice_project/0ce51a4fd21bff07a5c061082cc82c5ed232f115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2011-10-22T13:19:31Z</dcterms:created>
  <dc:creator>Jiřina Jehličková</dc:creator>
  <dc:description/>
  <dc:language>cs-CZ</dc:language>
  <cp:lastModifiedBy/>
  <dcterms:modified xsi:type="dcterms:W3CDTF">2024-04-21T20:14:37Z</dcterms:modified>
  <cp:revision>1</cp:revision>
  <dc:subject/>
  <dc:title/>
</cp:coreProperties>
</file>