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8" r:id="rId2"/>
    <p:sldId id="312" r:id="rId3"/>
    <p:sldId id="323" r:id="rId4"/>
    <p:sldId id="324" r:id="rId5"/>
    <p:sldId id="326" r:id="rId6"/>
    <p:sldId id="327" r:id="rId7"/>
    <p:sldId id="337" r:id="rId8"/>
    <p:sldId id="339" r:id="rId9"/>
    <p:sldId id="336" r:id="rId10"/>
    <p:sldId id="322" r:id="rId11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B620"/>
    <a:srgbClr val="82C11C"/>
    <a:srgbClr val="5948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/>
      <a:tcStyle>
        <a:tcBdr/>
        <a:fill>
          <a:solidFill>
            <a:srgbClr val="FF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6"/>
    <p:restoredTop sz="94830"/>
  </p:normalViewPr>
  <p:slideViewPr>
    <p:cSldViewPr snapToGrid="0" snapToObjects="1">
      <p:cViewPr>
        <p:scale>
          <a:sx n="142" d="100"/>
          <a:sy n="142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6" d="100"/>
          <a:sy n="86" d="100"/>
        </p:scale>
        <p:origin x="27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E79CB6-3FB2-40C7-837D-37EFAEF0418E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A2CE63B-3010-486C-B96F-E09BE2E22576}">
      <dgm:prSet phldrT="[Text]" custT="1"/>
      <dgm:spPr>
        <a:gradFill rotWithShape="0">
          <a:gsLst>
            <a:gs pos="0">
              <a:srgbClr val="82C11C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cs-CZ" sz="1600" dirty="0" smtClean="0">
              <a:solidFill>
                <a:schemeClr val="dk1"/>
              </a:solidFill>
            </a:rPr>
            <a:t>Plátci</a:t>
          </a:r>
          <a:r>
            <a:rPr lang="cs-CZ" sz="1600" dirty="0" smtClean="0"/>
            <a:t> fyzické či právnické osoby</a:t>
          </a:r>
          <a:endParaRPr lang="cs-CZ" sz="1600" dirty="0"/>
        </a:p>
      </dgm:t>
    </dgm:pt>
    <dgm:pt modelId="{2F323C2E-3D25-454E-984D-191D1CE67032}" type="parTrans" cxnId="{0BE0DA10-31CA-4D05-96C3-7563A2016214}">
      <dgm:prSet/>
      <dgm:spPr/>
      <dgm:t>
        <a:bodyPr/>
        <a:lstStyle/>
        <a:p>
          <a:endParaRPr lang="cs-CZ"/>
        </a:p>
      </dgm:t>
    </dgm:pt>
    <dgm:pt modelId="{AE97E726-B6A2-446A-B475-60B957CD0332}" type="sibTrans" cxnId="{0BE0DA10-31CA-4D05-96C3-7563A2016214}">
      <dgm:prSet/>
      <dgm:spPr/>
      <dgm:t>
        <a:bodyPr/>
        <a:lstStyle/>
        <a:p>
          <a:endParaRPr lang="cs-CZ"/>
        </a:p>
      </dgm:t>
    </dgm:pt>
    <dgm:pt modelId="{43B6ADED-3A81-4CBF-A28C-5EA3B6EDA668}">
      <dgm:prSet phldrT="[Text]" custT="1"/>
      <dgm:spPr>
        <a:gradFill rotWithShape="0">
          <a:gsLst>
            <a:gs pos="0">
              <a:srgbClr val="7BB620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cs-CZ" sz="1600" dirty="0" smtClean="0"/>
            <a:t>výrobce či dovozce </a:t>
          </a:r>
          <a:endParaRPr lang="cs-CZ" sz="1600" dirty="0"/>
        </a:p>
      </dgm:t>
    </dgm:pt>
    <dgm:pt modelId="{BE9FA9F9-BD93-4CE7-958B-6390327DADE9}" type="parTrans" cxnId="{AF50FC70-6A42-473A-BC77-2CCD7F3666BE}">
      <dgm:prSet/>
      <dgm:spPr/>
      <dgm:t>
        <a:bodyPr/>
        <a:lstStyle/>
        <a:p>
          <a:endParaRPr lang="cs-CZ"/>
        </a:p>
      </dgm:t>
    </dgm:pt>
    <dgm:pt modelId="{E07BBE3D-A819-4F94-A99A-6D26484CCE7D}" type="sibTrans" cxnId="{AF50FC70-6A42-473A-BC77-2CCD7F3666BE}">
      <dgm:prSet/>
      <dgm:spPr/>
      <dgm:t>
        <a:bodyPr/>
        <a:lstStyle/>
        <a:p>
          <a:endParaRPr lang="cs-CZ"/>
        </a:p>
      </dgm:t>
    </dgm:pt>
    <dgm:pt modelId="{5D2A1CD4-9681-486E-8D2C-0877E160E639}">
      <dgm:prSet phldrT="[Text]" custT="1"/>
      <dgm:spPr>
        <a:gradFill rotWithShape="0">
          <a:gsLst>
            <a:gs pos="0">
              <a:srgbClr val="82C11C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cs-CZ" sz="1600" dirty="0" smtClean="0"/>
            <a:t>osvobozené vybrané výrobky použity na jiný účel než se vztahuje osvobození </a:t>
          </a:r>
          <a:endParaRPr lang="cs-CZ" sz="1600" dirty="0"/>
        </a:p>
      </dgm:t>
    </dgm:pt>
    <dgm:pt modelId="{3FFADA8A-AB28-49DB-A501-27259D51E77A}" type="parTrans" cxnId="{B80DA68D-67B2-4D6D-ACD6-C6A1185C95E8}">
      <dgm:prSet/>
      <dgm:spPr/>
      <dgm:t>
        <a:bodyPr/>
        <a:lstStyle/>
        <a:p>
          <a:endParaRPr lang="cs-CZ"/>
        </a:p>
      </dgm:t>
    </dgm:pt>
    <dgm:pt modelId="{BD2ECB10-3EB1-4DCF-B990-F4A648E9DFBD}" type="sibTrans" cxnId="{B80DA68D-67B2-4D6D-ACD6-C6A1185C95E8}">
      <dgm:prSet/>
      <dgm:spPr/>
      <dgm:t>
        <a:bodyPr/>
        <a:lstStyle/>
        <a:p>
          <a:endParaRPr lang="cs-CZ"/>
        </a:p>
      </dgm:t>
    </dgm:pt>
    <dgm:pt modelId="{01AFE983-AA2E-4F8C-B804-5E8D57955CA6}">
      <dgm:prSet phldrT="[Text]"/>
      <dgm:spPr>
        <a:gradFill rotWithShape="0">
          <a:gsLst>
            <a:gs pos="0">
              <a:srgbClr val="7BB620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</a:gradFill>
      </dgm:spPr>
      <dgm:t>
        <a:bodyPr/>
        <a:lstStyle/>
        <a:p>
          <a:r>
            <a:rPr lang="cs-CZ" dirty="0" smtClean="0"/>
            <a:t>skladování či přeprava vybraných výrobků ve větším množství bez dokladu o zdanění spotřební daní</a:t>
          </a:r>
          <a:endParaRPr lang="cs-CZ" dirty="0"/>
        </a:p>
      </dgm:t>
    </dgm:pt>
    <dgm:pt modelId="{3BE2C997-DF45-46EC-91D1-30472182F8FA}" type="parTrans" cxnId="{96673EAB-25C4-4142-A22B-3638381D665C}">
      <dgm:prSet/>
      <dgm:spPr/>
      <dgm:t>
        <a:bodyPr/>
        <a:lstStyle/>
        <a:p>
          <a:endParaRPr lang="cs-CZ"/>
        </a:p>
      </dgm:t>
    </dgm:pt>
    <dgm:pt modelId="{1BEEA2AB-1200-46F0-AB0F-FA1A810589DB}" type="sibTrans" cxnId="{96673EAB-25C4-4142-A22B-3638381D665C}">
      <dgm:prSet/>
      <dgm:spPr/>
      <dgm:t>
        <a:bodyPr/>
        <a:lstStyle/>
        <a:p>
          <a:endParaRPr lang="cs-CZ"/>
        </a:p>
      </dgm:t>
    </dgm:pt>
    <dgm:pt modelId="{7A0A696A-7EF8-4B7B-8B0F-06C890BB3E9B}" type="pres">
      <dgm:prSet presAssocID="{63E79CB6-3FB2-40C7-837D-37EFAEF0418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42B7B88-25EC-48B7-8079-FA3E8DC37B92}" type="pres">
      <dgm:prSet presAssocID="{EA2CE63B-3010-486C-B96F-E09BE2E22576}" presName="hierRoot1" presStyleCnt="0">
        <dgm:presLayoutVars>
          <dgm:hierBranch val="init"/>
        </dgm:presLayoutVars>
      </dgm:prSet>
      <dgm:spPr/>
    </dgm:pt>
    <dgm:pt modelId="{16C3E781-6FD9-4E90-B83D-4121BD5B2029}" type="pres">
      <dgm:prSet presAssocID="{EA2CE63B-3010-486C-B96F-E09BE2E22576}" presName="rootComposite1" presStyleCnt="0"/>
      <dgm:spPr/>
    </dgm:pt>
    <dgm:pt modelId="{5A9FF977-D2E0-4477-A836-F4A2B63446CE}" type="pres">
      <dgm:prSet presAssocID="{EA2CE63B-3010-486C-B96F-E09BE2E22576}" presName="rootText1" presStyleLbl="node0" presStyleIdx="0" presStyleCnt="1" custScaleY="51211">
        <dgm:presLayoutVars>
          <dgm:chPref val="3"/>
        </dgm:presLayoutVars>
      </dgm:prSet>
      <dgm:spPr/>
    </dgm:pt>
    <dgm:pt modelId="{2EBB2AA9-6371-452F-BC53-97879A680F73}" type="pres">
      <dgm:prSet presAssocID="{EA2CE63B-3010-486C-B96F-E09BE2E22576}" presName="rootConnector1" presStyleLbl="node1" presStyleIdx="0" presStyleCnt="0"/>
      <dgm:spPr/>
    </dgm:pt>
    <dgm:pt modelId="{1C8EBFB2-6AF7-4648-940B-60A1A2A45CAE}" type="pres">
      <dgm:prSet presAssocID="{EA2CE63B-3010-486C-B96F-E09BE2E22576}" presName="hierChild2" presStyleCnt="0"/>
      <dgm:spPr/>
    </dgm:pt>
    <dgm:pt modelId="{E827BABA-87CF-4C80-B938-56645336B9AB}" type="pres">
      <dgm:prSet presAssocID="{BE9FA9F9-BD93-4CE7-958B-6390327DADE9}" presName="Name37" presStyleLbl="parChTrans1D2" presStyleIdx="0" presStyleCnt="3"/>
      <dgm:spPr/>
    </dgm:pt>
    <dgm:pt modelId="{804FB118-4E25-491E-8750-F5FBFAB5C8E3}" type="pres">
      <dgm:prSet presAssocID="{43B6ADED-3A81-4CBF-A28C-5EA3B6EDA668}" presName="hierRoot2" presStyleCnt="0">
        <dgm:presLayoutVars>
          <dgm:hierBranch val="init"/>
        </dgm:presLayoutVars>
      </dgm:prSet>
      <dgm:spPr/>
    </dgm:pt>
    <dgm:pt modelId="{C4D729D3-CA17-425D-B5FA-1A94687998F5}" type="pres">
      <dgm:prSet presAssocID="{43B6ADED-3A81-4CBF-A28C-5EA3B6EDA668}" presName="rootComposite" presStyleCnt="0"/>
      <dgm:spPr/>
    </dgm:pt>
    <dgm:pt modelId="{09E1DADA-663C-4FF7-95D4-2BA5A7DC1530}" type="pres">
      <dgm:prSet presAssocID="{43B6ADED-3A81-4CBF-A28C-5EA3B6EDA668}" presName="rootText" presStyleLbl="node2" presStyleIdx="0" presStyleCnt="3" custScaleX="93060" custScaleY="50379">
        <dgm:presLayoutVars>
          <dgm:chPref val="3"/>
        </dgm:presLayoutVars>
      </dgm:prSet>
      <dgm:spPr/>
    </dgm:pt>
    <dgm:pt modelId="{178029B8-5D44-4236-981F-E15C166CC3A1}" type="pres">
      <dgm:prSet presAssocID="{43B6ADED-3A81-4CBF-A28C-5EA3B6EDA668}" presName="rootConnector" presStyleLbl="node2" presStyleIdx="0" presStyleCnt="3"/>
      <dgm:spPr/>
    </dgm:pt>
    <dgm:pt modelId="{32F639AF-6B4C-4B9A-8B51-C0AFD7B3BBA8}" type="pres">
      <dgm:prSet presAssocID="{43B6ADED-3A81-4CBF-A28C-5EA3B6EDA668}" presName="hierChild4" presStyleCnt="0"/>
      <dgm:spPr/>
    </dgm:pt>
    <dgm:pt modelId="{1AE4599D-3175-430E-A34F-4CD4227DFF52}" type="pres">
      <dgm:prSet presAssocID="{43B6ADED-3A81-4CBF-A28C-5EA3B6EDA668}" presName="hierChild5" presStyleCnt="0"/>
      <dgm:spPr/>
    </dgm:pt>
    <dgm:pt modelId="{017EE6BC-7B59-4739-B701-6E387277C149}" type="pres">
      <dgm:prSet presAssocID="{3FFADA8A-AB28-49DB-A501-27259D51E77A}" presName="Name37" presStyleLbl="parChTrans1D2" presStyleIdx="1" presStyleCnt="3"/>
      <dgm:spPr/>
    </dgm:pt>
    <dgm:pt modelId="{B82467A5-6910-4AAD-B7B5-423E1BAAEF62}" type="pres">
      <dgm:prSet presAssocID="{5D2A1CD4-9681-486E-8D2C-0877E160E639}" presName="hierRoot2" presStyleCnt="0">
        <dgm:presLayoutVars>
          <dgm:hierBranch val="init"/>
        </dgm:presLayoutVars>
      </dgm:prSet>
      <dgm:spPr/>
    </dgm:pt>
    <dgm:pt modelId="{07E3BBC7-0401-4D59-8328-B4B34427919B}" type="pres">
      <dgm:prSet presAssocID="{5D2A1CD4-9681-486E-8D2C-0877E160E639}" presName="rootComposite" presStyleCnt="0"/>
      <dgm:spPr/>
    </dgm:pt>
    <dgm:pt modelId="{5677C261-6F14-42A5-BB98-413F4705FF79}" type="pres">
      <dgm:prSet presAssocID="{5D2A1CD4-9681-486E-8D2C-0877E160E639}" presName="rootText" presStyleLbl="node2" presStyleIdx="1" presStyleCnt="3">
        <dgm:presLayoutVars>
          <dgm:chPref val="3"/>
        </dgm:presLayoutVars>
      </dgm:prSet>
      <dgm:spPr/>
    </dgm:pt>
    <dgm:pt modelId="{20483372-D84A-403F-B0B7-264C5244E67B}" type="pres">
      <dgm:prSet presAssocID="{5D2A1CD4-9681-486E-8D2C-0877E160E639}" presName="rootConnector" presStyleLbl="node2" presStyleIdx="1" presStyleCnt="3"/>
      <dgm:spPr/>
    </dgm:pt>
    <dgm:pt modelId="{1F11FAEA-BA2A-4C38-AAB8-272B1A36BF09}" type="pres">
      <dgm:prSet presAssocID="{5D2A1CD4-9681-486E-8D2C-0877E160E639}" presName="hierChild4" presStyleCnt="0"/>
      <dgm:spPr/>
    </dgm:pt>
    <dgm:pt modelId="{40AFF9C8-939C-4219-BD03-6B2B9286CECC}" type="pres">
      <dgm:prSet presAssocID="{5D2A1CD4-9681-486E-8D2C-0877E160E639}" presName="hierChild5" presStyleCnt="0"/>
      <dgm:spPr/>
    </dgm:pt>
    <dgm:pt modelId="{DD63730E-42C9-448A-A498-DD9C5BA81168}" type="pres">
      <dgm:prSet presAssocID="{3BE2C997-DF45-46EC-91D1-30472182F8FA}" presName="Name37" presStyleLbl="parChTrans1D2" presStyleIdx="2" presStyleCnt="3"/>
      <dgm:spPr/>
    </dgm:pt>
    <dgm:pt modelId="{4C26FA24-81EA-4589-9C14-8B36E16302EF}" type="pres">
      <dgm:prSet presAssocID="{01AFE983-AA2E-4F8C-B804-5E8D57955CA6}" presName="hierRoot2" presStyleCnt="0">
        <dgm:presLayoutVars>
          <dgm:hierBranch val="init"/>
        </dgm:presLayoutVars>
      </dgm:prSet>
      <dgm:spPr/>
    </dgm:pt>
    <dgm:pt modelId="{3151EF54-6946-4798-9BC6-0A7F3E818844}" type="pres">
      <dgm:prSet presAssocID="{01AFE983-AA2E-4F8C-B804-5E8D57955CA6}" presName="rootComposite" presStyleCnt="0"/>
      <dgm:spPr/>
    </dgm:pt>
    <dgm:pt modelId="{D8E6FFC8-50A0-4379-B1A2-203B2480E5BB}" type="pres">
      <dgm:prSet presAssocID="{01AFE983-AA2E-4F8C-B804-5E8D57955CA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5A7542-7AF0-4AF7-8D1B-C89815FDE073}" type="pres">
      <dgm:prSet presAssocID="{01AFE983-AA2E-4F8C-B804-5E8D57955CA6}" presName="rootConnector" presStyleLbl="node2" presStyleIdx="2" presStyleCnt="3"/>
      <dgm:spPr/>
    </dgm:pt>
    <dgm:pt modelId="{2734FEF9-120E-466B-BD18-986B34E19D52}" type="pres">
      <dgm:prSet presAssocID="{01AFE983-AA2E-4F8C-B804-5E8D57955CA6}" presName="hierChild4" presStyleCnt="0"/>
      <dgm:spPr/>
    </dgm:pt>
    <dgm:pt modelId="{D31D1A79-0E51-4B8F-872C-5ABDDC249CFA}" type="pres">
      <dgm:prSet presAssocID="{01AFE983-AA2E-4F8C-B804-5E8D57955CA6}" presName="hierChild5" presStyleCnt="0"/>
      <dgm:spPr/>
    </dgm:pt>
    <dgm:pt modelId="{52D476F5-05E8-434A-9CA9-BF11C55CEEDB}" type="pres">
      <dgm:prSet presAssocID="{EA2CE63B-3010-486C-B96F-E09BE2E22576}" presName="hierChild3" presStyleCnt="0"/>
      <dgm:spPr/>
    </dgm:pt>
  </dgm:ptLst>
  <dgm:cxnLst>
    <dgm:cxn modelId="{0BE0DA10-31CA-4D05-96C3-7563A2016214}" srcId="{63E79CB6-3FB2-40C7-837D-37EFAEF0418E}" destId="{EA2CE63B-3010-486C-B96F-E09BE2E22576}" srcOrd="0" destOrd="0" parTransId="{2F323C2E-3D25-454E-984D-191D1CE67032}" sibTransId="{AE97E726-B6A2-446A-B475-60B957CD0332}"/>
    <dgm:cxn modelId="{8B083E59-7830-41B3-929F-8D20AFA45D3F}" type="presOf" srcId="{EA2CE63B-3010-486C-B96F-E09BE2E22576}" destId="{5A9FF977-D2E0-4477-A836-F4A2B63446CE}" srcOrd="0" destOrd="0" presId="urn:microsoft.com/office/officeart/2005/8/layout/orgChart1"/>
    <dgm:cxn modelId="{EA624E05-16C4-4BC9-91F7-A3020561C5E9}" type="presOf" srcId="{43B6ADED-3A81-4CBF-A28C-5EA3B6EDA668}" destId="{09E1DADA-663C-4FF7-95D4-2BA5A7DC1530}" srcOrd="0" destOrd="0" presId="urn:microsoft.com/office/officeart/2005/8/layout/orgChart1"/>
    <dgm:cxn modelId="{34B49730-A401-4195-BE75-1BD112DA8193}" type="presOf" srcId="{63E79CB6-3FB2-40C7-837D-37EFAEF0418E}" destId="{7A0A696A-7EF8-4B7B-8B0F-06C890BB3E9B}" srcOrd="0" destOrd="0" presId="urn:microsoft.com/office/officeart/2005/8/layout/orgChart1"/>
    <dgm:cxn modelId="{68895C59-E5A3-459A-965C-24D75CF4739C}" type="presOf" srcId="{01AFE983-AA2E-4F8C-B804-5E8D57955CA6}" destId="{D8E6FFC8-50A0-4379-B1A2-203B2480E5BB}" srcOrd="0" destOrd="0" presId="urn:microsoft.com/office/officeart/2005/8/layout/orgChart1"/>
    <dgm:cxn modelId="{80A1AEDF-0BFE-4FF0-ABBF-9B2E6E902F1D}" type="presOf" srcId="{5D2A1CD4-9681-486E-8D2C-0877E160E639}" destId="{20483372-D84A-403F-B0B7-264C5244E67B}" srcOrd="1" destOrd="0" presId="urn:microsoft.com/office/officeart/2005/8/layout/orgChart1"/>
    <dgm:cxn modelId="{5D9EE6A0-3221-479A-81F1-8D46065945DE}" type="presOf" srcId="{EA2CE63B-3010-486C-B96F-E09BE2E22576}" destId="{2EBB2AA9-6371-452F-BC53-97879A680F73}" srcOrd="1" destOrd="0" presId="urn:microsoft.com/office/officeart/2005/8/layout/orgChart1"/>
    <dgm:cxn modelId="{B80DA68D-67B2-4D6D-ACD6-C6A1185C95E8}" srcId="{EA2CE63B-3010-486C-B96F-E09BE2E22576}" destId="{5D2A1CD4-9681-486E-8D2C-0877E160E639}" srcOrd="1" destOrd="0" parTransId="{3FFADA8A-AB28-49DB-A501-27259D51E77A}" sibTransId="{BD2ECB10-3EB1-4DCF-B990-F4A648E9DFBD}"/>
    <dgm:cxn modelId="{549BB205-759D-4B02-8750-CD78934F3CC1}" type="presOf" srcId="{3FFADA8A-AB28-49DB-A501-27259D51E77A}" destId="{017EE6BC-7B59-4739-B701-6E387277C149}" srcOrd="0" destOrd="0" presId="urn:microsoft.com/office/officeart/2005/8/layout/orgChart1"/>
    <dgm:cxn modelId="{12B15AFA-5B17-41FC-BA98-D10E24F95D52}" type="presOf" srcId="{43B6ADED-3A81-4CBF-A28C-5EA3B6EDA668}" destId="{178029B8-5D44-4236-981F-E15C166CC3A1}" srcOrd="1" destOrd="0" presId="urn:microsoft.com/office/officeart/2005/8/layout/orgChart1"/>
    <dgm:cxn modelId="{AF50FC70-6A42-473A-BC77-2CCD7F3666BE}" srcId="{EA2CE63B-3010-486C-B96F-E09BE2E22576}" destId="{43B6ADED-3A81-4CBF-A28C-5EA3B6EDA668}" srcOrd="0" destOrd="0" parTransId="{BE9FA9F9-BD93-4CE7-958B-6390327DADE9}" sibTransId="{E07BBE3D-A819-4F94-A99A-6D26484CCE7D}"/>
    <dgm:cxn modelId="{96673EAB-25C4-4142-A22B-3638381D665C}" srcId="{EA2CE63B-3010-486C-B96F-E09BE2E22576}" destId="{01AFE983-AA2E-4F8C-B804-5E8D57955CA6}" srcOrd="2" destOrd="0" parTransId="{3BE2C997-DF45-46EC-91D1-30472182F8FA}" sibTransId="{1BEEA2AB-1200-46F0-AB0F-FA1A810589DB}"/>
    <dgm:cxn modelId="{3ED124F1-A0B7-4B37-9CEA-737C6DD640BC}" type="presOf" srcId="{BE9FA9F9-BD93-4CE7-958B-6390327DADE9}" destId="{E827BABA-87CF-4C80-B938-56645336B9AB}" srcOrd="0" destOrd="0" presId="urn:microsoft.com/office/officeart/2005/8/layout/orgChart1"/>
    <dgm:cxn modelId="{F6C76CDE-D11A-4EA9-B29F-7DB62677F518}" type="presOf" srcId="{5D2A1CD4-9681-486E-8D2C-0877E160E639}" destId="{5677C261-6F14-42A5-BB98-413F4705FF79}" srcOrd="0" destOrd="0" presId="urn:microsoft.com/office/officeart/2005/8/layout/orgChart1"/>
    <dgm:cxn modelId="{7CF42E94-3419-4D08-A5A8-7EFBE1438BCC}" type="presOf" srcId="{3BE2C997-DF45-46EC-91D1-30472182F8FA}" destId="{DD63730E-42C9-448A-A498-DD9C5BA81168}" srcOrd="0" destOrd="0" presId="urn:microsoft.com/office/officeart/2005/8/layout/orgChart1"/>
    <dgm:cxn modelId="{8C112689-2105-43C1-A8C2-3BCB4AACA5D1}" type="presOf" srcId="{01AFE983-AA2E-4F8C-B804-5E8D57955CA6}" destId="{D15A7542-7AF0-4AF7-8D1B-C89815FDE073}" srcOrd="1" destOrd="0" presId="urn:microsoft.com/office/officeart/2005/8/layout/orgChart1"/>
    <dgm:cxn modelId="{2DD01D35-0877-4C8E-869F-46D329D5890A}" type="presParOf" srcId="{7A0A696A-7EF8-4B7B-8B0F-06C890BB3E9B}" destId="{F42B7B88-25EC-48B7-8079-FA3E8DC37B92}" srcOrd="0" destOrd="0" presId="urn:microsoft.com/office/officeart/2005/8/layout/orgChart1"/>
    <dgm:cxn modelId="{B641E2B7-8F23-4AB4-98CF-D71C9DB150F3}" type="presParOf" srcId="{F42B7B88-25EC-48B7-8079-FA3E8DC37B92}" destId="{16C3E781-6FD9-4E90-B83D-4121BD5B2029}" srcOrd="0" destOrd="0" presId="urn:microsoft.com/office/officeart/2005/8/layout/orgChart1"/>
    <dgm:cxn modelId="{EAA39837-3FD9-4E39-B0A0-8FC2B917ED3A}" type="presParOf" srcId="{16C3E781-6FD9-4E90-B83D-4121BD5B2029}" destId="{5A9FF977-D2E0-4477-A836-F4A2B63446CE}" srcOrd="0" destOrd="0" presId="urn:microsoft.com/office/officeart/2005/8/layout/orgChart1"/>
    <dgm:cxn modelId="{D7FFE2D4-1F82-4730-9514-AF2621B1CC7D}" type="presParOf" srcId="{16C3E781-6FD9-4E90-B83D-4121BD5B2029}" destId="{2EBB2AA9-6371-452F-BC53-97879A680F73}" srcOrd="1" destOrd="0" presId="urn:microsoft.com/office/officeart/2005/8/layout/orgChart1"/>
    <dgm:cxn modelId="{D281FD0D-3B05-48A0-A5CC-AFEE7915EA92}" type="presParOf" srcId="{F42B7B88-25EC-48B7-8079-FA3E8DC37B92}" destId="{1C8EBFB2-6AF7-4648-940B-60A1A2A45CAE}" srcOrd="1" destOrd="0" presId="urn:microsoft.com/office/officeart/2005/8/layout/orgChart1"/>
    <dgm:cxn modelId="{1B1E4797-AA11-4106-B186-FD75BC0BEE53}" type="presParOf" srcId="{1C8EBFB2-6AF7-4648-940B-60A1A2A45CAE}" destId="{E827BABA-87CF-4C80-B938-56645336B9AB}" srcOrd="0" destOrd="0" presId="urn:microsoft.com/office/officeart/2005/8/layout/orgChart1"/>
    <dgm:cxn modelId="{3CE16776-8094-4BD1-AD20-443656F5F3C7}" type="presParOf" srcId="{1C8EBFB2-6AF7-4648-940B-60A1A2A45CAE}" destId="{804FB118-4E25-491E-8750-F5FBFAB5C8E3}" srcOrd="1" destOrd="0" presId="urn:microsoft.com/office/officeart/2005/8/layout/orgChart1"/>
    <dgm:cxn modelId="{5B2B31B5-3908-4912-9943-C3E2F3ACAB7D}" type="presParOf" srcId="{804FB118-4E25-491E-8750-F5FBFAB5C8E3}" destId="{C4D729D3-CA17-425D-B5FA-1A94687998F5}" srcOrd="0" destOrd="0" presId="urn:microsoft.com/office/officeart/2005/8/layout/orgChart1"/>
    <dgm:cxn modelId="{55D66923-C534-4FD6-A124-68B75F76D136}" type="presParOf" srcId="{C4D729D3-CA17-425D-B5FA-1A94687998F5}" destId="{09E1DADA-663C-4FF7-95D4-2BA5A7DC1530}" srcOrd="0" destOrd="0" presId="urn:microsoft.com/office/officeart/2005/8/layout/orgChart1"/>
    <dgm:cxn modelId="{DA63C2B6-E325-4678-B60E-79B4EB438BEA}" type="presParOf" srcId="{C4D729D3-CA17-425D-B5FA-1A94687998F5}" destId="{178029B8-5D44-4236-981F-E15C166CC3A1}" srcOrd="1" destOrd="0" presId="urn:microsoft.com/office/officeart/2005/8/layout/orgChart1"/>
    <dgm:cxn modelId="{8526E440-2728-4F75-8251-0D95E50F0744}" type="presParOf" srcId="{804FB118-4E25-491E-8750-F5FBFAB5C8E3}" destId="{32F639AF-6B4C-4B9A-8B51-C0AFD7B3BBA8}" srcOrd="1" destOrd="0" presId="urn:microsoft.com/office/officeart/2005/8/layout/orgChart1"/>
    <dgm:cxn modelId="{4186D308-0650-4F55-B96B-C971F18D7501}" type="presParOf" srcId="{804FB118-4E25-491E-8750-F5FBFAB5C8E3}" destId="{1AE4599D-3175-430E-A34F-4CD4227DFF52}" srcOrd="2" destOrd="0" presId="urn:microsoft.com/office/officeart/2005/8/layout/orgChart1"/>
    <dgm:cxn modelId="{EFB0CADD-BC7A-46A4-B477-6568D75A41B0}" type="presParOf" srcId="{1C8EBFB2-6AF7-4648-940B-60A1A2A45CAE}" destId="{017EE6BC-7B59-4739-B701-6E387277C149}" srcOrd="2" destOrd="0" presId="urn:microsoft.com/office/officeart/2005/8/layout/orgChart1"/>
    <dgm:cxn modelId="{84CBFE7F-2B90-4105-A0C3-75FD6178ABB8}" type="presParOf" srcId="{1C8EBFB2-6AF7-4648-940B-60A1A2A45CAE}" destId="{B82467A5-6910-4AAD-B7B5-423E1BAAEF62}" srcOrd="3" destOrd="0" presId="urn:microsoft.com/office/officeart/2005/8/layout/orgChart1"/>
    <dgm:cxn modelId="{C422B722-B935-437C-856D-56759EA7A50F}" type="presParOf" srcId="{B82467A5-6910-4AAD-B7B5-423E1BAAEF62}" destId="{07E3BBC7-0401-4D59-8328-B4B34427919B}" srcOrd="0" destOrd="0" presId="urn:microsoft.com/office/officeart/2005/8/layout/orgChart1"/>
    <dgm:cxn modelId="{62A65907-3011-4284-986A-58D07561F793}" type="presParOf" srcId="{07E3BBC7-0401-4D59-8328-B4B34427919B}" destId="{5677C261-6F14-42A5-BB98-413F4705FF79}" srcOrd="0" destOrd="0" presId="urn:microsoft.com/office/officeart/2005/8/layout/orgChart1"/>
    <dgm:cxn modelId="{B37EDD12-4135-414A-B863-3E1CA3948C28}" type="presParOf" srcId="{07E3BBC7-0401-4D59-8328-B4B34427919B}" destId="{20483372-D84A-403F-B0B7-264C5244E67B}" srcOrd="1" destOrd="0" presId="urn:microsoft.com/office/officeart/2005/8/layout/orgChart1"/>
    <dgm:cxn modelId="{EE3641AA-5A83-4321-9974-5722ECC1C2D4}" type="presParOf" srcId="{B82467A5-6910-4AAD-B7B5-423E1BAAEF62}" destId="{1F11FAEA-BA2A-4C38-AAB8-272B1A36BF09}" srcOrd="1" destOrd="0" presId="urn:microsoft.com/office/officeart/2005/8/layout/orgChart1"/>
    <dgm:cxn modelId="{A8BCA6F5-2A38-488B-8E2F-6013608B3162}" type="presParOf" srcId="{B82467A5-6910-4AAD-B7B5-423E1BAAEF62}" destId="{40AFF9C8-939C-4219-BD03-6B2B9286CECC}" srcOrd="2" destOrd="0" presId="urn:microsoft.com/office/officeart/2005/8/layout/orgChart1"/>
    <dgm:cxn modelId="{430E189B-F17D-4EDE-8285-8F6EFB86A0E5}" type="presParOf" srcId="{1C8EBFB2-6AF7-4648-940B-60A1A2A45CAE}" destId="{DD63730E-42C9-448A-A498-DD9C5BA81168}" srcOrd="4" destOrd="0" presId="urn:microsoft.com/office/officeart/2005/8/layout/orgChart1"/>
    <dgm:cxn modelId="{3D8597C3-CB1C-4A56-8A5C-59159A756A85}" type="presParOf" srcId="{1C8EBFB2-6AF7-4648-940B-60A1A2A45CAE}" destId="{4C26FA24-81EA-4589-9C14-8B36E16302EF}" srcOrd="5" destOrd="0" presId="urn:microsoft.com/office/officeart/2005/8/layout/orgChart1"/>
    <dgm:cxn modelId="{5CF558EF-AD47-4C3D-8FDE-5B8D4929FF87}" type="presParOf" srcId="{4C26FA24-81EA-4589-9C14-8B36E16302EF}" destId="{3151EF54-6946-4798-9BC6-0A7F3E818844}" srcOrd="0" destOrd="0" presId="urn:microsoft.com/office/officeart/2005/8/layout/orgChart1"/>
    <dgm:cxn modelId="{04323410-DA3E-48AF-AD45-BECF60370795}" type="presParOf" srcId="{3151EF54-6946-4798-9BC6-0A7F3E818844}" destId="{D8E6FFC8-50A0-4379-B1A2-203B2480E5BB}" srcOrd="0" destOrd="0" presId="urn:microsoft.com/office/officeart/2005/8/layout/orgChart1"/>
    <dgm:cxn modelId="{036C6247-3CF7-49DE-B0B8-C5B9D74256F7}" type="presParOf" srcId="{3151EF54-6946-4798-9BC6-0A7F3E818844}" destId="{D15A7542-7AF0-4AF7-8D1B-C89815FDE073}" srcOrd="1" destOrd="0" presId="urn:microsoft.com/office/officeart/2005/8/layout/orgChart1"/>
    <dgm:cxn modelId="{D933CBA0-D21E-425E-B25C-347791115A7E}" type="presParOf" srcId="{4C26FA24-81EA-4589-9C14-8B36E16302EF}" destId="{2734FEF9-120E-466B-BD18-986B34E19D52}" srcOrd="1" destOrd="0" presId="urn:microsoft.com/office/officeart/2005/8/layout/orgChart1"/>
    <dgm:cxn modelId="{4160BA27-6742-48E7-B86C-F6625DF59900}" type="presParOf" srcId="{4C26FA24-81EA-4589-9C14-8B36E16302EF}" destId="{D31D1A79-0E51-4B8F-872C-5ABDDC249CFA}" srcOrd="2" destOrd="0" presId="urn:microsoft.com/office/officeart/2005/8/layout/orgChart1"/>
    <dgm:cxn modelId="{8EF4DA0D-8641-468B-898C-10A7E09A5DF5}" type="presParOf" srcId="{F42B7B88-25EC-48B7-8079-FA3E8DC37B92}" destId="{52D476F5-05E8-434A-9CA9-BF11C55CEED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3730E-42C9-448A-A498-DD9C5BA81168}">
      <dsp:nvSpPr>
        <dsp:cNvPr id="0" name=""/>
        <dsp:cNvSpPr/>
      </dsp:nvSpPr>
      <dsp:spPr>
        <a:xfrm>
          <a:off x="3657650" y="1055281"/>
          <a:ext cx="2563454" cy="458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016"/>
              </a:lnTo>
              <a:lnTo>
                <a:pt x="2563454" y="229016"/>
              </a:lnTo>
              <a:lnTo>
                <a:pt x="2563454" y="458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EE6BC-7B59-4739-B701-6E387277C149}">
      <dsp:nvSpPr>
        <dsp:cNvPr id="0" name=""/>
        <dsp:cNvSpPr/>
      </dsp:nvSpPr>
      <dsp:spPr>
        <a:xfrm>
          <a:off x="3536246" y="1055281"/>
          <a:ext cx="91440" cy="458032"/>
        </a:xfrm>
        <a:custGeom>
          <a:avLst/>
          <a:gdLst/>
          <a:ahLst/>
          <a:cxnLst/>
          <a:rect l="0" t="0" r="0" b="0"/>
          <a:pathLst>
            <a:path>
              <a:moveTo>
                <a:pt x="121404" y="0"/>
              </a:moveTo>
              <a:lnTo>
                <a:pt x="121404" y="229016"/>
              </a:lnTo>
              <a:lnTo>
                <a:pt x="45720" y="229016"/>
              </a:lnTo>
              <a:lnTo>
                <a:pt x="45720" y="458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7BABA-87CF-4C80-B938-56645336B9AB}">
      <dsp:nvSpPr>
        <dsp:cNvPr id="0" name=""/>
        <dsp:cNvSpPr/>
      </dsp:nvSpPr>
      <dsp:spPr>
        <a:xfrm>
          <a:off x="1018511" y="1055281"/>
          <a:ext cx="2639138" cy="458032"/>
        </a:xfrm>
        <a:custGeom>
          <a:avLst/>
          <a:gdLst/>
          <a:ahLst/>
          <a:cxnLst/>
          <a:rect l="0" t="0" r="0" b="0"/>
          <a:pathLst>
            <a:path>
              <a:moveTo>
                <a:pt x="2639138" y="0"/>
              </a:moveTo>
              <a:lnTo>
                <a:pt x="2639138" y="229016"/>
              </a:lnTo>
              <a:lnTo>
                <a:pt x="0" y="229016"/>
              </a:lnTo>
              <a:lnTo>
                <a:pt x="0" y="4580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9FF977-D2E0-4477-A836-F4A2B63446CE}">
      <dsp:nvSpPr>
        <dsp:cNvPr id="0" name=""/>
        <dsp:cNvSpPr/>
      </dsp:nvSpPr>
      <dsp:spPr>
        <a:xfrm>
          <a:off x="2567097" y="496798"/>
          <a:ext cx="2181106" cy="558483"/>
        </a:xfrm>
        <a:prstGeom prst="rect">
          <a:avLst/>
        </a:prstGeom>
        <a:gradFill rotWithShape="0">
          <a:gsLst>
            <a:gs pos="0">
              <a:srgbClr val="82C11C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dk1"/>
              </a:solidFill>
            </a:rPr>
            <a:t>Plátci</a:t>
          </a:r>
          <a:r>
            <a:rPr lang="cs-CZ" sz="1600" kern="1200" dirty="0" smtClean="0"/>
            <a:t> fyzické či právnické osoby</a:t>
          </a:r>
          <a:endParaRPr lang="cs-CZ" sz="1600" kern="1200" dirty="0"/>
        </a:p>
      </dsp:txBody>
      <dsp:txXfrm>
        <a:off x="2567097" y="496798"/>
        <a:ext cx="2181106" cy="558483"/>
      </dsp:txXfrm>
    </dsp:sp>
    <dsp:sp modelId="{09E1DADA-663C-4FF7-95D4-2BA5A7DC1530}">
      <dsp:nvSpPr>
        <dsp:cNvPr id="0" name=""/>
        <dsp:cNvSpPr/>
      </dsp:nvSpPr>
      <dsp:spPr>
        <a:xfrm>
          <a:off x="3643" y="1513313"/>
          <a:ext cx="2029737" cy="549409"/>
        </a:xfrm>
        <a:prstGeom prst="rect">
          <a:avLst/>
        </a:prstGeom>
        <a:gradFill rotWithShape="0">
          <a:gsLst>
            <a:gs pos="0">
              <a:srgbClr val="7BB620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výrobce či dovozce </a:t>
          </a:r>
          <a:endParaRPr lang="cs-CZ" sz="1600" kern="1200" dirty="0"/>
        </a:p>
      </dsp:txBody>
      <dsp:txXfrm>
        <a:off x="3643" y="1513313"/>
        <a:ext cx="2029737" cy="549409"/>
      </dsp:txXfrm>
    </dsp:sp>
    <dsp:sp modelId="{5677C261-6F14-42A5-BB98-413F4705FF79}">
      <dsp:nvSpPr>
        <dsp:cNvPr id="0" name=""/>
        <dsp:cNvSpPr/>
      </dsp:nvSpPr>
      <dsp:spPr>
        <a:xfrm>
          <a:off x="2491412" y="1513313"/>
          <a:ext cx="2181106" cy="1090553"/>
        </a:xfrm>
        <a:prstGeom prst="rect">
          <a:avLst/>
        </a:prstGeom>
        <a:gradFill rotWithShape="0">
          <a:gsLst>
            <a:gs pos="0">
              <a:srgbClr val="82C11C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osvobozené vybrané výrobky použity na jiný účel než se vztahuje osvobození </a:t>
          </a:r>
          <a:endParaRPr lang="cs-CZ" sz="1600" kern="1200" dirty="0"/>
        </a:p>
      </dsp:txBody>
      <dsp:txXfrm>
        <a:off x="2491412" y="1513313"/>
        <a:ext cx="2181106" cy="1090553"/>
      </dsp:txXfrm>
    </dsp:sp>
    <dsp:sp modelId="{D8E6FFC8-50A0-4379-B1A2-203B2480E5BB}">
      <dsp:nvSpPr>
        <dsp:cNvPr id="0" name=""/>
        <dsp:cNvSpPr/>
      </dsp:nvSpPr>
      <dsp:spPr>
        <a:xfrm>
          <a:off x="5130551" y="1513313"/>
          <a:ext cx="2181106" cy="1090553"/>
        </a:xfrm>
        <a:prstGeom prst="rect">
          <a:avLst/>
        </a:prstGeom>
        <a:gradFill rotWithShape="0">
          <a:gsLst>
            <a:gs pos="0">
              <a:srgbClr val="7BB620"/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/>
            <a:t>skladování či přeprava vybraných výrobků ve větším množství bez dokladu o zdanění spotřební daní</a:t>
          </a:r>
          <a:endParaRPr lang="cs-CZ" sz="1600" kern="1200" dirty="0"/>
        </a:p>
      </dsp:txBody>
      <dsp:txXfrm>
        <a:off x="5130551" y="1513313"/>
        <a:ext cx="2181106" cy="1090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C68B45-3651-144C-9B42-ECFFE31510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57582-AB2F-6945-BF77-BD7DE7B090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667F0-AAF2-1C40-8CBB-C161C73BDB1E}" type="datetimeFigureOut">
              <a:rPr lang="en-CZ" smtClean="0"/>
              <a:t>08/03/2023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24A7D9-EF62-3A47-86DF-C907FD53C5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A8DF4-B159-1F45-A0BE-816E4D0C71C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7A96C-A851-C743-AA2E-E27D6B4FD2D8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40187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3672909"/>
            <a:ext cx="7560001" cy="1218591"/>
          </a:xfrm>
          <a:prstGeom prst="rect">
            <a:avLst/>
          </a:prstGeom>
        </p:spPr>
        <p:txBody>
          <a:bodyPr lIns="0" anchor="b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6" name="Title Text">
            <a:extLst>
              <a:ext uri="{FF2B5EF4-FFF2-40B4-BE49-F238E27FC236}">
                <a16:creationId xmlns:a16="http://schemas.microsoft.com/office/drawing/2014/main" id="{A72E2942-9AC5-6E47-9216-30E885FB5BDC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251999" y="1470590"/>
            <a:ext cx="7560000" cy="1661409"/>
          </a:xfrm>
          <a:prstGeom prst="rect">
            <a:avLst/>
          </a:prstGeom>
        </p:spPr>
        <p:txBody>
          <a:bodyPr lIns="0" anchor="t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8D13DA-EAC2-5A46-B69D-7C51B19AA7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1" y="252000"/>
            <a:ext cx="8640000" cy="795828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79430" y="4690756"/>
            <a:ext cx="341728" cy="33852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CB4B4D-7CA3-9044-876B-883B54F8677D}" type="slidenum">
              <a:rPr lang="en-CZ" smtClean="0"/>
              <a:pPr/>
              <a:t>‹#›</a:t>
            </a:fld>
            <a:endParaRPr lang="en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00B212-B963-B541-AB2C-C86A83561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1" y="1682229"/>
            <a:ext cx="7560000" cy="1800000"/>
          </a:xfrm>
        </p:spPr>
        <p:txBody>
          <a:bodyPr lIns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endParaRPr lang="en-CZ" sz="4000" dirty="0">
              <a:solidFill>
                <a:schemeClr val="bg1"/>
              </a:solidFill>
            </a:endParaRPr>
          </a:p>
        </p:txBody>
      </p:sp>
      <p:sp>
        <p:nvSpPr>
          <p:cNvPr id="12" name="Body Level One…">
            <a:extLst>
              <a:ext uri="{FF2B5EF4-FFF2-40B4-BE49-F238E27FC236}">
                <a16:creationId xmlns:a16="http://schemas.microsoft.com/office/drawing/2014/main" id="{97640F16-C798-1940-98D0-41B3CDD4C872}"/>
              </a:ext>
            </a:extLst>
          </p:cNvPr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18800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5AFCFD-2557-F445-BA06-2078DC8B49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430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252000" y="826625"/>
            <a:ext cx="7560000" cy="572701"/>
          </a:xfrm>
          <a:prstGeom prst="rect">
            <a:avLst/>
          </a:prstGeom>
        </p:spPr>
        <p:txBody>
          <a:bodyPr l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dirty="0"/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252000" y="1592352"/>
            <a:ext cx="7560000" cy="2809390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Body Level One…">
            <a:extLst>
              <a:ext uri="{FF2B5EF4-FFF2-40B4-BE49-F238E27FC236}">
                <a16:creationId xmlns:a16="http://schemas.microsoft.com/office/drawing/2014/main" id="{7960F43F-42F7-D641-9024-48C8559868BA}"/>
              </a:ext>
            </a:extLst>
          </p:cNvPr>
          <p:cNvSpPr txBox="1">
            <a:spLocks noGrp="1"/>
          </p:cNvSpPr>
          <p:nvPr>
            <p:ph type="body" sz="quarter" idx="10" hasCustomPrompt="1"/>
          </p:nvPr>
        </p:nvSpPr>
        <p:spPr>
          <a:xfrm>
            <a:off x="117529" y="252001"/>
            <a:ext cx="7560001" cy="360000"/>
          </a:xfrm>
          <a:prstGeom prst="rect">
            <a:avLst/>
          </a:prstGeom>
        </p:spPr>
        <p:txBody>
          <a:bodyPr lIns="0" tIns="0" anchor="t" anchorCtr="0">
            <a:noAutofit/>
          </a:bodyPr>
          <a:lstStyle>
            <a:lvl1pPr marL="342900" indent="-228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accent1"/>
                </a:solidFill>
              </a:defRPr>
            </a:lvl1pPr>
            <a:lvl2pPr marL="342900" indent="2540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2pPr>
            <a:lvl3pPr marL="342900" indent="7112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3pPr>
            <a:lvl4pPr marL="342900" indent="11684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4pPr>
            <a:lvl5pPr marL="342900" indent="1625600" algn="l">
              <a:lnSpc>
                <a:spcPct val="100000"/>
              </a:lnSpc>
              <a:buClrTx/>
              <a:buSzTx/>
              <a:buFontTx/>
              <a:buNone/>
              <a:defRPr sz="1400">
                <a:solidFill>
                  <a:schemeClr val="bg1"/>
                </a:solidFill>
              </a:defRPr>
            </a:lvl5pPr>
          </a:lstStyle>
          <a:p>
            <a:r>
              <a:rPr dirty="0"/>
              <a:t>Body Level On</a:t>
            </a:r>
            <a:r>
              <a:rPr lang="cs-CZ" dirty="0"/>
              <a:t>e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93317D-4140-7D4A-9D0D-1891C87F0B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00" y="4802400"/>
            <a:ext cx="1306320" cy="108000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3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0" r:id="rId2"/>
    <p:sldLayoutId id="2147483651" r:id="rId3"/>
  </p:sldLayoutIdLst>
  <p:transition spd="med"/>
  <p:hf hdr="0" ftr="0" dt="0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Ing. Martina Černíková, Ph.D.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en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+420 </a:t>
            </a:r>
            <a:r>
              <a:rPr lang="cs-CZ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485 352 </a:t>
            </a: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408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martina.cernikova</a:t>
            </a:r>
            <a:r>
              <a:rPr lang="en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@tul.cz</a:t>
            </a:r>
            <a:endParaRPr lang="cs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r>
              <a:rPr lang="cs-CZ" dirty="0" err="1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www.com.tul.cz</a:t>
            </a:r>
            <a:endParaRPr lang="en-CZ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98" y="1470590"/>
            <a:ext cx="8434802" cy="1661409"/>
          </a:xfrm>
        </p:spPr>
        <p:txBody>
          <a:bodyPr>
            <a:normAutofit fontScale="90000"/>
          </a:bodyPr>
          <a:lstStyle/>
          <a:p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Specializační studium</a:t>
            </a:r>
            <a:b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27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Oceňování obchodních závodů (podniků)</a:t>
            </a:r>
            <a: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/>
            </a:r>
            <a:br>
              <a:rPr lang="cs-CZ" sz="1000" dirty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DANĚ – 8 Spotřební daně</a:t>
            </a:r>
            <a:br>
              <a:rPr lang="cs-CZ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</a:br>
            <a:r>
              <a:rPr lang="cs-CZ" sz="1800" dirty="0" smtClean="0"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(2 výukové hodiny)</a:t>
            </a:r>
            <a:endParaRPr lang="en-CZ" sz="1800" dirty="0"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46D2B131-BB47-5040-AB4D-1BF0EC6C34D3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  <p:pic>
        <p:nvPicPr>
          <p:cNvPr id="5" name="Obrázek 4" descr="TUL 4">
            <a:extLst>
              <a:ext uri="{FF2B5EF4-FFF2-40B4-BE49-F238E27FC236}">
                <a16:creationId xmlns:a16="http://schemas.microsoft.com/office/drawing/2014/main" id="{7D6A64F3-3413-8DF4-C3F1-08C95809DA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967" y="71977"/>
            <a:ext cx="1477645" cy="8280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Group 7">
            <a:extLst>
              <a:ext uri="{FF2B5EF4-FFF2-40B4-BE49-F238E27FC236}">
                <a16:creationId xmlns:a16="http://schemas.microsoft.com/office/drawing/2014/main" id="{D038C504-C5AC-1D6E-6A9F-C40DD902107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392612" y="251364"/>
            <a:ext cx="3475990" cy="469265"/>
            <a:chOff x="4955" y="445"/>
            <a:chExt cx="5474" cy="739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ADA8C1BE-5485-B030-C4F7-E31A38E68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66" t="14285" r="19435" b="75397"/>
            <a:stretch>
              <a:fillRect/>
            </a:stretch>
          </p:blipFill>
          <p:spPr bwMode="auto">
            <a:xfrm>
              <a:off x="7797" y="445"/>
              <a:ext cx="1449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E422566C-ADF5-53CD-0753-53482F5C6475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052" t="35423" r="67107" b="20689"/>
            <a:stretch>
              <a:fillRect/>
            </a:stretch>
          </p:blipFill>
          <p:spPr bwMode="auto">
            <a:xfrm>
              <a:off x="9244" y="447"/>
              <a:ext cx="1185" cy="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Obrázek 8">
              <a:extLst>
                <a:ext uri="{FF2B5EF4-FFF2-40B4-BE49-F238E27FC236}">
                  <a16:creationId xmlns:a16="http://schemas.microsoft.com/office/drawing/2014/main" id="{50969ED2-826E-2D8E-77E7-A10161C444C0}"/>
                </a:ext>
              </a:extLst>
            </p:cNvPr>
            <p:cNvPicPr>
              <a:picLocks noChangeAspect="1" noEditPoints="1" noChangeArrowheads="1" noChangeShapeType="1" noCrop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258" t="28252" r="363" b="26340"/>
            <a:stretch>
              <a:fillRect/>
            </a:stretch>
          </p:blipFill>
          <p:spPr bwMode="auto">
            <a:xfrm>
              <a:off x="4955" y="447"/>
              <a:ext cx="2843" cy="7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047463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E07845-6198-AF48-9339-1C648FC1AFF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smtClean="0"/>
              <a:t>Ing. Martina Černíková, </a:t>
            </a:r>
            <a:r>
              <a:rPr lang="cs-CZ" dirty="0" err="1" smtClean="0"/>
              <a:t>Ph</a:t>
            </a:r>
            <a:r>
              <a:rPr lang="cs-CZ" dirty="0" smtClean="0"/>
              <a:t>. D.</a:t>
            </a:r>
            <a:endParaRPr lang="cs-CZ" dirty="0"/>
          </a:p>
          <a:p>
            <a:endParaRPr lang="en-CZ" dirty="0"/>
          </a:p>
          <a:p>
            <a:r>
              <a:rPr lang="en-CZ" dirty="0"/>
              <a:t>+420 </a:t>
            </a:r>
            <a:r>
              <a:rPr lang="cs-CZ" dirty="0"/>
              <a:t>485 352 </a:t>
            </a:r>
            <a:r>
              <a:rPr lang="cs-CZ" dirty="0" smtClean="0"/>
              <a:t>408</a:t>
            </a:r>
            <a:endParaRPr lang="en-CZ" dirty="0"/>
          </a:p>
          <a:p>
            <a:r>
              <a:rPr lang="cs-CZ" dirty="0" err="1" smtClean="0"/>
              <a:t>martina.cernikova</a:t>
            </a:r>
            <a:r>
              <a:rPr lang="en-CZ" dirty="0" smtClean="0"/>
              <a:t>@tul.cz</a:t>
            </a:r>
            <a:endParaRPr lang="cs-CZ" dirty="0"/>
          </a:p>
          <a:p>
            <a:r>
              <a:rPr lang="cs-CZ" dirty="0" err="1"/>
              <a:t>www.com.tul.cz</a:t>
            </a:r>
            <a:endParaRPr lang="en-C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E6B1C1-900E-C94C-B7F9-DE5CD093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Z" dirty="0"/>
              <a:t>Děkuji za pozornost</a:t>
            </a:r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EF6CC599-39E0-F842-8506-4BFF90C0858F}"/>
              </a:ext>
            </a:extLst>
          </p:cNvPr>
          <p:cNvSpPr txBox="1">
            <a:spLocks/>
          </p:cNvSpPr>
          <p:nvPr/>
        </p:nvSpPr>
        <p:spPr>
          <a:xfrm>
            <a:off x="118800" y="501041"/>
            <a:ext cx="7560001" cy="288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 anchor="b" anchorCtr="0">
            <a:noAutofit/>
          </a:bodyPr>
          <a:lstStyle>
            <a:lvl1pPr marL="342900" marR="0" indent="-228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342900" marR="0" indent="2540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342900" marR="0" indent="7112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342900" marR="0" indent="11684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342900" marR="0" indent="162560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cap="none" spc="0" baseline="0">
                <a:solidFill>
                  <a:schemeClr val="bg1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28339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32911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●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37483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○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4205514" marR="0" indent="-408214" algn="l" defTabSz="914400" rtl="0" latinLnBrk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>
                  <a:lumOff val="21764"/>
                </a:schemeClr>
              </a:buClr>
              <a:buSzPts val="1800"/>
              <a:buFont typeface="Arial"/>
              <a:buChar char="■"/>
              <a:tabLst/>
              <a:defRPr sz="1800" b="0" i="0" u="none" strike="noStrike" cap="none" spc="0" baseline="0">
                <a:solidFill>
                  <a:schemeClr val="accent2">
                    <a:lumOff val="21764"/>
                  </a:schemeClr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1200" dirty="0"/>
              <a:t>Centrum oceňování majetku</a:t>
            </a:r>
            <a:endParaRPr lang="en-CZ" sz="1200" dirty="0"/>
          </a:p>
        </p:txBody>
      </p:sp>
    </p:spTree>
    <p:extLst>
      <p:ext uri="{BB962C8B-B14F-4D97-AF65-F5344CB8AC3E}">
        <p14:creationId xmlns:p14="http://schemas.microsoft.com/office/powerpoint/2010/main" val="39464901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Základní principy.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Osvobození od daně.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Plátci spotřební daně.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Vznik daňové povinnosti.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Výpočet daňové povinnosti.</a:t>
            </a: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3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Daně  8 Spotřební daně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>
                <a:solidFill>
                  <a:schemeClr val="accent1"/>
                </a:solidFill>
                <a:latin typeface="Inter" panose="02000503000000020004" pitchFamily="2" charset="0"/>
                <a:ea typeface="Inter" panose="02000503000000020004" pitchFamily="2" charset="0"/>
                <a:cs typeface="Inter" panose="02000503000000020004" pitchFamily="2" charset="0"/>
              </a:rPr>
              <a:t>Obsah</a:t>
            </a:r>
            <a:endParaRPr lang="en-CZ" dirty="0">
              <a:solidFill>
                <a:schemeClr val="accent1"/>
              </a:solidFill>
              <a:latin typeface="Inter" panose="02000503000000020004" pitchFamily="2" charset="0"/>
              <a:ea typeface="Inter" panose="02000503000000020004" pitchFamily="2" charset="0"/>
              <a:cs typeface="Inter" panose="02000503000000020004" pitchFamily="2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2137388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343486"/>
            <a:ext cx="8053800" cy="305825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Důvody pro jejich zavedení: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přínos </a:t>
            </a:r>
            <a:r>
              <a:rPr lang="cs-CZ" altLang="cs-CZ" dirty="0">
                <a:solidFill>
                  <a:schemeClr val="tx1"/>
                </a:solidFill>
              </a:rPr>
              <a:t>pro státní </a:t>
            </a:r>
            <a:r>
              <a:rPr lang="cs-CZ" altLang="cs-CZ" dirty="0" smtClean="0">
                <a:solidFill>
                  <a:schemeClr val="tx1"/>
                </a:solidFill>
              </a:rPr>
              <a:t>pokladnu;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zdravotní důvody;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ekologické </a:t>
            </a:r>
            <a:r>
              <a:rPr lang="cs-CZ" altLang="cs-CZ" dirty="0">
                <a:solidFill>
                  <a:schemeClr val="tx1"/>
                </a:solidFill>
              </a:rPr>
              <a:t>důvody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>
                <a:solidFill>
                  <a:schemeClr val="tx1"/>
                </a:solidFill>
              </a:rPr>
              <a:t>Předmětem spotřebních daní jsou </a:t>
            </a:r>
            <a:r>
              <a:rPr lang="cs-CZ" altLang="cs-CZ" dirty="0" smtClean="0">
                <a:solidFill>
                  <a:schemeClr val="tx1"/>
                </a:solidFill>
              </a:rPr>
              <a:t>vybrané </a:t>
            </a:r>
            <a:r>
              <a:rPr lang="cs-CZ" altLang="cs-CZ" dirty="0">
                <a:solidFill>
                  <a:schemeClr val="tx1"/>
                </a:solidFill>
              </a:rPr>
              <a:t>výrobky vyrobené na území </a:t>
            </a:r>
            <a:r>
              <a:rPr lang="cs-CZ" altLang="cs-CZ" dirty="0" smtClean="0">
                <a:solidFill>
                  <a:schemeClr val="tx1"/>
                </a:solidFill>
              </a:rPr>
              <a:t>Evropského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společenství </a:t>
            </a:r>
            <a:r>
              <a:rPr lang="cs-CZ" altLang="cs-CZ" dirty="0">
                <a:solidFill>
                  <a:schemeClr val="tx1"/>
                </a:solidFill>
              </a:rPr>
              <a:t>nebo na území </a:t>
            </a:r>
            <a:r>
              <a:rPr lang="cs-CZ" altLang="cs-CZ" dirty="0" smtClean="0">
                <a:solidFill>
                  <a:schemeClr val="tx1"/>
                </a:solidFill>
              </a:rPr>
              <a:t>Evropského </a:t>
            </a:r>
            <a:r>
              <a:rPr lang="cs-CZ" altLang="cs-CZ" dirty="0">
                <a:solidFill>
                  <a:schemeClr val="tx1"/>
                </a:solidFill>
              </a:rPr>
              <a:t>společenství dovezené.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Vybrané </a:t>
            </a:r>
            <a:r>
              <a:rPr lang="cs-CZ" altLang="cs-CZ" dirty="0">
                <a:solidFill>
                  <a:schemeClr val="accent1"/>
                </a:solidFill>
              </a:rPr>
              <a:t>výrobky: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minerální </a:t>
            </a:r>
            <a:r>
              <a:rPr lang="cs-CZ" altLang="cs-CZ" dirty="0" smtClean="0">
                <a:solidFill>
                  <a:schemeClr val="tx1"/>
                </a:solidFill>
              </a:rPr>
              <a:t>oleje;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líh;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pivo;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víno a </a:t>
            </a:r>
            <a:r>
              <a:rPr lang="cs-CZ" altLang="cs-CZ" dirty="0" smtClean="0">
                <a:solidFill>
                  <a:schemeClr val="tx1"/>
                </a:solidFill>
              </a:rPr>
              <a:t>meziprodukty;	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tabákové výrobky.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8 Spotřební daně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12001"/>
            <a:ext cx="7560001" cy="509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Základní principy spotřební daně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2339324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99" y="1264920"/>
            <a:ext cx="7702537" cy="328477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>
                <a:solidFill>
                  <a:schemeClr val="accent1"/>
                </a:solidFill>
              </a:rPr>
              <a:t>Podmíněné osvobození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využívání daňových skladů (zboží  pod celním dohledem od okamžiku vzniku daňové povinnosti až po okamžik vzniku povinnost přiznat a zaplatit</a:t>
            </a:r>
            <a:r>
              <a:rPr lang="cs-CZ" altLang="cs-CZ" dirty="0" smtClean="0">
                <a:solidFill>
                  <a:schemeClr val="tx1"/>
                </a:solidFill>
              </a:rPr>
              <a:t>).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Trvalé </a:t>
            </a:r>
            <a:r>
              <a:rPr lang="cs-CZ" altLang="cs-CZ" dirty="0">
                <a:solidFill>
                  <a:schemeClr val="accent1"/>
                </a:solidFill>
              </a:rPr>
              <a:t>osvobození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dovezené zboží osvobozené od cla či </a:t>
            </a:r>
            <a:r>
              <a:rPr lang="cs-CZ" altLang="cs-CZ" dirty="0" smtClean="0">
                <a:solidFill>
                  <a:schemeClr val="tx1"/>
                </a:solidFill>
              </a:rPr>
              <a:t>DPH.</a:t>
            </a:r>
            <a:endParaRPr lang="cs-CZ" altLang="cs-CZ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Specifické </a:t>
            </a:r>
            <a:r>
              <a:rPr lang="cs-CZ" altLang="cs-CZ" dirty="0">
                <a:solidFill>
                  <a:schemeClr val="accent1"/>
                </a:solidFill>
              </a:rPr>
              <a:t>osvobození pro </a:t>
            </a:r>
            <a:r>
              <a:rPr lang="cs-CZ" altLang="cs-CZ" dirty="0" smtClean="0">
                <a:solidFill>
                  <a:schemeClr val="accent1"/>
                </a:solidFill>
              </a:rPr>
              <a:t>vybrané výrobky</a:t>
            </a:r>
            <a:endParaRPr lang="cs-CZ" altLang="cs-CZ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benzín pro výrobu ředidel, čistících prostředků;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palivo pro leteckou a vodní přepravu;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biopaliva dle směrnic EU;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Vybrané výrobky </a:t>
            </a:r>
            <a:r>
              <a:rPr lang="cs-CZ" altLang="cs-CZ" dirty="0">
                <a:solidFill>
                  <a:schemeClr val="tx1"/>
                </a:solidFill>
              </a:rPr>
              <a:t>odebrané celním úřadem pro povinné rozbory;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líh pro výrobu léčiv či potravin;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pivo a víno pro výrobu potravin.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5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8 Spotřební daně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Osvobození od spotřební daně</a:t>
            </a:r>
            <a:endParaRPr lang="en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7562197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502270"/>
            <a:ext cx="7560000" cy="2899472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6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8 Spotřební daně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Plátci spotřebních daní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866160818"/>
              </p:ext>
            </p:extLst>
          </p:nvPr>
        </p:nvGraphicFramePr>
        <p:xfrm>
          <a:off x="266599" y="1402080"/>
          <a:ext cx="7315301" cy="3100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18720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48937"/>
            <a:ext cx="7560000" cy="3152805"/>
          </a:xfrm>
        </p:spPr>
        <p:txBody>
          <a:bodyPr>
            <a:noAutofit/>
          </a:bodyPr>
          <a:lstStyle/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dirty="0" smtClean="0">
              <a:solidFill>
                <a:schemeClr val="accent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Okamžik </a:t>
            </a:r>
            <a:r>
              <a:rPr lang="cs-CZ" altLang="cs-CZ" dirty="0">
                <a:solidFill>
                  <a:schemeClr val="accent1"/>
                </a:solidFill>
              </a:rPr>
              <a:t>vzniku daňové povinnosti </a:t>
            </a:r>
            <a:r>
              <a:rPr lang="cs-CZ" altLang="cs-CZ" dirty="0">
                <a:solidFill>
                  <a:schemeClr val="tx1"/>
                </a:solidFill>
              </a:rPr>
              <a:t>= okamžik výroby </a:t>
            </a:r>
            <a:r>
              <a:rPr lang="cs-CZ" altLang="cs-CZ" dirty="0" smtClean="0">
                <a:solidFill>
                  <a:schemeClr val="tx1"/>
                </a:solidFill>
              </a:rPr>
              <a:t>či dovoz vybraných výrobků na </a:t>
            </a:r>
            <a:r>
              <a:rPr lang="cs-CZ" altLang="cs-CZ" dirty="0">
                <a:solidFill>
                  <a:schemeClr val="tx1"/>
                </a:solidFill>
              </a:rPr>
              <a:t>území Evropského společenství</a:t>
            </a:r>
          </a:p>
          <a:p>
            <a:pPr eaLnBrk="1" hangingPunct="1">
              <a:lnSpc>
                <a:spcPct val="90000"/>
              </a:lnSpc>
            </a:pPr>
            <a:endParaRPr lang="cs-CZ" altLang="cs-CZ" b="1" dirty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dirty="0" smtClean="0">
              <a:solidFill>
                <a:schemeClr val="accent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Okamžik </a:t>
            </a:r>
            <a:r>
              <a:rPr lang="cs-CZ" altLang="cs-CZ" dirty="0">
                <a:solidFill>
                  <a:schemeClr val="accent1"/>
                </a:solidFill>
              </a:rPr>
              <a:t>vzniku povinnosti daň přiznat a zaplatit: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uvedení </a:t>
            </a:r>
            <a:r>
              <a:rPr lang="cs-CZ" altLang="cs-CZ" dirty="0" smtClean="0">
                <a:solidFill>
                  <a:schemeClr val="tx1"/>
                </a:solidFill>
              </a:rPr>
              <a:t>vybraných výrobků do </a:t>
            </a:r>
            <a:r>
              <a:rPr lang="cs-CZ" altLang="cs-CZ" dirty="0">
                <a:solidFill>
                  <a:schemeClr val="tx1"/>
                </a:solidFill>
              </a:rPr>
              <a:t>volného </a:t>
            </a:r>
            <a:r>
              <a:rPr lang="cs-CZ" altLang="cs-CZ" dirty="0" smtClean="0">
                <a:solidFill>
                  <a:schemeClr val="tx1"/>
                </a:solidFill>
              </a:rPr>
              <a:t>oběhu;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dnem vzniku celního </a:t>
            </a:r>
            <a:r>
              <a:rPr lang="cs-CZ" altLang="cs-CZ" dirty="0" smtClean="0">
                <a:solidFill>
                  <a:schemeClr val="tx1"/>
                </a:solidFill>
              </a:rPr>
              <a:t>dluhu;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porušení určitých podmínek </a:t>
            </a:r>
            <a:r>
              <a:rPr lang="cs-CZ" altLang="cs-CZ" dirty="0" smtClean="0">
                <a:solidFill>
                  <a:schemeClr val="tx1"/>
                </a:solidFill>
              </a:rPr>
              <a:t>(pro osvobození či </a:t>
            </a:r>
            <a:r>
              <a:rPr lang="cs-CZ" altLang="cs-CZ" dirty="0">
                <a:solidFill>
                  <a:schemeClr val="tx1"/>
                </a:solidFill>
              </a:rPr>
              <a:t>vrácení daně</a:t>
            </a:r>
            <a:r>
              <a:rPr lang="cs-CZ" altLang="cs-CZ" dirty="0" smtClean="0">
                <a:solidFill>
                  <a:schemeClr val="tx1"/>
                </a:solidFill>
              </a:rPr>
              <a:t>);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u tabákových výrobků odběr tabákových nálepek.</a:t>
            </a:r>
          </a:p>
          <a:p>
            <a:pPr marL="114300" indent="0">
              <a:buNone/>
            </a:pP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7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8 Spotřební daně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dirty="0" smtClean="0">
                <a:solidFill>
                  <a:schemeClr val="accent1"/>
                </a:solidFill>
              </a:rPr>
              <a:t>Vznik daňové povinnosti a povinnost zaplatit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19279093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906890"/>
            <a:ext cx="7560000" cy="370971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Základ </a:t>
            </a:r>
            <a:r>
              <a:rPr lang="cs-CZ" altLang="cs-CZ" dirty="0">
                <a:solidFill>
                  <a:schemeClr val="accent1"/>
                </a:solidFill>
              </a:rPr>
              <a:t>daně </a:t>
            </a:r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Množství vybraných výrobků </a:t>
            </a:r>
            <a:r>
              <a:rPr lang="cs-CZ" altLang="cs-CZ" dirty="0">
                <a:solidFill>
                  <a:schemeClr val="tx1"/>
                </a:solidFill>
              </a:rPr>
              <a:t>v měřících </a:t>
            </a:r>
            <a:r>
              <a:rPr lang="cs-CZ" altLang="cs-CZ" dirty="0" smtClean="0">
                <a:solidFill>
                  <a:schemeClr val="tx1"/>
                </a:solidFill>
              </a:rPr>
              <a:t>jednotkách, u </a:t>
            </a:r>
            <a:r>
              <a:rPr lang="cs-CZ" altLang="cs-CZ" dirty="0">
                <a:solidFill>
                  <a:schemeClr val="tx1"/>
                </a:solidFill>
              </a:rPr>
              <a:t>cigaret  </a:t>
            </a:r>
            <a:r>
              <a:rPr lang="cs-CZ" altLang="cs-CZ" dirty="0" smtClean="0">
                <a:solidFill>
                  <a:schemeClr val="tx1"/>
                </a:solidFill>
              </a:rPr>
              <a:t>je součástí i cena </a:t>
            </a:r>
            <a:r>
              <a:rPr lang="cs-CZ" altLang="cs-CZ" dirty="0">
                <a:solidFill>
                  <a:schemeClr val="tx1"/>
                </a:solidFill>
              </a:rPr>
              <a:t>pro konečného spotřebitele.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Výpočet </a:t>
            </a:r>
            <a:r>
              <a:rPr lang="cs-CZ" altLang="cs-CZ" dirty="0">
                <a:solidFill>
                  <a:schemeClr val="accent1"/>
                </a:solidFill>
              </a:rPr>
              <a:t>daně</a:t>
            </a:r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SPD = </a:t>
            </a:r>
            <a:r>
              <a:rPr lang="cs-CZ" altLang="cs-CZ" dirty="0" smtClean="0">
                <a:solidFill>
                  <a:schemeClr val="tx1"/>
                </a:solidFill>
              </a:rPr>
              <a:t>základ daně </a:t>
            </a:r>
            <a:r>
              <a:rPr lang="cs-CZ" altLang="cs-CZ" dirty="0">
                <a:solidFill>
                  <a:schemeClr val="tx1"/>
                </a:solidFill>
              </a:rPr>
              <a:t>x sazba daně.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Zdaňovací období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 Kalendářní </a:t>
            </a:r>
            <a:r>
              <a:rPr lang="cs-CZ" altLang="cs-CZ" dirty="0">
                <a:solidFill>
                  <a:schemeClr val="tx1"/>
                </a:solidFill>
              </a:rPr>
              <a:t>měsíc.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Správce spotřební daně </a:t>
            </a:r>
            <a:endParaRPr lang="cs-CZ" altLang="cs-CZ" dirty="0">
              <a:solidFill>
                <a:schemeClr val="accent1"/>
              </a:solidFill>
            </a:endParaRPr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Celní </a:t>
            </a:r>
            <a:r>
              <a:rPr lang="cs-CZ" altLang="cs-CZ" dirty="0">
                <a:solidFill>
                  <a:schemeClr val="tx1"/>
                </a:solidFill>
              </a:rPr>
              <a:t>úřad podle sídla nebo místa pobytu plátce.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Daňové </a:t>
            </a:r>
            <a:r>
              <a:rPr lang="cs-CZ" altLang="cs-CZ" dirty="0">
                <a:solidFill>
                  <a:schemeClr val="accent1"/>
                </a:solidFill>
              </a:rPr>
              <a:t>přiznání </a:t>
            </a:r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Plátce </a:t>
            </a:r>
            <a:r>
              <a:rPr lang="cs-CZ" altLang="cs-CZ" dirty="0">
                <a:solidFill>
                  <a:schemeClr val="tx1"/>
                </a:solidFill>
              </a:rPr>
              <a:t>podává </a:t>
            </a:r>
            <a:r>
              <a:rPr lang="cs-CZ" altLang="cs-CZ" dirty="0" smtClean="0">
                <a:solidFill>
                  <a:schemeClr val="tx1"/>
                </a:solidFill>
              </a:rPr>
              <a:t>daňové přiznání celnímu úřadu za </a:t>
            </a:r>
            <a:r>
              <a:rPr lang="cs-CZ" altLang="cs-CZ" dirty="0">
                <a:solidFill>
                  <a:schemeClr val="tx1"/>
                </a:solidFill>
              </a:rPr>
              <a:t>každou </a:t>
            </a:r>
            <a:r>
              <a:rPr lang="cs-CZ" altLang="cs-CZ" dirty="0" smtClean="0">
                <a:solidFill>
                  <a:schemeClr val="tx1"/>
                </a:solidFill>
              </a:rPr>
              <a:t>daň do </a:t>
            </a:r>
            <a:r>
              <a:rPr lang="cs-CZ" altLang="cs-CZ" dirty="0">
                <a:solidFill>
                  <a:schemeClr val="tx1"/>
                </a:solidFill>
              </a:rPr>
              <a:t>25. dne 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8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po </a:t>
            </a:r>
            <a:r>
              <a:rPr lang="cs-CZ" altLang="cs-CZ" dirty="0">
                <a:solidFill>
                  <a:schemeClr val="tx1"/>
                </a:solidFill>
              </a:rPr>
              <a:t>skončení zdaňovacího období.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Splatnost spotřební daně </a:t>
            </a:r>
            <a:r>
              <a:rPr lang="cs-CZ" altLang="cs-CZ" dirty="0" smtClean="0">
                <a:solidFill>
                  <a:schemeClr val="tx1"/>
                </a:solidFill>
              </a:rPr>
              <a:t>do </a:t>
            </a:r>
            <a:r>
              <a:rPr lang="cs-CZ" altLang="cs-CZ" dirty="0">
                <a:solidFill>
                  <a:schemeClr val="tx1"/>
                </a:solidFill>
              </a:rPr>
              <a:t>40. dne po skončení zdaňovacího období.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8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8 Spotřební daně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463924"/>
            <a:ext cx="7560001" cy="442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Výpočet a výběr spotřební daně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8722787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78673"/>
            <a:ext cx="7560000" cy="333793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Základ pro výpočet je pevná </a:t>
            </a:r>
            <a:r>
              <a:rPr lang="cs-CZ" altLang="cs-CZ" dirty="0">
                <a:solidFill>
                  <a:schemeClr val="tx1"/>
                </a:solidFill>
              </a:rPr>
              <a:t>část daně (u cigaret </a:t>
            </a:r>
            <a:r>
              <a:rPr lang="cs-CZ" altLang="cs-CZ" dirty="0" smtClean="0">
                <a:solidFill>
                  <a:schemeClr val="tx1"/>
                </a:solidFill>
              </a:rPr>
              <a:t>se jedná o součet procentní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a </a:t>
            </a:r>
            <a:r>
              <a:rPr lang="cs-CZ" altLang="cs-CZ" dirty="0">
                <a:solidFill>
                  <a:schemeClr val="tx1"/>
                </a:solidFill>
              </a:rPr>
              <a:t>pevné části, </a:t>
            </a:r>
            <a:r>
              <a:rPr lang="cs-CZ" altLang="cs-CZ" dirty="0" smtClean="0">
                <a:solidFill>
                  <a:schemeClr val="tx1"/>
                </a:solidFill>
              </a:rPr>
              <a:t>stanovena zákonná </a:t>
            </a:r>
            <a:r>
              <a:rPr lang="cs-CZ" altLang="cs-CZ" dirty="0">
                <a:solidFill>
                  <a:schemeClr val="tx1"/>
                </a:solidFill>
              </a:rPr>
              <a:t>minimální sazba </a:t>
            </a:r>
            <a:r>
              <a:rPr lang="cs-CZ" altLang="cs-CZ" dirty="0" smtClean="0">
                <a:solidFill>
                  <a:schemeClr val="tx1"/>
                </a:solidFill>
              </a:rPr>
              <a:t>daně na 1 ks cigarety).</a:t>
            </a:r>
            <a:endParaRPr lang="cs-CZ" altLang="cs-CZ" dirty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dirty="0" smtClean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Základ </a:t>
            </a:r>
            <a:r>
              <a:rPr lang="cs-CZ" altLang="cs-CZ" dirty="0">
                <a:solidFill>
                  <a:schemeClr val="tx1"/>
                </a:solidFill>
              </a:rPr>
              <a:t>daně pro </a:t>
            </a:r>
            <a:r>
              <a:rPr lang="cs-CZ" altLang="cs-CZ" dirty="0">
                <a:solidFill>
                  <a:schemeClr val="accent1"/>
                </a:solidFill>
              </a:rPr>
              <a:t>pevnou část </a:t>
            </a:r>
            <a:r>
              <a:rPr lang="cs-CZ" altLang="cs-CZ" dirty="0" smtClean="0">
                <a:solidFill>
                  <a:schemeClr val="tx1"/>
                </a:solidFill>
              </a:rPr>
              <a:t>je </a:t>
            </a:r>
            <a:r>
              <a:rPr lang="cs-CZ" altLang="cs-CZ" dirty="0">
                <a:solidFill>
                  <a:schemeClr val="tx1"/>
                </a:solidFill>
              </a:rPr>
              <a:t>množství </a:t>
            </a:r>
            <a:r>
              <a:rPr lang="cs-CZ" altLang="cs-CZ" dirty="0" smtClean="0">
                <a:solidFill>
                  <a:schemeClr val="tx1"/>
                </a:solidFill>
              </a:rPr>
              <a:t>cigaret či doutníků vyjádřeno v</a:t>
            </a:r>
            <a:r>
              <a:rPr lang="cs-CZ" altLang="cs-CZ" dirty="0">
                <a:solidFill>
                  <a:schemeClr val="tx1"/>
                </a:solidFill>
              </a:rPr>
              <a:t> kusech (u tabáku v </a:t>
            </a:r>
            <a:r>
              <a:rPr lang="cs-CZ" altLang="cs-CZ" dirty="0" smtClean="0">
                <a:solidFill>
                  <a:schemeClr val="tx1"/>
                </a:solidFill>
              </a:rPr>
              <a:t>kilogramech, u zahřívaného tabáku v gramech).</a:t>
            </a:r>
            <a:endParaRPr lang="cs-CZ" altLang="cs-CZ" dirty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 </a:t>
            </a:r>
            <a:endParaRPr lang="cs-CZ" altLang="cs-CZ" dirty="0" smtClean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Základ </a:t>
            </a:r>
            <a:r>
              <a:rPr lang="cs-CZ" altLang="cs-CZ" dirty="0">
                <a:solidFill>
                  <a:schemeClr val="tx1"/>
                </a:solidFill>
              </a:rPr>
              <a:t>daně pro </a:t>
            </a:r>
            <a:r>
              <a:rPr lang="cs-CZ" altLang="cs-CZ" dirty="0">
                <a:solidFill>
                  <a:schemeClr val="accent1"/>
                </a:solidFill>
              </a:rPr>
              <a:t>procentní část </a:t>
            </a:r>
            <a:r>
              <a:rPr lang="cs-CZ" altLang="cs-CZ" dirty="0" smtClean="0">
                <a:solidFill>
                  <a:schemeClr val="accent1"/>
                </a:solidFill>
              </a:rPr>
              <a:t>u cigaret </a:t>
            </a:r>
            <a:r>
              <a:rPr lang="cs-CZ" altLang="cs-CZ" dirty="0" smtClean="0">
                <a:solidFill>
                  <a:schemeClr val="tx1"/>
                </a:solidFill>
              </a:rPr>
              <a:t>je cena </a:t>
            </a:r>
            <a:r>
              <a:rPr lang="cs-CZ" altLang="cs-CZ" dirty="0">
                <a:solidFill>
                  <a:schemeClr val="tx1"/>
                </a:solidFill>
              </a:rPr>
              <a:t>pro konečného </a:t>
            </a:r>
            <a:r>
              <a:rPr lang="cs-CZ" altLang="cs-CZ" dirty="0" smtClean="0">
                <a:solidFill>
                  <a:schemeClr val="tx1"/>
                </a:solidFill>
              </a:rPr>
              <a:t>spotřebitele (uvedena na přelepce krabičky – tabáková nálepka).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Tabákové výrobky musí být označeny tabákovými nálepkami, které plátce objednává u pověřeného celního úřadu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tx1"/>
                </a:solidFill>
              </a:rPr>
              <a:t> </a:t>
            </a:r>
            <a:endParaRPr lang="cs-CZ" altLang="cs-CZ" dirty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Objednávka tabákových nálepek plní funkci daňového přiznání</a:t>
            </a:r>
            <a:r>
              <a:rPr lang="cs-CZ" altLang="cs-CZ" dirty="0" smtClean="0">
                <a:solidFill>
                  <a:schemeClr val="tx1"/>
                </a:solidFill>
              </a:rPr>
              <a:t>.</a:t>
            </a:r>
          </a:p>
          <a:p>
            <a:pPr marL="114300" indent="0" eaLnBrk="1" hangingPunct="1">
              <a:lnSpc>
                <a:spcPct val="90000"/>
              </a:lnSpc>
              <a:buNone/>
            </a:pPr>
            <a:endParaRPr lang="cs-CZ" altLang="cs-CZ" dirty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>
                <a:solidFill>
                  <a:schemeClr val="tx1"/>
                </a:solidFill>
              </a:rPr>
              <a:t>Sazby daně  §</a:t>
            </a:r>
            <a:r>
              <a:rPr lang="cs-CZ" altLang="cs-CZ" dirty="0" smtClean="0">
                <a:solidFill>
                  <a:schemeClr val="tx1"/>
                </a:solidFill>
              </a:rPr>
              <a:t>104. Každý rok vyšší, snaha vytlačit standardní cigarety z trhu.</a:t>
            </a:r>
            <a:endParaRPr lang="cs-CZ" alt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9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8 Spotřební daně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672353"/>
            <a:ext cx="7560001" cy="497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Daň z tabákových výrobků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596711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22D5-F411-4F47-A18E-FE74300B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2000" y="1278673"/>
            <a:ext cx="7668318" cy="333793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dirty="0" smtClean="0">
                <a:solidFill>
                  <a:schemeClr val="accent1"/>
                </a:solidFill>
              </a:rPr>
              <a:t>Daň z piva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sazba je </a:t>
            </a:r>
            <a:r>
              <a:rPr lang="cs-CZ" altLang="cs-CZ" dirty="0" smtClean="0">
                <a:solidFill>
                  <a:schemeClr val="tx1"/>
                </a:solidFill>
              </a:rPr>
              <a:t>diferencovaná;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snížené </a:t>
            </a:r>
            <a:r>
              <a:rPr lang="cs-CZ" altLang="cs-CZ" dirty="0">
                <a:solidFill>
                  <a:schemeClr val="tx1"/>
                </a:solidFill>
              </a:rPr>
              <a:t>sazby daně pro malé nezávislé pivovary (dle roční výroby piva</a:t>
            </a:r>
            <a:r>
              <a:rPr lang="cs-CZ" altLang="cs-CZ" dirty="0" smtClean="0">
                <a:solidFill>
                  <a:schemeClr val="tx1"/>
                </a:solidFill>
              </a:rPr>
              <a:t>).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tx1"/>
              </a:solidFill>
            </a:endParaRPr>
          </a:p>
          <a:p>
            <a:pPr marL="114300" indent="0" eaLnBrk="1" hangingPunct="1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Daň z lihu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sazba je stanovena v Kč/1 hl etanolu, odvíjí se od množství a obsahu alkoholu;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snížená sazba pro tzv. pěstitelské pálení.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Daň z vína, šumivého vína  a meziproduktů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</a:t>
            </a:r>
            <a:r>
              <a:rPr lang="cs-CZ" altLang="cs-CZ" dirty="0" smtClean="0">
                <a:solidFill>
                  <a:schemeClr val="tx1"/>
                </a:solidFill>
              </a:rPr>
              <a:t>ychází z Kč/ 1 hl.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dirty="0">
              <a:solidFill>
                <a:schemeClr val="tx1"/>
              </a:solidFill>
            </a:endParaRPr>
          </a:p>
          <a:p>
            <a:pPr marL="114300" indent="0">
              <a:lnSpc>
                <a:spcPct val="90000"/>
              </a:lnSpc>
              <a:buNone/>
            </a:pPr>
            <a:r>
              <a:rPr lang="cs-CZ" altLang="cs-CZ" dirty="0" smtClean="0">
                <a:solidFill>
                  <a:schemeClr val="accent1"/>
                </a:solidFill>
              </a:rPr>
              <a:t>Daň z minerálních olejů </a:t>
            </a:r>
            <a:r>
              <a:rPr lang="cs-CZ" altLang="cs-CZ" dirty="0" smtClean="0">
                <a:solidFill>
                  <a:schemeClr val="tx1"/>
                </a:solidFill>
              </a:rPr>
              <a:t>(benzín, nafta)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>
                <a:solidFill>
                  <a:schemeClr val="tx1"/>
                </a:solidFill>
              </a:rPr>
              <a:t>základem Kč/1 000 litrů či 1 tuna. </a:t>
            </a:r>
            <a:endParaRPr lang="cs-CZ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CZ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8C8DC-D524-BA4B-96CC-70DEC0069C2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CZ" smtClean="0"/>
              <a:t>10</a:t>
            </a:fld>
            <a:endParaRPr lang="en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27B429-8C6C-AD49-AFA9-B4E3681900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Daně  8 Spotřební daně</a:t>
            </a:r>
            <a:endParaRPr lang="en-CZ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D784BBA5-2DE8-2642-87AD-413FC98D47F0}"/>
              </a:ext>
            </a:extLst>
          </p:cNvPr>
          <p:cNvSpPr txBox="1">
            <a:spLocks/>
          </p:cNvSpPr>
          <p:nvPr/>
        </p:nvSpPr>
        <p:spPr>
          <a:xfrm>
            <a:off x="252000" y="770785"/>
            <a:ext cx="7560001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91424" rIns="91424" bIns="91424"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5948AD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1pPr>
            <a:lvl2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hangingPunct="1"/>
            <a:r>
              <a:rPr lang="cs-CZ" sz="2500" dirty="0" smtClean="0">
                <a:solidFill>
                  <a:schemeClr val="accent1"/>
                </a:solidFill>
              </a:rPr>
              <a:t>Sazby ostatních vybraných výrobků</a:t>
            </a:r>
            <a:endParaRPr lang="cs-CZ" sz="2500" dirty="0">
              <a:solidFill>
                <a:schemeClr val="accent1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7EE1045-9D1F-654D-BB8F-D07C154B8A62}"/>
              </a:ext>
            </a:extLst>
          </p:cNvPr>
          <p:cNvSpPr txBox="1"/>
          <p:nvPr/>
        </p:nvSpPr>
        <p:spPr>
          <a:xfrm>
            <a:off x="252000" y="4911493"/>
            <a:ext cx="1123706" cy="1077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spAutoFit/>
          </a:bodyPr>
          <a:lstStyle/>
          <a:p>
            <a:r>
              <a:rPr lang="cs-CZ" sz="700" dirty="0">
                <a:solidFill>
                  <a:srgbClr val="7BB620"/>
                </a:solidFill>
              </a:rPr>
              <a:t>Centrum oceňování majetku</a:t>
            </a:r>
          </a:p>
        </p:txBody>
      </p:sp>
    </p:spTree>
    <p:extLst>
      <p:ext uri="{BB962C8B-B14F-4D97-AF65-F5344CB8AC3E}">
        <p14:creationId xmlns:p14="http://schemas.microsoft.com/office/powerpoint/2010/main" val="4087312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672</Words>
  <Application>Microsoft Office PowerPoint</Application>
  <PresentationFormat>Předvádění na obrazovce (16:9)</PresentationFormat>
  <Paragraphs>132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Inter</vt:lpstr>
      <vt:lpstr>Simple Light</vt:lpstr>
      <vt:lpstr>Specializační studium Oceňování obchodních závodů (podniků) DANĚ – 8 Spotřební daně (2 výukové hodiny)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</dc:creator>
  <cp:lastModifiedBy>TT</cp:lastModifiedBy>
  <cp:revision>216</cp:revision>
  <dcterms:modified xsi:type="dcterms:W3CDTF">2023-08-03T09:20:33Z</dcterms:modified>
</cp:coreProperties>
</file>