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31"/>
  </p:notesMasterIdLst>
  <p:sldIdLst>
    <p:sldId id="292" r:id="rId2"/>
    <p:sldId id="256" r:id="rId3"/>
    <p:sldId id="290" r:id="rId4"/>
    <p:sldId id="264" r:id="rId5"/>
    <p:sldId id="266" r:id="rId6"/>
    <p:sldId id="265" r:id="rId7"/>
    <p:sldId id="273" r:id="rId8"/>
    <p:sldId id="269" r:id="rId9"/>
    <p:sldId id="274" r:id="rId10"/>
    <p:sldId id="275" r:id="rId11"/>
    <p:sldId id="283" r:id="rId12"/>
    <p:sldId id="284" r:id="rId13"/>
    <p:sldId id="270" r:id="rId14"/>
    <p:sldId id="271" r:id="rId15"/>
    <p:sldId id="277" r:id="rId16"/>
    <p:sldId id="278" r:id="rId17"/>
    <p:sldId id="279" r:id="rId18"/>
    <p:sldId id="268" r:id="rId19"/>
    <p:sldId id="280" r:id="rId20"/>
    <p:sldId id="281" r:id="rId21"/>
    <p:sldId id="282" r:id="rId22"/>
    <p:sldId id="285" r:id="rId23"/>
    <p:sldId id="286" r:id="rId24"/>
    <p:sldId id="267" r:id="rId25"/>
    <p:sldId id="287" r:id="rId26"/>
    <p:sldId id="288" r:id="rId27"/>
    <p:sldId id="289" r:id="rId28"/>
    <p:sldId id="293" r:id="rId29"/>
    <p:sldId id="291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51D"/>
    <a:srgbClr val="7E1A4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60"/>
  </p:normalViewPr>
  <p:slideViewPr>
    <p:cSldViewPr>
      <p:cViewPr varScale="1">
        <p:scale>
          <a:sx n="155" d="100"/>
          <a:sy n="155" d="100"/>
        </p:scale>
        <p:origin x="1896" y="138"/>
      </p:cViewPr>
      <p:guideLst>
        <p:guide orient="horz" pos="216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E52B96-8F7F-4CBB-B800-51390AB682EC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6E96EA-E9FC-4CED-800E-CD7D2F847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062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9EC83-E084-48D0-9568-8C6C2AD14F5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3886200"/>
            <a:ext cx="7921625" cy="622920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vložíte Jméno Příjmení </a:t>
            </a:r>
            <a:r>
              <a:rPr lang="en-US" dirty="0" smtClean="0"/>
              <a:t>|</a:t>
            </a:r>
            <a:r>
              <a:rPr lang="cs-CZ" dirty="0" smtClean="0"/>
              <a:t> Datum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611188" y="2276872"/>
            <a:ext cx="7921625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684" r:id="rId12"/>
    <p:sldLayoutId id="214748374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sto.com/cms/cs_cz/9457.htm" TargetMode="External"/><Relationship Id="rId2" Type="http://schemas.openxmlformats.org/officeDocument/2006/relationships/hyperlink" Target="https://etul.publi.cz/book/1275-uvod-do-automatizace-a-robotizace-ve-strojirenstv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1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5" y="2603309"/>
            <a:ext cx="6400800" cy="1091295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Automatizace a robotizace ve strojírenství  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479771" cy="143810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411560" y="4797152"/>
            <a:ext cx="6400800" cy="80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Marie Stará, Ph.D.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19672" y="1268760"/>
            <a:ext cx="5628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</a:t>
            </a:r>
            <a:r>
              <a:rPr lang="cs-CZ" b="1" dirty="0"/>
              <a:t>Rozvoj lidských zdrojů TUL pro zvyšování relevance, </a:t>
            </a:r>
          </a:p>
          <a:p>
            <a:r>
              <a:rPr lang="cs-CZ" b="1" dirty="0"/>
              <a:t>kvality a přístupu ke vzdělání v podmínkách Průmyslu 4.0</a:t>
            </a:r>
            <a:endParaRPr lang="cs-CZ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59832" y="1916832"/>
            <a:ext cx="26997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CZ.02.2.69/0.0/0.0/16_015/0002329</a:t>
            </a: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 descr="varianta-a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949280"/>
            <a:ext cx="4972060" cy="64807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802125D-FE7F-4C06-B9CE-E99C00101DB5}"/>
              </a:ext>
            </a:extLst>
          </p:cNvPr>
          <p:cNvSpPr/>
          <p:nvPr/>
        </p:nvSpPr>
        <p:spPr>
          <a:xfrm>
            <a:off x="3785703" y="3837801"/>
            <a:ext cx="157261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3390" indent="-226695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324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Strojírenství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9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81259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Ventily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7385645" cy="48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81259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Onačení přívodů u rozvaděče 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55576" y="3356992"/>
            <a:ext cx="3024336" cy="936104"/>
            <a:chOff x="755576" y="3717032"/>
            <a:chExt cx="3024336" cy="936104"/>
          </a:xfrm>
        </p:grpSpPr>
        <p:sp>
          <p:nvSpPr>
            <p:cNvPr id="4" name="TextovéPole 3"/>
            <p:cNvSpPr txBox="1"/>
            <p:nvPr/>
          </p:nvSpPr>
          <p:spPr>
            <a:xfrm>
              <a:off x="827584" y="3861048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5/2 impulzní rozvaděč</a:t>
              </a:r>
            </a:p>
            <a:p>
              <a:pPr algn="ctr"/>
              <a:r>
                <a:rPr lang="cs-CZ" dirty="0" smtClean="0"/>
                <a:t>(s pneumatickým ovládáním)</a:t>
              </a:r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755576" y="3717032"/>
              <a:ext cx="3024336" cy="9361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4932040" y="515719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	přívod tlaku</a:t>
            </a:r>
          </a:p>
          <a:p>
            <a:r>
              <a:rPr lang="cs-CZ" dirty="0" smtClean="0"/>
              <a:t>2, 4 	pracovní výstupy</a:t>
            </a:r>
          </a:p>
          <a:p>
            <a:r>
              <a:rPr lang="cs-CZ" dirty="0" smtClean="0"/>
              <a:t>3, 5 	odvětrávání</a:t>
            </a:r>
          </a:p>
          <a:p>
            <a:r>
              <a:rPr lang="cs-CZ" dirty="0" smtClean="0"/>
              <a:t>12, 14 	ovládací vstupy</a:t>
            </a:r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179512" y="4451354"/>
            <a:ext cx="4392488" cy="2106248"/>
            <a:chOff x="395536" y="4725144"/>
            <a:chExt cx="4147416" cy="1953766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556" y="4797152"/>
              <a:ext cx="4085396" cy="1881758"/>
            </a:xfrm>
            <a:prstGeom prst="rect">
              <a:avLst/>
            </a:prstGeom>
          </p:spPr>
        </p:pic>
        <p:sp>
          <p:nvSpPr>
            <p:cNvPr id="11" name="Obdélník 10"/>
            <p:cNvSpPr/>
            <p:nvPr/>
          </p:nvSpPr>
          <p:spPr>
            <a:xfrm>
              <a:off x="395536" y="4725144"/>
              <a:ext cx="864096" cy="156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755576" y="1555723"/>
            <a:ext cx="3024336" cy="936104"/>
            <a:chOff x="755576" y="3717032"/>
            <a:chExt cx="3024336" cy="936104"/>
          </a:xfrm>
        </p:grpSpPr>
        <p:sp>
          <p:nvSpPr>
            <p:cNvPr id="15" name="TextovéPole 14"/>
            <p:cNvSpPr txBox="1"/>
            <p:nvPr/>
          </p:nvSpPr>
          <p:spPr>
            <a:xfrm>
              <a:off x="827584" y="3861048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3/2 monostabilní rozvaděč</a:t>
              </a:r>
            </a:p>
            <a:p>
              <a:pPr algn="ctr"/>
              <a:r>
                <a:rPr lang="cs-CZ" dirty="0" smtClean="0"/>
                <a:t>(v klidové poloze uzavřen)</a:t>
              </a:r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755576" y="3717032"/>
              <a:ext cx="3024336" cy="9361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10" y="3154968"/>
            <a:ext cx="3096344" cy="1400467"/>
          </a:xfrm>
          <a:prstGeom prst="rect">
            <a:avLst/>
          </a:prstGeom>
        </p:spPr>
      </p:pic>
      <p:grpSp>
        <p:nvGrpSpPr>
          <p:cNvPr id="23" name="Skupina 22"/>
          <p:cNvGrpSpPr/>
          <p:nvPr/>
        </p:nvGrpSpPr>
        <p:grpSpPr>
          <a:xfrm>
            <a:off x="3989824" y="1290164"/>
            <a:ext cx="2398561" cy="1335256"/>
            <a:chOff x="4897791" y="1355276"/>
            <a:chExt cx="2398561" cy="1335256"/>
          </a:xfrm>
        </p:grpSpPr>
        <p:grpSp>
          <p:nvGrpSpPr>
            <p:cNvPr id="21" name="Skupina 20"/>
            <p:cNvGrpSpPr/>
            <p:nvPr/>
          </p:nvGrpSpPr>
          <p:grpSpPr>
            <a:xfrm>
              <a:off x="4897791" y="1355276"/>
              <a:ext cx="2398561" cy="1335256"/>
              <a:chOff x="4897791" y="1355276"/>
              <a:chExt cx="2398561" cy="1335256"/>
            </a:xfrm>
          </p:grpSpPr>
          <p:grpSp>
            <p:nvGrpSpPr>
              <p:cNvPr id="18" name="Skupina 17"/>
              <p:cNvGrpSpPr/>
              <p:nvPr/>
            </p:nvGrpSpPr>
            <p:grpSpPr>
              <a:xfrm>
                <a:off x="4897791" y="1355276"/>
                <a:ext cx="2398561" cy="1335256"/>
                <a:chOff x="251521" y="4721781"/>
                <a:chExt cx="1440159" cy="837100"/>
              </a:xfrm>
            </p:grpSpPr>
            <p:pic>
              <p:nvPicPr>
                <p:cNvPr id="19" name="Obrázek 1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380" y="4721781"/>
                  <a:ext cx="1324300" cy="837100"/>
                </a:xfrm>
                <a:prstGeom prst="rect">
                  <a:avLst/>
                </a:prstGeom>
              </p:spPr>
            </p:pic>
            <p:sp>
              <p:nvSpPr>
                <p:cNvPr id="20" name="Obdélník 19"/>
                <p:cNvSpPr/>
                <p:nvPr/>
              </p:nvSpPr>
              <p:spPr>
                <a:xfrm>
                  <a:off x="251521" y="4869160"/>
                  <a:ext cx="378570" cy="4866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pic>
            <p:nvPicPr>
              <p:cNvPr id="17" name="Obrázek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0565" y="1939884"/>
                <a:ext cx="638175" cy="342900"/>
              </a:xfrm>
              <a:prstGeom prst="rect">
                <a:avLst/>
              </a:prstGeom>
            </p:spPr>
          </p:pic>
        </p:grpSp>
        <p:sp>
          <p:nvSpPr>
            <p:cNvPr id="22" name="TextovéPole 21"/>
            <p:cNvSpPr txBox="1"/>
            <p:nvPr/>
          </p:nvSpPr>
          <p:spPr>
            <a:xfrm>
              <a:off x="5106692" y="16253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12</a:t>
              </a:r>
              <a:endParaRPr lang="cs-CZ" dirty="0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6598297" y="1385909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Ventil je přestaven, jen po tu dobu, pokud trvá řídící signál.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786500" y="3102681"/>
            <a:ext cx="219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Má paměť a přestavení trvá, dokud nepřijde signál z druhé strany.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335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81259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Mechanické snímače koncových poloh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692234"/>
            <a:ext cx="3635253" cy="392854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772816"/>
            <a:ext cx="2184390" cy="1307938"/>
          </a:xfrm>
          <a:prstGeom prst="rect">
            <a:avLst/>
          </a:prstGeom>
        </p:spPr>
      </p:pic>
      <p:grpSp>
        <p:nvGrpSpPr>
          <p:cNvPr id="25" name="Skupina 24"/>
          <p:cNvGrpSpPr/>
          <p:nvPr/>
        </p:nvGrpSpPr>
        <p:grpSpPr>
          <a:xfrm>
            <a:off x="1043608" y="3429000"/>
            <a:ext cx="3024336" cy="576064"/>
            <a:chOff x="1043608" y="3429000"/>
            <a:chExt cx="3024336" cy="576064"/>
          </a:xfrm>
        </p:grpSpPr>
        <p:sp>
          <p:nvSpPr>
            <p:cNvPr id="9" name="TextovéPole 8"/>
            <p:cNvSpPr txBox="1"/>
            <p:nvPr/>
          </p:nvSpPr>
          <p:spPr>
            <a:xfrm>
              <a:off x="1115616" y="3519090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3/2 ventil ovládaný kladkou</a:t>
              </a:r>
              <a:endParaRPr lang="cs-CZ" dirty="0"/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1043608" y="3429000"/>
              <a:ext cx="2880320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1043608" y="590883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Indikace potvrzující dosažení žádané polohy, často mechanické.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069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Zapojení jednočinného válce rozvaděčem 3/2 – přímé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5027622" cy="28125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16" y="4007650"/>
            <a:ext cx="5098379" cy="2721006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4355976" y="1052736"/>
            <a:ext cx="2448272" cy="1008112"/>
            <a:chOff x="5294948" y="1772816"/>
            <a:chExt cx="2448272" cy="1008112"/>
          </a:xfrm>
        </p:grpSpPr>
        <p:sp>
          <p:nvSpPr>
            <p:cNvPr id="3" name="TextovéPole 2"/>
            <p:cNvSpPr txBox="1"/>
            <p:nvPr/>
          </p:nvSpPr>
          <p:spPr>
            <a:xfrm>
              <a:off x="5294948" y="1884690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cs typeface="Calibri" panose="020F0502020204030204" pitchFamily="34" charset="0"/>
                </a:rPr>
                <a:t>v klidové poloze </a:t>
              </a:r>
              <a:r>
                <a:rPr lang="cs-CZ" dirty="0" smtClean="0">
                  <a:cs typeface="Calibri" panose="020F0502020204030204" pitchFamily="34" charset="0"/>
                </a:rPr>
                <a:t>uzavřený (neprůtočný)</a:t>
              </a:r>
              <a:endParaRPr lang="cs-CZ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5436095" y="1772816"/>
              <a:ext cx="2160241" cy="10081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294948" y="4797370"/>
            <a:ext cx="2448272" cy="1008112"/>
            <a:chOff x="5294948" y="4797370"/>
            <a:chExt cx="2448272" cy="1008112"/>
          </a:xfrm>
        </p:grpSpPr>
        <p:sp>
          <p:nvSpPr>
            <p:cNvPr id="6" name="TextovéPole 5"/>
            <p:cNvSpPr txBox="1"/>
            <p:nvPr/>
          </p:nvSpPr>
          <p:spPr>
            <a:xfrm>
              <a:off x="5294948" y="4953205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cs typeface="Calibri" panose="020F0502020204030204" pitchFamily="34" charset="0"/>
                </a:rPr>
                <a:t>v klidové poloze </a:t>
              </a:r>
              <a:r>
                <a:rPr lang="cs-CZ" dirty="0" smtClean="0">
                  <a:cs typeface="Calibri" panose="020F0502020204030204" pitchFamily="34" charset="0"/>
                </a:rPr>
                <a:t>otevřený (průtočný)</a:t>
              </a:r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5436095" y="4797370"/>
              <a:ext cx="2160241" cy="10081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159199"/>
            <a:ext cx="1978858" cy="288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628800"/>
            <a:ext cx="4160106" cy="431880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043608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cs typeface="Calibri" panose="020F0502020204030204" pitchFamily="34" charset="0"/>
              </a:rPr>
              <a:t>Zapojení </a:t>
            </a:r>
            <a:r>
              <a:rPr lang="cs-CZ" sz="2400" b="1" dirty="0">
                <a:cs typeface="Calibri" panose="020F0502020204030204" pitchFamily="34" charset="0"/>
              </a:rPr>
              <a:t>dvojčinného válce rozvaděčem </a:t>
            </a:r>
            <a:r>
              <a:rPr lang="cs-CZ" sz="2400" b="1" dirty="0" smtClean="0">
                <a:cs typeface="Calibri" panose="020F0502020204030204" pitchFamily="34" charset="0"/>
              </a:rPr>
              <a:t>5/2 - přímé</a:t>
            </a:r>
            <a:r>
              <a:rPr lang="cs-CZ" sz="2400" b="1" dirty="0">
                <a:cs typeface="Calibri" panose="020F0502020204030204" pitchFamily="34" charset="0"/>
              </a:rPr>
              <a:t/>
            </a:r>
            <a:br>
              <a:rPr lang="cs-CZ" sz="2400" b="1" dirty="0">
                <a:cs typeface="Calibri" panose="020F0502020204030204" pitchFamily="34" charset="0"/>
              </a:rPr>
            </a:br>
            <a:r>
              <a:rPr lang="cs-CZ" sz="2400" b="1" dirty="0">
                <a:cs typeface="Calibri" panose="020F0502020204030204" pitchFamily="34" charset="0"/>
              </a:rPr>
              <a:t>vysunutí/zasunutí </a:t>
            </a:r>
            <a:endParaRPr lang="cs-CZ" sz="2400" b="1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350" y="2060848"/>
            <a:ext cx="248024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27584" y="47667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Nepřímé ovládání</a:t>
            </a:r>
            <a:endParaRPr lang="cs-CZ" sz="2400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823682" y="4653136"/>
            <a:ext cx="2304256" cy="1080120"/>
            <a:chOff x="823682" y="4653136"/>
            <a:chExt cx="2304256" cy="1080120"/>
          </a:xfrm>
        </p:grpSpPr>
        <p:sp>
          <p:nvSpPr>
            <p:cNvPr id="5" name="TextovéPole 4"/>
            <p:cNvSpPr txBox="1"/>
            <p:nvPr/>
          </p:nvSpPr>
          <p:spPr>
            <a:xfrm>
              <a:off x="823682" y="4725144"/>
              <a:ext cx="2304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dirty="0"/>
                <a:t>P</a:t>
              </a:r>
              <a:r>
                <a:rPr lang="cs-CZ" dirty="0" smtClean="0"/>
                <a:t>okud </a:t>
              </a:r>
              <a:r>
                <a:rPr lang="cs-CZ" dirty="0"/>
                <a:t>držím tlačítko START, je píst válce </a:t>
              </a:r>
              <a:r>
                <a:rPr lang="cs-CZ" dirty="0" smtClean="0"/>
                <a:t>vysunut.</a:t>
              </a:r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899592" y="4653136"/>
              <a:ext cx="2228346" cy="10801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56879"/>
            <a:ext cx="2444370" cy="329890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937733"/>
            <a:ext cx="3168352" cy="3863345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4932040" y="4801078"/>
            <a:ext cx="3744416" cy="1724266"/>
            <a:chOff x="4932040" y="4801078"/>
            <a:chExt cx="3744416" cy="1724266"/>
          </a:xfrm>
        </p:grpSpPr>
        <p:sp>
          <p:nvSpPr>
            <p:cNvPr id="10" name="TextovéPole 9"/>
            <p:cNvSpPr txBox="1"/>
            <p:nvPr/>
          </p:nvSpPr>
          <p:spPr>
            <a:xfrm>
              <a:off x="5004048" y="4909810"/>
              <a:ext cx="3600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dirty="0"/>
                <a:t>Krátkým stisknutím tlačítka START se píst válce vysouvá a po dosažení vysunuté pozice se automaticky zasune. Obě polohy jsou signalizovány koncovými spínači</a:t>
              </a: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4932040" y="4801078"/>
              <a:ext cx="3744416" cy="17242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251520" y="1268760"/>
            <a:ext cx="1728192" cy="936104"/>
            <a:chOff x="251520" y="1268760"/>
            <a:chExt cx="1728192" cy="936104"/>
          </a:xfrm>
        </p:grpSpPr>
        <p:sp>
          <p:nvSpPr>
            <p:cNvPr id="2" name="TextovéPole 1"/>
            <p:cNvSpPr txBox="1"/>
            <p:nvPr/>
          </p:nvSpPr>
          <p:spPr>
            <a:xfrm>
              <a:off x="395536" y="1412776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Monostabilní</a:t>
              </a:r>
            </a:p>
            <a:p>
              <a:pPr algn="ctr"/>
              <a:r>
                <a:rPr lang="cs-CZ" dirty="0" smtClean="0"/>
                <a:t>rozvaděč</a:t>
              </a:r>
              <a:endParaRPr lang="cs-CZ" dirty="0"/>
            </a:p>
          </p:txBody>
        </p:sp>
        <p:sp>
          <p:nvSpPr>
            <p:cNvPr id="3" name="Obdélník 2"/>
            <p:cNvSpPr/>
            <p:nvPr/>
          </p:nvSpPr>
          <p:spPr>
            <a:xfrm>
              <a:off x="251520" y="1268760"/>
              <a:ext cx="1728192" cy="9361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481774" y="1268760"/>
            <a:ext cx="1728192" cy="936104"/>
            <a:chOff x="251520" y="1268760"/>
            <a:chExt cx="1728192" cy="936104"/>
          </a:xfrm>
        </p:grpSpPr>
        <p:sp>
          <p:nvSpPr>
            <p:cNvPr id="17" name="TextovéPole 16"/>
            <p:cNvSpPr txBox="1"/>
            <p:nvPr/>
          </p:nvSpPr>
          <p:spPr>
            <a:xfrm>
              <a:off x="395536" y="1412776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Impulsní</a:t>
              </a:r>
            </a:p>
            <a:p>
              <a:pPr algn="ctr"/>
              <a:r>
                <a:rPr lang="cs-CZ" dirty="0" smtClean="0"/>
                <a:t>rozvaděč</a:t>
              </a:r>
              <a:endParaRPr lang="cs-CZ" dirty="0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251520" y="1268760"/>
              <a:ext cx="1728192" cy="9361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7958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396" y="4484851"/>
            <a:ext cx="2851361" cy="22407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Seřizování (nastavování) rychlosti </a:t>
            </a:r>
            <a:r>
              <a:rPr 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pneumotoru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0" y="2302260"/>
            <a:ext cx="6192688" cy="368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2123728" y="1479273"/>
            <a:ext cx="4896544" cy="499194"/>
            <a:chOff x="2123728" y="1479273"/>
            <a:chExt cx="4896544" cy="499194"/>
          </a:xfrm>
        </p:grpSpPr>
        <p:sp>
          <p:nvSpPr>
            <p:cNvPr id="4" name="TextovéPole 3"/>
            <p:cNvSpPr txBox="1"/>
            <p:nvPr/>
          </p:nvSpPr>
          <p:spPr>
            <a:xfrm>
              <a:off x="2123728" y="1554577"/>
              <a:ext cx="4896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Snižování rychlosti škrcením (nejčastěji na výtoku)</a:t>
              </a:r>
            </a:p>
          </p:txBody>
        </p:sp>
        <p:sp>
          <p:nvSpPr>
            <p:cNvPr id="5" name="Obdélník 4"/>
            <p:cNvSpPr/>
            <p:nvPr/>
          </p:nvSpPr>
          <p:spPr>
            <a:xfrm>
              <a:off x="2123728" y="1479273"/>
              <a:ext cx="4896544" cy="4991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251520" y="63618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err="1" smtClean="0"/>
              <a:t>Pzn</a:t>
            </a:r>
            <a:r>
              <a:rPr lang="cs-CZ" u="sng" dirty="0"/>
              <a:t>.</a:t>
            </a:r>
            <a:r>
              <a:rPr lang="cs-CZ" u="sng" dirty="0" smtClean="0"/>
              <a:t>: škrcení na vstupu – trhavý pohyb pístnice</a:t>
            </a:r>
            <a:endParaRPr lang="cs-CZ" u="sng" dirty="0"/>
          </a:p>
        </p:txBody>
      </p:sp>
      <p:sp>
        <p:nvSpPr>
          <p:cNvPr id="8" name="Obdélník 7"/>
          <p:cNvSpPr/>
          <p:nvPr/>
        </p:nvSpPr>
        <p:spPr>
          <a:xfrm>
            <a:off x="7632340" y="3437158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302260"/>
            <a:ext cx="895350" cy="8763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143911" y="3600229"/>
            <a:ext cx="212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Jednosměrný</a:t>
            </a:r>
          </a:p>
          <a:p>
            <a:r>
              <a:rPr lang="cs-CZ" b="1" dirty="0"/>
              <a:t>š</a:t>
            </a:r>
            <a:r>
              <a:rPr lang="cs-CZ" b="1" dirty="0" smtClean="0"/>
              <a:t>krticí ventil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23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Seřizování (nastavování) rychlosti </a:t>
            </a:r>
            <a:r>
              <a:rPr 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pneumotoru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1835696" y="1556792"/>
            <a:ext cx="5472608" cy="721635"/>
            <a:chOff x="2123728" y="1479273"/>
            <a:chExt cx="4896544" cy="721635"/>
          </a:xfrm>
        </p:grpSpPr>
        <p:sp>
          <p:nvSpPr>
            <p:cNvPr id="4" name="TextovéPole 3"/>
            <p:cNvSpPr txBox="1"/>
            <p:nvPr/>
          </p:nvSpPr>
          <p:spPr>
            <a:xfrm>
              <a:off x="2123728" y="1554577"/>
              <a:ext cx="489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Zvyšování rychlosti aplikací </a:t>
              </a:r>
              <a:r>
                <a:rPr lang="cs-CZ" dirty="0" err="1"/>
                <a:t>rychloodvětrávacího</a:t>
              </a:r>
              <a:r>
                <a:rPr lang="cs-CZ" dirty="0"/>
                <a:t> ventilu</a:t>
              </a:r>
            </a:p>
          </p:txBody>
        </p:sp>
        <p:sp>
          <p:nvSpPr>
            <p:cNvPr id="5" name="Obdélník 4"/>
            <p:cNvSpPr/>
            <p:nvPr/>
          </p:nvSpPr>
          <p:spPr>
            <a:xfrm>
              <a:off x="2123728" y="1479273"/>
              <a:ext cx="4896544" cy="4991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074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41" y="2131291"/>
            <a:ext cx="5952771" cy="393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5076056" y="5031088"/>
            <a:ext cx="1728416" cy="1494256"/>
            <a:chOff x="5076056" y="5031088"/>
            <a:chExt cx="1728416" cy="1494256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6056" y="5031088"/>
              <a:ext cx="1728416" cy="1337011"/>
            </a:xfrm>
            <a:prstGeom prst="rect">
              <a:avLst/>
            </a:prstGeom>
          </p:spPr>
        </p:pic>
        <p:sp>
          <p:nvSpPr>
            <p:cNvPr id="7" name="Obdélník 6"/>
            <p:cNvSpPr/>
            <p:nvPr/>
          </p:nvSpPr>
          <p:spPr>
            <a:xfrm>
              <a:off x="5148064" y="6145766"/>
              <a:ext cx="576064" cy="379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4653136"/>
            <a:ext cx="1857946" cy="19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Členění pneumatického obvodu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7638"/>
            <a:ext cx="8692018" cy="45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0251" y="404664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Základní logické funkce</a:t>
            </a:r>
          </a:p>
        </p:txBody>
      </p:sp>
      <p:pic>
        <p:nvPicPr>
          <p:cNvPr id="4098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5" y="3089548"/>
            <a:ext cx="7877986" cy="289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971600" y="1417074"/>
            <a:ext cx="2880320" cy="1477328"/>
            <a:chOff x="971600" y="1417074"/>
            <a:chExt cx="2880320" cy="1477328"/>
          </a:xfrm>
        </p:grpSpPr>
        <p:sp>
          <p:nvSpPr>
            <p:cNvPr id="3" name="TextovéPole 2"/>
            <p:cNvSpPr txBox="1"/>
            <p:nvPr/>
          </p:nvSpPr>
          <p:spPr>
            <a:xfrm>
              <a:off x="971600" y="1417074"/>
              <a:ext cx="28803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Funkce</a:t>
              </a:r>
              <a:r>
                <a:rPr lang="cs-CZ" b="1" dirty="0"/>
                <a:t> AND </a:t>
              </a:r>
              <a:r>
                <a:rPr lang="cs-CZ" dirty="0"/>
                <a:t>(konjunkce) </a:t>
              </a:r>
              <a:endParaRPr lang="cs-CZ" dirty="0" smtClean="0"/>
            </a:p>
            <a:p>
              <a:pPr algn="just"/>
              <a:r>
                <a:rPr lang="cs-CZ" dirty="0" smtClean="0"/>
                <a:t>– výstupní </a:t>
              </a:r>
              <a:r>
                <a:rPr lang="cs-CZ" dirty="0"/>
                <a:t>signál existuje jen tehdy, pokud jsou signály na obou </a:t>
              </a:r>
              <a:r>
                <a:rPr lang="cs-CZ" dirty="0" smtClean="0"/>
                <a:t>vstupech</a:t>
              </a:r>
              <a:endParaRPr lang="cs-CZ" b="1" i="1" dirty="0"/>
            </a:p>
            <a:p>
              <a:endParaRPr lang="cs-CZ" dirty="0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971600" y="1417074"/>
              <a:ext cx="2880320" cy="12198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054787"/>
            <a:ext cx="2484623" cy="20347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566" y="1474998"/>
            <a:ext cx="14573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Pneumatické pohony</a:t>
            </a:r>
            <a:r>
              <a:rPr lang="cs-CZ" altLang="cs-CZ" sz="800" dirty="0"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800" dirty="0"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412"/>
            <a:ext cx="4176464" cy="92691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 pole 2"/>
          <p:cNvSpPr txBox="1">
            <a:spLocks noChangeArrowheads="1"/>
          </p:cNvSpPr>
          <p:nvPr/>
        </p:nvSpPr>
        <p:spPr bwMode="auto">
          <a:xfrm>
            <a:off x="251520" y="5805264"/>
            <a:ext cx="8424935" cy="4854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Rozvoj lidských zdrojů TUL pro zvy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relevance, kvality a př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stupu ke vzděl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 podm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nk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 Průmyslu 4.0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CZ.02.2.69/0.0/0.0/16_015/0002329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41729"/>
            <a:ext cx="18473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0251" y="404664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Základní logické funkce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971600" y="1417074"/>
            <a:ext cx="2880320" cy="1477328"/>
            <a:chOff x="971600" y="1417074"/>
            <a:chExt cx="2880320" cy="1477328"/>
          </a:xfrm>
        </p:grpSpPr>
        <p:sp>
          <p:nvSpPr>
            <p:cNvPr id="3" name="TextovéPole 2"/>
            <p:cNvSpPr txBox="1"/>
            <p:nvPr/>
          </p:nvSpPr>
          <p:spPr>
            <a:xfrm>
              <a:off x="971600" y="1417074"/>
              <a:ext cx="28803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Funkce </a:t>
              </a:r>
              <a:r>
                <a:rPr lang="cs-CZ" b="1" dirty="0"/>
                <a:t>„NEBO“ (OR</a:t>
              </a:r>
              <a:r>
                <a:rPr lang="cs-CZ" b="1" dirty="0" smtClean="0"/>
                <a:t>)</a:t>
              </a:r>
              <a:endParaRPr lang="cs-CZ" dirty="0"/>
            </a:p>
            <a:p>
              <a:r>
                <a:rPr lang="cs-CZ" dirty="0" smtClean="0"/>
                <a:t>– výstupní </a:t>
              </a:r>
              <a:r>
                <a:rPr lang="cs-CZ" dirty="0"/>
                <a:t>signál existuje, pokud je alespoň jeden ze dvou vstupů </a:t>
              </a:r>
              <a:r>
                <a:rPr lang="cs-CZ" dirty="0" smtClean="0"/>
                <a:t>sepnut</a:t>
              </a:r>
              <a:endParaRPr lang="cs-CZ" dirty="0"/>
            </a:p>
            <a:p>
              <a:endParaRPr lang="cs-CZ" dirty="0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971600" y="1417074"/>
              <a:ext cx="2880320" cy="12198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5122" name="Obrázek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76158"/>
            <a:ext cx="7095628" cy="290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036850"/>
            <a:ext cx="2661993" cy="22827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535" y="1674564"/>
            <a:ext cx="12287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0251" y="404664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Základní logické funkce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971600" y="1417074"/>
            <a:ext cx="2889557" cy="715782"/>
            <a:chOff x="971600" y="1417074"/>
            <a:chExt cx="2889557" cy="1219838"/>
          </a:xfrm>
        </p:grpSpPr>
        <p:sp>
          <p:nvSpPr>
            <p:cNvPr id="3" name="TextovéPole 2"/>
            <p:cNvSpPr txBox="1"/>
            <p:nvPr/>
          </p:nvSpPr>
          <p:spPr>
            <a:xfrm>
              <a:off x="980837" y="1470884"/>
              <a:ext cx="28803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NEGACE</a:t>
              </a:r>
              <a:r>
                <a:rPr lang="cs-CZ" dirty="0"/>
                <a:t> – </a:t>
              </a:r>
              <a:r>
                <a:rPr lang="cs-CZ" dirty="0" smtClean="0"/>
                <a:t>když </a:t>
              </a:r>
              <a:r>
                <a:rPr lang="cs-CZ" dirty="0"/>
                <a:t>je vstup, není výstup a </a:t>
              </a:r>
              <a:r>
                <a:rPr lang="cs-CZ" dirty="0" smtClean="0"/>
                <a:t>naopak</a:t>
              </a:r>
              <a:endParaRPr lang="cs-CZ" dirty="0"/>
            </a:p>
            <a:p>
              <a:endParaRPr lang="cs-CZ" dirty="0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971600" y="1417074"/>
              <a:ext cx="2880320" cy="12198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026" name="Obrázek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5" y="2478174"/>
            <a:ext cx="8186949" cy="336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9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0251" y="404664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Pneumatické časové členy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3164369" y="1365131"/>
            <a:ext cx="2801363" cy="369332"/>
            <a:chOff x="3131840" y="1340768"/>
            <a:chExt cx="2801363" cy="369332"/>
          </a:xfrm>
        </p:grpSpPr>
        <p:sp>
          <p:nvSpPr>
            <p:cNvPr id="2" name="TextovéPole 1"/>
            <p:cNvSpPr txBox="1"/>
            <p:nvPr/>
          </p:nvSpPr>
          <p:spPr>
            <a:xfrm>
              <a:off x="3196899" y="134076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Zpoždění náběhu signálu</a:t>
              </a:r>
              <a:endParaRPr lang="cs-CZ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3131840" y="1340768"/>
              <a:ext cx="2592288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611560" y="214707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Při sepnutí signálu na vstupu se výstupní signál objeví s nastaveným časovým zpožděním, při vypnutí vstupu se současně zavře výstup.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924948"/>
            <a:ext cx="3312368" cy="25284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014" y="3861048"/>
            <a:ext cx="2587500" cy="22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261" y="4446161"/>
            <a:ext cx="2496042" cy="24046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628800"/>
            <a:ext cx="2648802" cy="2305439"/>
          </a:xfrm>
          <a:prstGeom prst="rect">
            <a:avLst/>
          </a:prstGeom>
        </p:spPr>
      </p:pic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0251" y="404664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Pneumatické časové členy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3164369" y="1365131"/>
            <a:ext cx="2592288" cy="369332"/>
            <a:chOff x="3131840" y="1340768"/>
            <a:chExt cx="2592288" cy="369332"/>
          </a:xfrm>
        </p:grpSpPr>
        <p:sp>
          <p:nvSpPr>
            <p:cNvPr id="2" name="TextovéPole 1"/>
            <p:cNvSpPr txBox="1"/>
            <p:nvPr/>
          </p:nvSpPr>
          <p:spPr>
            <a:xfrm>
              <a:off x="3196899" y="1340768"/>
              <a:ext cx="2422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Zpoždění konce signálu</a:t>
              </a:r>
              <a:endParaRPr lang="cs-CZ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3131840" y="1340768"/>
              <a:ext cx="2592288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611560" y="2147078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Přivedením tlaku do vstupu se na výstupu objeví signál </a:t>
            </a:r>
            <a:r>
              <a:rPr lang="cs-CZ" dirty="0" smtClean="0"/>
              <a:t>okamžitě, po </a:t>
            </a:r>
            <a:r>
              <a:rPr lang="cs-CZ" dirty="0"/>
              <a:t>odpojení vstupu signál na výstupu setrvá nastavení čas a teprve poté (se zpožděním) zmizí.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3470459" y="4077294"/>
            <a:ext cx="1980107" cy="369332"/>
            <a:chOff x="3131840" y="1340768"/>
            <a:chExt cx="2592288" cy="369332"/>
          </a:xfrm>
        </p:grpSpPr>
        <p:sp>
          <p:nvSpPr>
            <p:cNvPr id="13" name="TextovéPole 12"/>
            <p:cNvSpPr txBox="1"/>
            <p:nvPr/>
          </p:nvSpPr>
          <p:spPr>
            <a:xfrm>
              <a:off x="3196899" y="1340768"/>
              <a:ext cx="2422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Zkrácení signálu</a:t>
              </a:r>
              <a:endParaRPr lang="cs-CZ" dirty="0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3131840" y="1340768"/>
              <a:ext cx="2592288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611560" y="489951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Při tomto zapojení může vstupní signál trvat libovolně dlouho a výstupní signál je zkrácen na dobu </a:t>
            </a:r>
            <a:r>
              <a:rPr lang="cs-CZ" i="1" dirty="0"/>
              <a:t>t</a:t>
            </a:r>
            <a:r>
              <a:rPr lang="cs-CZ" dirty="0"/>
              <a:t>, pak zmizí.</a:t>
            </a:r>
          </a:p>
        </p:txBody>
      </p:sp>
    </p:spTree>
    <p:extLst>
      <p:ext uri="{BB962C8B-B14F-4D97-AF65-F5344CB8AC3E}">
        <p14:creationId xmlns:p14="http://schemas.microsoft.com/office/powerpoint/2010/main" val="39179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659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Přehled základních pneumatických značek - </a:t>
            </a:r>
            <a:r>
              <a:rPr lang="cs-CZ" alt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PNEUMOTORY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659911" y="1196752"/>
            <a:ext cx="7026618" cy="5438924"/>
            <a:chOff x="1659911" y="1196752"/>
            <a:chExt cx="7026618" cy="5438924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9911" y="1196752"/>
              <a:ext cx="7026618" cy="5438924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2555776" y="1916832"/>
              <a:ext cx="2592288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239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659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Přehled základních pneumatických značek - </a:t>
            </a:r>
            <a:r>
              <a:rPr lang="cs-CZ" alt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ROZVADĚČE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20" y="1054235"/>
            <a:ext cx="6059959" cy="56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659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Přehled základních pneumatických značek</a:t>
            </a:r>
            <a:endParaRPr lang="cs-CZ" altLang="cs-CZ" sz="24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6838170" cy="1440160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251520" y="1040628"/>
            <a:ext cx="2664296" cy="516164"/>
            <a:chOff x="251520" y="1040628"/>
            <a:chExt cx="2664296" cy="516164"/>
          </a:xfrm>
        </p:grpSpPr>
        <p:sp>
          <p:nvSpPr>
            <p:cNvPr id="4" name="TextovéPole 3"/>
            <p:cNvSpPr txBox="1"/>
            <p:nvPr/>
          </p:nvSpPr>
          <p:spPr>
            <a:xfrm>
              <a:off x="323528" y="1124744"/>
              <a:ext cx="2520280" cy="37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Prvky pro řízení rychlosti</a:t>
              </a:r>
              <a:endParaRPr lang="cs-CZ" b="1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251520" y="1040628"/>
              <a:ext cx="2664296" cy="5161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89040"/>
            <a:ext cx="2664296" cy="292025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373" y="3894943"/>
            <a:ext cx="3672408" cy="2778825"/>
          </a:xfrm>
          <a:prstGeom prst="rect">
            <a:avLst/>
          </a:prstGeom>
        </p:spPr>
      </p:pic>
      <p:grpSp>
        <p:nvGrpSpPr>
          <p:cNvPr id="11" name="Skupina 10"/>
          <p:cNvGrpSpPr/>
          <p:nvPr/>
        </p:nvGrpSpPr>
        <p:grpSpPr>
          <a:xfrm>
            <a:off x="251520" y="3248119"/>
            <a:ext cx="1821608" cy="516164"/>
            <a:chOff x="251520" y="1040628"/>
            <a:chExt cx="1728192" cy="516164"/>
          </a:xfrm>
        </p:grpSpPr>
        <p:sp>
          <p:nvSpPr>
            <p:cNvPr id="12" name="TextovéPole 11"/>
            <p:cNvSpPr txBox="1"/>
            <p:nvPr/>
          </p:nvSpPr>
          <p:spPr>
            <a:xfrm>
              <a:off x="323528" y="1124744"/>
              <a:ext cx="1656184" cy="37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Prvky pro řízení</a:t>
              </a:r>
              <a:endParaRPr lang="cs-CZ" b="1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251520" y="1040628"/>
              <a:ext cx="1639567" cy="5161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4583374" y="3248119"/>
            <a:ext cx="1764371" cy="516164"/>
            <a:chOff x="251519" y="1040628"/>
            <a:chExt cx="1548437" cy="516164"/>
          </a:xfrm>
        </p:grpSpPr>
        <p:sp>
          <p:nvSpPr>
            <p:cNvPr id="15" name="TextovéPole 14"/>
            <p:cNvSpPr txBox="1"/>
            <p:nvPr/>
          </p:nvSpPr>
          <p:spPr>
            <a:xfrm>
              <a:off x="323529" y="1124744"/>
              <a:ext cx="1476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Druhy ovládání</a:t>
              </a:r>
              <a:endParaRPr lang="cs-CZ" b="1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251519" y="1040628"/>
              <a:ext cx="1548437" cy="5161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894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659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Přehled základních pneumatických značek</a:t>
            </a:r>
            <a:endParaRPr lang="cs-CZ" altLang="cs-CZ" sz="24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251520" y="1040628"/>
            <a:ext cx="3528392" cy="730447"/>
            <a:chOff x="251520" y="1040628"/>
            <a:chExt cx="2664296" cy="730447"/>
          </a:xfrm>
        </p:grpSpPr>
        <p:sp>
          <p:nvSpPr>
            <p:cNvPr id="4" name="TextovéPole 3"/>
            <p:cNvSpPr txBox="1"/>
            <p:nvPr/>
          </p:nvSpPr>
          <p:spPr>
            <a:xfrm>
              <a:off x="323528" y="1124744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Prvky úpravy tlakového vzduchu</a:t>
              </a:r>
              <a:endParaRPr lang="cs-CZ" b="1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251520" y="1040628"/>
              <a:ext cx="2664296" cy="5161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332" y="1799943"/>
            <a:ext cx="6340011" cy="48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494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Literatura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412776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NOVOTNÝ, František, Vlastimil HOTAŘ, Marcel HORÁK, Marie STARÁ a Michal STARÝ. </a:t>
            </a:r>
            <a:r>
              <a:rPr lang="cs-CZ" sz="1600" i="1" dirty="0"/>
              <a:t>Úvod do automatizace a robotizace ve strojírenství</a:t>
            </a:r>
            <a:r>
              <a:rPr lang="cs-CZ" sz="1600" dirty="0"/>
              <a:t> [online]. Liberec: Technická univerzita v Liberci, 2020 [cit. </a:t>
            </a:r>
            <a:r>
              <a:rPr lang="cs-CZ" sz="1600" dirty="0" smtClean="0"/>
              <a:t>2021-10-19</a:t>
            </a:r>
            <a:r>
              <a:rPr lang="cs-CZ" sz="1600" dirty="0"/>
              <a:t>]. ISBN 978-80-7494-545-8. Dostupné z: </a:t>
            </a:r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etul.publi.cz/</a:t>
            </a:r>
            <a:r>
              <a:rPr lang="cs-CZ" sz="1600" dirty="0" err="1" smtClean="0">
                <a:hlinkClick r:id="rId2"/>
              </a:rPr>
              <a:t>book</a:t>
            </a:r>
            <a:r>
              <a:rPr lang="cs-CZ" sz="1600" dirty="0" smtClean="0">
                <a:hlinkClick r:id="rId2"/>
              </a:rPr>
              <a:t>/1275-uvod-do-automatizace-a-robotizace-ve-strojirenstvi</a:t>
            </a:r>
            <a:r>
              <a:rPr lang="cs-CZ" sz="1600" dirty="0" smtClean="0"/>
              <a:t>.</a:t>
            </a:r>
          </a:p>
          <a:p>
            <a:endParaRPr lang="cs-CZ" sz="1600" dirty="0" smtClean="0"/>
          </a:p>
          <a:p>
            <a:r>
              <a:rPr lang="pl-PL" sz="1600" i="1" dirty="0" smtClean="0"/>
              <a:t>FESTO: Katalog produktů</a:t>
            </a:r>
            <a:r>
              <a:rPr lang="pl-PL" sz="1600" dirty="0" smtClean="0"/>
              <a:t> </a:t>
            </a:r>
            <a:r>
              <a:rPr lang="pl-PL" sz="1600" dirty="0"/>
              <a:t>[online]. [cit. </a:t>
            </a:r>
            <a:r>
              <a:rPr lang="pl-PL" sz="1600" dirty="0" smtClean="0"/>
              <a:t>2019-03-12]. </a:t>
            </a:r>
            <a:r>
              <a:rPr lang="pl-PL" sz="1600" dirty="0"/>
              <a:t>Dostupné z: </a:t>
            </a:r>
            <a:r>
              <a:rPr lang="pl-PL" sz="1600" dirty="0">
                <a:hlinkClick r:id="rId3"/>
              </a:rPr>
              <a:t>https://</a:t>
            </a:r>
            <a:r>
              <a:rPr lang="pl-PL" sz="1600" dirty="0" smtClean="0">
                <a:hlinkClick r:id="rId3"/>
              </a:rPr>
              <a:t>www.festo.com/cms/cs_cz/9457.htm</a:t>
            </a:r>
            <a:endParaRPr lang="pl-PL" sz="1600" dirty="0" smtClean="0"/>
          </a:p>
          <a:p>
            <a:endParaRPr lang="cs-CZ" sz="1600" i="1" dirty="0" smtClean="0"/>
          </a:p>
          <a:p>
            <a:r>
              <a:rPr lang="cs-CZ" sz="1600" dirty="0"/>
              <a:t>Úvod do pneumatiky: Učebnice FESTO </a:t>
            </a:r>
            <a:r>
              <a:rPr lang="cs-CZ" sz="1600" dirty="0" err="1"/>
              <a:t>Didactic</a:t>
            </a:r>
            <a:r>
              <a:rPr lang="cs-CZ" sz="1600" dirty="0"/>
              <a:t>. Praha: ČVUT, 2016.</a:t>
            </a:r>
            <a:endParaRPr lang="cs-CZ" sz="1600" i="1" dirty="0" smtClean="0"/>
          </a:p>
          <a:p>
            <a:endParaRPr lang="cs-CZ" sz="1600" i="1" dirty="0" smtClean="0"/>
          </a:p>
          <a:p>
            <a:r>
              <a:rPr lang="cs-CZ" sz="1600" dirty="0"/>
              <a:t>NOVOTNÝ, F. a M. HORÁK. Základy pneumatiky (Úvod do pneumatiky a </a:t>
            </a:r>
            <a:r>
              <a:rPr lang="cs-CZ" sz="1600" dirty="0" err="1"/>
              <a:t>Elektropneumatika</a:t>
            </a:r>
            <a:r>
              <a:rPr lang="cs-CZ" sz="1600" dirty="0" smtClean="0"/>
              <a:t>) [</a:t>
            </a:r>
            <a:r>
              <a:rPr lang="cs-CZ" sz="1600" dirty="0"/>
              <a:t>DVD]. Liberec: Technická univerzita v Liberci, 2016.</a:t>
            </a:r>
            <a:endParaRPr lang="cs-CZ" sz="1600" i="1" dirty="0"/>
          </a:p>
          <a:p>
            <a:endParaRPr lang="cs-CZ" sz="1600" dirty="0"/>
          </a:p>
          <a:p>
            <a:r>
              <a:rPr lang="cs-CZ" sz="1600" i="1" dirty="0" smtClean="0"/>
              <a:t>GOOGLE</a:t>
            </a:r>
            <a:r>
              <a:rPr lang="cs-CZ" sz="1600" i="1" dirty="0"/>
              <a:t>: Picture</a:t>
            </a:r>
            <a:r>
              <a:rPr lang="cs-CZ" sz="1600" dirty="0"/>
              <a:t> [online]. [cit. </a:t>
            </a:r>
            <a:r>
              <a:rPr lang="cs-CZ" sz="1600" dirty="0" smtClean="0"/>
              <a:t>2019-05-07]. </a:t>
            </a:r>
            <a:r>
              <a:rPr lang="cs-CZ" sz="1600" dirty="0"/>
              <a:t>Dostupné z: </a:t>
            </a:r>
            <a:r>
              <a:rPr lang="cs-CZ" sz="1600" dirty="0">
                <a:hlinkClick r:id="rId4"/>
              </a:rPr>
              <a:t>https://www.google.com</a:t>
            </a:r>
            <a:r>
              <a:rPr lang="cs-CZ" sz="1600" dirty="0" smtClean="0">
                <a:hlinkClick r:id="rId4"/>
              </a:rPr>
              <a:t>/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175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5004048" y="4221088"/>
            <a:ext cx="2398561" cy="1335256"/>
            <a:chOff x="4897791" y="1355276"/>
            <a:chExt cx="2398561" cy="1335256"/>
          </a:xfrm>
        </p:grpSpPr>
        <p:grpSp>
          <p:nvGrpSpPr>
            <p:cNvPr id="8" name="Skupina 7"/>
            <p:cNvGrpSpPr/>
            <p:nvPr/>
          </p:nvGrpSpPr>
          <p:grpSpPr>
            <a:xfrm>
              <a:off x="4897791" y="1355276"/>
              <a:ext cx="2398561" cy="1335256"/>
              <a:chOff x="4897791" y="1355276"/>
              <a:chExt cx="2398561" cy="1335256"/>
            </a:xfrm>
          </p:grpSpPr>
          <p:grpSp>
            <p:nvGrpSpPr>
              <p:cNvPr id="10" name="Skupina 9"/>
              <p:cNvGrpSpPr/>
              <p:nvPr/>
            </p:nvGrpSpPr>
            <p:grpSpPr>
              <a:xfrm>
                <a:off x="4897791" y="1355276"/>
                <a:ext cx="2398561" cy="1335256"/>
                <a:chOff x="251521" y="4721781"/>
                <a:chExt cx="1440159" cy="837100"/>
              </a:xfrm>
            </p:grpSpPr>
            <p:pic>
              <p:nvPicPr>
                <p:cNvPr id="12" name="Obrázek 1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380" y="4721781"/>
                  <a:ext cx="1324300" cy="837100"/>
                </a:xfrm>
                <a:prstGeom prst="rect">
                  <a:avLst/>
                </a:prstGeom>
              </p:spPr>
            </p:pic>
            <p:sp>
              <p:nvSpPr>
                <p:cNvPr id="13" name="Obdélník 12"/>
                <p:cNvSpPr/>
                <p:nvPr/>
              </p:nvSpPr>
              <p:spPr>
                <a:xfrm>
                  <a:off x="251521" y="4869160"/>
                  <a:ext cx="378570" cy="4866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pic>
            <p:nvPicPr>
              <p:cNvPr id="11" name="Obrázek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0565" y="1939884"/>
                <a:ext cx="638175" cy="342900"/>
              </a:xfrm>
              <a:prstGeom prst="rect">
                <a:avLst/>
              </a:prstGeom>
            </p:spPr>
          </p:pic>
        </p:grpSp>
        <p:sp>
          <p:nvSpPr>
            <p:cNvPr id="9" name="TextovéPole 8"/>
            <p:cNvSpPr txBox="1"/>
            <p:nvPr/>
          </p:nvSpPr>
          <p:spPr>
            <a:xfrm>
              <a:off x="5106692" y="16253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12</a:t>
              </a:r>
              <a:endParaRPr lang="cs-CZ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3108067" y="2401633"/>
            <a:ext cx="2879386" cy="1451213"/>
            <a:chOff x="3108067" y="2401633"/>
            <a:chExt cx="2879386" cy="1451213"/>
          </a:xfrm>
        </p:grpSpPr>
        <p:grpSp>
          <p:nvGrpSpPr>
            <p:cNvPr id="4" name="Skupina 3"/>
            <p:cNvGrpSpPr/>
            <p:nvPr/>
          </p:nvGrpSpPr>
          <p:grpSpPr>
            <a:xfrm>
              <a:off x="3148981" y="2401633"/>
              <a:ext cx="2838472" cy="1451213"/>
              <a:chOff x="7793343" y="2689434"/>
              <a:chExt cx="1316177" cy="894403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0691" y="2689434"/>
                <a:ext cx="1298829" cy="894403"/>
              </a:xfrm>
              <a:prstGeom prst="rect">
                <a:avLst/>
              </a:prstGeom>
            </p:spPr>
          </p:pic>
          <p:sp>
            <p:nvSpPr>
              <p:cNvPr id="6" name="Obdélník 5"/>
              <p:cNvSpPr/>
              <p:nvPr/>
            </p:nvSpPr>
            <p:spPr>
              <a:xfrm>
                <a:off x="7793343" y="2910379"/>
                <a:ext cx="290260" cy="4554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8067" y="2789177"/>
              <a:ext cx="742950" cy="809625"/>
            </a:xfrm>
            <a:prstGeom prst="rect">
              <a:avLst/>
            </a:prstGeom>
          </p:spPr>
        </p:pic>
      </p:grpSp>
      <p:grpSp>
        <p:nvGrpSpPr>
          <p:cNvPr id="20" name="Skupina 19"/>
          <p:cNvGrpSpPr/>
          <p:nvPr/>
        </p:nvGrpSpPr>
        <p:grpSpPr>
          <a:xfrm>
            <a:off x="1259632" y="3881896"/>
            <a:ext cx="3096344" cy="1400467"/>
            <a:chOff x="1259632" y="3881896"/>
            <a:chExt cx="3096344" cy="1400467"/>
          </a:xfrm>
        </p:grpSpPr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9632" y="3881896"/>
              <a:ext cx="3096344" cy="1400467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10635" y="4194711"/>
              <a:ext cx="500037" cy="714338"/>
            </a:xfrm>
            <a:prstGeom prst="rect">
              <a:avLst/>
            </a:prstGeom>
          </p:spPr>
        </p:pic>
        <p:sp>
          <p:nvSpPr>
            <p:cNvPr id="19" name="Obdélník 18"/>
            <p:cNvSpPr/>
            <p:nvPr/>
          </p:nvSpPr>
          <p:spPr>
            <a:xfrm>
              <a:off x="4010672" y="4365104"/>
              <a:ext cx="273296" cy="543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425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Řešení DÚ - Nakreslete kinematický řetězec dle zadaného PP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3608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Ovál na stojato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86" y="4581128"/>
            <a:ext cx="2381250" cy="20955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940152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Ovál vykousnutý</a:t>
            </a:r>
            <a:endParaRPr lang="cs-CZ" dirty="0"/>
          </a:p>
        </p:txBody>
      </p:sp>
      <p:pic>
        <p:nvPicPr>
          <p:cNvPr id="10" name="Obrázek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2546084"/>
            <a:ext cx="2448272" cy="203504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779912" y="4005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Anuloid</a:t>
            </a:r>
            <a:endParaRPr lang="cs-CZ" dirty="0"/>
          </a:p>
        </p:txBody>
      </p:sp>
      <p:pic>
        <p:nvPicPr>
          <p:cNvPr id="12" name="Obrázek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92896"/>
            <a:ext cx="284274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Pneumatické mechanismy - pneumatika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472" y="1392099"/>
            <a:ext cx="8229057" cy="456114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Přenosné médium =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stlačený vzduch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rychlé a čisté pracovní médium.</a:t>
            </a:r>
          </a:p>
          <a:p>
            <a:pPr algn="just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Stlačený vzduch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vyžaduje dodatečnou úpravu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je potřeba odstranit kondenzát a nečistoty.</a:t>
            </a:r>
          </a:p>
          <a:p>
            <a:pPr algn="just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Pneumatické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mechanismy pracují s tlaky do 1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MPa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běžně 0,6 </a:t>
            </a:r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MPa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Vzduch je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řádově více stlačitelný něž kapalina, pracují pneumatické mechanismy jen v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otevřených obvodech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Obvykle jsou připojeny na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centrální rozvod vzduchu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vzduch lze lehce transportovat na malé i velké vzdálenosti.</a:t>
            </a:r>
          </a:p>
          <a:p>
            <a:pPr algn="just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Pracují v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velmi širokém spektru pracovního prostředí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(výbušné, vlhké, potravinářský, textilní a dřevozpracující průmysl,  atd.)</a:t>
            </a:r>
          </a:p>
          <a:p>
            <a:pPr algn="just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 energetického hlediska se nejedná o drahý provoz,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pneumatické prvky jsou jednoduché konstrukce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Pneumatický obvod se skládá z prvků, které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plní určitou úlohu a funkci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při přenosu stlačeného vzduchu.</a:t>
            </a:r>
          </a:p>
          <a:p>
            <a:pPr algn="just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pneumatických komponent lze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nastavovat či měnit rychlost a sílu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 velkém rozsahu.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Pneumatické válce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560" y="1392099"/>
            <a:ext cx="8074969" cy="9567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Pneumatické válce jsou často vybaveny vnitřním tlumením krajních poloh (</a:t>
            </a:r>
            <a:r>
              <a:rPr lang="cs-CZ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Festo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válce s označení PPV) a mají na pístu magnetický kroužek pro bezdotykové ovládání snímačů (</a:t>
            </a:r>
            <a:r>
              <a:rPr lang="cs-CZ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ozn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A)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03848" y="2705801"/>
            <a:ext cx="213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 N E U M O T O R Y</a:t>
            </a:r>
            <a:endParaRPr lang="cs-CZ" b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971600" y="3497889"/>
            <a:ext cx="1368152" cy="435167"/>
            <a:chOff x="971600" y="3497889"/>
            <a:chExt cx="1368152" cy="435167"/>
          </a:xfrm>
        </p:grpSpPr>
        <p:sp>
          <p:nvSpPr>
            <p:cNvPr id="2" name="TextovéPole 1"/>
            <p:cNvSpPr txBox="1"/>
            <p:nvPr/>
          </p:nvSpPr>
          <p:spPr>
            <a:xfrm>
              <a:off x="971600" y="353080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Přímočaré</a:t>
              </a:r>
              <a:endParaRPr lang="cs-CZ" dirty="0"/>
            </a:p>
          </p:txBody>
        </p:sp>
        <p:sp>
          <p:nvSpPr>
            <p:cNvPr id="3" name="Obdélník 2"/>
            <p:cNvSpPr/>
            <p:nvPr/>
          </p:nvSpPr>
          <p:spPr>
            <a:xfrm>
              <a:off x="971600" y="3497889"/>
              <a:ext cx="1368152" cy="4351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3491880" y="3497889"/>
            <a:ext cx="1368152" cy="435167"/>
            <a:chOff x="971600" y="3497889"/>
            <a:chExt cx="1368152" cy="435167"/>
          </a:xfrm>
        </p:grpSpPr>
        <p:sp>
          <p:nvSpPr>
            <p:cNvPr id="11" name="TextovéPole 10"/>
            <p:cNvSpPr txBox="1"/>
            <p:nvPr/>
          </p:nvSpPr>
          <p:spPr>
            <a:xfrm>
              <a:off x="971600" y="353080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Rotační</a:t>
              </a:r>
              <a:endParaRPr lang="cs-CZ" dirty="0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971600" y="3497889"/>
              <a:ext cx="1368152" cy="4351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868491" y="3497889"/>
            <a:ext cx="1368152" cy="435167"/>
            <a:chOff x="971600" y="3497889"/>
            <a:chExt cx="1368152" cy="435167"/>
          </a:xfrm>
        </p:grpSpPr>
        <p:sp>
          <p:nvSpPr>
            <p:cNvPr id="14" name="TextovéPole 13"/>
            <p:cNvSpPr txBox="1"/>
            <p:nvPr/>
          </p:nvSpPr>
          <p:spPr>
            <a:xfrm>
              <a:off x="971600" y="353080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Speciální</a:t>
              </a:r>
              <a:endParaRPr lang="cs-CZ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971600" y="3497889"/>
              <a:ext cx="1368152" cy="4351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3779912" y="4281130"/>
            <a:ext cx="13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Kývavé</a:t>
            </a:r>
          </a:p>
          <a:p>
            <a:r>
              <a:rPr lang="cs-CZ" dirty="0" smtClean="0"/>
              <a:t>Rychloběžné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228184" y="4167627"/>
            <a:ext cx="15594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600" dirty="0" smtClean="0"/>
          </a:p>
          <a:p>
            <a:r>
              <a:rPr lang="cs-CZ" dirty="0" smtClean="0"/>
              <a:t>Membránové</a:t>
            </a:r>
          </a:p>
          <a:p>
            <a:r>
              <a:rPr lang="cs-CZ" dirty="0" smtClean="0"/>
              <a:t>Měchové</a:t>
            </a:r>
          </a:p>
          <a:p>
            <a:r>
              <a:rPr lang="cs-CZ" dirty="0" smtClean="0"/>
              <a:t>Fluidní svaly</a:t>
            </a:r>
          </a:p>
          <a:p>
            <a:r>
              <a:rPr lang="cs-CZ" dirty="0" err="1" smtClean="0"/>
              <a:t>Bezpístnicové</a:t>
            </a:r>
            <a:endParaRPr lang="cs-CZ" dirty="0" smtClean="0"/>
          </a:p>
          <a:p>
            <a:r>
              <a:rPr lang="cs-CZ" dirty="0" smtClean="0"/>
              <a:t>Magnetické</a:t>
            </a:r>
          </a:p>
          <a:p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321021" y="4281130"/>
            <a:ext cx="13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Jednočinné</a:t>
            </a:r>
          </a:p>
          <a:p>
            <a:r>
              <a:rPr lang="cs-CZ" dirty="0" smtClean="0"/>
              <a:t>Dvojčinné</a:t>
            </a:r>
            <a:endParaRPr lang="cs-CZ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1187624" y="3933056"/>
            <a:ext cx="133397" cy="796049"/>
            <a:chOff x="1187624" y="3933056"/>
            <a:chExt cx="133397" cy="796049"/>
          </a:xfrm>
        </p:grpSpPr>
        <p:cxnSp>
          <p:nvCxnSpPr>
            <p:cNvPr id="19" name="Přímá spojnice 18"/>
            <p:cNvCxnSpPr/>
            <p:nvPr/>
          </p:nvCxnSpPr>
          <p:spPr>
            <a:xfrm>
              <a:off x="1187624" y="3933056"/>
              <a:ext cx="0" cy="7920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1187624" y="4437112"/>
              <a:ext cx="13339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1187624" y="4729105"/>
              <a:ext cx="13339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/>
          <p:cNvGrpSpPr/>
          <p:nvPr/>
        </p:nvGrpSpPr>
        <p:grpSpPr>
          <a:xfrm>
            <a:off x="3684935" y="3933056"/>
            <a:ext cx="133397" cy="796049"/>
            <a:chOff x="1187624" y="3933056"/>
            <a:chExt cx="133397" cy="796049"/>
          </a:xfrm>
        </p:grpSpPr>
        <p:cxnSp>
          <p:nvCxnSpPr>
            <p:cNvPr id="26" name="Přímá spojnice 25"/>
            <p:cNvCxnSpPr/>
            <p:nvPr/>
          </p:nvCxnSpPr>
          <p:spPr>
            <a:xfrm>
              <a:off x="1187624" y="3933056"/>
              <a:ext cx="0" cy="7920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1187624" y="4437112"/>
              <a:ext cx="13339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1187624" y="4729105"/>
              <a:ext cx="13339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Skupina 35"/>
          <p:cNvGrpSpPr/>
          <p:nvPr/>
        </p:nvGrpSpPr>
        <p:grpSpPr>
          <a:xfrm>
            <a:off x="6090038" y="3933056"/>
            <a:ext cx="133397" cy="1584176"/>
            <a:chOff x="6090038" y="3933056"/>
            <a:chExt cx="133397" cy="1584176"/>
          </a:xfrm>
        </p:grpSpPr>
        <p:cxnSp>
          <p:nvCxnSpPr>
            <p:cNvPr id="30" name="Přímá spojnice 29"/>
            <p:cNvCxnSpPr/>
            <p:nvPr/>
          </p:nvCxnSpPr>
          <p:spPr>
            <a:xfrm>
              <a:off x="6090038" y="3933056"/>
              <a:ext cx="0" cy="158417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6090038" y="4437112"/>
              <a:ext cx="13339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>
              <a:off x="6090038" y="4729105"/>
              <a:ext cx="13339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6090038" y="4998046"/>
              <a:ext cx="13339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>
              <a:off x="6090038" y="5282355"/>
              <a:ext cx="13339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>
              <a:off x="6090038" y="5512876"/>
              <a:ext cx="13339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Přímá spojnice 40"/>
          <p:cNvCxnSpPr/>
          <p:nvPr/>
        </p:nvCxnSpPr>
        <p:spPr>
          <a:xfrm flipH="1">
            <a:off x="2339752" y="3075133"/>
            <a:ext cx="1345184" cy="4187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4273095" y="3085873"/>
            <a:ext cx="0" cy="4080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5220072" y="2996952"/>
            <a:ext cx="648419" cy="5009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50630" y="734807"/>
            <a:ext cx="3400425" cy="4410075"/>
          </a:xfrm>
          <a:prstGeom prst="rect">
            <a:avLst/>
          </a:prstGeom>
        </p:spPr>
      </p:pic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8125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Příklady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pneumotorů</a:t>
            </a: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716903" y="2995769"/>
            <a:ext cx="2442399" cy="3365393"/>
            <a:chOff x="441040" y="1631853"/>
            <a:chExt cx="2442399" cy="3365393"/>
          </a:xfrm>
        </p:grpSpPr>
        <p:grpSp>
          <p:nvGrpSpPr>
            <p:cNvPr id="8" name="Skupina 7"/>
            <p:cNvGrpSpPr/>
            <p:nvPr/>
          </p:nvGrpSpPr>
          <p:grpSpPr>
            <a:xfrm>
              <a:off x="449119" y="1631853"/>
              <a:ext cx="1993851" cy="435167"/>
              <a:chOff x="971600" y="3497889"/>
              <a:chExt cx="1368152" cy="435167"/>
            </a:xfrm>
          </p:grpSpPr>
          <p:sp>
            <p:nvSpPr>
              <p:cNvPr id="9" name="TextovéPole 8"/>
              <p:cNvSpPr txBox="1"/>
              <p:nvPr/>
            </p:nvSpPr>
            <p:spPr>
              <a:xfrm>
                <a:off x="971600" y="3530806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Kompresor</a:t>
                </a:r>
                <a:endParaRPr lang="cs-CZ" dirty="0"/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971600" y="3497889"/>
                <a:ext cx="1368152" cy="43516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>
              <a:off x="457200" y="2363708"/>
              <a:ext cx="1993851" cy="435168"/>
              <a:chOff x="971600" y="3497887"/>
              <a:chExt cx="1368152" cy="679250"/>
            </a:xfrm>
          </p:grpSpPr>
          <p:sp>
            <p:nvSpPr>
              <p:cNvPr id="15" name="TextovéPole 14"/>
              <p:cNvSpPr txBox="1"/>
              <p:nvPr/>
            </p:nvSpPr>
            <p:spPr>
              <a:xfrm>
                <a:off x="971600" y="3530806"/>
                <a:ext cx="1368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Úprava vzduchu</a:t>
                </a:r>
                <a:endParaRPr lang="cs-CZ" dirty="0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971600" y="3497887"/>
                <a:ext cx="1368152" cy="6792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7" name="Skupina 16"/>
            <p:cNvGrpSpPr/>
            <p:nvPr/>
          </p:nvGrpSpPr>
          <p:grpSpPr>
            <a:xfrm>
              <a:off x="457601" y="3089812"/>
              <a:ext cx="1993851" cy="435167"/>
              <a:chOff x="971600" y="3497887"/>
              <a:chExt cx="1368152" cy="679248"/>
            </a:xfrm>
          </p:grpSpPr>
          <p:sp>
            <p:nvSpPr>
              <p:cNvPr id="18" name="TextovéPole 17"/>
              <p:cNvSpPr txBox="1"/>
              <p:nvPr/>
            </p:nvSpPr>
            <p:spPr>
              <a:xfrm>
                <a:off x="971600" y="3530806"/>
                <a:ext cx="1368152" cy="576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Vstup do rozvaděče</a:t>
                </a:r>
                <a:endParaRPr lang="cs-CZ" dirty="0"/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971600" y="3497887"/>
                <a:ext cx="1368152" cy="6792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0" name="Skupina 19"/>
            <p:cNvGrpSpPr/>
            <p:nvPr/>
          </p:nvGrpSpPr>
          <p:grpSpPr>
            <a:xfrm>
              <a:off x="457200" y="3832218"/>
              <a:ext cx="2098576" cy="435167"/>
              <a:chOff x="971599" y="3497887"/>
              <a:chExt cx="1552914" cy="679248"/>
            </a:xfrm>
          </p:grpSpPr>
          <p:sp>
            <p:nvSpPr>
              <p:cNvPr id="21" name="TextovéPole 20"/>
              <p:cNvSpPr txBox="1"/>
              <p:nvPr/>
            </p:nvSpPr>
            <p:spPr>
              <a:xfrm>
                <a:off x="971599" y="3530806"/>
                <a:ext cx="1552914" cy="576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Výstup z rozvaděče</a:t>
                </a:r>
                <a:endParaRPr lang="cs-CZ" dirty="0"/>
              </a:p>
            </p:txBody>
          </p:sp>
          <p:sp>
            <p:nvSpPr>
              <p:cNvPr id="22" name="Obdélník 21"/>
              <p:cNvSpPr/>
              <p:nvPr/>
            </p:nvSpPr>
            <p:spPr>
              <a:xfrm>
                <a:off x="971599" y="3497887"/>
                <a:ext cx="1463461" cy="6792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3" name="Skupina 22"/>
            <p:cNvGrpSpPr/>
            <p:nvPr/>
          </p:nvGrpSpPr>
          <p:grpSpPr>
            <a:xfrm>
              <a:off x="441040" y="4562079"/>
              <a:ext cx="2442399" cy="435167"/>
              <a:chOff x="971600" y="3497887"/>
              <a:chExt cx="1675939" cy="679248"/>
            </a:xfrm>
          </p:grpSpPr>
          <p:sp>
            <p:nvSpPr>
              <p:cNvPr id="24" name="TextovéPole 23"/>
              <p:cNvSpPr txBox="1"/>
              <p:nvPr/>
            </p:nvSpPr>
            <p:spPr>
              <a:xfrm>
                <a:off x="971600" y="3530806"/>
                <a:ext cx="1675939" cy="576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Vstup do </a:t>
                </a:r>
                <a:r>
                  <a:rPr lang="cs-CZ" dirty="0" err="1" smtClean="0"/>
                  <a:t>pneumotoru</a:t>
                </a:r>
                <a:endParaRPr lang="cs-CZ" dirty="0"/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971600" y="3497887"/>
                <a:ext cx="1577117" cy="6792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5" name="Přímá spojnice se šipkou 4"/>
            <p:cNvCxnSpPr>
              <a:stCxn id="10" idx="2"/>
              <a:endCxn id="16" idx="0"/>
            </p:cNvCxnSpPr>
            <p:nvPr/>
          </p:nvCxnSpPr>
          <p:spPr>
            <a:xfrm>
              <a:off x="1446045" y="2067020"/>
              <a:ext cx="8081" cy="2966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>
              <a:off x="1431074" y="2808477"/>
              <a:ext cx="0" cy="27753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>
              <a:off x="1431074" y="3546144"/>
              <a:ext cx="0" cy="27753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>
              <a:off x="1431074" y="4283811"/>
              <a:ext cx="0" cy="27753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Skupina 32"/>
          <p:cNvGrpSpPr/>
          <p:nvPr/>
        </p:nvGrpSpPr>
        <p:grpSpPr>
          <a:xfrm>
            <a:off x="4413709" y="1210004"/>
            <a:ext cx="4369785" cy="3313318"/>
            <a:chOff x="4450687" y="1429348"/>
            <a:chExt cx="4369785" cy="3313318"/>
          </a:xfrm>
        </p:grpSpPr>
        <p:pic>
          <p:nvPicPr>
            <p:cNvPr id="31" name="Obrázek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0687" y="1429348"/>
              <a:ext cx="4237224" cy="3313318"/>
            </a:xfrm>
            <a:prstGeom prst="rect">
              <a:avLst/>
            </a:prstGeom>
          </p:spPr>
        </p:pic>
        <p:sp>
          <p:nvSpPr>
            <p:cNvPr id="32" name="Obdélník 31"/>
            <p:cNvSpPr/>
            <p:nvPr/>
          </p:nvSpPr>
          <p:spPr>
            <a:xfrm>
              <a:off x="7884368" y="3823674"/>
              <a:ext cx="936104" cy="918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7318377" y="2995649"/>
            <a:ext cx="1368152" cy="657083"/>
            <a:chOff x="7521276" y="3196437"/>
            <a:chExt cx="1368152" cy="657083"/>
          </a:xfrm>
        </p:grpSpPr>
        <p:sp>
          <p:nvSpPr>
            <p:cNvPr id="34" name="TextovéPole 33"/>
            <p:cNvSpPr txBox="1"/>
            <p:nvPr/>
          </p:nvSpPr>
          <p:spPr>
            <a:xfrm>
              <a:off x="7521276" y="3196437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Jednočinný válec</a:t>
              </a:r>
              <a:endParaRPr lang="cs-CZ" dirty="0"/>
            </a:p>
          </p:txBody>
        </p:sp>
        <p:sp>
          <p:nvSpPr>
            <p:cNvPr id="35" name="Obdélník 34"/>
            <p:cNvSpPr/>
            <p:nvPr/>
          </p:nvSpPr>
          <p:spPr>
            <a:xfrm>
              <a:off x="7521276" y="3207189"/>
              <a:ext cx="1299196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8" name="Obrázek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896" y="5082625"/>
            <a:ext cx="2888928" cy="1463506"/>
          </a:xfrm>
          <a:prstGeom prst="rect">
            <a:avLst/>
          </a:prstGeom>
        </p:spPr>
      </p:pic>
      <p:grpSp>
        <p:nvGrpSpPr>
          <p:cNvPr id="41" name="Skupina 40"/>
          <p:cNvGrpSpPr/>
          <p:nvPr/>
        </p:nvGrpSpPr>
        <p:grpSpPr>
          <a:xfrm>
            <a:off x="7318377" y="5140972"/>
            <a:ext cx="1368152" cy="657083"/>
            <a:chOff x="7521276" y="3196437"/>
            <a:chExt cx="1368152" cy="657083"/>
          </a:xfrm>
        </p:grpSpPr>
        <p:sp>
          <p:nvSpPr>
            <p:cNvPr id="42" name="TextovéPole 41"/>
            <p:cNvSpPr txBox="1"/>
            <p:nvPr/>
          </p:nvSpPr>
          <p:spPr>
            <a:xfrm>
              <a:off x="7521276" y="3196437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Dvojčinný válec</a:t>
              </a:r>
              <a:endParaRPr lang="cs-CZ" dirty="0"/>
            </a:p>
          </p:txBody>
        </p:sp>
        <p:sp>
          <p:nvSpPr>
            <p:cNvPr id="43" name="Obdélník 42"/>
            <p:cNvSpPr/>
            <p:nvPr/>
          </p:nvSpPr>
          <p:spPr>
            <a:xfrm>
              <a:off x="7521276" y="3207189"/>
              <a:ext cx="1299196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Obdélník 2"/>
          <p:cNvSpPr/>
          <p:nvPr/>
        </p:nvSpPr>
        <p:spPr>
          <a:xfrm>
            <a:off x="5364088" y="3430936"/>
            <a:ext cx="1656184" cy="22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0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8125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Charakteristické parametry PM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44" y="2169510"/>
            <a:ext cx="4095211" cy="942404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1547664" y="1384552"/>
            <a:ext cx="2335555" cy="575990"/>
            <a:chOff x="1547664" y="1384552"/>
            <a:chExt cx="2335555" cy="575990"/>
          </a:xfrm>
        </p:grpSpPr>
        <p:sp>
          <p:nvSpPr>
            <p:cNvPr id="4" name="TextovéPole 3"/>
            <p:cNvSpPr txBox="1"/>
            <p:nvPr/>
          </p:nvSpPr>
          <p:spPr>
            <a:xfrm>
              <a:off x="1650971" y="1484784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Průměr pístu</a:t>
              </a:r>
              <a:endParaRPr lang="cs-CZ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1547664" y="1384552"/>
              <a:ext cx="1656184" cy="5759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156176" y="1384552"/>
            <a:ext cx="2335555" cy="575990"/>
            <a:chOff x="1547664" y="1384552"/>
            <a:chExt cx="2335555" cy="575990"/>
          </a:xfrm>
        </p:grpSpPr>
        <p:sp>
          <p:nvSpPr>
            <p:cNvPr id="11" name="TextovéPole 10"/>
            <p:cNvSpPr txBox="1"/>
            <p:nvPr/>
          </p:nvSpPr>
          <p:spPr>
            <a:xfrm>
              <a:off x="1650971" y="1484784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Pracovní zdvih</a:t>
              </a:r>
              <a:endParaRPr lang="cs-CZ" dirty="0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1547664" y="1384552"/>
              <a:ext cx="1656184" cy="5759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020" y="2064290"/>
            <a:ext cx="4224389" cy="2063914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1095099" y="3958062"/>
            <a:ext cx="2335555" cy="746564"/>
            <a:chOff x="1547664" y="1384551"/>
            <a:chExt cx="2335555" cy="746564"/>
          </a:xfrm>
        </p:grpSpPr>
        <p:sp>
          <p:nvSpPr>
            <p:cNvPr id="16" name="TextovéPole 15"/>
            <p:cNvSpPr txBox="1"/>
            <p:nvPr/>
          </p:nvSpPr>
          <p:spPr>
            <a:xfrm>
              <a:off x="1650971" y="1484784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Tlumení v koncových polohách</a:t>
              </a:r>
              <a:endParaRPr lang="cs-CZ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1547664" y="1384551"/>
              <a:ext cx="2232248" cy="746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1198406" y="6189441"/>
            <a:ext cx="25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Pružné tlumicí kroužky</a:t>
            </a:r>
            <a:endParaRPr lang="cs-CZ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530530" y="4881290"/>
            <a:ext cx="4473130" cy="1247175"/>
            <a:chOff x="530530" y="4881290"/>
            <a:chExt cx="4473130" cy="1247175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530" y="4881290"/>
              <a:ext cx="4473130" cy="1131486"/>
            </a:xfrm>
            <a:prstGeom prst="rect">
              <a:avLst/>
            </a:prstGeom>
          </p:spPr>
        </p:pic>
        <p:cxnSp>
          <p:nvCxnSpPr>
            <p:cNvPr id="19" name="Přímá spojnice 18"/>
            <p:cNvCxnSpPr/>
            <p:nvPr/>
          </p:nvCxnSpPr>
          <p:spPr>
            <a:xfrm>
              <a:off x="1180822" y="5130815"/>
              <a:ext cx="1060545" cy="9976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flipH="1">
              <a:off x="2241367" y="5120353"/>
              <a:ext cx="1059603" cy="10081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áze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110" y="5778752"/>
            <a:ext cx="1458384" cy="987110"/>
          </a:xfrm>
          <a:prstGeom prst="rect">
            <a:avLst/>
          </a:prstGeom>
        </p:spPr>
      </p:pic>
      <p:grpSp>
        <p:nvGrpSpPr>
          <p:cNvPr id="26" name="Skupina 25"/>
          <p:cNvGrpSpPr/>
          <p:nvPr/>
        </p:nvGrpSpPr>
        <p:grpSpPr>
          <a:xfrm>
            <a:off x="5384789" y="4482524"/>
            <a:ext cx="2335555" cy="575990"/>
            <a:chOff x="1547664" y="1384552"/>
            <a:chExt cx="2335555" cy="575990"/>
          </a:xfrm>
        </p:grpSpPr>
        <p:sp>
          <p:nvSpPr>
            <p:cNvPr id="27" name="TextovéPole 26"/>
            <p:cNvSpPr txBox="1"/>
            <p:nvPr/>
          </p:nvSpPr>
          <p:spPr>
            <a:xfrm>
              <a:off x="1650971" y="1484784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Snímání polohy</a:t>
              </a:r>
              <a:endParaRPr lang="cs-CZ" dirty="0"/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1547664" y="1384552"/>
              <a:ext cx="1779620" cy="5759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5" name="Obrázek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108" y="5259131"/>
            <a:ext cx="2123306" cy="1423864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5607" y="4207520"/>
            <a:ext cx="1355157" cy="9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8125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Příklady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pneumotorů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- FESTO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162050"/>
            <a:ext cx="74580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kupina 25"/>
          <p:cNvGrpSpPr/>
          <p:nvPr/>
        </p:nvGrpSpPr>
        <p:grpSpPr>
          <a:xfrm>
            <a:off x="3006576" y="2718086"/>
            <a:ext cx="1440159" cy="837100"/>
            <a:chOff x="251521" y="4721781"/>
            <a:chExt cx="1440159" cy="837100"/>
          </a:xfrm>
        </p:grpSpPr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380" y="4721781"/>
              <a:ext cx="1324300" cy="837100"/>
            </a:xfrm>
            <a:prstGeom prst="rect">
              <a:avLst/>
            </a:prstGeom>
          </p:spPr>
        </p:pic>
        <p:sp>
          <p:nvSpPr>
            <p:cNvPr id="20" name="Obdélník 19"/>
            <p:cNvSpPr/>
            <p:nvPr/>
          </p:nvSpPr>
          <p:spPr>
            <a:xfrm>
              <a:off x="251521" y="4869160"/>
              <a:ext cx="378570" cy="486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8125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Rozváděcí ventily - rozvaděče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155897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Jsou prvky v pneumatickém obvodu pro řízení toku vzduchu v pneumatickém obvodu.  Počet pracovních otvorů dává počet cest a většinou se používají dvoupolohové rozvaděče </a:t>
            </a:r>
            <a:r>
              <a:rPr lang="cs-CZ" dirty="0" smtClean="0"/>
              <a:t>(dvě spínací polohy).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323528" y="2309987"/>
            <a:ext cx="3728287" cy="338554"/>
            <a:chOff x="323528" y="2309987"/>
            <a:chExt cx="3728287" cy="338554"/>
          </a:xfrm>
        </p:grpSpPr>
        <p:sp>
          <p:nvSpPr>
            <p:cNvPr id="4" name="TextovéPole 3"/>
            <p:cNvSpPr txBox="1"/>
            <p:nvPr/>
          </p:nvSpPr>
          <p:spPr>
            <a:xfrm>
              <a:off x="323528" y="2309987"/>
              <a:ext cx="37282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3/2 </a:t>
              </a:r>
              <a:r>
                <a:rPr lang="cs-CZ" sz="1600" dirty="0" smtClean="0"/>
                <a:t>rozvaděč, neprůtočný </a:t>
              </a:r>
              <a:r>
                <a:rPr lang="cs-CZ" sz="1600" dirty="0"/>
                <a:t>v klidové poloze</a:t>
              </a:r>
            </a:p>
          </p:txBody>
        </p:sp>
        <p:sp>
          <p:nvSpPr>
            <p:cNvPr id="5" name="Obdélník 4"/>
            <p:cNvSpPr/>
            <p:nvPr/>
          </p:nvSpPr>
          <p:spPr>
            <a:xfrm>
              <a:off x="323528" y="2309987"/>
              <a:ext cx="3672407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710642" y="2309986"/>
            <a:ext cx="3470303" cy="338555"/>
            <a:chOff x="295588" y="2309986"/>
            <a:chExt cx="3728287" cy="338555"/>
          </a:xfrm>
        </p:grpSpPr>
        <p:sp>
          <p:nvSpPr>
            <p:cNvPr id="12" name="TextovéPole 11"/>
            <p:cNvSpPr txBox="1"/>
            <p:nvPr/>
          </p:nvSpPr>
          <p:spPr>
            <a:xfrm>
              <a:off x="295588" y="2309986"/>
              <a:ext cx="37282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3/2 </a:t>
              </a:r>
              <a:r>
                <a:rPr lang="cs-CZ" sz="1600" dirty="0" smtClean="0"/>
                <a:t>rozvaděč, průtočný </a:t>
              </a:r>
              <a:r>
                <a:rPr lang="cs-CZ" sz="1600" dirty="0"/>
                <a:t>v klidové poloze</a:t>
              </a:r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323528" y="2309987"/>
              <a:ext cx="3672407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028" name="Obrázek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70" t="-793" r="17870" b="793"/>
          <a:stretch/>
        </p:blipFill>
        <p:spPr bwMode="auto">
          <a:xfrm>
            <a:off x="1403648" y="4653136"/>
            <a:ext cx="4276380" cy="201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5835198" y="5033531"/>
            <a:ext cx="2567145" cy="338554"/>
            <a:chOff x="323528" y="2309987"/>
            <a:chExt cx="3672407" cy="338554"/>
          </a:xfrm>
        </p:grpSpPr>
        <p:sp>
          <p:nvSpPr>
            <p:cNvPr id="17" name="TextovéPole 16"/>
            <p:cNvSpPr txBox="1"/>
            <p:nvPr/>
          </p:nvSpPr>
          <p:spPr>
            <a:xfrm>
              <a:off x="323529" y="2309987"/>
              <a:ext cx="2828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Princip 5/2 rozvaděče</a:t>
              </a:r>
              <a:endParaRPr lang="cs-CZ" sz="1600" dirty="0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323528" y="2309987"/>
              <a:ext cx="3672407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889" y="5500683"/>
            <a:ext cx="1134458" cy="1051764"/>
          </a:xfrm>
          <a:prstGeom prst="rect">
            <a:avLst/>
          </a:prstGeom>
        </p:spPr>
      </p:pic>
      <p:grpSp>
        <p:nvGrpSpPr>
          <p:cNvPr id="27" name="Skupina 26"/>
          <p:cNvGrpSpPr/>
          <p:nvPr/>
        </p:nvGrpSpPr>
        <p:grpSpPr>
          <a:xfrm>
            <a:off x="88216" y="2962585"/>
            <a:ext cx="3259648" cy="1621006"/>
            <a:chOff x="88216" y="2962585"/>
            <a:chExt cx="3259648" cy="1621006"/>
          </a:xfrm>
        </p:grpSpPr>
        <p:pic>
          <p:nvPicPr>
            <p:cNvPr id="1026" name="Obrázek 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524"/>
            <a:stretch/>
          </p:blipFill>
          <p:spPr bwMode="auto">
            <a:xfrm>
              <a:off x="88216" y="2962585"/>
              <a:ext cx="3259648" cy="153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1718040" y="3574631"/>
              <a:ext cx="235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1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3052705" y="3756631"/>
              <a:ext cx="235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2</a:t>
              </a:r>
              <a:endParaRPr lang="cs-CZ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404076" y="4214259"/>
              <a:ext cx="235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3</a:t>
              </a:r>
              <a:endParaRPr lang="cs-CZ" dirty="0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4516519" y="2896583"/>
            <a:ext cx="3407892" cy="1442007"/>
            <a:chOff x="4516519" y="2896583"/>
            <a:chExt cx="3407892" cy="1442007"/>
          </a:xfrm>
        </p:grpSpPr>
        <p:pic>
          <p:nvPicPr>
            <p:cNvPr id="1027" name="Obrázek 1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148"/>
            <a:stretch/>
          </p:blipFill>
          <p:spPr bwMode="auto">
            <a:xfrm>
              <a:off x="4584607" y="2896583"/>
              <a:ext cx="3339804" cy="1442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5864371" y="3769972"/>
              <a:ext cx="235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2</a:t>
              </a:r>
              <a:endParaRPr lang="cs-CZ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4516519" y="3915292"/>
              <a:ext cx="235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1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5877467" y="3409194"/>
              <a:ext cx="235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3</a:t>
              </a:r>
              <a:endParaRPr lang="cs-CZ" dirty="0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7793343" y="2689434"/>
            <a:ext cx="1316177" cy="894403"/>
            <a:chOff x="7793343" y="2689434"/>
            <a:chExt cx="1316177" cy="894403"/>
          </a:xfrm>
        </p:grpSpPr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0691" y="2689434"/>
              <a:ext cx="1298829" cy="894403"/>
            </a:xfrm>
            <a:prstGeom prst="rect">
              <a:avLst/>
            </a:prstGeom>
          </p:spPr>
        </p:pic>
        <p:sp>
          <p:nvSpPr>
            <p:cNvPr id="30" name="Obdélník 29"/>
            <p:cNvSpPr/>
            <p:nvPr/>
          </p:nvSpPr>
          <p:spPr>
            <a:xfrm>
              <a:off x="7793343" y="2910379"/>
              <a:ext cx="290260" cy="455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754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-prezentace-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UL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fs-prezentace-cz</Template>
  <TotalTime>9325</TotalTime>
  <Words>892</Words>
  <Application>Microsoft Office PowerPoint</Application>
  <PresentationFormat>Předvádění na obrazovce (4:3)</PresentationFormat>
  <Paragraphs>158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Myriad Pro</vt:lpstr>
      <vt:lpstr>Times New Roman</vt:lpstr>
      <vt:lpstr>fs-prezentace-cz</vt:lpstr>
      <vt:lpstr>Prezentace aplikace PowerPoint</vt:lpstr>
      <vt:lpstr>Pneumatické pohony </vt:lpstr>
      <vt:lpstr>Řešení DÚ - Nakreslete kinematický řetězec dle zadaného PP</vt:lpstr>
      <vt:lpstr>Pneumatické mechanismy - pneumatika</vt:lpstr>
      <vt:lpstr>Pneumatické válce</vt:lpstr>
      <vt:lpstr>Příklady pneumotorů</vt:lpstr>
      <vt:lpstr>Charakteristické parametry PM</vt:lpstr>
      <vt:lpstr>Příklady pneumotorů - FESTO</vt:lpstr>
      <vt:lpstr>Rozváděcí ventily - rozvaděče</vt:lpstr>
      <vt:lpstr>Ventily</vt:lpstr>
      <vt:lpstr>Onačení přívodů u rozvaděče </vt:lpstr>
      <vt:lpstr>Mechanické snímače koncových poloh</vt:lpstr>
      <vt:lpstr>Zapojení jednočinného válce rozvaděčem 3/2 – přímé</vt:lpstr>
      <vt:lpstr>Prezentace aplikace PowerPoint</vt:lpstr>
      <vt:lpstr>Prezentace aplikace PowerPoint</vt:lpstr>
      <vt:lpstr>Seřizování (nastavování) rychlosti pneumotoru </vt:lpstr>
      <vt:lpstr>Seřizování (nastavování) rychlosti pneumotoru </vt:lpstr>
      <vt:lpstr>Členění pneumatického obvodu</vt:lpstr>
      <vt:lpstr>Základní logické funkce</vt:lpstr>
      <vt:lpstr>Základní logické funkce</vt:lpstr>
      <vt:lpstr>Základní logické funkce</vt:lpstr>
      <vt:lpstr>Pneumatické časové členy</vt:lpstr>
      <vt:lpstr>Pneumatické časové členy</vt:lpstr>
      <vt:lpstr>Přehled základních pneumatických značek - PNEUMOTORY</vt:lpstr>
      <vt:lpstr>Přehled základních pneumatických značek - ROZVADĚČE</vt:lpstr>
      <vt:lpstr>Přehled základních pneumatických značek</vt:lpstr>
      <vt:lpstr>Přehled základních pneumatických značek</vt:lpstr>
      <vt:lpstr>Literatura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zuzana.horcickova</dc:creator>
  <cp:keywords>TUL</cp:keywords>
  <cp:lastModifiedBy>LRS</cp:lastModifiedBy>
  <cp:revision>149</cp:revision>
  <cp:lastPrinted>2020-10-19T05:55:59Z</cp:lastPrinted>
  <dcterms:created xsi:type="dcterms:W3CDTF">2018-11-26T09:19:37Z</dcterms:created>
  <dcterms:modified xsi:type="dcterms:W3CDTF">2021-10-26T09:05:50Z</dcterms:modified>
</cp:coreProperties>
</file>