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08" r:id="rId1"/>
  </p:sldMasterIdLst>
  <p:sldIdLst>
    <p:sldId id="256" r:id="rId2"/>
    <p:sldId id="257" r:id="rId3"/>
    <p:sldId id="260" r:id="rId4"/>
    <p:sldId id="276" r:id="rId5"/>
    <p:sldId id="275" r:id="rId6"/>
    <p:sldId id="258" r:id="rId7"/>
    <p:sldId id="259" r:id="rId8"/>
    <p:sldId id="262" r:id="rId9"/>
    <p:sldId id="265" r:id="rId10"/>
    <p:sldId id="267" r:id="rId11"/>
    <p:sldId id="269" r:id="rId12"/>
    <p:sldId id="271" r:id="rId13"/>
    <p:sldId id="273" r:id="rId14"/>
    <p:sldId id="264" r:id="rId15"/>
    <p:sldId id="261" r:id="rId16"/>
    <p:sldId id="263" r:id="rId17"/>
    <p:sldId id="266" r:id="rId18"/>
    <p:sldId id="268" r:id="rId19"/>
    <p:sldId id="270" r:id="rId20"/>
    <p:sldId id="272" r:id="rId21"/>
    <p:sldId id="274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577B95-6EEB-48AF-A81D-897ADBD2904A}" v="4299" dt="2020-03-26T01:41:13.3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520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567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968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44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75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50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710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61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59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78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78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34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488E6146-1C0A-4739-84A4-CE454A7B2AC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10B0508A-85F3-4117-B1F6-BDACD85A03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56DB519C-E7E6-4ED7-8440-9702C70044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4367639"/>
            <a:ext cx="11707367" cy="1852186"/>
          </a:xfrm>
          <a:prstGeom prst="rect">
            <a:avLst/>
          </a:prstGeom>
          <a:solidFill>
            <a:srgbClr val="6664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848" y="4590661"/>
            <a:ext cx="10210862" cy="1065690"/>
          </a:xfrm>
        </p:spPr>
        <p:txBody>
          <a:bodyPr>
            <a:normAutofit/>
          </a:bodyPr>
          <a:lstStyle/>
          <a:p>
            <a:r>
              <a:rPr lang="cs-CZ" sz="5500">
                <a:ea typeface="+mj-lt"/>
                <a:cs typeface="+mj-lt"/>
              </a:rPr>
              <a:t>Unit 3 - PRODUCT and PACKAGING</a:t>
            </a:r>
            <a:endParaRPr lang="cs-CZ" sz="55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0014" y="5666792"/>
            <a:ext cx="10180696" cy="542592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>
                    <a:alpha val="80000"/>
                  </a:srgbClr>
                </a:solidFill>
              </a:rPr>
              <a:t>Nguyen Thi Tam</a:t>
            </a: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804D048-2855-41F6-906D-D085E9608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 4. Match each </a:t>
            </a:r>
            <a:r>
              <a:rPr lang="en-US"/>
              <a:t>word.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7EFB83B-B742-46A1-A8CE-3C217FFDA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cs-CZ" sz="2400" b="1" dirty="0"/>
              <a:t>   TREAT, RATING, BENEFIT, BUMP, WRAP </a:t>
            </a:r>
            <a:r>
              <a:rPr lang="cs-CZ" sz="2400" b="1"/>
              <a:t>USP,  TRIGGER, FEATURE, MOCKUP, RARE, SLIDE</a:t>
            </a: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/>
              <a:t> _____ - very strong feeling of anger.</a:t>
            </a:r>
            <a:endParaRPr lang="cs-CZ" sz="2400" dirty="0"/>
          </a:p>
          <a:p>
            <a:r>
              <a:rPr lang="cs-CZ" sz="2400" dirty="0">
                <a:ea typeface="+mn-lt"/>
                <a:cs typeface="+mn-lt"/>
              </a:rPr>
              <a:t> </a:t>
            </a:r>
            <a:r>
              <a:rPr lang="cs-CZ" sz="2400">
                <a:ea typeface="+mn-lt"/>
                <a:cs typeface="+mn-lt"/>
              </a:rPr>
              <a:t> _____  - the thing that makes a product or service different from others.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>
                <a:ea typeface="+mn-lt"/>
                <a:cs typeface="+mn-lt"/>
              </a:rPr>
              <a:t> _____ - to make something happen.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 dirty="0"/>
              <a:t> </a:t>
            </a:r>
            <a:r>
              <a:rPr lang="cs-CZ" sz="2400">
                <a:ea typeface="+mn-lt"/>
                <a:cs typeface="+mn-lt"/>
              </a:rPr>
              <a:t> _____ - an important part or aspect.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>
                <a:ea typeface="+mn-lt"/>
                <a:cs typeface="+mn-lt"/>
              </a:rPr>
              <a:t> _____ - a model of future product.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>
                <a:ea typeface="+mn-lt"/>
                <a:cs typeface="+mn-lt"/>
              </a:rPr>
              <a:t> _____  - something that could cause harm.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>
                <a:ea typeface="+mn-lt"/>
                <a:cs typeface="+mn-lt"/>
              </a:rPr>
              <a:t> _____  - to hit against something solid.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>
                <a:ea typeface="+mn-lt"/>
                <a:cs typeface="+mn-lt"/>
              </a:rPr>
              <a:t> _____  - an advantage you get from a product or situation.</a:t>
            </a:r>
            <a:endParaRPr lang="cs-CZ" sz="24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028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29DC5A77-10C9-4ECF-B7EB-8D917F36A9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FFE28B5-FB16-49A9-B851-3C35FAC0CA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903C902-B0F9-478E-8208-8D7DD9672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Exercises 5. Complete text with </a:t>
            </a:r>
            <a:r>
              <a:rPr lang="en-US" i="1">
                <a:ea typeface="+mj-lt"/>
                <a:cs typeface="+mj-lt"/>
              </a:rPr>
              <a:t>the or -</a:t>
            </a: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1014442-855A-4E0F-8D09-C314661A48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9B1ABF09-86CF-414E-88A5-2B84CC7232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3FE91770-CDBB-4D24-94E5-AD484F36CE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B7293018-607B-43A7-BEB8-DCB510A78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>
                <a:ea typeface="+mn-lt"/>
                <a:cs typeface="+mn-lt"/>
              </a:rPr>
              <a:t>I arrived in __  USA last Monday. We left __ Rome, flew over __ Alps and made a quick stop in __ London. There we went shopping at __ Harrods, visited __ Tower and enjoyed a sunny afternoon in __ Hyde Park. On the following day we left for__  New York. __ time on board wasn't boring as there were two films to watch on __ monitor.__  people on __ plane were all __ Italian. Before we landed at __ JFK airport, we saw __ Statue of Liberty, __ Ellis Island and __ Empire State Building. __ hotel I stayed in was on __ corner of __ 42nd Street and __ 5th Avenue. I don't like __ hotels very much, but I didn't have __ time to rent an apartment.</a:t>
            </a:r>
            <a:endParaRPr lang="cs-CZ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70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DCA04DB-B306-4134-B476-AC9FD84A3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 6. Complete text with a/an </a:t>
            </a:r>
            <a:r>
              <a:rPr lang="en-US" i="1"/>
              <a:t>the or -</a:t>
            </a:r>
            <a:endParaRPr lang="en-US">
              <a:ea typeface="+mj-lt"/>
              <a:cs typeface="+mj-lt"/>
            </a:endParaRPr>
          </a:p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1989315-437D-42A3-BFB4-46422C702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626764"/>
            <a:ext cx="7814872" cy="5520377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2400">
                <a:ea typeface="+mn-lt"/>
                <a:cs typeface="+mn-lt"/>
              </a:rPr>
              <a:t> Look at ___ sea!</a:t>
            </a:r>
            <a:endParaRPr lang="cs-CZ" sz="2400"/>
          </a:p>
          <a:p>
            <a:r>
              <a:rPr lang="cs-CZ" sz="2400">
                <a:ea typeface="+mn-lt"/>
                <a:cs typeface="+mn-lt"/>
              </a:rPr>
              <a:t> Who is ___  lady in ___ picture?</a:t>
            </a:r>
            <a:endParaRPr lang="cs-CZ" sz="2400"/>
          </a:p>
          <a:p>
            <a:r>
              <a:rPr lang="cs-CZ" sz="2400">
                <a:ea typeface="+mn-lt"/>
                <a:cs typeface="+mn-lt"/>
              </a:rPr>
              <a:t> I visited ___ South Africa last summer.</a:t>
            </a:r>
            <a:endParaRPr lang="cs-CZ" sz="2400"/>
          </a:p>
          <a:p>
            <a:r>
              <a:rPr lang="cs-CZ" sz="2400">
                <a:ea typeface="+mn-lt"/>
                <a:cs typeface="+mn-lt"/>
              </a:rPr>
              <a:t> The book is about ___  man who lives on ___  small island.</a:t>
            </a:r>
            <a:endParaRPr lang="cs-CZ" sz="2400"/>
          </a:p>
          <a:p>
            <a:r>
              <a:rPr lang="cs-CZ" sz="2400">
                <a:ea typeface="+mn-lt"/>
                <a:cs typeface="+mn-lt"/>
              </a:rPr>
              <a:t> I work as ___  only English teacher at this school.</a:t>
            </a:r>
            <a:endParaRPr lang="cs-CZ" sz="2400"/>
          </a:p>
          <a:p>
            <a:r>
              <a:rPr lang="cs-CZ" sz="2400">
                <a:ea typeface="+mn-lt"/>
                <a:cs typeface="+mn-lt"/>
              </a:rPr>
              <a:t> Harry fixed ___  car, so we can go to ___  lake.</a:t>
            </a:r>
            <a:endParaRPr lang="cs-CZ" sz="2400"/>
          </a:p>
          <a:p>
            <a:r>
              <a:rPr lang="cs-CZ" sz="2400">
                <a:ea typeface="+mn-lt"/>
                <a:cs typeface="+mn-lt"/>
              </a:rPr>
              <a:t> She goes to work by ___ bike.</a:t>
            </a:r>
            <a:endParaRPr lang="cs-CZ" sz="2400"/>
          </a:p>
          <a:p>
            <a:r>
              <a:rPr lang="cs-CZ" sz="2400">
                <a:ea typeface="+mn-lt"/>
                <a:cs typeface="+mn-lt"/>
              </a:rPr>
              <a:t> Jamy likes ___ music, he plays ___ instrument.</a:t>
            </a:r>
            <a:endParaRPr lang="cs-CZ" sz="2400"/>
          </a:p>
          <a:p>
            <a:r>
              <a:rPr lang="cs-CZ" sz="2400">
                <a:ea typeface="+mn-lt"/>
                <a:cs typeface="+mn-lt"/>
              </a:rPr>
              <a:t> Marie enjoys eating ___ Swiss cheese.</a:t>
            </a:r>
            <a:endParaRPr lang="cs-CZ" sz="2400"/>
          </a:p>
          <a:p>
            <a:r>
              <a:rPr lang="cs-CZ" sz="2400">
                <a:ea typeface="+mn-lt"/>
                <a:cs typeface="+mn-lt"/>
              </a:rPr>
              <a:t> We have ___ small house in ___ village in ___ Netherlands.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225860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9FBE1B9-9329-451F-888E-C817EEE05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Exercises 7. </a:t>
            </a:r>
            <a:r>
              <a:rPr lang="en-US" dirty="0">
                <a:ea typeface="+mj-lt"/>
                <a:cs typeface="+mj-lt"/>
              </a:rPr>
              <a:t>Make sentences and adding relative clauses.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836ACE3-18F8-4E0C-A536-692E49767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>
                <a:ea typeface="+mn-lt"/>
                <a:cs typeface="+mn-lt"/>
              </a:rPr>
              <a:t> The doctor was sick (I wanted to see the doctor)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>
                <a:ea typeface="+mn-lt"/>
                <a:cs typeface="+mn-lt"/>
              </a:rPr>
              <a:t> The doctor I wanted to see was sick. </a:t>
            </a:r>
          </a:p>
          <a:p>
            <a:r>
              <a:rPr lang="cs-CZ" sz="2400" dirty="0">
                <a:ea typeface="+mn-lt"/>
                <a:cs typeface="+mn-lt"/>
              </a:rPr>
              <a:t> </a:t>
            </a:r>
            <a:r>
              <a:rPr lang="cs-CZ" sz="2400">
                <a:ea typeface="+mn-lt"/>
                <a:cs typeface="+mn-lt"/>
              </a:rPr>
              <a:t>I wrote to the friend (you met the friend last week)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>
                <a:ea typeface="+mn-lt"/>
                <a:cs typeface="+mn-lt"/>
              </a:rPr>
              <a:t> The accountant was arrested (the accountant works for my father's company)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 dirty="0">
                <a:ea typeface="+mn-lt"/>
                <a:cs typeface="+mn-lt"/>
              </a:rPr>
              <a:t> </a:t>
            </a:r>
            <a:r>
              <a:rPr lang="cs-CZ" sz="2400">
                <a:ea typeface="+mn-lt"/>
                <a:cs typeface="+mn-lt"/>
              </a:rPr>
              <a:t>The mobile phone can't be fixed (the mobile phone is broken)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>
                <a:ea typeface="+mn-lt"/>
                <a:cs typeface="+mn-lt"/>
              </a:rPr>
              <a:t> John made a copy of the photo (I took the photo)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>
                <a:ea typeface="+mn-lt"/>
                <a:cs typeface="+mn-lt"/>
              </a:rPr>
              <a:t> I went to the restaurant (I read about the restaurant in the newspaper)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 dirty="0">
                <a:ea typeface="+mn-lt"/>
                <a:cs typeface="+mn-lt"/>
              </a:rPr>
              <a:t> </a:t>
            </a:r>
            <a:r>
              <a:rPr lang="cs-CZ" sz="2400">
                <a:ea typeface="+mn-lt"/>
                <a:cs typeface="+mn-lt"/>
              </a:rPr>
              <a:t>The man was late (Julie invited the man)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 dirty="0">
                <a:ea typeface="+mn-lt"/>
                <a:cs typeface="+mn-lt"/>
              </a:rPr>
              <a:t> </a:t>
            </a:r>
            <a:r>
              <a:rPr lang="cs-CZ" sz="2400">
                <a:ea typeface="+mn-lt"/>
                <a:cs typeface="+mn-lt"/>
              </a:rPr>
              <a:t>The nurse is in the office (the nurse treated my grandmother)</a:t>
            </a:r>
            <a:endParaRPr lang="cs-CZ" sz="24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8338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57F231E5-F402-49E1-82B4-C762909ED22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6F0BA12B-74D1-4DB1-9A3F-C9BA27B815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515FCC40-AA93-4D3B-90D0-69BC824EAD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44DB11B-B6D8-4EE0-88EF-4A95C4E3AF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84398" y="1298448"/>
            <a:ext cx="7315200" cy="3255264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2"/>
                </a:solidFill>
              </a:rPr>
              <a:t>Answer key..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119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1CEA1DB-F2D3-490B-8D5C-00C3746D0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Exercises 1.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ECEBCC3-D60C-47E8-90FC-10C8F2A1F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/>
              <a:t> I f they </a:t>
            </a:r>
            <a:r>
              <a:rPr lang="cs-CZ" sz="2400" b="1"/>
              <a:t>widened</a:t>
            </a:r>
            <a:r>
              <a:rPr lang="cs-CZ" sz="2400"/>
              <a:t> this road, there would be fewer accidents. </a:t>
            </a:r>
            <a:endParaRPr lang="cs-CZ" sz="2400">
              <a:ea typeface="+mn-lt"/>
              <a:cs typeface="+mn-lt"/>
            </a:endParaRPr>
          </a:p>
          <a:p>
            <a:r>
              <a:rPr lang="cs-CZ" sz="2400" i="1"/>
              <a:t>The statue is 3 metres </a:t>
            </a:r>
            <a:r>
              <a:rPr lang="cs-CZ" sz="2400" b="1" i="1"/>
              <a:t>high</a:t>
            </a:r>
            <a:r>
              <a:rPr lang="cs-CZ" sz="2400" i="1"/>
              <a:t>.</a:t>
            </a:r>
            <a:endParaRPr lang="cs-CZ" sz="2400">
              <a:ea typeface="+mn-lt"/>
              <a:cs typeface="+mn-lt"/>
            </a:endParaRPr>
          </a:p>
          <a:p>
            <a:r>
              <a:rPr lang="cs-CZ" sz="2400"/>
              <a:t>When I </a:t>
            </a:r>
            <a:r>
              <a:rPr lang="cs-CZ" sz="2400" b="1">
                <a:ea typeface="+mn-lt"/>
                <a:cs typeface="+mn-lt"/>
              </a:rPr>
              <a:t>weighed</a:t>
            </a:r>
            <a:r>
              <a:rPr lang="cs-CZ" sz="2400"/>
              <a:t> myself, I found out I'd lost 10kg!</a:t>
            </a:r>
            <a:endParaRPr lang="en-US" sz="2400">
              <a:ea typeface="+mn-lt"/>
              <a:cs typeface="+mn-lt"/>
            </a:endParaRPr>
          </a:p>
          <a:p>
            <a:r>
              <a:rPr lang="cs-CZ" sz="2400" i="1"/>
              <a:t>What</a:t>
            </a:r>
            <a:r>
              <a:rPr lang="cs-CZ" sz="2400" dirty="0"/>
              <a:t> </a:t>
            </a:r>
            <a:r>
              <a:rPr lang="cs-CZ" sz="2400" b="1" i="1"/>
              <a:t>length</a:t>
            </a:r>
            <a:r>
              <a:rPr lang="cs-CZ" sz="2400" dirty="0"/>
              <a:t> </a:t>
            </a:r>
            <a:r>
              <a:rPr lang="cs-CZ" sz="2400" i="1"/>
              <a:t>is the pool at the sports club?</a:t>
            </a:r>
            <a:endParaRPr lang="en-US" sz="2400">
              <a:ea typeface="+mn-lt"/>
              <a:cs typeface="+mn-lt"/>
            </a:endParaRPr>
          </a:p>
          <a:p>
            <a:r>
              <a:rPr lang="cs-CZ" sz="2400" i="1"/>
              <a:t>We were travelling at a </a:t>
            </a:r>
            <a:r>
              <a:rPr lang="cs-CZ" sz="2400" b="1" i="1"/>
              <a:t>height</a:t>
            </a:r>
            <a:r>
              <a:rPr lang="cs-CZ" sz="2400" i="1"/>
              <a:t> of 10,000 metres above sea level.</a:t>
            </a:r>
            <a:endParaRPr lang="en-US" sz="2400">
              <a:ea typeface="+mn-lt"/>
              <a:cs typeface="+mn-lt"/>
            </a:endParaRPr>
          </a:p>
          <a:p>
            <a:r>
              <a:rPr lang="cs-CZ" sz="2400" i="1"/>
              <a:t>The zoo insists on the mammals having a pool at least 10 metres </a:t>
            </a:r>
            <a:r>
              <a:rPr lang="cs-CZ" sz="2400" b="1" i="1"/>
              <a:t>deep</a:t>
            </a:r>
            <a:r>
              <a:rPr lang="cs-CZ" sz="2400" i="1"/>
              <a:t>, 30 metres </a:t>
            </a:r>
            <a:r>
              <a:rPr lang="cs-CZ" sz="2400" b="1" i="1"/>
              <a:t>wide</a:t>
            </a:r>
            <a:r>
              <a:rPr lang="cs-CZ" sz="2400" i="1"/>
              <a:t> and 150 metres </a:t>
            </a:r>
            <a:r>
              <a:rPr lang="cs-CZ" sz="2400" b="1" i="1"/>
              <a:t>long</a:t>
            </a:r>
            <a:r>
              <a:rPr lang="cs-CZ" sz="2400" i="1"/>
              <a:t>.</a:t>
            </a:r>
            <a:endParaRPr lang="en-US" sz="2400">
              <a:ea typeface="+mn-lt"/>
              <a:cs typeface="+mn-lt"/>
            </a:endParaRPr>
          </a:p>
          <a:p>
            <a:r>
              <a:rPr lang="cs-CZ" sz="2400" i="1"/>
              <a:t>The engine is designed to take minimum space and </a:t>
            </a:r>
            <a:r>
              <a:rPr lang="cs-CZ" sz="2400" b="1" i="1"/>
              <a:t>weighs</a:t>
            </a:r>
            <a:r>
              <a:rPr lang="cs-CZ" sz="2400" i="1"/>
              <a:t> 55 kg.</a:t>
            </a:r>
            <a:endParaRPr lang="cs-CZ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1091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F5890DD-E3F4-413E-8C9F-4B32627C4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Exercises 2.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62C2A7F1-9694-493A-9036-266514DEF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ea typeface="+mn-lt"/>
                <a:cs typeface="+mn-lt"/>
              </a:rPr>
              <a:t> Attention GRABBING</a:t>
            </a:r>
            <a:endParaRPr lang="en-US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 Fool PROOF</a:t>
            </a:r>
            <a:endParaRPr lang="en-US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 Child RESISTANT</a:t>
            </a:r>
          </a:p>
          <a:p>
            <a:r>
              <a:rPr lang="cs-CZ">
                <a:ea typeface="+mn-lt"/>
                <a:cs typeface="+mn-lt"/>
              </a:rPr>
              <a:t> Water PROOF</a:t>
            </a:r>
            <a:endParaRPr lang="en-US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 Eye CATCHING</a:t>
            </a:r>
            <a:endParaRPr lang="en-US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 </a:t>
            </a:r>
            <a:r>
              <a:rPr lang="cs-CZ">
                <a:ea typeface="+mn-lt"/>
                <a:cs typeface="+mn-lt"/>
              </a:rPr>
              <a:t>Energy SAVING</a:t>
            </a:r>
            <a:endParaRPr lang="en-US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 Tamper RESISTANT</a:t>
            </a:r>
            <a:endParaRPr lang="en-US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 Labour SAVING</a:t>
            </a:r>
          </a:p>
          <a:p>
            <a:r>
              <a:rPr lang="cs-CZ">
                <a:ea typeface="+mn-lt"/>
                <a:cs typeface="+mn-lt"/>
              </a:rPr>
              <a:t> Shock PROOF</a:t>
            </a:r>
            <a:endParaRPr lang="en-US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 Future PROOF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973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D0C7F72-C8F3-4A2D-9268-FA3529398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Exercises 3.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7EA20A3F-5EAF-457D-989D-7F9ED5667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757161"/>
            <a:ext cx="7529094" cy="541474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2400"/>
              <a:t>Please </a:t>
            </a:r>
            <a:r>
              <a:rPr lang="cs-CZ" sz="2400" b="1"/>
              <a:t>refer to</a:t>
            </a:r>
            <a:r>
              <a:rPr lang="cs-CZ" sz="2400"/>
              <a:t> the notes at the end for more information.</a:t>
            </a:r>
            <a:endParaRPr lang="en-US" sz="2400">
              <a:ea typeface="+mn-lt"/>
              <a:cs typeface="+mn-lt"/>
            </a:endParaRPr>
          </a:p>
          <a:p>
            <a:r>
              <a:rPr lang="cs-CZ" sz="2400"/>
              <a:t>Our company </a:t>
            </a:r>
            <a:r>
              <a:rPr lang="cs-CZ" sz="2400" b="1"/>
              <a:t>specialises in</a:t>
            </a:r>
            <a:r>
              <a:rPr lang="cs-CZ" sz="2400"/>
              <a:t> computer software.</a:t>
            </a:r>
            <a:endParaRPr lang="en-US" sz="2400">
              <a:ea typeface="+mn-lt"/>
              <a:cs typeface="+mn-lt"/>
            </a:endParaRPr>
          </a:p>
          <a:p>
            <a:r>
              <a:rPr lang="cs-CZ" sz="2400"/>
              <a:t>She will arrive </a:t>
            </a:r>
            <a:r>
              <a:rPr lang="cs-CZ" sz="2400" b="1"/>
              <a:t>in</a:t>
            </a:r>
            <a:r>
              <a:rPr lang="cs-CZ" sz="2400"/>
              <a:t> Beijing at 3pm.</a:t>
            </a:r>
            <a:endParaRPr lang="cs-CZ" sz="2400">
              <a:ea typeface="+mn-lt"/>
              <a:cs typeface="+mn-lt"/>
            </a:endParaRPr>
          </a:p>
          <a:p>
            <a:r>
              <a:rPr lang="cs-CZ" sz="2400"/>
              <a:t>When she arrived </a:t>
            </a:r>
            <a:r>
              <a:rPr lang="cs-CZ" sz="2400" b="1"/>
              <a:t>at</a:t>
            </a:r>
            <a:r>
              <a:rPr lang="cs-CZ" sz="2400"/>
              <a:t> the pub, it was already closed.</a:t>
            </a:r>
            <a:endParaRPr lang="cs-CZ" sz="2400">
              <a:ea typeface="+mn-lt"/>
              <a:cs typeface="+mn-lt"/>
            </a:endParaRPr>
          </a:p>
          <a:p>
            <a:r>
              <a:rPr lang="cs-CZ" sz="2400"/>
              <a:t>I </a:t>
            </a:r>
            <a:r>
              <a:rPr lang="cs-CZ" sz="2400" b="1"/>
              <a:t>suffer from</a:t>
            </a:r>
            <a:r>
              <a:rPr lang="cs-CZ" sz="2400"/>
              <a:t> allergies.</a:t>
            </a:r>
            <a:endParaRPr lang="en-US" sz="2400">
              <a:ea typeface="+mn-lt"/>
              <a:cs typeface="+mn-lt"/>
            </a:endParaRPr>
          </a:p>
          <a:p>
            <a:r>
              <a:rPr lang="cs-CZ" sz="2400"/>
              <a:t>He </a:t>
            </a:r>
            <a:r>
              <a:rPr lang="cs-CZ" sz="2400" b="1"/>
              <a:t>apologised for</a:t>
            </a:r>
            <a:r>
              <a:rPr lang="cs-CZ" sz="2400"/>
              <a:t> being late. </a:t>
            </a:r>
            <a:endParaRPr lang="en-US" sz="2400">
              <a:ea typeface="+mn-lt"/>
              <a:cs typeface="+mn-lt"/>
            </a:endParaRPr>
          </a:p>
          <a:p>
            <a:r>
              <a:rPr lang="cs-CZ" sz="2400"/>
              <a:t>This shampoo </a:t>
            </a:r>
            <a:r>
              <a:rPr lang="cs-CZ" sz="2400" b="1"/>
              <a:t>smells of</a:t>
            </a:r>
            <a:r>
              <a:rPr lang="cs-CZ" sz="2400"/>
              <a:t> bananas.</a:t>
            </a:r>
            <a:endParaRPr lang="en-US" sz="2400">
              <a:ea typeface="+mn-lt"/>
              <a:cs typeface="+mn-lt"/>
            </a:endParaRPr>
          </a:p>
          <a:p>
            <a:r>
              <a:rPr lang="cs-CZ" sz="2400"/>
              <a:t>My assistant will </a:t>
            </a:r>
            <a:r>
              <a:rPr lang="cs-CZ" sz="2400" b="1"/>
              <a:t>provide</a:t>
            </a:r>
            <a:r>
              <a:rPr lang="cs-CZ" sz="2400"/>
              <a:t> you </a:t>
            </a:r>
            <a:r>
              <a:rPr lang="cs-CZ" sz="2400" b="1"/>
              <a:t>with</a:t>
            </a:r>
            <a:r>
              <a:rPr lang="cs-CZ" sz="2400"/>
              <a:t> more information if you need it.</a:t>
            </a:r>
            <a:endParaRPr lang="en-US" sz="2400">
              <a:ea typeface="+mn-lt"/>
              <a:cs typeface="+mn-lt"/>
            </a:endParaRPr>
          </a:p>
          <a:p>
            <a:r>
              <a:rPr lang="cs-CZ" sz="2400"/>
              <a:t>He </a:t>
            </a:r>
            <a:r>
              <a:rPr lang="cs-CZ" sz="2400" b="1"/>
              <a:t>thanked</a:t>
            </a:r>
            <a:r>
              <a:rPr lang="cs-CZ" sz="2400"/>
              <a:t> me </a:t>
            </a:r>
            <a:r>
              <a:rPr lang="cs-CZ" sz="2400" b="1"/>
              <a:t>for</a:t>
            </a:r>
            <a:r>
              <a:rPr lang="cs-CZ" sz="2400"/>
              <a:t> the flowers.</a:t>
            </a:r>
            <a:endParaRPr lang="en-US" sz="2400">
              <a:ea typeface="+mn-lt"/>
              <a:cs typeface="+mn-lt"/>
            </a:endParaRPr>
          </a:p>
          <a:p>
            <a:r>
              <a:rPr lang="cs-CZ" sz="2400"/>
              <a:t>I don't </a:t>
            </a:r>
            <a:r>
              <a:rPr lang="cs-CZ" sz="2400" b="1"/>
              <a:t>approve of</a:t>
            </a:r>
            <a:r>
              <a:rPr lang="cs-CZ" sz="2400"/>
              <a:t> hunting animals for their fur.</a:t>
            </a:r>
            <a:endParaRPr lang="cs-CZ" sz="24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6541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B1E8DDB-88B1-4994-A862-159DD2BF1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Exercises 4.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CF0AAAD-9DE5-4750-AFDF-B00BE26C3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>
                <a:ea typeface="+mn-lt"/>
                <a:cs typeface="+mn-lt"/>
              </a:rPr>
              <a:t> RARE- very strong feeling of anger.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/>
              <a:t>  USP- the thing that makes a product or service different from others.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/>
              <a:t> TRIGGER - to make something happen.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 dirty="0">
                <a:ea typeface="+mn-lt"/>
                <a:cs typeface="+mn-lt"/>
              </a:rPr>
              <a:t> </a:t>
            </a:r>
            <a:r>
              <a:rPr lang="cs-CZ" sz="2400"/>
              <a:t>FEATURE - an important part or aspect.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/>
              <a:t> MOCKUP - a model of future product.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/>
              <a:t> TREAT - something that could cause harm.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/>
              <a:t> BUMP - to hit against something solid.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/>
              <a:t> BENEFIT - an advantage you get from a product or situation.</a:t>
            </a:r>
          </a:p>
        </p:txBody>
      </p:sp>
    </p:spTree>
    <p:extLst>
      <p:ext uri="{BB962C8B-B14F-4D97-AF65-F5344CB8AC3E}">
        <p14:creationId xmlns:p14="http://schemas.microsoft.com/office/powerpoint/2010/main" val="4035482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29DC5A77-10C9-4ECF-B7EB-8D917F36A9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FFE28B5-FB16-49A9-B851-3C35FAC0CA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0AA4401-F7C4-4F30-82C6-B0DFCC25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en-US">
                <a:ea typeface="+mj-lt"/>
                <a:cs typeface="+mj-lt"/>
              </a:rPr>
              <a:t>Exercises 5.</a:t>
            </a:r>
            <a:endParaRPr lang="en-US" i="1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1014442-855A-4E0F-8D09-C314661A48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9B1ABF09-86CF-414E-88A5-2B84CC7232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3FE91770-CDBB-4D24-94E5-AD484F36CE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B842C2C-D23F-459F-8567-A0FF924FB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ea typeface="+mn-lt"/>
                <a:cs typeface="+mn-lt"/>
              </a:rPr>
              <a:t>I arrived in </a:t>
            </a:r>
            <a:r>
              <a:rPr lang="cs-CZ" sz="2400" b="1" dirty="0">
                <a:ea typeface="+mn-lt"/>
                <a:cs typeface="+mn-lt"/>
              </a:rPr>
              <a:t>the</a:t>
            </a:r>
            <a:r>
              <a:rPr lang="cs-CZ" sz="2400" dirty="0">
                <a:ea typeface="+mn-lt"/>
                <a:cs typeface="+mn-lt"/>
              </a:rPr>
              <a:t> USA last Monday. We left Rome, flew over </a:t>
            </a:r>
            <a:r>
              <a:rPr lang="cs-CZ" sz="2400" b="1" dirty="0">
                <a:ea typeface="+mn-lt"/>
                <a:cs typeface="+mn-lt"/>
              </a:rPr>
              <a:t>the</a:t>
            </a:r>
            <a:r>
              <a:rPr lang="cs-CZ" sz="2400" dirty="0">
                <a:ea typeface="+mn-lt"/>
                <a:cs typeface="+mn-lt"/>
              </a:rPr>
              <a:t> Alps and made a quick stop in London. There we went shopping at Harrods, visited </a:t>
            </a:r>
            <a:r>
              <a:rPr lang="cs-CZ" sz="2400" b="1" dirty="0">
                <a:ea typeface="+mn-lt"/>
                <a:cs typeface="+mn-lt"/>
              </a:rPr>
              <a:t>the</a:t>
            </a:r>
            <a:r>
              <a:rPr lang="cs-CZ" sz="2400" dirty="0">
                <a:ea typeface="+mn-lt"/>
                <a:cs typeface="+mn-lt"/>
              </a:rPr>
              <a:t> Tower and enjoyed a sunny afternoon in Hyde Park. On the following day we left fo New York. </a:t>
            </a:r>
            <a:r>
              <a:rPr lang="cs-CZ" sz="2400" b="1" dirty="0">
                <a:ea typeface="+mn-lt"/>
                <a:cs typeface="+mn-lt"/>
              </a:rPr>
              <a:t>The</a:t>
            </a:r>
            <a:r>
              <a:rPr lang="cs-CZ" sz="2400" dirty="0">
                <a:ea typeface="+mn-lt"/>
                <a:cs typeface="+mn-lt"/>
              </a:rPr>
              <a:t> time on board wasn't boring as there were two films to watch on </a:t>
            </a:r>
            <a:r>
              <a:rPr lang="cs-CZ" sz="2400" b="1" dirty="0">
                <a:ea typeface="+mn-lt"/>
                <a:cs typeface="+mn-lt"/>
              </a:rPr>
              <a:t>the</a:t>
            </a:r>
            <a:r>
              <a:rPr lang="cs-CZ" sz="2400" dirty="0">
                <a:ea typeface="+mn-lt"/>
                <a:cs typeface="+mn-lt"/>
              </a:rPr>
              <a:t> monitor. </a:t>
            </a:r>
            <a:r>
              <a:rPr lang="cs-CZ" sz="2400" b="1" dirty="0">
                <a:ea typeface="+mn-lt"/>
                <a:cs typeface="+mn-lt"/>
              </a:rPr>
              <a:t>The</a:t>
            </a:r>
            <a:r>
              <a:rPr lang="cs-CZ" sz="2400" dirty="0">
                <a:ea typeface="+mn-lt"/>
                <a:cs typeface="+mn-lt"/>
              </a:rPr>
              <a:t> people on </a:t>
            </a:r>
            <a:r>
              <a:rPr lang="cs-CZ" sz="2400" b="1" dirty="0">
                <a:ea typeface="+mn-lt"/>
                <a:cs typeface="+mn-lt"/>
              </a:rPr>
              <a:t>the</a:t>
            </a:r>
            <a:r>
              <a:rPr lang="cs-CZ" sz="2400" dirty="0">
                <a:ea typeface="+mn-lt"/>
                <a:cs typeface="+mn-lt"/>
              </a:rPr>
              <a:t> plane were all Italian. Before we landed at JFK airport, we saw </a:t>
            </a:r>
            <a:r>
              <a:rPr lang="cs-CZ" sz="2400" b="1" dirty="0">
                <a:ea typeface="+mn-lt"/>
                <a:cs typeface="+mn-lt"/>
              </a:rPr>
              <a:t>the</a:t>
            </a:r>
            <a:r>
              <a:rPr lang="cs-CZ" sz="2400" dirty="0">
                <a:ea typeface="+mn-lt"/>
                <a:cs typeface="+mn-lt"/>
              </a:rPr>
              <a:t> Statue of Liberty, Ellis Island and </a:t>
            </a:r>
            <a:r>
              <a:rPr lang="cs-CZ" sz="2400" b="1" dirty="0">
                <a:ea typeface="+mn-lt"/>
                <a:cs typeface="+mn-lt"/>
              </a:rPr>
              <a:t>the</a:t>
            </a:r>
            <a:r>
              <a:rPr lang="cs-CZ" sz="2400" dirty="0">
                <a:ea typeface="+mn-lt"/>
                <a:cs typeface="+mn-lt"/>
              </a:rPr>
              <a:t> Empire State Building. </a:t>
            </a:r>
            <a:r>
              <a:rPr lang="cs-CZ" sz="2400" b="1" dirty="0">
                <a:ea typeface="+mn-lt"/>
                <a:cs typeface="+mn-lt"/>
              </a:rPr>
              <a:t>The</a:t>
            </a:r>
            <a:r>
              <a:rPr lang="cs-CZ" sz="2400" dirty="0">
                <a:ea typeface="+mn-lt"/>
                <a:cs typeface="+mn-lt"/>
              </a:rPr>
              <a:t> hotel I stayed in was on </a:t>
            </a:r>
            <a:r>
              <a:rPr lang="cs-CZ" sz="2400" b="1" dirty="0">
                <a:ea typeface="+mn-lt"/>
                <a:cs typeface="+mn-lt"/>
              </a:rPr>
              <a:t>the</a:t>
            </a:r>
            <a:r>
              <a:rPr lang="cs-CZ" sz="2400" dirty="0">
                <a:ea typeface="+mn-lt"/>
                <a:cs typeface="+mn-lt"/>
              </a:rPr>
              <a:t> corner of 42nd Street </a:t>
            </a:r>
            <a:r>
              <a:rPr lang="cs-CZ" sz="2400">
                <a:ea typeface="+mn-lt"/>
                <a:cs typeface="+mn-lt"/>
              </a:rPr>
              <a:t>and 5th Avenue. I don't like hotels very much, but I didn't have time </a:t>
            </a:r>
            <a:r>
              <a:rPr lang="cs-CZ" sz="2400" dirty="0">
                <a:ea typeface="+mn-lt"/>
                <a:cs typeface="+mn-lt"/>
              </a:rPr>
              <a:t>to rent an apartment.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75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="" xmlns:a16="http://schemas.microsoft.com/office/drawing/2014/main" id="{29DC5A77-10C9-4ECF-B7EB-8D917F36A9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="" xmlns:a16="http://schemas.microsoft.com/office/drawing/2014/main" id="{2FFE28B5-FB16-49A9-B851-3C35FAC0CA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8FDAC75-3F90-4244-8604-1C1D233F8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cs-CZ" b="1" dirty="0" err="1">
                <a:ea typeface="+mj-lt"/>
                <a:cs typeface="+mj-lt"/>
              </a:rPr>
              <a:t>Content</a:t>
            </a:r>
            <a:endParaRPr lang="cs-CZ" b="1" dirty="0" err="1"/>
          </a:p>
        </p:txBody>
      </p:sp>
      <p:sp>
        <p:nvSpPr>
          <p:cNvPr id="7" name="Rectangle 11">
            <a:extLst>
              <a:ext uri="{FF2B5EF4-FFF2-40B4-BE49-F238E27FC236}">
                <a16:creationId xmlns="" xmlns:a16="http://schemas.microsoft.com/office/drawing/2014/main" id="{01014442-855A-4E0F-8D09-C314661A48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13">
            <a:extLst>
              <a:ext uri="{FF2B5EF4-FFF2-40B4-BE49-F238E27FC236}">
                <a16:creationId xmlns="" xmlns:a16="http://schemas.microsoft.com/office/drawing/2014/main" id="{9B1ABF09-86CF-414E-88A5-2B84CC7232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3FE91770-CDBB-4D24-94E5-AD484F36CE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027D081-80AF-427B-9333-D7AF4AA90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r>
              <a:rPr lang="cs-CZ" sz="2400" dirty="0">
                <a:ea typeface="+mn-lt"/>
                <a:cs typeface="+mn-lt"/>
              </a:rPr>
              <a:t> 3. 1 </a:t>
            </a:r>
            <a:r>
              <a:rPr lang="cs-CZ" sz="2400" dirty="0" err="1">
                <a:ea typeface="+mn-lt"/>
                <a:cs typeface="+mn-lt"/>
              </a:rPr>
              <a:t>About</a:t>
            </a:r>
            <a:r>
              <a:rPr lang="cs-CZ" sz="2400" dirty="0">
                <a:ea typeface="+mn-lt"/>
                <a:cs typeface="+mn-lt"/>
              </a:rPr>
              <a:t> business - </a:t>
            </a:r>
            <a:r>
              <a:rPr lang="cs-CZ" sz="2400" dirty="0" err="1">
                <a:ea typeface="+mn-lt"/>
                <a:cs typeface="+mn-lt"/>
              </a:rPr>
              <a:t>Packaging</a:t>
            </a:r>
            <a:endParaRPr lang="cs-CZ" sz="2400" dirty="0" err="1">
              <a:solidFill>
                <a:schemeClr val="tx1"/>
              </a:solidFill>
            </a:endParaRPr>
          </a:p>
          <a:p>
            <a:r>
              <a:rPr lang="cs-CZ" sz="2400" dirty="0">
                <a:ea typeface="+mn-lt"/>
                <a:cs typeface="+mn-lt"/>
              </a:rPr>
              <a:t> 3. 2 </a:t>
            </a:r>
            <a:r>
              <a:rPr lang="cs-CZ" sz="2400" dirty="0" err="1">
                <a:ea typeface="+mn-lt"/>
                <a:cs typeface="+mn-lt"/>
              </a:rPr>
              <a:t>Vocabulary</a:t>
            </a:r>
            <a:r>
              <a:rPr lang="cs-CZ" sz="2400" dirty="0">
                <a:ea typeface="+mn-lt"/>
                <a:cs typeface="+mn-lt"/>
              </a:rPr>
              <a:t> – </a:t>
            </a:r>
            <a:r>
              <a:rPr lang="cs-CZ" sz="2400" dirty="0" err="1">
                <a:ea typeface="+mn-lt"/>
                <a:cs typeface="+mn-lt"/>
              </a:rPr>
              <a:t>Specifications</a:t>
            </a:r>
            <a:r>
              <a:rPr lang="cs-CZ" sz="2400" dirty="0">
                <a:ea typeface="+mn-lt"/>
                <a:cs typeface="+mn-lt"/>
              </a:rPr>
              <a:t> and </a:t>
            </a:r>
            <a:r>
              <a:rPr lang="cs-CZ" sz="2400" dirty="0" err="1">
                <a:ea typeface="+mn-lt"/>
                <a:cs typeface="+mn-lt"/>
              </a:rPr>
              <a:t>features</a:t>
            </a:r>
            <a:endParaRPr lang="cs-CZ" sz="2400" dirty="0" err="1"/>
          </a:p>
          <a:p>
            <a:r>
              <a:rPr lang="cs-CZ" sz="2400" dirty="0">
                <a:ea typeface="+mn-lt"/>
                <a:cs typeface="+mn-lt"/>
              </a:rPr>
              <a:t> 3. 3 </a:t>
            </a:r>
            <a:r>
              <a:rPr lang="cs-CZ" sz="2400" dirty="0" err="1">
                <a:ea typeface="+mn-lt"/>
                <a:cs typeface="+mn-lt"/>
              </a:rPr>
              <a:t>Grammar</a:t>
            </a:r>
            <a:r>
              <a:rPr lang="cs-CZ" sz="2400" dirty="0">
                <a:ea typeface="+mn-lt"/>
                <a:cs typeface="+mn-lt"/>
              </a:rPr>
              <a:t> – </a:t>
            </a:r>
            <a:r>
              <a:rPr lang="cs-CZ" sz="2400" dirty="0" err="1">
                <a:ea typeface="+mn-lt"/>
                <a:cs typeface="+mn-lt"/>
              </a:rPr>
              <a:t>Relative</a:t>
            </a:r>
            <a:r>
              <a:rPr lang="cs-CZ" sz="2400" dirty="0">
                <a:ea typeface="+mn-lt"/>
                <a:cs typeface="+mn-lt"/>
              </a:rPr>
              <a:t> </a:t>
            </a:r>
            <a:r>
              <a:rPr lang="cs-CZ" sz="2400" dirty="0" err="1">
                <a:ea typeface="+mn-lt"/>
                <a:cs typeface="+mn-lt"/>
              </a:rPr>
              <a:t>clauses</a:t>
            </a:r>
            <a:r>
              <a:rPr lang="cs-CZ" sz="2400" dirty="0">
                <a:ea typeface="+mn-lt"/>
                <a:cs typeface="+mn-lt"/>
              </a:rPr>
              <a:t>, </a:t>
            </a:r>
            <a:r>
              <a:rPr lang="cs-CZ" sz="2400" dirty="0" err="1">
                <a:ea typeface="+mn-lt"/>
                <a:cs typeface="+mn-lt"/>
              </a:rPr>
              <a:t>articles</a:t>
            </a:r>
            <a:r>
              <a:rPr lang="cs-CZ" sz="2400" dirty="0">
                <a:ea typeface="+mn-lt"/>
                <a:cs typeface="+mn-lt"/>
              </a:rPr>
              <a:t> and </a:t>
            </a:r>
            <a:r>
              <a:rPr lang="cs-CZ" sz="2400" dirty="0" err="1">
                <a:ea typeface="+mn-lt"/>
                <a:cs typeface="+mn-lt"/>
              </a:rPr>
              <a:t>noun</a:t>
            </a:r>
            <a:r>
              <a:rPr lang="cs-CZ" sz="2400" dirty="0">
                <a:ea typeface="+mn-lt"/>
                <a:cs typeface="+mn-lt"/>
              </a:rPr>
              <a:t> </a:t>
            </a:r>
            <a:r>
              <a:rPr lang="cs-CZ" sz="2400" dirty="0" err="1">
                <a:ea typeface="+mn-lt"/>
                <a:cs typeface="+mn-lt"/>
              </a:rPr>
              <a:t>combinations</a:t>
            </a:r>
            <a:endParaRPr lang="cs-CZ" sz="2400" dirty="0" err="1"/>
          </a:p>
          <a:p>
            <a:r>
              <a:rPr lang="cs-CZ" sz="2400" dirty="0">
                <a:ea typeface="+mn-lt"/>
                <a:cs typeface="+mn-lt"/>
              </a:rPr>
              <a:t> 3. 4 </a:t>
            </a:r>
            <a:r>
              <a:rPr lang="cs-CZ" sz="2400" dirty="0" err="1">
                <a:ea typeface="+mn-lt"/>
                <a:cs typeface="+mn-lt"/>
              </a:rPr>
              <a:t>Speaking</a:t>
            </a:r>
            <a:r>
              <a:rPr lang="cs-CZ" sz="2400" dirty="0">
                <a:ea typeface="+mn-lt"/>
                <a:cs typeface="+mn-lt"/>
              </a:rPr>
              <a:t> – </a:t>
            </a:r>
            <a:r>
              <a:rPr lang="cs-CZ" sz="2400" dirty="0" err="1">
                <a:ea typeface="+mn-lt"/>
                <a:cs typeface="+mn-lt"/>
              </a:rPr>
              <a:t>Presentaions</a:t>
            </a:r>
            <a:r>
              <a:rPr lang="cs-CZ" sz="2400" dirty="0">
                <a:ea typeface="+mn-lt"/>
                <a:cs typeface="+mn-lt"/>
              </a:rPr>
              <a:t> - </a:t>
            </a:r>
            <a:r>
              <a:rPr lang="cs-CZ" sz="2400" dirty="0" err="1">
                <a:ea typeface="+mn-lt"/>
                <a:cs typeface="+mn-lt"/>
              </a:rPr>
              <a:t>stucture</a:t>
            </a:r>
            <a:endParaRPr lang="cs-CZ" sz="2400" dirty="0" err="1"/>
          </a:p>
          <a:p>
            <a:r>
              <a:rPr lang="cs-CZ" sz="2400" dirty="0">
                <a:ea typeface="+mn-lt"/>
                <a:cs typeface="+mn-lt"/>
              </a:rPr>
              <a:t> 3. 5 </a:t>
            </a:r>
            <a:r>
              <a:rPr lang="cs-CZ" sz="2400" dirty="0" err="1">
                <a:ea typeface="+mn-lt"/>
                <a:cs typeface="+mn-lt"/>
              </a:rPr>
              <a:t>Writing</a:t>
            </a:r>
            <a:r>
              <a:rPr lang="cs-CZ" sz="2400" dirty="0">
                <a:ea typeface="+mn-lt"/>
                <a:cs typeface="+mn-lt"/>
              </a:rPr>
              <a:t> - A </a:t>
            </a:r>
            <a:r>
              <a:rPr lang="cs-CZ" sz="2400" dirty="0" err="1">
                <a:ea typeface="+mn-lt"/>
                <a:cs typeface="+mn-lt"/>
              </a:rPr>
              <a:t>product</a:t>
            </a:r>
            <a:r>
              <a:rPr lang="cs-CZ" sz="2400" dirty="0">
                <a:ea typeface="+mn-lt"/>
                <a:cs typeface="+mn-lt"/>
              </a:rPr>
              <a:t> </a:t>
            </a:r>
            <a:r>
              <a:rPr lang="cs-CZ" sz="2400" dirty="0" err="1">
                <a:ea typeface="+mn-lt"/>
                <a:cs typeface="+mn-lt"/>
              </a:rPr>
              <a:t>description</a:t>
            </a:r>
            <a:endParaRPr lang="cs-CZ" sz="2400" dirty="0" err="1"/>
          </a:p>
          <a:p>
            <a:r>
              <a:rPr lang="cs-CZ" sz="2400" dirty="0">
                <a:ea typeface="+mn-lt"/>
                <a:cs typeface="+mn-lt"/>
              </a:rPr>
              <a:t> 3. 6 </a:t>
            </a:r>
            <a:r>
              <a:rPr lang="cs-CZ" sz="2400" dirty="0" err="1">
                <a:ea typeface="+mn-lt"/>
                <a:cs typeface="+mn-lt"/>
              </a:rPr>
              <a:t>Other</a:t>
            </a:r>
            <a:r>
              <a:rPr lang="cs-CZ" sz="2400" dirty="0">
                <a:ea typeface="+mn-lt"/>
                <a:cs typeface="+mn-lt"/>
              </a:rPr>
              <a:t> </a:t>
            </a:r>
            <a:r>
              <a:rPr lang="cs-CZ" sz="2400" dirty="0" err="1">
                <a:ea typeface="+mn-lt"/>
                <a:cs typeface="+mn-lt"/>
              </a:rPr>
              <a:t>vocabulary</a:t>
            </a:r>
            <a:r>
              <a:rPr lang="cs-CZ" sz="2400" dirty="0">
                <a:ea typeface="+mn-lt"/>
                <a:cs typeface="+mn-lt"/>
              </a:rPr>
              <a:t> – Big </a:t>
            </a:r>
            <a:r>
              <a:rPr lang="cs-CZ" sz="2400" dirty="0" err="1">
                <a:ea typeface="+mn-lt"/>
                <a:cs typeface="+mn-lt"/>
              </a:rPr>
              <a:t>Jack´s</a:t>
            </a:r>
            <a:r>
              <a:rPr lang="cs-CZ" sz="2400" dirty="0">
                <a:ea typeface="+mn-lt"/>
                <a:cs typeface="+mn-lt"/>
              </a:rPr>
              <a:t> Pizza</a:t>
            </a:r>
            <a:endParaRPr lang="cs-CZ" sz="2400" dirty="0" err="1"/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945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F2E411D-2E93-4D20-8BF7-B25C00908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Exercises 6.</a:t>
            </a:r>
            <a:endParaRPr lang="cs-CZ">
              <a:ea typeface="+mj-lt"/>
              <a:cs typeface="+mj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5C705D8-967C-4DF0-BD5C-E7A0B78A2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>
                <a:ea typeface="+mn-lt"/>
                <a:cs typeface="+mn-lt"/>
              </a:rPr>
              <a:t> Look at </a:t>
            </a:r>
            <a:r>
              <a:rPr lang="cs-CZ" sz="2400" b="1">
                <a:ea typeface="+mn-lt"/>
                <a:cs typeface="+mn-lt"/>
              </a:rPr>
              <a:t>the</a:t>
            </a:r>
            <a:r>
              <a:rPr lang="cs-CZ" sz="2400">
                <a:ea typeface="+mn-lt"/>
                <a:cs typeface="+mn-lt"/>
              </a:rPr>
              <a:t> sea!</a:t>
            </a:r>
            <a:endParaRPr lang="cs-CZ" sz="2400"/>
          </a:p>
          <a:p>
            <a:r>
              <a:rPr lang="cs-CZ" sz="2400">
                <a:ea typeface="+mn-lt"/>
                <a:cs typeface="+mn-lt"/>
              </a:rPr>
              <a:t> Who is </a:t>
            </a:r>
            <a:r>
              <a:rPr lang="cs-CZ" sz="2400" b="1">
                <a:ea typeface="+mn-lt"/>
                <a:cs typeface="+mn-lt"/>
              </a:rPr>
              <a:t>the</a:t>
            </a:r>
            <a:r>
              <a:rPr lang="cs-CZ" sz="2400">
                <a:ea typeface="+mn-lt"/>
                <a:cs typeface="+mn-lt"/>
              </a:rPr>
              <a:t> lady in </a:t>
            </a:r>
            <a:r>
              <a:rPr lang="cs-CZ" sz="2400" b="1">
                <a:ea typeface="+mn-lt"/>
                <a:cs typeface="+mn-lt"/>
              </a:rPr>
              <a:t>the</a:t>
            </a:r>
            <a:r>
              <a:rPr lang="cs-CZ" sz="2400">
                <a:ea typeface="+mn-lt"/>
                <a:cs typeface="+mn-lt"/>
              </a:rPr>
              <a:t> picture?</a:t>
            </a:r>
            <a:endParaRPr lang="cs-CZ" sz="2400"/>
          </a:p>
          <a:p>
            <a:r>
              <a:rPr lang="cs-CZ" sz="2400">
                <a:ea typeface="+mn-lt"/>
                <a:cs typeface="+mn-lt"/>
              </a:rPr>
              <a:t> I visited South Africa last summer.</a:t>
            </a:r>
            <a:endParaRPr lang="cs-CZ" sz="2400"/>
          </a:p>
          <a:p>
            <a:r>
              <a:rPr lang="cs-CZ" sz="2400">
                <a:ea typeface="+mn-lt"/>
                <a:cs typeface="+mn-lt"/>
              </a:rPr>
              <a:t> The book is about </a:t>
            </a:r>
            <a:r>
              <a:rPr lang="cs-CZ" sz="2400" b="1" dirty="0">
                <a:ea typeface="+mn-lt"/>
                <a:cs typeface="+mn-lt"/>
              </a:rPr>
              <a:t>a</a:t>
            </a:r>
            <a:r>
              <a:rPr lang="cs-CZ" sz="2400">
                <a:ea typeface="+mn-lt"/>
                <a:cs typeface="+mn-lt"/>
              </a:rPr>
              <a:t> man who lives on </a:t>
            </a:r>
            <a:r>
              <a:rPr lang="cs-CZ" sz="2400" b="1" dirty="0">
                <a:ea typeface="+mn-lt"/>
                <a:cs typeface="+mn-lt"/>
              </a:rPr>
              <a:t>a</a:t>
            </a:r>
            <a:r>
              <a:rPr lang="cs-CZ" sz="2400">
                <a:ea typeface="+mn-lt"/>
                <a:cs typeface="+mn-lt"/>
              </a:rPr>
              <a:t> small island.</a:t>
            </a:r>
            <a:endParaRPr lang="cs-CZ" sz="2400"/>
          </a:p>
          <a:p>
            <a:r>
              <a:rPr lang="cs-CZ" sz="2400">
                <a:ea typeface="+mn-lt"/>
                <a:cs typeface="+mn-lt"/>
              </a:rPr>
              <a:t> I work as </a:t>
            </a:r>
            <a:r>
              <a:rPr lang="cs-CZ" sz="2400" b="1">
                <a:ea typeface="+mn-lt"/>
                <a:cs typeface="+mn-lt"/>
              </a:rPr>
              <a:t>the</a:t>
            </a:r>
            <a:r>
              <a:rPr lang="cs-CZ" sz="2400">
                <a:ea typeface="+mn-lt"/>
                <a:cs typeface="+mn-lt"/>
              </a:rPr>
              <a:t> only English teacher at this school.</a:t>
            </a:r>
            <a:endParaRPr lang="cs-CZ" sz="2400"/>
          </a:p>
          <a:p>
            <a:r>
              <a:rPr lang="cs-CZ" sz="2400">
                <a:ea typeface="+mn-lt"/>
                <a:cs typeface="+mn-lt"/>
              </a:rPr>
              <a:t> Harry fixed </a:t>
            </a:r>
            <a:r>
              <a:rPr lang="cs-CZ" sz="2400" b="1">
                <a:ea typeface="+mn-lt"/>
                <a:cs typeface="+mn-lt"/>
              </a:rPr>
              <a:t>the</a:t>
            </a:r>
            <a:r>
              <a:rPr lang="cs-CZ" sz="2400">
                <a:ea typeface="+mn-lt"/>
                <a:cs typeface="+mn-lt"/>
              </a:rPr>
              <a:t> car, so we can go to </a:t>
            </a:r>
            <a:r>
              <a:rPr lang="cs-CZ" sz="2400" b="1">
                <a:ea typeface="+mn-lt"/>
                <a:cs typeface="+mn-lt"/>
              </a:rPr>
              <a:t>the</a:t>
            </a:r>
            <a:r>
              <a:rPr lang="cs-CZ" sz="2400">
                <a:ea typeface="+mn-lt"/>
                <a:cs typeface="+mn-lt"/>
              </a:rPr>
              <a:t> lake.</a:t>
            </a:r>
            <a:endParaRPr lang="cs-CZ" sz="2400"/>
          </a:p>
          <a:p>
            <a:r>
              <a:rPr lang="cs-CZ" sz="2400">
                <a:ea typeface="+mn-lt"/>
                <a:cs typeface="+mn-lt"/>
              </a:rPr>
              <a:t> She goes to work by bike.</a:t>
            </a:r>
            <a:endParaRPr lang="cs-CZ" sz="2400"/>
          </a:p>
          <a:p>
            <a:r>
              <a:rPr lang="cs-CZ" sz="2400">
                <a:ea typeface="+mn-lt"/>
                <a:cs typeface="+mn-lt"/>
              </a:rPr>
              <a:t> Jamy likes music, he plays </a:t>
            </a:r>
            <a:r>
              <a:rPr lang="cs-CZ" sz="2400" b="1">
                <a:ea typeface="+mn-lt"/>
                <a:cs typeface="+mn-lt"/>
              </a:rPr>
              <a:t>an</a:t>
            </a:r>
            <a:r>
              <a:rPr lang="cs-CZ" sz="2400">
                <a:ea typeface="+mn-lt"/>
                <a:cs typeface="+mn-lt"/>
              </a:rPr>
              <a:t> instrument.</a:t>
            </a:r>
            <a:endParaRPr lang="cs-CZ" sz="2400"/>
          </a:p>
          <a:p>
            <a:r>
              <a:rPr lang="cs-CZ" sz="2400">
                <a:ea typeface="+mn-lt"/>
                <a:cs typeface="+mn-lt"/>
              </a:rPr>
              <a:t> Marie enjoys eating Swiss cheese.</a:t>
            </a:r>
            <a:endParaRPr lang="cs-CZ" sz="2400"/>
          </a:p>
          <a:p>
            <a:r>
              <a:rPr lang="cs-CZ" sz="2400">
                <a:ea typeface="+mn-lt"/>
                <a:cs typeface="+mn-lt"/>
              </a:rPr>
              <a:t> We have </a:t>
            </a:r>
            <a:r>
              <a:rPr lang="cs-CZ" sz="2400" b="1" dirty="0">
                <a:ea typeface="+mn-lt"/>
                <a:cs typeface="+mn-lt"/>
              </a:rPr>
              <a:t>a</a:t>
            </a:r>
            <a:r>
              <a:rPr lang="cs-CZ" sz="2400">
                <a:ea typeface="+mn-lt"/>
                <a:cs typeface="+mn-lt"/>
              </a:rPr>
              <a:t> small house in </a:t>
            </a:r>
            <a:r>
              <a:rPr lang="cs-CZ" sz="2400" b="1" dirty="0">
                <a:ea typeface="+mn-lt"/>
                <a:cs typeface="+mn-lt"/>
              </a:rPr>
              <a:t>a</a:t>
            </a:r>
            <a:r>
              <a:rPr lang="cs-CZ" sz="2400">
                <a:ea typeface="+mn-lt"/>
                <a:cs typeface="+mn-lt"/>
              </a:rPr>
              <a:t> village in </a:t>
            </a:r>
            <a:r>
              <a:rPr lang="cs-CZ" sz="2400" b="1">
                <a:ea typeface="+mn-lt"/>
                <a:cs typeface="+mn-lt"/>
              </a:rPr>
              <a:t>the</a:t>
            </a:r>
            <a:r>
              <a:rPr lang="cs-CZ" sz="2400">
                <a:ea typeface="+mn-lt"/>
                <a:cs typeface="+mn-lt"/>
              </a:rPr>
              <a:t> Netherlands.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21843975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C45580B-15E0-4A2B-837C-0A22D8123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Exercises 7.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DED799E7-3E31-42D6-A371-DF483DBA9C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>
                <a:ea typeface="+mn-lt"/>
                <a:cs typeface="+mn-lt"/>
              </a:rPr>
              <a:t> I wrote to the friend you met last week.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>
                <a:ea typeface="+mn-lt"/>
                <a:cs typeface="+mn-lt"/>
              </a:rPr>
              <a:t> The accountant that works for my father's company was arrested.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 dirty="0">
                <a:ea typeface="+mn-lt"/>
                <a:cs typeface="+mn-lt"/>
              </a:rPr>
              <a:t> </a:t>
            </a:r>
            <a:r>
              <a:rPr lang="cs-CZ" sz="2400">
                <a:ea typeface="+mn-lt"/>
                <a:cs typeface="+mn-lt"/>
              </a:rPr>
              <a:t>John made a copy of the photo which I took.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 dirty="0">
                <a:ea typeface="+mn-lt"/>
                <a:cs typeface="+mn-lt"/>
              </a:rPr>
              <a:t> </a:t>
            </a:r>
            <a:r>
              <a:rPr lang="cs-CZ" sz="2400">
                <a:ea typeface="+mn-lt"/>
                <a:cs typeface="+mn-lt"/>
              </a:rPr>
              <a:t>I went to the restaurant I read about in the newspaper.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 dirty="0">
                <a:ea typeface="+mn-lt"/>
                <a:cs typeface="+mn-lt"/>
              </a:rPr>
              <a:t> </a:t>
            </a:r>
            <a:r>
              <a:rPr lang="cs-CZ" sz="2400">
                <a:ea typeface="+mn-lt"/>
                <a:cs typeface="+mn-lt"/>
              </a:rPr>
              <a:t>The man who Julie invited was late.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 dirty="0">
                <a:ea typeface="+mn-lt"/>
                <a:cs typeface="+mn-lt"/>
              </a:rPr>
              <a:t> </a:t>
            </a:r>
            <a:r>
              <a:rPr lang="cs-CZ" sz="2400">
                <a:ea typeface="+mn-lt"/>
                <a:cs typeface="+mn-lt"/>
              </a:rPr>
              <a:t>The nurse that treated my grandmother is in the office.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36733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BC4364E-02BB-464E-BF13-79BD41B71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3. 2 </a:t>
            </a:r>
            <a:r>
              <a:rPr lang="cs-CZ" dirty="0" err="1"/>
              <a:t>Vocabulary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0D8ED9C-3DDB-4796-B478-AA19B739CF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err="1">
                <a:solidFill>
                  <a:schemeClr val="tx1"/>
                </a:solidFill>
              </a:rPr>
              <a:t>Frustration</a:t>
            </a:r>
            <a:r>
              <a:rPr lang="cs-CZ" dirty="0">
                <a:solidFill>
                  <a:schemeClr val="tx1"/>
                </a:solidFill>
              </a:rPr>
              <a:t> - frustrace</a:t>
            </a:r>
          </a:p>
          <a:p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err="1">
                <a:solidFill>
                  <a:schemeClr val="tx1"/>
                </a:solidFill>
              </a:rPr>
              <a:t>Rage</a:t>
            </a:r>
            <a:r>
              <a:rPr lang="cs-CZ" dirty="0">
                <a:solidFill>
                  <a:schemeClr val="tx1"/>
                </a:solidFill>
              </a:rPr>
              <a:t> – vztek, hněv</a:t>
            </a:r>
          </a:p>
          <a:p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err="1">
                <a:solidFill>
                  <a:schemeClr val="tx1"/>
                </a:solidFill>
              </a:rPr>
              <a:t>Trigger</a:t>
            </a:r>
            <a:r>
              <a:rPr lang="cs-CZ" dirty="0">
                <a:solidFill>
                  <a:schemeClr val="tx1"/>
                </a:solidFill>
              </a:rPr>
              <a:t> – spustit, vyvolat</a:t>
            </a:r>
          </a:p>
          <a:p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err="1">
                <a:solidFill>
                  <a:schemeClr val="tx1"/>
                </a:solidFill>
              </a:rPr>
              <a:t>Wrap</a:t>
            </a:r>
            <a:r>
              <a:rPr lang="cs-CZ" dirty="0">
                <a:solidFill>
                  <a:schemeClr val="tx1"/>
                </a:solidFill>
              </a:rPr>
              <a:t> - Zabalit</a:t>
            </a:r>
          </a:p>
          <a:p>
            <a:r>
              <a:rPr lang="cs-CZ" dirty="0">
                <a:solidFill>
                  <a:schemeClr val="tx1"/>
                </a:solidFill>
              </a:rPr>
              <a:t> Chart – mapa, graf, schéma</a:t>
            </a:r>
          </a:p>
          <a:p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err="1">
                <a:solidFill>
                  <a:schemeClr val="tx1"/>
                </a:solidFill>
              </a:rPr>
              <a:t>Mockup</a:t>
            </a:r>
            <a:r>
              <a:rPr lang="cs-CZ" dirty="0">
                <a:solidFill>
                  <a:schemeClr val="tx1"/>
                </a:solidFill>
              </a:rPr>
              <a:t> - maketa</a:t>
            </a:r>
          </a:p>
          <a:p>
            <a:r>
              <a:rPr lang="cs-CZ" dirty="0">
                <a:solidFill>
                  <a:schemeClr val="tx1"/>
                </a:solidFill>
              </a:rPr>
              <a:t> Retardant - zaostalý</a:t>
            </a:r>
          </a:p>
          <a:p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err="1">
                <a:solidFill>
                  <a:schemeClr val="tx1"/>
                </a:solidFill>
              </a:rPr>
              <a:t>Tamper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with</a:t>
            </a:r>
            <a:r>
              <a:rPr lang="cs-CZ" dirty="0">
                <a:solidFill>
                  <a:schemeClr val="tx1"/>
                </a:solidFill>
              </a:rPr>
              <a:t> – manipulovat s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F1554E66-12BC-4083-B486-9A3A8FA717E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 </a:t>
            </a:r>
            <a:r>
              <a:rPr lang="cs-CZ" dirty="0" err="1"/>
              <a:t>Bump</a:t>
            </a:r>
            <a:r>
              <a:rPr lang="cs-CZ" dirty="0"/>
              <a:t> -  narazit</a:t>
            </a:r>
          </a:p>
          <a:p>
            <a:r>
              <a:rPr lang="cs-CZ" dirty="0"/>
              <a:t> Rating - hodnocení</a:t>
            </a:r>
          </a:p>
          <a:p>
            <a:r>
              <a:rPr lang="cs-CZ" dirty="0"/>
              <a:t> </a:t>
            </a:r>
            <a:r>
              <a:rPr lang="cs-CZ" dirty="0" err="1"/>
              <a:t>Hook</a:t>
            </a:r>
            <a:r>
              <a:rPr lang="cs-CZ" dirty="0"/>
              <a:t> - háček</a:t>
            </a:r>
          </a:p>
          <a:p>
            <a:r>
              <a:rPr lang="cs-CZ" dirty="0"/>
              <a:t> </a:t>
            </a:r>
            <a:r>
              <a:rPr lang="cs-CZ" dirty="0" err="1"/>
              <a:t>Feature</a:t>
            </a:r>
            <a:r>
              <a:rPr lang="cs-CZ" dirty="0"/>
              <a:t> – rys, vlastnost</a:t>
            </a:r>
          </a:p>
          <a:p>
            <a:r>
              <a:rPr lang="cs-CZ" dirty="0"/>
              <a:t> Slide - klouzat</a:t>
            </a:r>
          </a:p>
          <a:p>
            <a:r>
              <a:rPr lang="cs-CZ" dirty="0"/>
              <a:t> </a:t>
            </a:r>
            <a:r>
              <a:rPr lang="cs-CZ" dirty="0" err="1"/>
              <a:t>Strengthen</a:t>
            </a:r>
            <a:r>
              <a:rPr lang="cs-CZ" dirty="0"/>
              <a:t> - posílit</a:t>
            </a:r>
          </a:p>
          <a:p>
            <a:r>
              <a:rPr lang="cs-CZ" dirty="0"/>
              <a:t> </a:t>
            </a:r>
            <a:r>
              <a:rPr lang="cs-CZ" dirty="0" err="1"/>
              <a:t>Threat</a:t>
            </a:r>
            <a:r>
              <a:rPr lang="cs-CZ" dirty="0"/>
              <a:t> – Jednat, léčit</a:t>
            </a:r>
          </a:p>
          <a:p>
            <a:r>
              <a:rPr lang="cs-CZ" dirty="0"/>
              <a:t> USP (Business </a:t>
            </a:r>
            <a:r>
              <a:rPr lang="cs-CZ" dirty="0" err="1"/>
              <a:t>unique</a:t>
            </a:r>
            <a:r>
              <a:rPr lang="cs-CZ" dirty="0"/>
              <a:t> </a:t>
            </a:r>
            <a:r>
              <a:rPr lang="cs-CZ" dirty="0" err="1"/>
              <a:t>selling</a:t>
            </a:r>
            <a:r>
              <a:rPr lang="cs-CZ" dirty="0"/>
              <a:t> point) - jedinečný prodejní argument</a:t>
            </a:r>
          </a:p>
        </p:txBody>
      </p:sp>
    </p:spTree>
    <p:extLst>
      <p:ext uri="{BB962C8B-B14F-4D97-AF65-F5344CB8AC3E}">
        <p14:creationId xmlns:p14="http://schemas.microsoft.com/office/powerpoint/2010/main" val="1294976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29DC5A77-10C9-4ECF-B7EB-8D917F36A9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FFE28B5-FB16-49A9-B851-3C35FAC0CA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D81090-1958-4B96-B36E-799E283F2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cs-CZ">
                <a:ea typeface="+mj-lt"/>
                <a:cs typeface="+mj-lt"/>
              </a:rPr>
              <a:t> 3.3 Grammar – Relative clauses</a:t>
            </a:r>
            <a:endParaRPr lang="cs-CZ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1014442-855A-4E0F-8D09-C314661A48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9B1ABF09-86CF-414E-88A5-2B84CC7232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3FE91770-CDBB-4D24-94E5-AD484F36CE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7222CB3-B24F-4D88-9228-D3445FCEC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 b="1">
                <a:solidFill>
                  <a:schemeClr val="tx1"/>
                </a:solidFill>
              </a:rPr>
              <a:t> Relative clauses = vztažné věty</a:t>
            </a:r>
            <a:endParaRPr lang="cs-CZ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 </a:t>
            </a:r>
            <a:r>
              <a:rPr lang="cs-CZ" sz="2400" u="sng">
                <a:solidFill>
                  <a:schemeClr val="tx1"/>
                </a:solidFill>
              </a:rPr>
              <a:t>Relative Pronouns:</a:t>
            </a:r>
          </a:p>
          <a:p>
            <a:pPr lvl="1"/>
            <a:r>
              <a:rPr lang="cs-CZ" sz="2400">
                <a:solidFill>
                  <a:schemeClr val="tx1"/>
                </a:solidFill>
              </a:rPr>
              <a:t> Who </a:t>
            </a:r>
            <a:r>
              <a:rPr lang="cs-CZ" sz="2400" i="1">
                <a:ea typeface="+mn-lt"/>
                <a:cs typeface="+mn-lt"/>
              </a:rPr>
              <a:t>What’s the name of the person </a:t>
            </a:r>
            <a:r>
              <a:rPr lang="cs-CZ" sz="2400" b="1" i="1">
                <a:ea typeface="+mn-lt"/>
                <a:cs typeface="+mn-lt"/>
              </a:rPr>
              <a:t>who</a:t>
            </a:r>
            <a:r>
              <a:rPr lang="cs-CZ" sz="2400" i="1">
                <a:ea typeface="+mn-lt"/>
                <a:cs typeface="+mn-lt"/>
              </a:rPr>
              <a:t> invented penicilin?</a:t>
            </a:r>
            <a:endParaRPr lang="cs-CZ" sz="2400" i="1" u="sng">
              <a:solidFill>
                <a:schemeClr val="tx1"/>
              </a:solidFill>
            </a:endParaRPr>
          </a:p>
          <a:p>
            <a:pPr lvl="1"/>
            <a:r>
              <a:rPr lang="cs-CZ" sz="2400">
                <a:solidFill>
                  <a:schemeClr val="tx1"/>
                </a:solidFill>
              </a:rPr>
              <a:t> Which </a:t>
            </a:r>
            <a:r>
              <a:rPr lang="cs-CZ" sz="2400" i="1">
                <a:ea typeface="+mn-lt"/>
                <a:cs typeface="+mn-lt"/>
              </a:rPr>
              <a:t>I don´t like holidays </a:t>
            </a:r>
            <a:r>
              <a:rPr lang="cs-CZ" sz="2400" b="1" i="1">
                <a:ea typeface="+mn-lt"/>
                <a:cs typeface="+mn-lt"/>
              </a:rPr>
              <a:t>which</a:t>
            </a:r>
            <a:r>
              <a:rPr lang="cs-CZ" sz="2400" i="1">
                <a:ea typeface="+mn-lt"/>
                <a:cs typeface="+mn-lt"/>
              </a:rPr>
              <a:t> last more than seven days.</a:t>
            </a:r>
            <a:endParaRPr lang="cs-CZ" sz="2400" i="1">
              <a:solidFill>
                <a:schemeClr val="tx1"/>
              </a:solidFill>
            </a:endParaRPr>
          </a:p>
          <a:p>
            <a:pPr lvl="1"/>
            <a:r>
              <a:rPr lang="cs-CZ" sz="2400">
                <a:solidFill>
                  <a:schemeClr val="tx1"/>
                </a:solidFill>
              </a:rPr>
              <a:t> Whose </a:t>
            </a:r>
            <a:r>
              <a:rPr lang="cs-CZ" sz="2400" i="1">
                <a:ea typeface="+mn-lt"/>
                <a:cs typeface="+mn-lt"/>
              </a:rPr>
              <a:t>They live in a house </a:t>
            </a:r>
            <a:r>
              <a:rPr lang="cs-CZ" sz="2400" b="1" i="1">
                <a:ea typeface="+mn-lt"/>
                <a:cs typeface="+mn-lt"/>
              </a:rPr>
              <a:t>whose</a:t>
            </a:r>
            <a:r>
              <a:rPr lang="cs-CZ" sz="2400" i="1">
                <a:ea typeface="+mn-lt"/>
                <a:cs typeface="+mn-lt"/>
              </a:rPr>
              <a:t> gate is blue.</a:t>
            </a:r>
            <a:endParaRPr lang="cs-CZ" sz="2400" i="1">
              <a:solidFill>
                <a:schemeClr val="tx1"/>
              </a:solidFill>
            </a:endParaRPr>
          </a:p>
          <a:p>
            <a:pPr lvl="1"/>
            <a:r>
              <a:rPr lang="cs-CZ" sz="2400">
                <a:solidFill>
                  <a:schemeClr val="tx1"/>
                </a:solidFill>
              </a:rPr>
              <a:t> That </a:t>
            </a:r>
            <a:r>
              <a:rPr lang="cs-CZ" sz="2400" i="1">
                <a:ea typeface="+mn-lt"/>
                <a:cs typeface="+mn-lt"/>
              </a:rPr>
              <a:t>The specialist </a:t>
            </a:r>
            <a:r>
              <a:rPr lang="cs-CZ" sz="2400" b="1" i="1">
                <a:ea typeface="+mn-lt"/>
                <a:cs typeface="+mn-lt"/>
              </a:rPr>
              <a:t>that</a:t>
            </a:r>
            <a:r>
              <a:rPr lang="cs-CZ" sz="2400" i="1">
                <a:ea typeface="+mn-lt"/>
                <a:cs typeface="+mn-lt"/>
              </a:rPr>
              <a:t> I went to see was ill.</a:t>
            </a:r>
          </a:p>
          <a:p>
            <a:pPr lvl="1"/>
            <a:r>
              <a:rPr lang="cs-CZ" sz="2400">
                <a:solidFill>
                  <a:schemeClr val="tx1"/>
                </a:solidFill>
              </a:rPr>
              <a:t> Whom </a:t>
            </a:r>
            <a:r>
              <a:rPr lang="cs-CZ" sz="2400" i="1">
                <a:ea typeface="+mn-lt"/>
                <a:cs typeface="+mn-lt"/>
              </a:rPr>
              <a:t>I eat at home, </a:t>
            </a:r>
            <a:r>
              <a:rPr lang="cs-CZ" sz="2400" b="1" i="1">
                <a:ea typeface="+mn-lt"/>
                <a:cs typeface="+mn-lt"/>
              </a:rPr>
              <a:t>which</a:t>
            </a:r>
            <a:r>
              <a:rPr lang="cs-CZ" sz="2400" i="1">
                <a:ea typeface="+mn-lt"/>
                <a:cs typeface="+mn-lt"/>
              </a:rPr>
              <a:t> is cheaper.</a:t>
            </a:r>
          </a:p>
        </p:txBody>
      </p:sp>
    </p:spTree>
    <p:extLst>
      <p:ext uri="{BB962C8B-B14F-4D97-AF65-F5344CB8AC3E}">
        <p14:creationId xmlns:p14="http://schemas.microsoft.com/office/powerpoint/2010/main" val="2469624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29DC5A77-10C9-4ECF-B7EB-8D917F36A9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FFE28B5-FB16-49A9-B851-3C35FAC0CA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30AB50E-6A09-4DEE-9FBB-307684628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cs-CZ"/>
              <a:t> 3. 3 Grammar – Articles</a:t>
            </a:r>
            <a:endParaRPr lang="cs-CZ">
              <a:ea typeface="+mj-lt"/>
              <a:cs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1014442-855A-4E0F-8D09-C314661A48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9B1ABF09-86CF-414E-88A5-2B84CC7232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3FE91770-CDBB-4D24-94E5-AD484F36CE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7EC40DA-26B5-4150-A597-FCD56EDC9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 b="1"/>
              <a:t>The Indefinite Article A/AN</a:t>
            </a:r>
            <a:endParaRPr lang="cs-CZ" sz="2400" dirty="0">
              <a:ea typeface="+mn-lt"/>
              <a:cs typeface="+mn-lt"/>
            </a:endParaRPr>
          </a:p>
          <a:p>
            <a:pPr lvl="1"/>
            <a:r>
              <a:rPr lang="cs-CZ" sz="2400">
                <a:ea typeface="+mn-lt"/>
                <a:cs typeface="+mn-lt"/>
              </a:rPr>
              <a:t> indicates that a noun refers to a general idea rather than a particular thing</a:t>
            </a:r>
            <a:endParaRPr lang="cs-CZ" sz="2400" dirty="0">
              <a:ea typeface="+mn-lt"/>
              <a:cs typeface="+mn-lt"/>
            </a:endParaRPr>
          </a:p>
          <a:p>
            <a:pPr lvl="1"/>
            <a:r>
              <a:rPr lang="cs-CZ" sz="2400" i="1">
                <a:ea typeface="+mn-lt"/>
                <a:cs typeface="+mn-lt"/>
              </a:rPr>
              <a:t> Please hand me </a:t>
            </a:r>
            <a:r>
              <a:rPr lang="cs-CZ" sz="2400" b="1" i="1">
                <a:ea typeface="+mn-lt"/>
                <a:cs typeface="+mn-lt"/>
              </a:rPr>
              <a:t>a</a:t>
            </a:r>
            <a:r>
              <a:rPr lang="cs-CZ" sz="2400" i="1">
                <a:ea typeface="+mn-lt"/>
                <a:cs typeface="+mn-lt"/>
              </a:rPr>
              <a:t> book; any book will do.</a:t>
            </a:r>
          </a:p>
          <a:p>
            <a:pPr marL="502920" lvl="1" indent="0">
              <a:buNone/>
            </a:pPr>
            <a:endParaRPr lang="cs-CZ" sz="2400" dirty="0">
              <a:ea typeface="+mn-lt"/>
              <a:cs typeface="+mn-lt"/>
            </a:endParaRPr>
          </a:p>
          <a:p>
            <a:r>
              <a:rPr lang="cs-CZ" sz="2400" b="1">
                <a:ea typeface="+mn-lt"/>
                <a:cs typeface="+mn-lt"/>
              </a:rPr>
              <a:t>The definite article is the word THE</a:t>
            </a:r>
            <a:endParaRPr lang="cs-CZ" sz="2400" b="1"/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cs-CZ" sz="2400" dirty="0">
                <a:ea typeface="+mn-lt"/>
                <a:cs typeface="+mn-lt"/>
              </a:rPr>
              <a:t> </a:t>
            </a:r>
            <a:r>
              <a:rPr lang="cs-CZ" sz="2400">
                <a:ea typeface="+mn-lt"/>
                <a:cs typeface="+mn-lt"/>
              </a:rPr>
              <a:t>can be used with singular, plural, or uncountable nouns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cs-CZ" sz="2400" i="1"/>
              <a:t> Please give me </a:t>
            </a:r>
            <a:r>
              <a:rPr lang="cs-CZ" sz="2400" b="1" i="1"/>
              <a:t>the</a:t>
            </a:r>
            <a:r>
              <a:rPr lang="cs-CZ" sz="2400" i="1"/>
              <a:t> gum.</a:t>
            </a:r>
            <a:endParaRPr lang="cs-CZ" sz="2400" i="1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11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C162DF2A-64D1-4AA9-BA42-8A4063EADE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5D7C1373-63AF-4A75-909E-990E053566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40" name="Rectangle 39">
            <a:extLst>
              <a:ext uri="{FF2B5EF4-FFF2-40B4-BE49-F238E27FC236}">
                <a16:creationId xmlns="" xmlns:a16="http://schemas.microsoft.com/office/drawing/2014/main" id="{90EB472E-7CA6-4C2D-81E9-CD39A44F0B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AE0A0486-F672-4FEF-A0A9-E6C3B7E3A54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761999"/>
            <a:ext cx="3289875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="" xmlns:a16="http://schemas.microsoft.com/office/drawing/2014/main" id="{4689BC21-5566-4B70-91EA-44B4299CB3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11870" y="761999"/>
            <a:ext cx="8790301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BD3E2A7-5C39-4168-9A59-3660D8ECB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2622" y="1298448"/>
            <a:ext cx="7187529" cy="29518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800" spc="-100"/>
              <a:t/>
            </a:r>
            <a:br>
              <a:rPr lang="en-US" sz="5800" spc="-100"/>
            </a:br>
            <a:endParaRPr lang="en-US" sz="5800" spc="-100"/>
          </a:p>
          <a:p>
            <a:r>
              <a:rPr lang="en-US" sz="5800" spc="-100"/>
              <a:t>Some exercises..</a:t>
            </a:r>
          </a:p>
          <a:p>
            <a:endParaRPr lang="en-US" sz="5800" spc="-100"/>
          </a:p>
        </p:txBody>
      </p:sp>
      <p:sp>
        <p:nvSpPr>
          <p:cNvPr id="46" name="Rectangle 45">
            <a:extLst>
              <a:ext uri="{FF2B5EF4-FFF2-40B4-BE49-F238E27FC236}">
                <a16:creationId xmlns="" xmlns:a16="http://schemas.microsoft.com/office/drawing/2014/main" id="{7F1FCE6A-97BC-41EB-809A-50936E0F94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00889" y="4684418"/>
            <a:ext cx="8801282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9690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29DC5A77-10C9-4ECF-B7EB-8D917F36A9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FFE28B5-FB16-49A9-B851-3C35FAC0CA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10BD178-6398-4E52-925C-ACB681312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 fontScale="90000"/>
          </a:bodyPr>
          <a:lstStyle/>
          <a:p>
            <a:r>
              <a:rPr lang="en-US">
                <a:ea typeface="+mj-lt"/>
                <a:cs typeface="+mj-lt"/>
              </a:rPr>
              <a:t>Exercises 1. Write the correct form of the word in brackets to complete these sentences.</a:t>
            </a:r>
            <a:endParaRPr lang="cs-CZ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1014442-855A-4E0F-8D09-C314661A48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9B1ABF09-86CF-414E-88A5-2B84CC7232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3FE91770-CDBB-4D24-94E5-AD484F36CE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5B0DAC5-6E9D-4AB0-A000-4A43CCE18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9112885" cy="3985777"/>
          </a:xfrm>
        </p:spPr>
        <p:txBody>
          <a:bodyPr>
            <a:normAutofit/>
          </a:bodyPr>
          <a:lstStyle/>
          <a:p>
            <a:r>
              <a:rPr lang="cs-CZ" sz="2400" i="1">
                <a:ea typeface="+mn-lt"/>
                <a:cs typeface="+mn-lt"/>
              </a:rPr>
              <a:t> I f they</a:t>
            </a:r>
            <a:r>
              <a:rPr lang="cs-CZ" sz="2400" b="1" i="1" dirty="0">
                <a:ea typeface="+mn-lt"/>
                <a:cs typeface="+mn-lt"/>
              </a:rPr>
              <a:t> </a:t>
            </a:r>
            <a:r>
              <a:rPr lang="cs-CZ" sz="2400" b="1" i="1" u="sng">
                <a:ea typeface="+mn-lt"/>
                <a:cs typeface="+mn-lt"/>
              </a:rPr>
              <a:t>widened</a:t>
            </a:r>
            <a:r>
              <a:rPr lang="cs-CZ" sz="2400" i="1">
                <a:ea typeface="+mn-lt"/>
                <a:cs typeface="+mn-lt"/>
              </a:rPr>
              <a:t> this road, there would be fewer accidents. (WIDE)</a:t>
            </a:r>
            <a:endParaRPr lang="cs-CZ" sz="2400" i="1"/>
          </a:p>
          <a:p>
            <a:r>
              <a:rPr lang="cs-CZ" sz="2400" i="1">
                <a:ea typeface="+mn-lt"/>
                <a:cs typeface="+mn-lt"/>
              </a:rPr>
              <a:t>The statue is 3 metres _____.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>
                <a:ea typeface="+mn-lt"/>
                <a:cs typeface="+mn-lt"/>
              </a:rPr>
              <a:t>When I _____ myself, I found out I'd lost 10kg!</a:t>
            </a:r>
            <a:endParaRPr lang="cs-CZ" sz="2400" dirty="0">
              <a:ea typeface="+mn-lt"/>
              <a:cs typeface="+mn-lt"/>
            </a:endParaRPr>
          </a:p>
          <a:p>
            <a:r>
              <a:rPr lang="cs-CZ" sz="2400" i="1">
                <a:ea typeface="+mn-lt"/>
                <a:cs typeface="+mn-lt"/>
              </a:rPr>
              <a:t>What</a:t>
            </a:r>
            <a:r>
              <a:rPr lang="cs-CZ" sz="2400" dirty="0">
                <a:ea typeface="+mn-lt"/>
                <a:cs typeface="+mn-lt"/>
              </a:rPr>
              <a:t> </a:t>
            </a:r>
            <a:r>
              <a:rPr lang="cs-CZ" sz="2400" i="1">
                <a:ea typeface="+mn-lt"/>
                <a:cs typeface="+mn-lt"/>
              </a:rPr>
              <a:t>_____</a:t>
            </a:r>
            <a:r>
              <a:rPr lang="cs-CZ" sz="2400" dirty="0">
                <a:ea typeface="+mn-lt"/>
                <a:cs typeface="+mn-lt"/>
              </a:rPr>
              <a:t> </a:t>
            </a:r>
            <a:r>
              <a:rPr lang="cs-CZ" sz="2400" i="1">
                <a:ea typeface="+mn-lt"/>
                <a:cs typeface="+mn-lt"/>
              </a:rPr>
              <a:t>is the pool at the sports club?</a:t>
            </a:r>
          </a:p>
          <a:p>
            <a:r>
              <a:rPr lang="cs-CZ" sz="2400" i="1">
                <a:ea typeface="+mn-lt"/>
                <a:cs typeface="+mn-lt"/>
              </a:rPr>
              <a:t>We were travelling at a _____ of 10,000 metres above sea level.</a:t>
            </a:r>
          </a:p>
          <a:p>
            <a:r>
              <a:rPr lang="cs-CZ" sz="2400" i="1">
                <a:ea typeface="+mn-lt"/>
                <a:cs typeface="+mn-lt"/>
              </a:rPr>
              <a:t>The zoo insists on the mammals having a pool at least 10 metres _____, 30 metres _____ and 150 metres _____.</a:t>
            </a:r>
          </a:p>
          <a:p>
            <a:r>
              <a:rPr lang="cs-CZ" sz="2400" i="1">
                <a:ea typeface="+mn-lt"/>
                <a:cs typeface="+mn-lt"/>
              </a:rPr>
              <a:t>The engine is designed to take minimum space and _____ 55 kg.</a:t>
            </a:r>
            <a:endParaRPr lang="cs-CZ" sz="2400" i="1" dirty="0">
              <a:solidFill>
                <a:srgbClr val="595959"/>
              </a:solidFill>
            </a:endParaRPr>
          </a:p>
          <a:p>
            <a:endParaRPr lang="cs-CZ" i="1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646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3238E5D-410E-45EE-8D54-2863D70B5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Exercises 2. </a:t>
            </a:r>
            <a:r>
              <a:rPr lang="en-US" dirty="0"/>
              <a:t/>
            </a:r>
            <a:br>
              <a:rPr lang="en-US" dirty="0"/>
            </a:br>
            <a:r>
              <a:rPr lang="en-US">
                <a:ea typeface="+mj-lt"/>
                <a:cs typeface="+mj-lt"/>
              </a:rPr>
              <a:t>Assign the correct phrase.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71F38AB1-F8F4-42FE-9806-A7F5139FAC0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cs-CZ" sz="2400" b="1">
                <a:solidFill>
                  <a:schemeClr val="tx1"/>
                </a:solidFill>
              </a:rPr>
              <a:t> Saving</a:t>
            </a:r>
            <a:endParaRPr lang="cs-CZ" sz="2400" b="1" dirty="0">
              <a:solidFill>
                <a:schemeClr val="tx1"/>
              </a:solidFill>
            </a:endParaRPr>
          </a:p>
          <a:p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>
                <a:solidFill>
                  <a:schemeClr val="tx1"/>
                </a:solidFill>
              </a:rPr>
              <a:t> Reratdant</a:t>
            </a:r>
            <a:endParaRPr lang="cs-CZ" sz="2400" b="1" dirty="0">
              <a:solidFill>
                <a:schemeClr val="tx1"/>
              </a:solidFill>
            </a:endParaRPr>
          </a:p>
          <a:p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>
                <a:solidFill>
                  <a:schemeClr val="tx1"/>
                </a:solidFill>
              </a:rPr>
              <a:t> Proof</a:t>
            </a:r>
            <a:endParaRPr lang="cs-CZ" sz="2400" b="1" dirty="0">
              <a:solidFill>
                <a:schemeClr val="tx1"/>
              </a:solidFill>
            </a:endParaRPr>
          </a:p>
          <a:p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>
                <a:solidFill>
                  <a:schemeClr val="tx1"/>
                </a:solidFill>
              </a:rPr>
              <a:t> Resistant</a:t>
            </a:r>
            <a:endParaRPr lang="cs-CZ" sz="2400" b="1" dirty="0">
              <a:solidFill>
                <a:schemeClr val="tx1"/>
              </a:solidFill>
            </a:endParaRPr>
          </a:p>
          <a:p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>
                <a:solidFill>
                  <a:schemeClr val="tx1"/>
                </a:solidFill>
              </a:rPr>
              <a:t> Grabbing</a:t>
            </a:r>
            <a:endParaRPr lang="cs-CZ" sz="2400" b="1" dirty="0">
              <a:solidFill>
                <a:schemeClr val="tx1"/>
              </a:solidFill>
            </a:endParaRPr>
          </a:p>
          <a:p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>
                <a:solidFill>
                  <a:schemeClr val="tx1"/>
                </a:solidFill>
              </a:rPr>
              <a:t> Catching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CFD3F741-2534-4D7C-BB38-DDBEA25D26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/>
              <a:t> Attention</a:t>
            </a:r>
          </a:p>
          <a:p>
            <a:r>
              <a:rPr lang="cs-CZ"/>
              <a:t> Fool</a:t>
            </a:r>
          </a:p>
          <a:p>
            <a:r>
              <a:rPr lang="cs-CZ"/>
              <a:t> Child</a:t>
            </a:r>
            <a:endParaRPr lang="cs-CZ" dirty="0"/>
          </a:p>
          <a:p>
            <a:r>
              <a:rPr lang="cs-CZ"/>
              <a:t> Water</a:t>
            </a:r>
          </a:p>
          <a:p>
            <a:r>
              <a:rPr lang="cs-CZ"/>
              <a:t> Eye</a:t>
            </a:r>
          </a:p>
          <a:p>
            <a:r>
              <a:rPr lang="cs-CZ" dirty="0"/>
              <a:t> </a:t>
            </a:r>
            <a:r>
              <a:rPr lang="cs-CZ" b="1"/>
              <a:t>Energy</a:t>
            </a:r>
          </a:p>
          <a:p>
            <a:r>
              <a:rPr lang="cs-CZ"/>
              <a:t> Tamper</a:t>
            </a:r>
          </a:p>
          <a:p>
            <a:r>
              <a:rPr lang="cs-CZ"/>
              <a:t> Labour</a:t>
            </a:r>
            <a:endParaRPr lang="cs-CZ" dirty="0"/>
          </a:p>
          <a:p>
            <a:r>
              <a:rPr lang="cs-CZ"/>
              <a:t> Shock</a:t>
            </a:r>
          </a:p>
          <a:p>
            <a:r>
              <a:rPr lang="cs-CZ"/>
              <a:t> Future</a:t>
            </a:r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="" xmlns:a16="http://schemas.microsoft.com/office/drawing/2014/main" id="{79B2B004-559A-4FFE-A2BC-3FE698E6EF0A}"/>
              </a:ext>
            </a:extLst>
          </p:cNvPr>
          <p:cNvCxnSpPr/>
          <p:nvPr/>
        </p:nvCxnSpPr>
        <p:spPr>
          <a:xfrm>
            <a:off x="5277173" y="1150748"/>
            <a:ext cx="2518473" cy="2415152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969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B27CFE1-14E1-4FDD-8739-B7BA40D9F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Exercises 3.</a:t>
            </a:r>
            <a:r>
              <a:rPr lang="en-US" dirty="0">
                <a:ea typeface="+mj-lt"/>
                <a:cs typeface="+mj-lt"/>
              </a:rPr>
              <a:t/>
            </a:r>
            <a:br>
              <a:rPr lang="en-US" dirty="0">
                <a:ea typeface="+mj-lt"/>
                <a:cs typeface="+mj-lt"/>
              </a:rPr>
            </a:br>
            <a:r>
              <a:rPr lang="en-US"/>
              <a:t>Complete correct preposition.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448668C-9C9A-495A-BBCA-68AFA0BE6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783898"/>
            <a:ext cx="7448883" cy="5321165"/>
          </a:xfrm>
        </p:spPr>
        <p:txBody>
          <a:bodyPr vert="horz" lIns="91440" tIns="45720" rIns="91440" bIns="45720" rtlCol="0" anchor="ctr">
            <a:no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2200">
                <a:ea typeface="+mn-lt"/>
                <a:cs typeface="+mn-lt"/>
              </a:rPr>
              <a:t>                                  In, To, for, of, with, from, at,</a:t>
            </a:r>
            <a:endParaRPr lang="cs-CZ" sz="2200" dirty="0">
              <a:ea typeface="+mn-lt"/>
              <a:cs typeface="+mn-lt"/>
            </a:endParaRPr>
          </a:p>
          <a:p>
            <a:r>
              <a:rPr lang="cs-CZ" sz="2200">
                <a:ea typeface="+mn-lt"/>
                <a:cs typeface="+mn-lt"/>
              </a:rPr>
              <a:t>Please refere ___ the notes at the end for more information.</a:t>
            </a:r>
            <a:endParaRPr lang="cs-CZ"/>
          </a:p>
          <a:p>
            <a:r>
              <a:rPr lang="cs-CZ" sz="2200">
                <a:ea typeface="+mn-lt"/>
                <a:cs typeface="+mn-lt"/>
              </a:rPr>
              <a:t>Our company specialises ___ computer software.</a:t>
            </a:r>
            <a:endParaRPr lang="cs-CZ" sz="2200" dirty="0">
              <a:ea typeface="+mn-lt"/>
              <a:cs typeface="+mn-lt"/>
            </a:endParaRPr>
          </a:p>
          <a:p>
            <a:r>
              <a:rPr lang="cs-CZ" sz="2200">
                <a:ea typeface="+mn-lt"/>
                <a:cs typeface="+mn-lt"/>
              </a:rPr>
              <a:t>She will arrive in Beijing at 3pm.</a:t>
            </a:r>
            <a:endParaRPr lang="cs-CZ" sz="2200"/>
          </a:p>
          <a:p>
            <a:r>
              <a:rPr lang="cs-CZ" sz="2200">
                <a:ea typeface="+mn-lt"/>
                <a:cs typeface="+mn-lt"/>
              </a:rPr>
              <a:t>When she arrived ___ the pub, it was already closed.</a:t>
            </a:r>
            <a:endParaRPr lang="cs-CZ" sz="2200"/>
          </a:p>
          <a:p>
            <a:r>
              <a:rPr lang="cs-CZ" sz="2200">
                <a:ea typeface="+mn-lt"/>
                <a:cs typeface="+mn-lt"/>
              </a:rPr>
              <a:t>I suffer ___ allergies.</a:t>
            </a:r>
            <a:endParaRPr lang="cs-CZ" sz="2200" dirty="0">
              <a:ea typeface="+mn-lt"/>
              <a:cs typeface="+mn-lt"/>
            </a:endParaRPr>
          </a:p>
          <a:p>
            <a:r>
              <a:rPr lang="cs-CZ" sz="2200">
                <a:ea typeface="+mn-lt"/>
                <a:cs typeface="+mn-lt"/>
              </a:rPr>
              <a:t>He apologised ___ being late. </a:t>
            </a:r>
            <a:endParaRPr lang="cs-CZ" sz="2200" dirty="0">
              <a:ea typeface="+mn-lt"/>
              <a:cs typeface="+mn-lt"/>
            </a:endParaRPr>
          </a:p>
          <a:p>
            <a:r>
              <a:rPr lang="cs-CZ" sz="2200">
                <a:ea typeface="+mn-lt"/>
                <a:cs typeface="+mn-lt"/>
              </a:rPr>
              <a:t>This shampoo smells of bananas.</a:t>
            </a:r>
            <a:endParaRPr lang="cs-CZ" sz="2200" dirty="0">
              <a:ea typeface="+mn-lt"/>
              <a:cs typeface="+mn-lt"/>
            </a:endParaRPr>
          </a:p>
          <a:p>
            <a:r>
              <a:rPr lang="cs-CZ" sz="2200">
                <a:ea typeface="+mn-lt"/>
                <a:cs typeface="+mn-lt"/>
              </a:rPr>
              <a:t>My assistant will provide you ___ more information if you need </a:t>
            </a:r>
            <a:r>
              <a:rPr lang="cs-CZ" sz="2200" dirty="0">
                <a:ea typeface="+mn-lt"/>
                <a:cs typeface="+mn-lt"/>
              </a:rPr>
              <a:t>it.</a:t>
            </a:r>
          </a:p>
          <a:p>
            <a:r>
              <a:rPr lang="cs-CZ" sz="2200">
                <a:ea typeface="+mn-lt"/>
                <a:cs typeface="+mn-lt"/>
              </a:rPr>
              <a:t>He thanked me ___ the flowers.</a:t>
            </a:r>
            <a:endParaRPr lang="cs-CZ" sz="2200" dirty="0">
              <a:ea typeface="+mn-lt"/>
              <a:cs typeface="+mn-lt"/>
            </a:endParaRPr>
          </a:p>
          <a:p>
            <a:r>
              <a:rPr lang="cs-CZ" sz="2200">
                <a:ea typeface="+mn-lt"/>
                <a:cs typeface="+mn-lt"/>
              </a:rPr>
              <a:t>I don't approve ___ hunting animals for their fur.</a:t>
            </a:r>
            <a:endParaRPr lang="cs-CZ" sz="2200" dirty="0">
              <a:ea typeface="+mn-lt"/>
              <a:cs typeface="+mn-lt"/>
            </a:endParaRPr>
          </a:p>
          <a:p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8208207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Širokoúhlá obrazovka</PresentationFormat>
  <Paragraphs>182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Corbel</vt:lpstr>
      <vt:lpstr>Wingdings 2</vt:lpstr>
      <vt:lpstr>Frame</vt:lpstr>
      <vt:lpstr>Unit 3 - PRODUCT and PACKAGING</vt:lpstr>
      <vt:lpstr>Content</vt:lpstr>
      <vt:lpstr>3. 2 Vocabulary</vt:lpstr>
      <vt:lpstr> 3.3 Grammar – Relative clauses</vt:lpstr>
      <vt:lpstr> 3. 3 Grammar – Articles</vt:lpstr>
      <vt:lpstr>  Some exercises.. </vt:lpstr>
      <vt:lpstr>Exercises 1. Write the correct form of the word in brackets to complete these sentences.</vt:lpstr>
      <vt:lpstr>Exercises 2.  Assign the correct phrase.</vt:lpstr>
      <vt:lpstr>Exercises 3. Complete correct preposition.</vt:lpstr>
      <vt:lpstr>Exercises 4. Match each word.</vt:lpstr>
      <vt:lpstr>Exercises 5. Complete text with the or -</vt:lpstr>
      <vt:lpstr>Exercises 6. Complete text with a/an the or - </vt:lpstr>
      <vt:lpstr>Exercises 7. Make sentences and adding relative clauses.</vt:lpstr>
      <vt:lpstr>Answer key..</vt:lpstr>
      <vt:lpstr>Exercises 1.</vt:lpstr>
      <vt:lpstr>Exercises 2.</vt:lpstr>
      <vt:lpstr>Exercises 3.</vt:lpstr>
      <vt:lpstr>Exercises 4.</vt:lpstr>
      <vt:lpstr>Exercises 5.</vt:lpstr>
      <vt:lpstr>Exercises 6.</vt:lpstr>
      <vt:lpstr>Exercises 7.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985</cp:revision>
  <dcterms:created xsi:type="dcterms:W3CDTF">2020-03-25T22:11:13Z</dcterms:created>
  <dcterms:modified xsi:type="dcterms:W3CDTF">2021-03-24T09:27:51Z</dcterms:modified>
</cp:coreProperties>
</file>