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8" r:id="rId2"/>
    <p:sldId id="309" r:id="rId3"/>
    <p:sldId id="483" r:id="rId4"/>
    <p:sldId id="337" r:id="rId5"/>
    <p:sldId id="480" r:id="rId6"/>
    <p:sldId id="439" r:id="rId7"/>
    <p:sldId id="482" r:id="rId8"/>
    <p:sldId id="484" r:id="rId9"/>
    <p:sldId id="440" r:id="rId10"/>
    <p:sldId id="445" r:id="rId11"/>
    <p:sldId id="441" r:id="rId12"/>
    <p:sldId id="486" r:id="rId13"/>
    <p:sldId id="485" r:id="rId14"/>
    <p:sldId id="487" r:id="rId15"/>
    <p:sldId id="447" r:id="rId16"/>
    <p:sldId id="488" r:id="rId17"/>
    <p:sldId id="448" r:id="rId18"/>
    <p:sldId id="449" r:id="rId1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Výchozí oddíl" id="{AD727E24-103D-4BEB-B3B2-0D6F317DDD4B}">
          <p14:sldIdLst>
            <p14:sldId id="308"/>
            <p14:sldId id="309"/>
            <p14:sldId id="483"/>
            <p14:sldId id="337"/>
            <p14:sldId id="480"/>
            <p14:sldId id="439"/>
            <p14:sldId id="482"/>
            <p14:sldId id="484"/>
            <p14:sldId id="440"/>
            <p14:sldId id="445"/>
            <p14:sldId id="441"/>
            <p14:sldId id="486"/>
            <p14:sldId id="485"/>
            <p14:sldId id="487"/>
          </p14:sldIdLst>
        </p14:section>
        <p14:section name="Oddíl bez názvu" id="{18B63785-92B6-488D-B323-FE46AEB5E23C}">
          <p14:sldIdLst>
            <p14:sldId id="447"/>
            <p14:sldId id="488"/>
            <p14:sldId id="448"/>
            <p14:sldId id="44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3070" autoAdjust="0"/>
  </p:normalViewPr>
  <p:slideViewPr>
    <p:cSldViewPr snapToGrid="0" snapToObjects="1">
      <p:cViewPr varScale="1">
        <p:scale>
          <a:sx n="99" d="100"/>
          <a:sy n="99" d="100"/>
        </p:scale>
        <p:origin x="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DF60B-4FFA-4998-ACC6-35ADF32F9C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AC52F1-80B3-4C8D-9822-BF354C29D646}">
      <dgm:prSet/>
      <dgm:spPr>
        <a:xfrm>
          <a:off x="0" y="49211"/>
          <a:ext cx="4574312" cy="42120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rtl="0"/>
          <a:r>
            <a:rPr lang="cs-CZ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Princip spravedlivé hospodářské soutěže </a:t>
          </a:r>
        </a:p>
      </dgm:t>
    </dgm:pt>
    <dgm:pt modelId="{2525FB6D-C69B-4702-8B40-37473CE01B1C}" type="parTrans" cxnId="{0A1F5DF0-E42F-42BE-B7CA-371BAC5D16BA}">
      <dgm:prSet/>
      <dgm:spPr/>
      <dgm:t>
        <a:bodyPr/>
        <a:lstStyle/>
        <a:p>
          <a:endParaRPr lang="cs-CZ"/>
        </a:p>
      </dgm:t>
    </dgm:pt>
    <dgm:pt modelId="{DA855AE1-A158-45E5-A2FA-7E600BA999CC}" type="sibTrans" cxnId="{0A1F5DF0-E42F-42BE-B7CA-371BAC5D16BA}">
      <dgm:prSet/>
      <dgm:spPr/>
      <dgm:t>
        <a:bodyPr/>
        <a:lstStyle/>
        <a:p>
          <a:endParaRPr lang="cs-CZ"/>
        </a:p>
      </dgm:t>
    </dgm:pt>
    <dgm:pt modelId="{A400D5D7-B6B9-4E29-96BE-4D3B3FCC89AB}" type="pres">
      <dgm:prSet presAssocID="{82FDF60B-4FFA-4998-ACC6-35ADF32F9C73}" presName="linear" presStyleCnt="0">
        <dgm:presLayoutVars>
          <dgm:animLvl val="lvl"/>
          <dgm:resizeHandles val="exact"/>
        </dgm:presLayoutVars>
      </dgm:prSet>
      <dgm:spPr/>
    </dgm:pt>
    <dgm:pt modelId="{E12E8F4A-0A41-46FB-85F2-D419438A5D30}" type="pres">
      <dgm:prSet presAssocID="{DAAC52F1-80B3-4C8D-9822-BF354C29D646}" presName="parentText" presStyleLbl="node1" presStyleIdx="0" presStyleCnt="1" custLinFactNeighborY="-653">
        <dgm:presLayoutVars>
          <dgm:chMax val="0"/>
          <dgm:bulletEnabled val="1"/>
        </dgm:presLayoutVars>
      </dgm:prSet>
      <dgm:spPr/>
    </dgm:pt>
  </dgm:ptLst>
  <dgm:cxnLst>
    <dgm:cxn modelId="{B0D2CA0C-1CF1-4579-BBC0-E1A8B6674D76}" type="presOf" srcId="{DAAC52F1-80B3-4C8D-9822-BF354C29D646}" destId="{E12E8F4A-0A41-46FB-85F2-D419438A5D30}" srcOrd="0" destOrd="0" presId="urn:microsoft.com/office/officeart/2005/8/layout/vList2"/>
    <dgm:cxn modelId="{E0555116-4A31-4A50-9289-B8895AD1B58D}" type="presOf" srcId="{82FDF60B-4FFA-4998-ACC6-35ADF32F9C73}" destId="{A400D5D7-B6B9-4E29-96BE-4D3B3FCC89AB}" srcOrd="0" destOrd="0" presId="urn:microsoft.com/office/officeart/2005/8/layout/vList2"/>
    <dgm:cxn modelId="{0A1F5DF0-E42F-42BE-B7CA-371BAC5D16BA}" srcId="{82FDF60B-4FFA-4998-ACC6-35ADF32F9C73}" destId="{DAAC52F1-80B3-4C8D-9822-BF354C29D646}" srcOrd="0" destOrd="0" parTransId="{2525FB6D-C69B-4702-8B40-37473CE01B1C}" sibTransId="{DA855AE1-A158-45E5-A2FA-7E600BA999CC}"/>
    <dgm:cxn modelId="{EAC3884F-5529-4DCE-A7FF-140E8A2A5093}" type="presParOf" srcId="{A400D5D7-B6B9-4E29-96BE-4D3B3FCC89AB}" destId="{E12E8F4A-0A41-46FB-85F2-D419438A5D30}" srcOrd="0" destOrd="0" presId="urn:microsoft.com/office/officeart/2005/8/layout/vList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703A47-AEDE-4EFA-84BD-CB6D6B934A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C10082-6146-431B-943F-222AEB93AF31}">
      <dgm:prSet custT="1"/>
      <dgm:spPr>
        <a:xfrm>
          <a:off x="0" y="8889"/>
          <a:ext cx="2000264" cy="50544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rtl="0"/>
          <a:r>
            <a:rPr lang="cs-CZ" sz="20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Nediskriminace</a:t>
          </a:r>
        </a:p>
      </dgm:t>
    </dgm:pt>
    <dgm:pt modelId="{8A2DF504-81F2-41F6-89F5-1852526360B1}" type="parTrans" cxnId="{BCD9547D-8A5D-4F1C-A917-AB18E4C405E2}">
      <dgm:prSet/>
      <dgm:spPr/>
      <dgm:t>
        <a:bodyPr/>
        <a:lstStyle/>
        <a:p>
          <a:endParaRPr lang="cs-CZ"/>
        </a:p>
      </dgm:t>
    </dgm:pt>
    <dgm:pt modelId="{D28C2357-4735-4E9C-82F9-C27CF05C5B8E}" type="sibTrans" cxnId="{BCD9547D-8A5D-4F1C-A917-AB18E4C405E2}">
      <dgm:prSet/>
      <dgm:spPr/>
      <dgm:t>
        <a:bodyPr/>
        <a:lstStyle/>
        <a:p>
          <a:endParaRPr lang="cs-CZ"/>
        </a:p>
      </dgm:t>
    </dgm:pt>
    <dgm:pt modelId="{1CD21F95-78E0-4BA9-86C5-E56F2526A8A3}" type="pres">
      <dgm:prSet presAssocID="{83703A47-AEDE-4EFA-84BD-CB6D6B934A00}" presName="linear" presStyleCnt="0">
        <dgm:presLayoutVars>
          <dgm:animLvl val="lvl"/>
          <dgm:resizeHandles val="exact"/>
        </dgm:presLayoutVars>
      </dgm:prSet>
      <dgm:spPr/>
    </dgm:pt>
    <dgm:pt modelId="{0DF00D2B-9B37-45F1-99CC-F93CA1CD12E3}" type="pres">
      <dgm:prSet presAssocID="{8BC10082-6146-431B-943F-222AEB93AF3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83F776C-8ECC-46B7-9EB5-771D086720A1}" type="presOf" srcId="{8BC10082-6146-431B-943F-222AEB93AF31}" destId="{0DF00D2B-9B37-45F1-99CC-F93CA1CD12E3}" srcOrd="0" destOrd="0" presId="urn:microsoft.com/office/officeart/2005/8/layout/vList2"/>
    <dgm:cxn modelId="{BCD9547D-8A5D-4F1C-A917-AB18E4C405E2}" srcId="{83703A47-AEDE-4EFA-84BD-CB6D6B934A00}" destId="{8BC10082-6146-431B-943F-222AEB93AF31}" srcOrd="0" destOrd="0" parTransId="{8A2DF504-81F2-41F6-89F5-1852526360B1}" sibTransId="{D28C2357-4735-4E9C-82F9-C27CF05C5B8E}"/>
    <dgm:cxn modelId="{CAB674C3-FF27-4AB2-9AAE-01E68F3A70B5}" type="presOf" srcId="{83703A47-AEDE-4EFA-84BD-CB6D6B934A00}" destId="{1CD21F95-78E0-4BA9-86C5-E56F2526A8A3}" srcOrd="0" destOrd="0" presId="urn:microsoft.com/office/officeart/2005/8/layout/vList2"/>
    <dgm:cxn modelId="{D64C8834-3E7E-4E51-A1C8-81EFFFC96B4C}" type="presParOf" srcId="{1CD21F95-78E0-4BA9-86C5-E56F2526A8A3}" destId="{0DF00D2B-9B37-45F1-99CC-F93CA1CD12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ADE4AC-C0D9-4C67-B2CB-1B122CCF41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939A8D9-A885-47ED-B3B3-6D00011B207A}">
      <dgm:prSet/>
      <dgm:spPr>
        <a:xfrm>
          <a:off x="0" y="20232"/>
          <a:ext cx="4483293" cy="42120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rtl="0"/>
          <a:r>
            <a:rPr lang="cs-CZ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Volný obchod a jeho postupná liberalizace </a:t>
          </a:r>
        </a:p>
      </dgm:t>
    </dgm:pt>
    <dgm:pt modelId="{F8240D25-061F-4789-9AB5-7E8A53BC2CEF}" type="parTrans" cxnId="{4234010A-6DA6-4759-A33A-A957E87BF8B3}">
      <dgm:prSet/>
      <dgm:spPr/>
      <dgm:t>
        <a:bodyPr/>
        <a:lstStyle/>
        <a:p>
          <a:endParaRPr lang="cs-CZ"/>
        </a:p>
      </dgm:t>
    </dgm:pt>
    <dgm:pt modelId="{29639B69-5912-4242-9FF4-762EC099471B}" type="sibTrans" cxnId="{4234010A-6DA6-4759-A33A-A957E87BF8B3}">
      <dgm:prSet/>
      <dgm:spPr/>
      <dgm:t>
        <a:bodyPr/>
        <a:lstStyle/>
        <a:p>
          <a:endParaRPr lang="cs-CZ"/>
        </a:p>
      </dgm:t>
    </dgm:pt>
    <dgm:pt modelId="{A158691F-3486-4977-BEF0-C24CC4D83302}" type="pres">
      <dgm:prSet presAssocID="{74ADE4AC-C0D9-4C67-B2CB-1B122CCF41FD}" presName="linear" presStyleCnt="0">
        <dgm:presLayoutVars>
          <dgm:animLvl val="lvl"/>
          <dgm:resizeHandles val="exact"/>
        </dgm:presLayoutVars>
      </dgm:prSet>
      <dgm:spPr/>
    </dgm:pt>
    <dgm:pt modelId="{906EC55E-9FAA-4AAB-9DD6-805F006206BC}" type="pres">
      <dgm:prSet presAssocID="{F939A8D9-A885-47ED-B3B3-6D00011B207A}" presName="parentText" presStyleLbl="node1" presStyleIdx="0" presStyleCnt="1" custLinFactNeighborY="-37624">
        <dgm:presLayoutVars>
          <dgm:chMax val="0"/>
          <dgm:bulletEnabled val="1"/>
        </dgm:presLayoutVars>
      </dgm:prSet>
      <dgm:spPr/>
    </dgm:pt>
  </dgm:ptLst>
  <dgm:cxnLst>
    <dgm:cxn modelId="{4234010A-6DA6-4759-A33A-A957E87BF8B3}" srcId="{74ADE4AC-C0D9-4C67-B2CB-1B122CCF41FD}" destId="{F939A8D9-A885-47ED-B3B3-6D00011B207A}" srcOrd="0" destOrd="0" parTransId="{F8240D25-061F-4789-9AB5-7E8A53BC2CEF}" sibTransId="{29639B69-5912-4242-9FF4-762EC099471B}"/>
    <dgm:cxn modelId="{C8AF7B3E-BF8C-415E-99A9-F8273ED896A1}" type="presOf" srcId="{74ADE4AC-C0D9-4C67-B2CB-1B122CCF41FD}" destId="{A158691F-3486-4977-BEF0-C24CC4D83302}" srcOrd="0" destOrd="0" presId="urn:microsoft.com/office/officeart/2005/8/layout/vList2"/>
    <dgm:cxn modelId="{7B28ECE6-4F82-409B-9C8A-E8EC55AAD88C}" type="presOf" srcId="{F939A8D9-A885-47ED-B3B3-6D00011B207A}" destId="{906EC55E-9FAA-4AAB-9DD6-805F006206BC}" srcOrd="0" destOrd="0" presId="urn:microsoft.com/office/officeart/2005/8/layout/vList2"/>
    <dgm:cxn modelId="{38A02C52-852A-4BA9-9CC9-26CA65D7D82D}" type="presParOf" srcId="{A158691F-3486-4977-BEF0-C24CC4D83302}" destId="{906EC55E-9FAA-4AAB-9DD6-805F006206B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FDF60B-4FFA-4998-ACC6-35ADF32F9C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AC52F1-80B3-4C8D-9822-BF354C29D646}">
      <dgm:prSet/>
      <dgm:spPr>
        <a:xfrm>
          <a:off x="0" y="49211"/>
          <a:ext cx="4574312" cy="42120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rtl="0"/>
          <a:r>
            <a:rPr lang="cs-CZ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Princip spravedlivé hospodářské soutěže </a:t>
          </a:r>
        </a:p>
      </dgm:t>
    </dgm:pt>
    <dgm:pt modelId="{2525FB6D-C69B-4702-8B40-37473CE01B1C}" type="parTrans" cxnId="{0A1F5DF0-E42F-42BE-B7CA-371BAC5D16BA}">
      <dgm:prSet/>
      <dgm:spPr/>
      <dgm:t>
        <a:bodyPr/>
        <a:lstStyle/>
        <a:p>
          <a:endParaRPr lang="cs-CZ"/>
        </a:p>
      </dgm:t>
    </dgm:pt>
    <dgm:pt modelId="{DA855AE1-A158-45E5-A2FA-7E600BA999CC}" type="sibTrans" cxnId="{0A1F5DF0-E42F-42BE-B7CA-371BAC5D16BA}">
      <dgm:prSet/>
      <dgm:spPr/>
      <dgm:t>
        <a:bodyPr/>
        <a:lstStyle/>
        <a:p>
          <a:endParaRPr lang="cs-CZ"/>
        </a:p>
      </dgm:t>
    </dgm:pt>
    <dgm:pt modelId="{A400D5D7-B6B9-4E29-96BE-4D3B3FCC89AB}" type="pres">
      <dgm:prSet presAssocID="{82FDF60B-4FFA-4998-ACC6-35ADF32F9C73}" presName="linear" presStyleCnt="0">
        <dgm:presLayoutVars>
          <dgm:animLvl val="lvl"/>
          <dgm:resizeHandles val="exact"/>
        </dgm:presLayoutVars>
      </dgm:prSet>
      <dgm:spPr/>
    </dgm:pt>
    <dgm:pt modelId="{E12E8F4A-0A41-46FB-85F2-D419438A5D30}" type="pres">
      <dgm:prSet presAssocID="{DAAC52F1-80B3-4C8D-9822-BF354C29D646}" presName="parentText" presStyleLbl="node1" presStyleIdx="0" presStyleCnt="1" custLinFactNeighborY="-653">
        <dgm:presLayoutVars>
          <dgm:chMax val="0"/>
          <dgm:bulletEnabled val="1"/>
        </dgm:presLayoutVars>
      </dgm:prSet>
      <dgm:spPr/>
    </dgm:pt>
  </dgm:ptLst>
  <dgm:cxnLst>
    <dgm:cxn modelId="{B0D2CA0C-1CF1-4579-BBC0-E1A8B6674D76}" type="presOf" srcId="{DAAC52F1-80B3-4C8D-9822-BF354C29D646}" destId="{E12E8F4A-0A41-46FB-85F2-D419438A5D30}" srcOrd="0" destOrd="0" presId="urn:microsoft.com/office/officeart/2005/8/layout/vList2"/>
    <dgm:cxn modelId="{E0555116-4A31-4A50-9289-B8895AD1B58D}" type="presOf" srcId="{82FDF60B-4FFA-4998-ACC6-35ADF32F9C73}" destId="{A400D5D7-B6B9-4E29-96BE-4D3B3FCC89AB}" srcOrd="0" destOrd="0" presId="urn:microsoft.com/office/officeart/2005/8/layout/vList2"/>
    <dgm:cxn modelId="{0A1F5DF0-E42F-42BE-B7CA-371BAC5D16BA}" srcId="{82FDF60B-4FFA-4998-ACC6-35ADF32F9C73}" destId="{DAAC52F1-80B3-4C8D-9822-BF354C29D646}" srcOrd="0" destOrd="0" parTransId="{2525FB6D-C69B-4702-8B40-37473CE01B1C}" sibTransId="{DA855AE1-A158-45E5-A2FA-7E600BA999CC}"/>
    <dgm:cxn modelId="{EAC3884F-5529-4DCE-A7FF-140E8A2A5093}" type="presParOf" srcId="{A400D5D7-B6B9-4E29-96BE-4D3B3FCC89AB}" destId="{E12E8F4A-0A41-46FB-85F2-D419438A5D30}" srcOrd="0" destOrd="0" presId="urn:microsoft.com/office/officeart/2005/8/layout/vList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1C2DB0-2ACA-4854-B274-BE91CF380F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E4693DB-9E09-4B9D-B340-E4D82F7A25F2}">
      <dgm:prSet/>
      <dgm:spPr>
        <a:xfrm>
          <a:off x="0" y="40465"/>
          <a:ext cx="4429156" cy="42120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rtl="0"/>
          <a:r>
            <a:rPr lang="cs-CZ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Podpora rozvoje a ekonomických reforem </a:t>
          </a:r>
        </a:p>
      </dgm:t>
    </dgm:pt>
    <dgm:pt modelId="{0CA3DBC2-E102-436D-B64C-A2DEBDFA82CB}" type="parTrans" cxnId="{065D4646-9F86-4A85-9987-1C1E8C71ACBB}">
      <dgm:prSet/>
      <dgm:spPr/>
      <dgm:t>
        <a:bodyPr/>
        <a:lstStyle/>
        <a:p>
          <a:endParaRPr lang="cs-CZ"/>
        </a:p>
      </dgm:t>
    </dgm:pt>
    <dgm:pt modelId="{8737D94F-F312-4F4C-B125-AE64BB5E3E1D}" type="sibTrans" cxnId="{065D4646-9F86-4A85-9987-1C1E8C71ACBB}">
      <dgm:prSet/>
      <dgm:spPr/>
      <dgm:t>
        <a:bodyPr/>
        <a:lstStyle/>
        <a:p>
          <a:endParaRPr lang="cs-CZ"/>
        </a:p>
      </dgm:t>
    </dgm:pt>
    <dgm:pt modelId="{B9F259FE-B7AD-423E-9D9C-5F4E13B0B77F}" type="pres">
      <dgm:prSet presAssocID="{ED1C2DB0-2ACA-4854-B274-BE91CF380F57}" presName="linear" presStyleCnt="0">
        <dgm:presLayoutVars>
          <dgm:animLvl val="lvl"/>
          <dgm:resizeHandles val="exact"/>
        </dgm:presLayoutVars>
      </dgm:prSet>
      <dgm:spPr/>
    </dgm:pt>
    <dgm:pt modelId="{67964768-80A9-4A57-A5BC-6E9877F14350}" type="pres">
      <dgm:prSet presAssocID="{0E4693DB-9E09-4B9D-B340-E4D82F7A25F2}" presName="parentText" presStyleLbl="node1" presStyleIdx="0" presStyleCnt="1" custLinFactNeighborX="-303" custLinFactNeighborY="-23085">
        <dgm:presLayoutVars>
          <dgm:chMax val="0"/>
          <dgm:bulletEnabled val="1"/>
        </dgm:presLayoutVars>
      </dgm:prSet>
      <dgm:spPr/>
    </dgm:pt>
  </dgm:ptLst>
  <dgm:cxnLst>
    <dgm:cxn modelId="{9DB27317-7266-4E4A-86E7-C19989387AA5}" type="presOf" srcId="{ED1C2DB0-2ACA-4854-B274-BE91CF380F57}" destId="{B9F259FE-B7AD-423E-9D9C-5F4E13B0B77F}" srcOrd="0" destOrd="0" presId="urn:microsoft.com/office/officeart/2005/8/layout/vList2"/>
    <dgm:cxn modelId="{065D4646-9F86-4A85-9987-1C1E8C71ACBB}" srcId="{ED1C2DB0-2ACA-4854-B274-BE91CF380F57}" destId="{0E4693DB-9E09-4B9D-B340-E4D82F7A25F2}" srcOrd="0" destOrd="0" parTransId="{0CA3DBC2-E102-436D-B64C-A2DEBDFA82CB}" sibTransId="{8737D94F-F312-4F4C-B125-AE64BB5E3E1D}"/>
    <dgm:cxn modelId="{75A94FDE-74E1-4309-BC6D-913B11802420}" type="presOf" srcId="{0E4693DB-9E09-4B9D-B340-E4D82F7A25F2}" destId="{67964768-80A9-4A57-A5BC-6E9877F14350}" srcOrd="0" destOrd="0" presId="urn:microsoft.com/office/officeart/2005/8/layout/vList2"/>
    <dgm:cxn modelId="{5A09A7CF-598F-4AF9-A4EF-555F679200A5}" type="presParOf" srcId="{B9F259FE-B7AD-423E-9D9C-5F4E13B0B77F}" destId="{67964768-80A9-4A57-A5BC-6E9877F143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E8F4A-0A41-46FB-85F2-D419438A5D30}">
      <dsp:nvSpPr>
        <dsp:cNvPr id="0" name=""/>
        <dsp:cNvSpPr/>
      </dsp:nvSpPr>
      <dsp:spPr>
        <a:xfrm>
          <a:off x="0" y="49211"/>
          <a:ext cx="4574312" cy="42120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Princip spravedlivé hospodářské soutěže </a:t>
          </a:r>
        </a:p>
      </dsp:txBody>
      <dsp:txXfrm>
        <a:off x="20561" y="69772"/>
        <a:ext cx="4533190" cy="380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00D2B-9B37-45F1-99CC-F93CA1CD12E3}">
      <dsp:nvSpPr>
        <dsp:cNvPr id="0" name=""/>
        <dsp:cNvSpPr/>
      </dsp:nvSpPr>
      <dsp:spPr>
        <a:xfrm>
          <a:off x="0" y="8889"/>
          <a:ext cx="2000264" cy="50544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Nediskriminace</a:t>
          </a:r>
        </a:p>
      </dsp:txBody>
      <dsp:txXfrm>
        <a:off x="24674" y="33563"/>
        <a:ext cx="1950916" cy="456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EC55E-9FAA-4AAB-9DD6-805F006206BC}">
      <dsp:nvSpPr>
        <dsp:cNvPr id="0" name=""/>
        <dsp:cNvSpPr/>
      </dsp:nvSpPr>
      <dsp:spPr>
        <a:xfrm>
          <a:off x="0" y="0"/>
          <a:ext cx="4483293" cy="42120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Volný obchod a jeho postupná liberalizace </a:t>
          </a:r>
        </a:p>
      </dsp:txBody>
      <dsp:txXfrm>
        <a:off x="20561" y="20561"/>
        <a:ext cx="4442171" cy="380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E8F4A-0A41-46FB-85F2-D419438A5D30}">
      <dsp:nvSpPr>
        <dsp:cNvPr id="0" name=""/>
        <dsp:cNvSpPr/>
      </dsp:nvSpPr>
      <dsp:spPr>
        <a:xfrm>
          <a:off x="0" y="49211"/>
          <a:ext cx="4574312" cy="42120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Princip spravedlivé hospodářské soutěže </a:t>
          </a:r>
        </a:p>
      </dsp:txBody>
      <dsp:txXfrm>
        <a:off x="20561" y="69772"/>
        <a:ext cx="4533190" cy="3800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64768-80A9-4A57-A5BC-6E9877F14350}">
      <dsp:nvSpPr>
        <dsp:cNvPr id="0" name=""/>
        <dsp:cNvSpPr/>
      </dsp:nvSpPr>
      <dsp:spPr>
        <a:xfrm>
          <a:off x="0" y="0"/>
          <a:ext cx="4429156" cy="421200"/>
        </a:xfrm>
        <a:prstGeom prst="roundRect">
          <a:avLst/>
        </a:prstGeom>
        <a:solidFill>
          <a:srgbClr val="B8BCC6"/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Podpora rozvoje a ekonomických reforem </a:t>
          </a:r>
        </a:p>
      </dsp:txBody>
      <dsp:txXfrm>
        <a:off x="20561" y="20561"/>
        <a:ext cx="4388034" cy="380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04/07/2024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F1857C-58CB-0973-64DC-E23E0275988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4958080"/>
            <a:ext cx="531813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jpe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</a:t>
            </a:r>
            <a:r>
              <a:rPr lang="cs-CZ" dirty="0"/>
              <a:t>a</a:t>
            </a:r>
            <a:r>
              <a:rPr lang="en-US" dirty="0" err="1"/>
              <a:t>na</a:t>
            </a:r>
            <a:r>
              <a:rPr lang="en-US" dirty="0"/>
              <a:t> Dumkova</a:t>
            </a:r>
            <a:endParaRPr lang="en-CZ" dirty="0"/>
          </a:p>
        </p:txBody>
      </p:sp>
      <p:sp>
        <p:nvSpPr>
          <p:cNvPr id="4" name="Nadpis 3"/>
          <p:cNvSpPr txBox="1">
            <a:spLocks/>
          </p:cNvSpPr>
          <p:nvPr/>
        </p:nvSpPr>
        <p:spPr>
          <a:xfrm>
            <a:off x="611188" y="2276872"/>
            <a:ext cx="7921625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 anchor="t" anchorCtr="0">
            <a:normAutofit fontScale="92500" lnSpcReduction="1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/>
              <a:t>Mezinárodní obchod</a:t>
            </a:r>
          </a:p>
          <a:p>
            <a:pPr hangingPunct="1"/>
            <a:r>
              <a:rPr lang="cs-CZ" sz="2600" dirty="0" err="1"/>
              <a:t>Cviko</a:t>
            </a:r>
            <a:r>
              <a:rPr lang="cs-CZ" sz="2600" dirty="0"/>
              <a:t> 6 - 25. 3. 2024</a:t>
            </a:r>
          </a:p>
        </p:txBody>
      </p:sp>
      <p:sp>
        <p:nvSpPr>
          <p:cNvPr id="6" name="Zástupný symbol pro datum 14"/>
          <p:cNvSpPr txBox="1">
            <a:spLocks/>
          </p:cNvSpPr>
          <p:nvPr/>
        </p:nvSpPr>
        <p:spPr>
          <a:xfrm>
            <a:off x="7282206" y="45290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FCC0B8AF-6DB8-4553-A755-22ACF69A6F05}" type="datetime1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07.04.2024</a:t>
            </a:fld>
            <a:endParaRPr lang="cs-CZ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11</a:t>
            </a:fld>
            <a:endParaRPr lang="en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08991" y="487492"/>
            <a:ext cx="75627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err="1">
                <a:solidFill>
                  <a:schemeClr val="accent1"/>
                </a:solidFill>
              </a:rPr>
              <a:t>Světová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obchodní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organizace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chemeClr val="accent1"/>
                </a:solidFill>
              </a:rPr>
              <a:t>(World Trade Organization, WTO)</a:t>
            </a: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218661" y="1563460"/>
            <a:ext cx="8607287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Co dělá WTO?</a:t>
            </a:r>
            <a:r>
              <a:rPr kumimoji="0" lang="cs-CZ" altLang="cs-CZ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400" kern="1200" dirty="0">
                <a:solidFill>
                  <a:prstClr val="black"/>
                </a:solidFill>
                <a:latin typeface="+mn-lt"/>
              </a:rPr>
              <a:t>	Otevři si webové stránky a urči pár nejdůležitějších aktivit WTO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400" kern="1200" baseline="0" dirty="0">
                <a:solidFill>
                  <a:prstClr val="black"/>
                </a:solidFill>
                <a:latin typeface="+mn-lt"/>
              </a:rPr>
              <a:t>		napiš</a:t>
            </a:r>
            <a:r>
              <a:rPr lang="cs-CZ" altLang="cs-CZ" sz="1400" kern="1200" dirty="0">
                <a:solidFill>
                  <a:prstClr val="black"/>
                </a:solidFill>
                <a:latin typeface="+mn-lt"/>
              </a:rPr>
              <a:t> na tabuli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400" kern="1200" baseline="0" dirty="0">
              <a:solidFill>
                <a:prstClr val="black"/>
              </a:solidFill>
              <a:latin typeface="+mn-lt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400" kern="1200" dirty="0">
              <a:solidFill>
                <a:prstClr val="black"/>
              </a:solidFill>
              <a:latin typeface="+mn-lt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400" kern="1200" baseline="0" dirty="0">
                <a:solidFill>
                  <a:prstClr val="black"/>
                </a:solidFill>
                <a:latin typeface="+mn-lt"/>
              </a:rPr>
              <a:t>Vysvětli pojem</a:t>
            </a:r>
            <a:r>
              <a:rPr lang="cs-CZ" altLang="cs-CZ" sz="1400" b="1" kern="1200" baseline="0" dirty="0">
                <a:solidFill>
                  <a:prstClr val="black"/>
                </a:solidFill>
                <a:latin typeface="+mn-lt"/>
              </a:rPr>
              <a:t> liberalizace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252001"/>
            <a:ext cx="7560001" cy="360000"/>
          </a:xfrm>
        </p:spPr>
        <p:txBody>
          <a:bodyPr/>
          <a:lstStyle/>
          <a:p>
            <a:r>
              <a:rPr lang="cs-CZ" dirty="0"/>
              <a:t>Mezinárodní obchod Přednáška  - 25. 3. 2024</a:t>
            </a:r>
          </a:p>
        </p:txBody>
      </p:sp>
    </p:spTree>
    <p:extLst>
      <p:ext uri="{BB962C8B-B14F-4D97-AF65-F5344CB8AC3E}">
        <p14:creationId xmlns:p14="http://schemas.microsoft.com/office/powerpoint/2010/main" val="1455498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12</a:t>
            </a:fld>
            <a:endParaRPr lang="en-CZ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68626" y="560378"/>
            <a:ext cx="75627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Všeobecná dohoda o clech a obchodu GATT </a:t>
            </a:r>
          </a:p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(General </a:t>
            </a:r>
            <a:r>
              <a:rPr lang="cs-CZ" sz="2800" dirty="0" err="1">
                <a:solidFill>
                  <a:schemeClr val="accent1"/>
                </a:solidFill>
              </a:rPr>
              <a:t>Agreement</a:t>
            </a:r>
            <a:r>
              <a:rPr lang="cs-CZ" sz="2800" dirty="0">
                <a:solidFill>
                  <a:schemeClr val="accent1"/>
                </a:solidFill>
              </a:rPr>
              <a:t> on </a:t>
            </a:r>
            <a:r>
              <a:rPr lang="cs-CZ" sz="2800" dirty="0" err="1">
                <a:solidFill>
                  <a:schemeClr val="accent1"/>
                </a:solidFill>
              </a:rPr>
              <a:t>Tariffs</a:t>
            </a:r>
            <a:r>
              <a:rPr lang="cs-CZ" sz="2800" dirty="0">
                <a:solidFill>
                  <a:schemeClr val="accent1"/>
                </a:solidFill>
              </a:rPr>
              <a:t> and </a:t>
            </a:r>
            <a:r>
              <a:rPr lang="cs-CZ" sz="2800" dirty="0" err="1">
                <a:solidFill>
                  <a:schemeClr val="accent1"/>
                </a:solidFill>
              </a:rPr>
              <a:t>Trade</a:t>
            </a:r>
            <a:r>
              <a:rPr lang="cs-CZ" sz="2800" dirty="0">
                <a:solidFill>
                  <a:schemeClr val="accent1"/>
                </a:solidFill>
              </a:rPr>
              <a:t>) 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51520" y="1592276"/>
            <a:ext cx="87129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285750" indent="-28575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Liberalizační jednání probíhala podle předem stanovených pravidel</a:t>
            </a:r>
            <a:endParaRPr lang="cs-CZ" altLang="cs-CZ" sz="1400" b="1" kern="1200" dirty="0">
              <a:solidFill>
                <a:prstClr val="black"/>
              </a:solidFill>
              <a:latin typeface="+mn-lt"/>
            </a:endParaRPr>
          </a:p>
          <a:p>
            <a:pPr marL="285750" indent="-28575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základem byla jednotlivá bilaterální jednání o celních sazbách jednotlivých položek obchodu </a:t>
            </a:r>
          </a:p>
          <a:p>
            <a:pPr marL="1028700" lvl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sjednané snížení celních sazeb bylo následně rozšířeno závazně v duchu doložky nejvyšších výhod na všechny členy</a:t>
            </a:r>
          </a:p>
          <a:p>
            <a:pPr marL="1028700" lvl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cs-CZ" altLang="cs-CZ" sz="1000" b="1" kern="1200" dirty="0">
              <a:solidFill>
                <a:prstClr val="black"/>
              </a:solidFill>
              <a:latin typeface="+mn-lt"/>
            </a:endParaRPr>
          </a:p>
          <a:p>
            <a:pPr marL="1028700" lvl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cs-CZ" altLang="cs-CZ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530" y="1031124"/>
            <a:ext cx="1057468" cy="954107"/>
          </a:xfrm>
          <a:prstGeom prst="rect">
            <a:avLst/>
          </a:prstGeom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252001"/>
            <a:ext cx="7560001" cy="360000"/>
          </a:xfrm>
        </p:spPr>
        <p:txBody>
          <a:bodyPr/>
          <a:lstStyle/>
          <a:p>
            <a:r>
              <a:rPr lang="cs-CZ" dirty="0"/>
              <a:t>Mezinárodní obchod Přednáška  - 25. 3. 2024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50EF793-2724-1E30-1A93-CE440B130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38575"/>
            <a:ext cx="82867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Jednání o liberalizaci probíhala v </a:t>
            </a: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ohraničených etapách – jednacích kolech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285750" indent="-285750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285750" indent="-28575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Zpočátku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šlo především o </a:t>
            </a: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snižování celních sazeb průmyslových výrobků </a:t>
            </a:r>
          </a:p>
          <a:p>
            <a:pPr marL="285750" indent="-285750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cs-CZ" altLang="cs-CZ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285750" indent="-28575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Liberalizace zemědělského obchodu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– princip liberalizace podle dohodnutého vzorce platného pro všechny státy. Převedení netarifních překážek na tarifní – tzv. tarifikace překážek.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07413FC-7FEA-39FF-B7F8-1F9DFEFB1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246" y="4169137"/>
            <a:ext cx="8286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altLang="cs-CZ" sz="1400" kern="1200" dirty="0" err="1">
                <a:solidFill>
                  <a:prstClr val="black"/>
                </a:solidFill>
                <a:latin typeface="+mn-lt"/>
              </a:rPr>
              <a:t>Members</a:t>
            </a:r>
            <a:r>
              <a:rPr lang="cs-CZ" altLang="cs-CZ" sz="1400" kern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cs-CZ" altLang="cs-CZ" sz="1400" kern="1200" dirty="0" err="1">
                <a:solidFill>
                  <a:prstClr val="black"/>
                </a:solidFill>
                <a:latin typeface="+mn-lt"/>
              </a:rPr>
              <a:t>driven</a:t>
            </a:r>
            <a:r>
              <a:rPr lang="cs-CZ" altLang="cs-CZ" sz="1400" kern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cs-CZ" altLang="cs-CZ" sz="1400" kern="1200" dirty="0" err="1">
                <a:solidFill>
                  <a:prstClr val="black"/>
                </a:solidFill>
                <a:latin typeface="+mn-lt"/>
              </a:rPr>
              <a:t>organization</a:t>
            </a:r>
            <a:r>
              <a:rPr lang="cs-CZ" altLang="cs-CZ" sz="1400" kern="1200" dirty="0">
                <a:solidFill>
                  <a:prstClr val="black"/>
                </a:solidFill>
                <a:latin typeface="+mn-lt"/>
              </a:rPr>
              <a:t> </a:t>
            </a:r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7234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3EF90-B3B5-21AE-E06B-CEB1885A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1" y="253924"/>
            <a:ext cx="7560000" cy="572701"/>
          </a:xfrm>
        </p:spPr>
        <p:txBody>
          <a:bodyPr>
            <a:normAutofit fontScale="90000"/>
          </a:bodyPr>
          <a:lstStyle/>
          <a:p>
            <a:r>
              <a:rPr lang="cs-CZ" dirty="0"/>
              <a:t>Obchod se zbožím 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131E17-5D8D-FE14-15C5-E85054BD7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221" y="826625"/>
            <a:ext cx="7560000" cy="280939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„Most </a:t>
            </a:r>
            <a:r>
              <a:rPr lang="cs-CZ" dirty="0" err="1">
                <a:solidFill>
                  <a:schemeClr val="tx1"/>
                </a:solidFill>
              </a:rPr>
              <a:t>favoured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nation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rules</a:t>
            </a:r>
            <a:r>
              <a:rPr lang="cs-CZ" dirty="0">
                <a:solidFill>
                  <a:schemeClr val="tx1"/>
                </a:solidFill>
              </a:rPr>
              <a:t>“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348A74-8391-692E-1A15-76532CCD504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48C080B-D384-2750-E98B-2DB05B1DD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1" y="1400214"/>
            <a:ext cx="861653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cs-CZ" altLang="cs-CZ" sz="12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obchodu se zemědělskými produkty </a:t>
            </a: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nebyl GATT dodržován, proto </a:t>
            </a:r>
            <a:r>
              <a:rPr lang="cs-CZ" altLang="cs-CZ" sz="12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byla vytvořena specifická dohoda </a:t>
            </a: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obsahuje pravidla a závazky ve třech oblastech:</a:t>
            </a:r>
          </a:p>
          <a:p>
            <a:pPr marL="228600" indent="-228600" eaLnBrk="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cs-CZ" sz="1200" b="1" i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Přístup na trh </a:t>
            </a: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12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řešeny celní sazby a netarifní nástroje s přímou vazbou na obchod </a:t>
            </a: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provedena tarifikace netarifních nástrojů – jestliže domácí cena byla o 50% vyšší než na světových trzích, bylo ohodnoceno jako 50% celní sazba. Výsledek – vyspělé země se zavázaly snížit tarify o 36%, rozvojové o 24%.</a:t>
            </a:r>
          </a:p>
          <a:p>
            <a:pPr marL="228600" indent="-228600" eaLnBrk="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altLang="cs-CZ" sz="1200" b="1" i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Domácí podpory </a:t>
            </a: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pobídky ke zvýšení výroby – tj. v podstatě subvencování vývozu a omezení dovozu</a:t>
            </a:r>
          </a:p>
          <a:p>
            <a:pPr eaLnBrk="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Podpory s přímou vazbou na výrobu – „amber box“ – zakázány.</a:t>
            </a:r>
          </a:p>
          <a:p>
            <a:pPr eaLnBrk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200" b="1" i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3. Vývozní podpory </a:t>
            </a: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zakázány až na ty, které existovaly před dohodou. Státy se zavázaly snížit vývozní podpory o 36% (rozvojové státy o 24%) a zároveň snížit objem subvencovaného vývozu, úplné zrušení podpor vývozu – do r.2013.</a:t>
            </a:r>
          </a:p>
          <a:p>
            <a:pPr eaLnBrk="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sz="1200" kern="1200" dirty="0">
              <a:solidFill>
                <a:prstClr val="black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Uvolnění trhů států má být doprovázeno </a:t>
            </a:r>
            <a:r>
              <a:rPr lang="cs-CZ" altLang="cs-CZ" sz="12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ochranou zdraví spotřebitelů bez skrytého protekcionismu</a:t>
            </a: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sz="1200" kern="1200" dirty="0">
              <a:solidFill>
                <a:prstClr val="black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12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Dodržování MFN je povinné</a:t>
            </a:r>
            <a:r>
              <a:rPr lang="cs-CZ" altLang="cs-CZ" sz="12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výjimky – zvýšení celních sazeb  možné pouze jako obrana proti dumpingovému dovozu, proti subvencovanému dovozu a na dočasnou ochranu domácího průmyslu. </a:t>
            </a:r>
          </a:p>
        </p:txBody>
      </p:sp>
    </p:spTree>
    <p:extLst>
      <p:ext uri="{BB962C8B-B14F-4D97-AF65-F5344CB8AC3E}">
        <p14:creationId xmlns:p14="http://schemas.microsoft.com/office/powerpoint/2010/main" val="2475316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D4FB2-6A07-95B9-F975-24F7FF9E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Obchod se službami - GATS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4732E4-D054-7E0C-705D-5FED4EE10D3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14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8C47E2-56AB-6679-93F2-67E93332F5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3B6D7EF-DE7B-1588-0DAC-4A5D52416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2413" y="1501167"/>
            <a:ext cx="7559675" cy="299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Všeobecná dohoda o obchodu se službami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Státy </a:t>
            </a: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nejsou povinny přijmout ve všech sektorech služeb – 12 sektorů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Definovány způsoby, jakými obchod probíhá – dodávka přes hranice (telefonní hovor), spotřeba v zahraničí (turistika), přítomnost právnických osob na cílovém trhu (bankovnictví), přítomnost fyzických osob (konzultanti)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Platí </a:t>
            </a: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doložka MFN </a:t>
            </a: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některé výjimky a omezení – např. </a:t>
            </a: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národní zacházení aplikováno pouze na sektory, kde se stát zavázal k otevření trhu</a:t>
            </a: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Sektory od sebe velmi odlišné – odlišují se i pravidla, např. finanční sektor – řada omezení, telekomunikace bez omezení, letecká doprava z GATS vyloučena.</a:t>
            </a:r>
          </a:p>
        </p:txBody>
      </p:sp>
    </p:spTree>
    <p:extLst>
      <p:ext uri="{BB962C8B-B14F-4D97-AF65-F5344CB8AC3E}">
        <p14:creationId xmlns:p14="http://schemas.microsoft.com/office/powerpoint/2010/main" val="4062959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354C4F-3CBE-1235-5C3F-D08444C766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Upravují </a:t>
            </a:r>
            <a:r>
              <a:rPr kumimoji="0" lang="cs-CZ" alt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ochranu práv autorských, patentový, práv k ochranným známkám, zeměpisným označením, průmyslovým vzorům, integrovaným obvodům, obchodním tajemstvím a oblast vynucení těchto práv.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Nejde o závazky, pouze o minimální standardy, státy se mohou rozhodnout o vyšší ochranu.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Dohoda TRIPS se stala závaznou i pro nečleny WTO, </a:t>
            </a:r>
            <a:r>
              <a:rPr kumimoji="0" lang="cs-CZ" alt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neumožňuje doložku MFN</a:t>
            </a: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0D6A66-2D52-C16E-A7BC-0768972C583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15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9FA85B-6CD3-4841-DF3D-72EC86D959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3B75301-8809-9099-F58F-159FB691B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805078"/>
            <a:ext cx="7559675" cy="61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Práva k duševnímu vlastnictví - TRIPS </a:t>
            </a:r>
          </a:p>
        </p:txBody>
      </p:sp>
    </p:spTree>
    <p:extLst>
      <p:ext uri="{BB962C8B-B14F-4D97-AF65-F5344CB8AC3E}">
        <p14:creationId xmlns:p14="http://schemas.microsoft.com/office/powerpoint/2010/main" val="2429503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16</a:t>
            </a:fld>
            <a:endParaRPr lang="en-CZ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21546" y="2003479"/>
            <a:ext cx="7562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WTO a mnohostranný obchodní systém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252001"/>
            <a:ext cx="7560001" cy="360000"/>
          </a:xfrm>
        </p:spPr>
        <p:txBody>
          <a:bodyPr/>
          <a:lstStyle/>
          <a:p>
            <a:r>
              <a:rPr lang="cs-CZ" dirty="0"/>
              <a:t>Mezinárodní obchod Přednáška  - 25. 3. 2024</a:t>
            </a:r>
          </a:p>
        </p:txBody>
      </p:sp>
    </p:spTree>
    <p:extLst>
      <p:ext uri="{BB962C8B-B14F-4D97-AF65-F5344CB8AC3E}">
        <p14:creationId xmlns:p14="http://schemas.microsoft.com/office/powerpoint/2010/main" val="2618615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C455E7-D6D9-7EB8-25AD-551D8CF65FA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17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54FABE-A38C-9FF0-FEAB-786B21040F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E0FCA42-4B25-FB06-6A6D-069C76AE3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827088"/>
            <a:ext cx="75596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Urovnání sporů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E4A2692-3595-F17F-5C45-0FEEF9F92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2413" y="1359590"/>
            <a:ext cx="7559675" cy="327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Vědomě i nevědomě mohou jednotlivé státy přijmout zakázaná opatření nebo opatření na hraně přípustnosti a stát – obchodní partner se cítí poškozen.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Systém řešení sporů </a:t>
            </a: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 založen na jasně definovaných pravidlech a časových limitech, obchodní </a:t>
            </a: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spory týkající se obchodních politik jsou řešeny pouze v rámci WTO</a:t>
            </a: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nejsou postupovány žádným dalším právním institucím</a:t>
            </a: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Přednost má řešení sporu prostřednictvím jednání a konzultací</a:t>
            </a: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rozhoduje tzv. panel </a:t>
            </a: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tribunál 3-5 expertů pro oblast, kde vznikl spor. Pokud panel rozhodne o odstranění opatření - povinnost respektovat, spor má být ukončen do 1 roku, do 15 měsíců v případě odvolání.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Některé spory se táhnou i několik let</a:t>
            </a:r>
            <a:r>
              <a:rPr lang="cs-CZ" altLang="cs-CZ" sz="1600" kern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2190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18</a:t>
            </a:fld>
            <a:endParaRPr lang="en-CZ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46923" y="527378"/>
            <a:ext cx="5479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Mnohostranný obchodní systém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340519" y="1049714"/>
            <a:ext cx="85010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Soubor pravidel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pro </a:t>
            </a: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uplatňování nástrojů obchodní politiky a obchodních závazků jednotlivých států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založených </a:t>
            </a: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na jednotných všeobecných principech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400" kern="1200" dirty="0">
              <a:solidFill>
                <a:prstClr val="black"/>
              </a:solidFill>
              <a:latin typeface="+mn-lt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5 principů – vysvětli 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252001"/>
            <a:ext cx="7560001" cy="360000"/>
          </a:xfrm>
        </p:spPr>
        <p:txBody>
          <a:bodyPr/>
          <a:lstStyle/>
          <a:p>
            <a:r>
              <a:rPr lang="cs-CZ" dirty="0"/>
              <a:t>Mezinárodní obchod Přednáška  - 25. 3. 2024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6BABF416-F18B-A9EE-09A3-6982C4191317}"/>
              </a:ext>
            </a:extLst>
          </p:cNvPr>
          <p:cNvGrpSpPr/>
          <p:nvPr/>
        </p:nvGrpSpPr>
        <p:grpSpPr>
          <a:xfrm>
            <a:off x="280747" y="2130371"/>
            <a:ext cx="2000264" cy="505440"/>
            <a:chOff x="0" y="8889"/>
            <a:chExt cx="2000264" cy="505440"/>
          </a:xfrm>
        </p:grpSpPr>
        <p:sp>
          <p:nvSpPr>
            <p:cNvPr id="3" name="Obdélník: se zakulacenými rohy 2">
              <a:extLst>
                <a:ext uri="{FF2B5EF4-FFF2-40B4-BE49-F238E27FC236}">
                  <a16:creationId xmlns:a16="http://schemas.microsoft.com/office/drawing/2014/main" id="{58C253B4-4F01-4A6B-DBF2-90C3842779F4}"/>
                </a:ext>
              </a:extLst>
            </p:cNvPr>
            <p:cNvSpPr/>
            <p:nvPr/>
          </p:nvSpPr>
          <p:spPr>
            <a:xfrm>
              <a:off x="0" y="8889"/>
              <a:ext cx="2000264" cy="505440"/>
            </a:xfrm>
            <a:prstGeom prst="roundRect">
              <a:avLst/>
            </a:prstGeom>
            <a:solidFill>
              <a:srgbClr val="B8B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Obdélník: se zakulacenými rohy 4">
              <a:extLst>
                <a:ext uri="{FF2B5EF4-FFF2-40B4-BE49-F238E27FC236}">
                  <a16:creationId xmlns:a16="http://schemas.microsoft.com/office/drawing/2014/main" id="{E84C3850-2DFA-9390-4624-F5704E18C7B9}"/>
                </a:ext>
              </a:extLst>
            </p:cNvPr>
            <p:cNvSpPr txBox="1"/>
            <p:nvPr/>
          </p:nvSpPr>
          <p:spPr>
            <a:xfrm>
              <a:off x="24674" y="33563"/>
              <a:ext cx="1950916" cy="456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kern="1200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Nediskriminace</a:t>
              </a: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44F5140-F1AF-FB3E-A8E0-A6E544C86348}"/>
              </a:ext>
            </a:extLst>
          </p:cNvPr>
          <p:cNvGrpSpPr/>
          <p:nvPr/>
        </p:nvGrpSpPr>
        <p:grpSpPr>
          <a:xfrm>
            <a:off x="280747" y="2707987"/>
            <a:ext cx="4483293" cy="421200"/>
            <a:chOff x="0" y="0"/>
            <a:chExt cx="4483293" cy="421200"/>
          </a:xfrm>
        </p:grpSpPr>
        <p:sp>
          <p:nvSpPr>
            <p:cNvPr id="17" name="Obdélník: se zakulacenými rohy 16">
              <a:extLst>
                <a:ext uri="{FF2B5EF4-FFF2-40B4-BE49-F238E27FC236}">
                  <a16:creationId xmlns:a16="http://schemas.microsoft.com/office/drawing/2014/main" id="{DEC2C5D7-97D7-DBA4-C8C2-981FCA398E1E}"/>
                </a:ext>
              </a:extLst>
            </p:cNvPr>
            <p:cNvSpPr/>
            <p:nvPr/>
          </p:nvSpPr>
          <p:spPr>
            <a:xfrm>
              <a:off x="0" y="0"/>
              <a:ext cx="4483293" cy="421200"/>
            </a:xfrm>
            <a:prstGeom prst="roundRect">
              <a:avLst/>
            </a:prstGeom>
            <a:solidFill>
              <a:srgbClr val="B8B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Obdélník: se zakulacenými rohy 4">
              <a:extLst>
                <a:ext uri="{FF2B5EF4-FFF2-40B4-BE49-F238E27FC236}">
                  <a16:creationId xmlns:a16="http://schemas.microsoft.com/office/drawing/2014/main" id="{8C7204F2-43C5-A241-38F5-65AF62D4D944}"/>
                </a:ext>
              </a:extLst>
            </p:cNvPr>
            <p:cNvSpPr txBox="1"/>
            <p:nvPr/>
          </p:nvSpPr>
          <p:spPr>
            <a:xfrm>
              <a:off x="20561" y="20561"/>
              <a:ext cx="4442171" cy="380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800" kern="1200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Volný obchod a jeho postupná liberalizace </a:t>
              </a:r>
            </a:p>
          </p:txBody>
        </p: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6A4E6F4-3797-FDFB-FEFD-73CAAABECECC}"/>
              </a:ext>
            </a:extLst>
          </p:cNvPr>
          <p:cNvGrpSpPr/>
          <p:nvPr/>
        </p:nvGrpSpPr>
        <p:grpSpPr>
          <a:xfrm>
            <a:off x="296410" y="3193248"/>
            <a:ext cx="2145844" cy="455715"/>
            <a:chOff x="0" y="2975"/>
            <a:chExt cx="2145844" cy="455715"/>
          </a:xfrm>
        </p:grpSpPr>
        <p:sp>
          <p:nvSpPr>
            <p:cNvPr id="20" name="Zaoblený obdélník 12">
              <a:extLst>
                <a:ext uri="{FF2B5EF4-FFF2-40B4-BE49-F238E27FC236}">
                  <a16:creationId xmlns:a16="http://schemas.microsoft.com/office/drawing/2014/main" id="{9DF55BD3-0B21-65F1-D2EC-33A848516FFA}"/>
                </a:ext>
              </a:extLst>
            </p:cNvPr>
            <p:cNvSpPr/>
            <p:nvPr/>
          </p:nvSpPr>
          <p:spPr>
            <a:xfrm>
              <a:off x="0" y="2975"/>
              <a:ext cx="2145844" cy="455715"/>
            </a:xfrm>
            <a:prstGeom prst="roundRect">
              <a:avLst/>
            </a:prstGeom>
            <a:solidFill>
              <a:srgbClr val="B8B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sp>
        <p:sp>
          <p:nvSpPr>
            <p:cNvPr id="21" name="Zaoblený obdélník 4">
              <a:extLst>
                <a:ext uri="{FF2B5EF4-FFF2-40B4-BE49-F238E27FC236}">
                  <a16:creationId xmlns:a16="http://schemas.microsoft.com/office/drawing/2014/main" id="{525F58D2-69B4-2364-D1BE-D17A6E53D3DF}"/>
                </a:ext>
              </a:extLst>
            </p:cNvPr>
            <p:cNvSpPr txBox="1"/>
            <p:nvPr/>
          </p:nvSpPr>
          <p:spPr>
            <a:xfrm>
              <a:off x="22246" y="25221"/>
              <a:ext cx="2101352" cy="41122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marR="0" lvl="0" indent="0" defTabSz="844550" eaLnBrk="0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Předvídatelnost</a:t>
              </a:r>
            </a:p>
          </p:txBody>
        </p:sp>
      </p:grp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7E43574C-D7E7-27E0-4B0B-2DF51FA506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0277045"/>
              </p:ext>
            </p:extLst>
          </p:nvPr>
        </p:nvGraphicFramePr>
        <p:xfrm>
          <a:off x="318656" y="3648963"/>
          <a:ext cx="4574312" cy="525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Skupina 22">
            <a:extLst>
              <a:ext uri="{FF2B5EF4-FFF2-40B4-BE49-F238E27FC236}">
                <a16:creationId xmlns:a16="http://schemas.microsoft.com/office/drawing/2014/main" id="{2BD05994-8099-2B0F-800E-B1556693E1FD}"/>
              </a:ext>
            </a:extLst>
          </p:cNvPr>
          <p:cNvGrpSpPr/>
          <p:nvPr/>
        </p:nvGrpSpPr>
        <p:grpSpPr>
          <a:xfrm>
            <a:off x="318656" y="4226579"/>
            <a:ext cx="4429156" cy="421200"/>
            <a:chOff x="0" y="0"/>
            <a:chExt cx="4429156" cy="421200"/>
          </a:xfrm>
        </p:grpSpPr>
        <p:sp>
          <p:nvSpPr>
            <p:cNvPr id="24" name="Obdélník: se zakulacenými rohy 23">
              <a:extLst>
                <a:ext uri="{FF2B5EF4-FFF2-40B4-BE49-F238E27FC236}">
                  <a16:creationId xmlns:a16="http://schemas.microsoft.com/office/drawing/2014/main" id="{4DA5D210-4826-12C4-69DA-B11D20C22376}"/>
                </a:ext>
              </a:extLst>
            </p:cNvPr>
            <p:cNvSpPr/>
            <p:nvPr/>
          </p:nvSpPr>
          <p:spPr>
            <a:xfrm>
              <a:off x="0" y="0"/>
              <a:ext cx="4429156" cy="421200"/>
            </a:xfrm>
            <a:prstGeom prst="roundRect">
              <a:avLst/>
            </a:prstGeom>
            <a:solidFill>
              <a:srgbClr val="B8B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Obdélník: se zakulacenými rohy 4">
              <a:extLst>
                <a:ext uri="{FF2B5EF4-FFF2-40B4-BE49-F238E27FC236}">
                  <a16:creationId xmlns:a16="http://schemas.microsoft.com/office/drawing/2014/main" id="{76185C80-AE7C-E8EB-F467-16121C180C29}"/>
                </a:ext>
              </a:extLst>
            </p:cNvPr>
            <p:cNvSpPr txBox="1"/>
            <p:nvPr/>
          </p:nvSpPr>
          <p:spPr>
            <a:xfrm>
              <a:off x="20561" y="20561"/>
              <a:ext cx="4388034" cy="380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800" kern="1200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Podpora rozvoje a ekonomických reforem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7119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Graphic spid="2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19</a:t>
            </a:fld>
            <a:endParaRPr lang="en-CZ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60437" y="472730"/>
            <a:ext cx="8903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>
                <a:solidFill>
                  <a:schemeClr val="accent1"/>
                </a:solidFill>
              </a:rPr>
              <a:t>Základní principy mnohostranného obchodního systému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48474798"/>
              </p:ext>
            </p:extLst>
          </p:nvPr>
        </p:nvGraphicFramePr>
        <p:xfrm>
          <a:off x="237940" y="942276"/>
          <a:ext cx="2000264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2361538" y="874631"/>
            <a:ext cx="6659618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nepodmíněná aplikace </a:t>
            </a:r>
            <a:r>
              <a:rPr kumimoji="0" lang="cs-CZ" altLang="cs-CZ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doložky nejvyšších výhod 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–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všechny (i speciální) výhody poskytnuté členem členovi musí být poskytnuty i ostatním členům WTO 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(některé výjimky – u preferencí rozvojovým zemím a u nekalých praktik) 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79361" y="1564938"/>
            <a:ext cx="8741797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Národní zacházení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– stejné zacházení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k domácímu i dovezenému zboží, službám, k domácím a zahraničním subjektům a právům k duševnímu vlastnictví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30564233"/>
              </p:ext>
            </p:extLst>
          </p:nvPr>
        </p:nvGraphicFramePr>
        <p:xfrm>
          <a:off x="234521" y="2113762"/>
          <a:ext cx="4483293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4808833" y="2100038"/>
            <a:ext cx="419007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snižování celních tarifů 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průmyslového zboží,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odstraňování netarifních opatření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liberalizace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v 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obchodu se zemědělskými produkty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službami a právy k duševnímu vlastnictví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237940" y="2635811"/>
            <a:ext cx="2145844" cy="455715"/>
            <a:chOff x="0" y="2975"/>
            <a:chExt cx="2145844" cy="455715"/>
          </a:xfrm>
        </p:grpSpPr>
        <p:sp>
          <p:nvSpPr>
            <p:cNvPr id="13" name="Zaoblený obdélník 12"/>
            <p:cNvSpPr/>
            <p:nvPr/>
          </p:nvSpPr>
          <p:spPr>
            <a:xfrm>
              <a:off x="0" y="2975"/>
              <a:ext cx="2145844" cy="455715"/>
            </a:xfrm>
            <a:prstGeom prst="roundRect">
              <a:avLst/>
            </a:prstGeom>
            <a:solidFill>
              <a:srgbClr val="B8B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sp>
        <p:sp>
          <p:nvSpPr>
            <p:cNvPr id="14" name="Zaoblený obdélník 4"/>
            <p:cNvSpPr txBox="1"/>
            <p:nvPr/>
          </p:nvSpPr>
          <p:spPr>
            <a:xfrm>
              <a:off x="22246" y="25221"/>
              <a:ext cx="2101352" cy="41122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marR="0" lvl="0" indent="0" defTabSz="844550" eaLnBrk="0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Předvídatelnost</a:t>
              </a:r>
            </a:p>
          </p:txBody>
        </p:sp>
      </p:grp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234521" y="3135989"/>
            <a:ext cx="8760971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Nepřekročitelné závazky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-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příslib státu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že nezvýší obchodní bariéru zvýšením celní sazby nebo nesníží nebo nezavede dovozní kvótu </a:t>
            </a: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876743447"/>
              </p:ext>
            </p:extLst>
          </p:nvPr>
        </p:nvGraphicFramePr>
        <p:xfrm>
          <a:off x="234521" y="3633321"/>
          <a:ext cx="4574312" cy="525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4822447" y="3642927"/>
            <a:ext cx="4176464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vytvoření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spravedlivých podmínek obchodu při současném povolení protekcionistických opatření při nekalé soutěži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738612230"/>
              </p:ext>
            </p:extLst>
          </p:nvPr>
        </p:nvGraphicFramePr>
        <p:xfrm>
          <a:off x="237940" y="4204165"/>
          <a:ext cx="4429156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4825519" y="4334531"/>
            <a:ext cx="4169973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snaha o zajištění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reciprocity výhod pro všechny 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– 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pomoc rozvojovým zemím 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zapojit se do světového obchodu a získávat stejné výhody jako vyspělé země 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252001"/>
            <a:ext cx="7560001" cy="360000"/>
          </a:xfrm>
        </p:spPr>
        <p:txBody>
          <a:bodyPr/>
          <a:lstStyle/>
          <a:p>
            <a:r>
              <a:rPr lang="cs-CZ" dirty="0"/>
              <a:t>Mezinárodní obchod Přednáška  - 25. 3. 2024</a:t>
            </a:r>
          </a:p>
        </p:txBody>
      </p:sp>
    </p:spTree>
    <p:extLst>
      <p:ext uri="{BB962C8B-B14F-4D97-AF65-F5344CB8AC3E}">
        <p14:creationId xmlns:p14="http://schemas.microsoft.com/office/powerpoint/2010/main" val="1280576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6" grpId="0">
        <p:bldAsOne/>
      </p:bldGraphic>
      <p:bldP spid="7" grpId="0" animBg="1"/>
      <p:bldP spid="8" grpId="0" animBg="1"/>
      <p:bldGraphic spid="9" grpId="0">
        <p:bldAsOne/>
      </p:bldGraphic>
      <p:bldP spid="10" grpId="0" animBg="1"/>
      <p:bldP spid="15" grpId="0" animBg="1"/>
      <p:bldGraphic spid="16" grpId="0">
        <p:bldAsOne/>
      </p:bldGraphic>
      <p:bldP spid="17" grpId="0" animBg="1"/>
      <p:bldGraphic spid="18" grpId="0">
        <p:bldAsOne/>
      </p:bldGraphic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682229"/>
            <a:ext cx="7951095" cy="941701"/>
          </a:xfrm>
        </p:spPr>
        <p:txBody>
          <a:bodyPr>
            <a:normAutofit/>
          </a:bodyPr>
          <a:lstStyle/>
          <a:p>
            <a:r>
              <a:rPr lang="cs-CZ" sz="3600" dirty="0"/>
              <a:t>Mezinárodní organizace a 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Mezinárodní obchod Přednáška  - 25. 3. 2024</a:t>
            </a:r>
          </a:p>
          <a:p>
            <a:endParaRPr lang="cs-CZ" dirty="0"/>
          </a:p>
        </p:txBody>
      </p:sp>
      <p:sp>
        <p:nvSpPr>
          <p:cNvPr id="6" name="Zástupný symbol pro datum 14"/>
          <p:cNvSpPr txBox="1">
            <a:spLocks/>
          </p:cNvSpPr>
          <p:nvPr/>
        </p:nvSpPr>
        <p:spPr>
          <a:xfrm>
            <a:off x="6745201" y="45928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FCC0B8AF-6DB8-4553-A755-22ACF69A6F05}" type="datetime1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07.04.2024</a:t>
            </a:fld>
            <a:endParaRPr lang="cs-CZ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C9F54-884E-5E10-060E-EFBE3D87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270" y="2430949"/>
            <a:ext cx="7560000" cy="572701"/>
          </a:xfrm>
        </p:spPr>
        <p:txBody>
          <a:bodyPr>
            <a:normAutofit fontScale="90000"/>
          </a:bodyPr>
          <a:lstStyle/>
          <a:p>
            <a:r>
              <a:rPr lang="cs-CZ" dirty="0"/>
              <a:t>Co jsou mezinárodní organizace a organizace mezinárodního obchodu?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830D7F-8634-6861-F554-B3005350729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74C9D68-38B8-1C35-8A2D-1A059725B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4EB9FF7-98C6-1639-6DDB-E69472D84B0A}"/>
              </a:ext>
            </a:extLst>
          </p:cNvPr>
          <p:cNvSpPr txBox="1">
            <a:spLocks/>
          </p:cNvSpPr>
          <p:nvPr/>
        </p:nvSpPr>
        <p:spPr>
          <a:xfrm>
            <a:off x="964270" y="1230886"/>
            <a:ext cx="7560000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 fontScale="975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/>
              <a:t>Novinky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09963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Mezinárodní obchod Přednáška  - 25. 3. 2024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43062" y="560378"/>
            <a:ext cx="65293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Mezinárodní organizace a organizace mezinárodní obchodu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428625" y="1822862"/>
            <a:ext cx="83581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400" dirty="0">
                <a:latin typeface="+mn-lt"/>
              </a:rPr>
              <a:t>vytvářejí </a:t>
            </a:r>
            <a:r>
              <a:rPr lang="cs-CZ" altLang="cs-CZ" sz="1400" b="1" dirty="0">
                <a:latin typeface="+mn-lt"/>
              </a:rPr>
              <a:t>pravidla a podmínky pro uskutečňování mezinárodních obchodních transakcí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400" dirty="0">
                <a:latin typeface="+mn-lt"/>
              </a:rPr>
              <a:t>jejich cílem je </a:t>
            </a:r>
            <a:r>
              <a:rPr lang="cs-CZ" altLang="cs-CZ" sz="1400" b="1" dirty="0">
                <a:latin typeface="+mn-lt"/>
              </a:rPr>
              <a:t>podpora mezinárodního obchodu</a:t>
            </a:r>
            <a:r>
              <a:rPr lang="cs-CZ" altLang="cs-CZ" sz="1400" dirty="0">
                <a:latin typeface="+mn-lt"/>
              </a:rPr>
              <a:t>, usnadnění jednotlivých procedur a procesů a liberalizace obchodních toků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400" b="1" dirty="0">
                <a:latin typeface="+mn-lt"/>
              </a:rPr>
              <a:t>členství</a:t>
            </a:r>
            <a:r>
              <a:rPr lang="cs-CZ" altLang="cs-CZ" sz="1400" dirty="0">
                <a:latin typeface="+mn-lt"/>
              </a:rPr>
              <a:t> v organizacích je </a:t>
            </a:r>
            <a:r>
              <a:rPr lang="cs-CZ" altLang="cs-CZ" sz="1400" b="1" dirty="0">
                <a:latin typeface="+mn-lt"/>
              </a:rPr>
              <a:t>dobrovolné</a:t>
            </a:r>
            <a:r>
              <a:rPr lang="cs-CZ" altLang="cs-CZ" sz="1400" dirty="0">
                <a:latin typeface="+mn-lt"/>
              </a:rPr>
              <a:t>, </a:t>
            </a:r>
            <a:r>
              <a:rPr lang="cs-CZ" altLang="cs-CZ" sz="1400" b="1" dirty="0">
                <a:latin typeface="+mn-lt"/>
              </a:rPr>
              <a:t>ale závazné </a:t>
            </a:r>
            <a:r>
              <a:rPr lang="cs-CZ" altLang="cs-CZ" sz="1400" dirty="0">
                <a:latin typeface="+mn-lt"/>
              </a:rPr>
              <a:t>pro plnění závěrů z jednotlivých jednání v rámci organizace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800" dirty="0">
              <a:latin typeface="+mn-lt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4D935AE-4A51-6C3D-ED7C-31F49799D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00299"/>
            <a:ext cx="8072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latin typeface="+mn-lt"/>
              </a:rPr>
              <a:t>Přímý a silný vliv </a:t>
            </a:r>
            <a:r>
              <a:rPr lang="cs-CZ" altLang="cs-CZ" sz="1200" dirty="0">
                <a:latin typeface="+mn-lt"/>
              </a:rPr>
              <a:t>je zřetelný u těch </a:t>
            </a:r>
            <a:r>
              <a:rPr lang="cs-CZ" altLang="cs-CZ" sz="1200" b="1" dirty="0">
                <a:latin typeface="+mn-lt"/>
              </a:rPr>
              <a:t>mezinárodních organizací, které jsou na obchod přímo zaměřeny</a:t>
            </a:r>
            <a:r>
              <a:rPr lang="cs-CZ" altLang="cs-CZ" sz="1200" dirty="0">
                <a:latin typeface="+mn-lt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latin typeface="+mn-lt"/>
              </a:rPr>
              <a:t>nepřímé dopady </a:t>
            </a:r>
            <a:r>
              <a:rPr lang="cs-CZ" altLang="cs-CZ" sz="1200" dirty="0">
                <a:latin typeface="+mn-lt"/>
              </a:rPr>
              <a:t>na obchod jsou vedlejším produktem </a:t>
            </a:r>
            <a:r>
              <a:rPr lang="cs-CZ" altLang="cs-CZ" sz="1200" b="1" dirty="0">
                <a:latin typeface="+mn-lt"/>
              </a:rPr>
              <a:t>u mezinárodních organizací, které se věnují primárně jiným oblastem.</a:t>
            </a:r>
          </a:p>
        </p:txBody>
      </p:sp>
    </p:spTree>
    <p:extLst>
      <p:ext uri="{BB962C8B-B14F-4D97-AF65-F5344CB8AC3E}">
        <p14:creationId xmlns:p14="http://schemas.microsoft.com/office/powerpoint/2010/main" val="785857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2CBC8-A6C7-57DF-BDB8-FEEE0C2CD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Individuální seminární práce 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678CDA-1AD7-045B-6A95-A54B1E555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Požadavky </a:t>
            </a:r>
          </a:p>
          <a:p>
            <a:pPr lvl="1"/>
            <a:r>
              <a:rPr lang="cs-CZ" dirty="0"/>
              <a:t>Reference – dle stylu pro bakalářskou práci </a:t>
            </a:r>
          </a:p>
          <a:p>
            <a:pPr lvl="2"/>
            <a:r>
              <a:rPr lang="cs-CZ" dirty="0"/>
              <a:t>Alespoň 10 referencí </a:t>
            </a:r>
          </a:p>
          <a:p>
            <a:pPr lvl="1"/>
            <a:r>
              <a:rPr lang="cs-CZ" dirty="0"/>
              <a:t>2 strany </a:t>
            </a:r>
            <a:r>
              <a:rPr lang="en-US" dirty="0"/>
              <a:t>+ reference </a:t>
            </a:r>
          </a:p>
          <a:p>
            <a:pPr lvl="1"/>
            <a:r>
              <a:rPr lang="cs-CZ" dirty="0"/>
              <a:t>Rozlišení mezinárodních organizací a integračních sdružení </a:t>
            </a:r>
          </a:p>
          <a:p>
            <a:pPr lvl="2"/>
            <a:r>
              <a:rPr lang="cs-CZ" dirty="0"/>
              <a:t>Volba jedné mezinárodní organizace a nebo integračního sdružení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9EAB91-74DE-498B-C474-F181590E3D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6A6CE9A-9A4A-52DE-12CC-3D18CD871F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654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08895" y="726011"/>
            <a:ext cx="732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Mezinárodní organizace a organizace MO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99056" y="1499498"/>
            <a:ext cx="1714500" cy="64135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sp>
      <p:sp>
        <p:nvSpPr>
          <p:cNvPr id="13" name="Obdélník 13"/>
          <p:cNvSpPr>
            <a:spLocks noChangeArrowheads="1"/>
          </p:cNvSpPr>
          <p:nvPr/>
        </p:nvSpPr>
        <p:spPr bwMode="auto">
          <a:xfrm>
            <a:off x="611188" y="1657010"/>
            <a:ext cx="13516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066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66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66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66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66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66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66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66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66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cs-CZ" altLang="cs-CZ" sz="1800" b="1" kern="1200" dirty="0">
                <a:solidFill>
                  <a:prstClr val="black"/>
                </a:solidFill>
                <a:latin typeface="Arial" panose="020B0604020202020204" pitchFamily="34" charset="0"/>
              </a:rPr>
              <a:t>Mezivládní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322237" y="1484603"/>
            <a:ext cx="68217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Členy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těchto organizací jsou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státy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které se prostřednictvím svého členství a jednání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snaží prosadit záměry svých zahraničně obchodních politik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.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Většina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mezivládních organizací patří do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systému OSN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z mezinárodního obchodu je ale řada výjimek - 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WTO, WCO, OECD a BIS,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apod.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99056" y="3374473"/>
            <a:ext cx="1714500" cy="64135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sp>
      <p:sp>
        <p:nvSpPr>
          <p:cNvPr id="16" name="Obdélník 14"/>
          <p:cNvSpPr>
            <a:spLocks noChangeArrowheads="1"/>
          </p:cNvSpPr>
          <p:nvPr/>
        </p:nvSpPr>
        <p:spPr bwMode="auto">
          <a:xfrm>
            <a:off x="808895" y="3510204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1800" b="1" kern="1200" dirty="0">
                <a:solidFill>
                  <a:prstClr val="black"/>
                </a:solidFill>
                <a:latin typeface="Arial" panose="020B0604020202020204" pitchFamily="34" charset="0"/>
              </a:rPr>
              <a:t>Nevládní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2375169" y="3369710"/>
            <a:ext cx="649853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Členy nejsou státy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ale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např. podnikatelské subjekty, asociace, zájmové skupiny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 stejnými nebo obdobnými obchodními cíli.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252001"/>
            <a:ext cx="7560001" cy="360000"/>
          </a:xfrm>
        </p:spPr>
        <p:txBody>
          <a:bodyPr/>
          <a:lstStyle/>
          <a:p>
            <a:r>
              <a:rPr lang="cs-CZ" dirty="0"/>
              <a:t>Mezinárodní obchod Přednáška  - 25. 3. 2024</a:t>
            </a:r>
          </a:p>
        </p:txBody>
      </p:sp>
    </p:spTree>
    <p:extLst>
      <p:ext uri="{BB962C8B-B14F-4D97-AF65-F5344CB8AC3E}">
        <p14:creationId xmlns:p14="http://schemas.microsoft.com/office/powerpoint/2010/main" val="2872003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7AA4C-5348-51F4-3F82-618641E2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>
                <a:solidFill>
                  <a:schemeClr val="accent1"/>
                </a:solidFill>
              </a:rPr>
              <a:t>Mezinárodní organizace a organizace MO</a:t>
            </a:r>
            <a:br>
              <a:rPr lang="cs-CZ" sz="2800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A403BD-07DD-EC65-2686-531501AAA93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A5FBC2F-B7F0-1CF7-EB3F-672181C9D5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aoblený obdélník 11">
            <a:extLst>
              <a:ext uri="{FF2B5EF4-FFF2-40B4-BE49-F238E27FC236}">
                <a16:creationId xmlns:a16="http://schemas.microsoft.com/office/drawing/2014/main" id="{0161480E-B349-9AEE-FF9D-6D6FEC121334}"/>
              </a:ext>
            </a:extLst>
          </p:cNvPr>
          <p:cNvSpPr/>
          <p:nvPr/>
        </p:nvSpPr>
        <p:spPr>
          <a:xfrm>
            <a:off x="499056" y="1499498"/>
            <a:ext cx="1714500" cy="64135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/>
          <a:lstStyle/>
          <a:p>
            <a:r>
              <a:rPr lang="cs-CZ" sz="2400" dirty="0"/>
              <a:t>Mezivládní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7" name="Zaoblený obdélník 14">
            <a:extLst>
              <a:ext uri="{FF2B5EF4-FFF2-40B4-BE49-F238E27FC236}">
                <a16:creationId xmlns:a16="http://schemas.microsoft.com/office/drawing/2014/main" id="{904DDB08-342D-6C83-00CD-4F883895E962}"/>
              </a:ext>
            </a:extLst>
          </p:cNvPr>
          <p:cNvSpPr/>
          <p:nvPr/>
        </p:nvSpPr>
        <p:spPr>
          <a:xfrm>
            <a:off x="499056" y="3374473"/>
            <a:ext cx="1714500" cy="64135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/>
          <a:lstStyle/>
          <a:p>
            <a:r>
              <a:rPr lang="cs-CZ" sz="2800" dirty="0"/>
              <a:t>Nevládní </a:t>
            </a:r>
            <a:endParaRPr lang="en-US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62F577-16ED-0A40-23ED-B4C3268BD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121" y="1499498"/>
            <a:ext cx="2099904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3338D3-5870-7F68-9ECA-674A1A033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115" y="1399326"/>
            <a:ext cx="1603809" cy="80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6" descr="Evropská unie – Wikipedie">
            <a:extLst>
              <a:ext uri="{FF2B5EF4-FFF2-40B4-BE49-F238E27FC236}">
                <a16:creationId xmlns:a16="http://schemas.microsoft.com/office/drawing/2014/main" id="{6089E94D-21E6-05ED-7CB1-06BC14C36C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4225344" cy="42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Týdenní souhrn aktualit z Evropské unie | BusinessInfo.cz">
            <a:extLst>
              <a:ext uri="{FF2B5EF4-FFF2-40B4-BE49-F238E27FC236}">
                <a16:creationId xmlns:a16="http://schemas.microsoft.com/office/drawing/2014/main" id="{D17AFE25-9B3B-925A-0AD5-6230C1B14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014" y="1307951"/>
            <a:ext cx="1536350" cy="102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ada Evropy | Mezinárodní spolupráce | Více o státním ...">
            <a:extLst>
              <a:ext uri="{FF2B5EF4-FFF2-40B4-BE49-F238E27FC236}">
                <a16:creationId xmlns:a16="http://schemas.microsoft.com/office/drawing/2014/main" id="{26862A94-82BE-2885-088E-1C8F6682A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187" y="2359870"/>
            <a:ext cx="1447934" cy="8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Online Resources - The North Atlantic Treaty Organization">
            <a:extLst>
              <a:ext uri="{FF2B5EF4-FFF2-40B4-BE49-F238E27FC236}">
                <a16:creationId xmlns:a16="http://schemas.microsoft.com/office/drawing/2014/main" id="{27D02574-B1F1-548C-7A8B-3BDD1DF37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913" y="2347545"/>
            <a:ext cx="1519087" cy="86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WWF v Česku - Světový fond na ochranu přírody">
            <a:extLst>
              <a:ext uri="{FF2B5EF4-FFF2-40B4-BE49-F238E27FC236}">
                <a16:creationId xmlns:a16="http://schemas.microsoft.com/office/drawing/2014/main" id="{1F339FA2-8AA0-2CF4-C9BC-E87ACCB08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18" y="3539039"/>
            <a:ext cx="1038225" cy="116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9499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D9FE5-0974-4C6A-3EB2-EE72681E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Důležitá otázka 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2DCC26-5E94-B942-A06D-5C0F58BA5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Jaký je rozdíl mezi mezinárodní organizací a integračním sdružením?</a:t>
            </a:r>
          </a:p>
          <a:p>
            <a:pPr lvl="1"/>
            <a:r>
              <a:rPr lang="cs-CZ" dirty="0"/>
              <a:t>Která integrační sdružení znáte?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71C448-19B4-8AE9-4D18-9719B897767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5C4834-2740-F0D7-0D17-6272B7888C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05B273F-C33B-D3B0-0700-A062B9D0E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287" y="2506213"/>
            <a:ext cx="2099904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8BA9B3F4-3FBB-9B7C-7E38-A18C7B5B2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781" y="4061425"/>
            <a:ext cx="1494132" cy="74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Týdenní souhrn aktualit z Evropské unie | BusinessInfo.cz">
            <a:extLst>
              <a:ext uri="{FF2B5EF4-FFF2-40B4-BE49-F238E27FC236}">
                <a16:creationId xmlns:a16="http://schemas.microsoft.com/office/drawing/2014/main" id="{0B30A9CD-E749-0E1B-E8F3-B5E29641A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016" y="2123119"/>
            <a:ext cx="1536350" cy="102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Rada Evropy | Mezinárodní spolupráce | Více o státním ...">
            <a:extLst>
              <a:ext uri="{FF2B5EF4-FFF2-40B4-BE49-F238E27FC236}">
                <a16:creationId xmlns:a16="http://schemas.microsoft.com/office/drawing/2014/main" id="{C2A83CAC-BFA6-7648-7BE7-C9F0C18BD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723525"/>
            <a:ext cx="1447934" cy="8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Online Resources - The North Atlantic Treaty Organization">
            <a:extLst>
              <a:ext uri="{FF2B5EF4-FFF2-40B4-BE49-F238E27FC236}">
                <a16:creationId xmlns:a16="http://schemas.microsoft.com/office/drawing/2014/main" id="{DF34F3CC-0056-410A-45B2-A8AFD7F0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266" y="3790623"/>
            <a:ext cx="1519087" cy="86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What is BRICS? Expansion &amp; Implications Explained">
            <a:extLst>
              <a:ext uri="{FF2B5EF4-FFF2-40B4-BE49-F238E27FC236}">
                <a16:creationId xmlns:a16="http://schemas.microsoft.com/office/drawing/2014/main" id="{9D60EC4E-D2D6-D967-FACE-E062F9F85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699" y="4318797"/>
            <a:ext cx="1416995" cy="57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ištěná vlajka ASEAN, Sdružení národů jihovýchodní Asie do které patří  Brunej, Filipíny, Indonézia, Kambodža, Malajsie, Myanmar, Laos, Singapur,  Thajsko, Vietnam | Velebný &amp; Fam">
            <a:extLst>
              <a:ext uri="{FF2B5EF4-FFF2-40B4-BE49-F238E27FC236}">
                <a16:creationId xmlns:a16="http://schemas.microsoft.com/office/drawing/2014/main" id="{CA67F054-3A27-4444-494D-B925E13CD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181" y="2996625"/>
            <a:ext cx="1722009" cy="114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rganizace zemí vyvážejících ropu (OPEC)">
            <a:extLst>
              <a:ext uri="{FF2B5EF4-FFF2-40B4-BE49-F238E27FC236}">
                <a16:creationId xmlns:a16="http://schemas.microsoft.com/office/drawing/2014/main" id="{04F3F511-EE20-9A1C-C44A-6BF539C72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666" y="3436544"/>
            <a:ext cx="1231232" cy="88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65630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742454" y="2061282"/>
            <a:ext cx="5062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chemeClr val="accent1"/>
                </a:solidFill>
              </a:rPr>
              <a:t>Mezivládní organizace a MO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252001"/>
            <a:ext cx="7560001" cy="360000"/>
          </a:xfrm>
        </p:spPr>
        <p:txBody>
          <a:bodyPr/>
          <a:lstStyle/>
          <a:p>
            <a:r>
              <a:rPr lang="cs-CZ" dirty="0"/>
              <a:t>Mezinárodní obchod Přednáška  - 25. 3. 2024</a:t>
            </a:r>
          </a:p>
        </p:txBody>
      </p:sp>
    </p:spTree>
    <p:extLst>
      <p:ext uri="{BB962C8B-B14F-4D97-AF65-F5344CB8AC3E}">
        <p14:creationId xmlns:p14="http://schemas.microsoft.com/office/powerpoint/2010/main" val="2840997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c9b508-7c6e-42bd-bedf-808292653d6c}" enabled="1" method="Privileged" siteId="{2882be50-2012-4d88-ac86-544124e120c8}" contentBits="3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1187</Words>
  <Application>Microsoft Office PowerPoint</Application>
  <PresentationFormat>Předvádění na obrazovce (16:9)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Simple Light</vt:lpstr>
      <vt:lpstr>Prezentace aplikace PowerPoint</vt:lpstr>
      <vt:lpstr>Mezinárodní organizace a MO</vt:lpstr>
      <vt:lpstr>Co jsou mezinárodní organizace a organizace mezinárodního obchodu? </vt:lpstr>
      <vt:lpstr>Prezentace aplikace PowerPoint</vt:lpstr>
      <vt:lpstr>Individuální seminární práce </vt:lpstr>
      <vt:lpstr>Prezentace aplikace PowerPoint</vt:lpstr>
      <vt:lpstr>Mezinárodní organizace a organizace MO </vt:lpstr>
      <vt:lpstr>Důležitá otázka </vt:lpstr>
      <vt:lpstr>Prezentace aplikace PowerPoint</vt:lpstr>
      <vt:lpstr>Prezentace aplikace PowerPoint</vt:lpstr>
      <vt:lpstr>Prezentace aplikace PowerPoint</vt:lpstr>
      <vt:lpstr>Obchod se zbožím </vt:lpstr>
      <vt:lpstr>Obchod se službami - GATS</vt:lpstr>
      <vt:lpstr>Práva k duševnímu vlastnictví - TRIPS </vt:lpstr>
      <vt:lpstr>Prezentace aplikace PowerPoint</vt:lpstr>
      <vt:lpstr>Urovnání sporů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jaroslav.demel</dc:creator>
  <cp:lastModifiedBy>Dumkova, Jana 2 (SR)</cp:lastModifiedBy>
  <cp:revision>204</cp:revision>
  <dcterms:modified xsi:type="dcterms:W3CDTF">2024-04-07T19:37:43Z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Simple Light:6</vt:lpwstr>
  </property>
  <property fmtid="{D5CDD505-2E9C-101B-9397-08002B2CF9AE}" pid="3" name="ClassificationContentMarkingFooterText">
    <vt:lpwstr>INTERNAL</vt:lpwstr>
  </property>
</Properties>
</file>