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587" r:id="rId2"/>
    <p:sldId id="256" r:id="rId3"/>
    <p:sldId id="289" r:id="rId4"/>
    <p:sldId id="290" r:id="rId5"/>
    <p:sldId id="257" r:id="rId6"/>
    <p:sldId id="282" r:id="rId7"/>
    <p:sldId id="279" r:id="rId8"/>
    <p:sldId id="286" r:id="rId9"/>
    <p:sldId id="288" r:id="rId10"/>
    <p:sldId id="281" r:id="rId11"/>
    <p:sldId id="283" r:id="rId12"/>
    <p:sldId id="287" r:id="rId13"/>
    <p:sldId id="284" r:id="rId14"/>
    <p:sldId id="285" r:id="rId15"/>
    <p:sldId id="280" r:id="rId16"/>
    <p:sldId id="266" r:id="rId17"/>
    <p:sldId id="267" r:id="rId18"/>
    <p:sldId id="269" r:id="rId19"/>
    <p:sldId id="270" r:id="rId20"/>
    <p:sldId id="271" r:id="rId21"/>
    <p:sldId id="272" r:id="rId22"/>
    <p:sldId id="273" r:id="rId23"/>
    <p:sldId id="274" r:id="rId24"/>
    <p:sldId id="275" r:id="rId25"/>
    <p:sldId id="293" r:id="rId26"/>
    <p:sldId id="277" r:id="rId27"/>
    <p:sldId id="586" r:id="rId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větlý sty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20" d="100"/>
          <a:sy n="120" d="100"/>
        </p:scale>
        <p:origin x="11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7B79A-05D3-4C8E-9038-321B7F7670FF}" type="datetimeFigureOut">
              <a:rPr lang="cs-CZ" smtClean="0"/>
              <a:t>11.12.2023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6503A-2C62-4D17-A651-E91AB7EAF899}" type="slidenum">
              <a:rPr lang="cs-CZ" smtClean="0"/>
              <a:t>‹#›</a:t>
            </a:fld>
            <a:endParaRPr lang="cs-CZ"/>
          </a:p>
        </p:txBody>
      </p:sp>
    </p:spTree>
    <p:extLst>
      <p:ext uri="{BB962C8B-B14F-4D97-AF65-F5344CB8AC3E}">
        <p14:creationId xmlns:p14="http://schemas.microsoft.com/office/powerpoint/2010/main" val="22071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 dnes už víme, že fyzikálně dělit lze</a:t>
            </a:r>
          </a:p>
        </p:txBody>
      </p:sp>
      <p:sp>
        <p:nvSpPr>
          <p:cNvPr id="4" name="Zástupný symbol pro číslo snímku 3"/>
          <p:cNvSpPr>
            <a:spLocks noGrp="1"/>
          </p:cNvSpPr>
          <p:nvPr>
            <p:ph type="sldNum" sz="quarter" idx="5"/>
          </p:nvPr>
        </p:nvSpPr>
        <p:spPr/>
        <p:txBody>
          <a:bodyPr/>
          <a:lstStyle/>
          <a:p>
            <a:fld id="{519B1A55-4642-4FC0-8ECC-30AE066B09A1}" type="slidenum">
              <a:rPr lang="cs-CZ" altLang="cs-CZ" smtClean="0"/>
              <a:pPr/>
              <a:t>18</a:t>
            </a:fld>
            <a:endParaRPr lang="cs-CZ" altLang="cs-CZ"/>
          </a:p>
        </p:txBody>
      </p:sp>
    </p:spTree>
    <p:extLst>
      <p:ext uri="{BB962C8B-B14F-4D97-AF65-F5344CB8AC3E}">
        <p14:creationId xmlns:p14="http://schemas.microsoft.com/office/powerpoint/2010/main" val="190714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Problém jednoatomových molekul vzácných plynů.</a:t>
            </a:r>
          </a:p>
        </p:txBody>
      </p:sp>
      <p:sp>
        <p:nvSpPr>
          <p:cNvPr id="4" name="Zástupný symbol pro číslo snímku 3"/>
          <p:cNvSpPr>
            <a:spLocks noGrp="1"/>
          </p:cNvSpPr>
          <p:nvPr>
            <p:ph type="sldNum" sz="quarter" idx="5"/>
          </p:nvPr>
        </p:nvSpPr>
        <p:spPr/>
        <p:txBody>
          <a:bodyPr/>
          <a:lstStyle/>
          <a:p>
            <a:fld id="{519B1A55-4642-4FC0-8ECC-30AE066B09A1}" type="slidenum">
              <a:rPr lang="cs-CZ" altLang="cs-CZ" smtClean="0"/>
              <a:pPr/>
              <a:t>19</a:t>
            </a:fld>
            <a:endParaRPr lang="cs-CZ" altLang="cs-CZ"/>
          </a:p>
        </p:txBody>
      </p:sp>
    </p:spTree>
    <p:extLst>
      <p:ext uri="{BB962C8B-B14F-4D97-AF65-F5344CB8AC3E}">
        <p14:creationId xmlns:p14="http://schemas.microsoft.com/office/powerpoint/2010/main" val="209792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25</a:t>
            </a:fld>
            <a:endParaRPr lang="cs-CZ" altLang="cs-CZ"/>
          </a:p>
        </p:txBody>
      </p:sp>
    </p:spTree>
    <p:extLst>
      <p:ext uri="{BB962C8B-B14F-4D97-AF65-F5344CB8AC3E}">
        <p14:creationId xmlns:p14="http://schemas.microsoft.com/office/powerpoint/2010/main" val="167097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19B1A55-4642-4FC0-8ECC-30AE066B09A1}" type="slidenum">
              <a:rPr lang="cs-CZ" altLang="cs-CZ" smtClean="0"/>
              <a:pPr/>
              <a:t>26</a:t>
            </a:fld>
            <a:endParaRPr lang="cs-CZ" altLang="cs-CZ"/>
          </a:p>
        </p:txBody>
      </p:sp>
    </p:spTree>
    <p:extLst>
      <p:ext uri="{BB962C8B-B14F-4D97-AF65-F5344CB8AC3E}">
        <p14:creationId xmlns:p14="http://schemas.microsoft.com/office/powerpoint/2010/main" val="332157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27</a:t>
            </a:fld>
            <a:endParaRPr lang="cs-CZ" altLang="cs-CZ"/>
          </a:p>
        </p:txBody>
      </p:sp>
    </p:spTree>
    <p:extLst>
      <p:ext uri="{BB962C8B-B14F-4D97-AF65-F5344CB8AC3E}">
        <p14:creationId xmlns:p14="http://schemas.microsoft.com/office/powerpoint/2010/main" val="306932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F302F1-884D-4BF6-9BFD-72FACB31B1B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E5169D4-6F27-435B-A929-3EB4271BA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8BAAB52-47B7-4422-81EE-0FA02D6E729F}"/>
              </a:ext>
            </a:extLst>
          </p:cNvPr>
          <p:cNvSpPr>
            <a:spLocks noGrp="1"/>
          </p:cNvSpPr>
          <p:nvPr>
            <p:ph type="dt" sz="half" idx="10"/>
          </p:nvPr>
        </p:nvSpPr>
        <p:spPr/>
        <p:txBody>
          <a:bodyPr/>
          <a:lstStyle/>
          <a:p>
            <a:fld id="{C8FDE441-2085-498F-B16F-94F8192309B6}" type="datetimeFigureOut">
              <a:rPr lang="cs-CZ" smtClean="0"/>
              <a:t>11.12.2023</a:t>
            </a:fld>
            <a:endParaRPr lang="cs-CZ"/>
          </a:p>
        </p:txBody>
      </p:sp>
      <p:sp>
        <p:nvSpPr>
          <p:cNvPr id="5" name="Zástupný symbol pro zápatí 4">
            <a:extLst>
              <a:ext uri="{FF2B5EF4-FFF2-40B4-BE49-F238E27FC236}">
                <a16:creationId xmlns:a16="http://schemas.microsoft.com/office/drawing/2014/main" id="{043927D3-95B6-450B-B936-4C0AF5319C2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5C126CC-FFFC-4DB7-8234-6D4FC4541580}"/>
              </a:ext>
            </a:extLst>
          </p:cNvPr>
          <p:cNvSpPr>
            <a:spLocks noGrp="1"/>
          </p:cNvSpPr>
          <p:nvPr>
            <p:ph type="sldNum" sz="quarter" idx="12"/>
          </p:nvPr>
        </p:nvSpPr>
        <p:spPr/>
        <p:txBody>
          <a:bodyPr/>
          <a:lstStyle/>
          <a:p>
            <a:fld id="{7D568AA7-DC30-4F4B-8381-84919569CA7A}" type="slidenum">
              <a:rPr lang="cs-CZ" smtClean="0"/>
              <a:t>‹#›</a:t>
            </a:fld>
            <a:endParaRPr lang="cs-CZ"/>
          </a:p>
        </p:txBody>
      </p:sp>
    </p:spTree>
    <p:extLst>
      <p:ext uri="{BB962C8B-B14F-4D97-AF65-F5344CB8AC3E}">
        <p14:creationId xmlns:p14="http://schemas.microsoft.com/office/powerpoint/2010/main" val="55752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72C562-C981-4E5E-95C0-2A85485766C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916F80F-A12F-4658-AB7A-D0B781582C7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60B509B-B68E-4C26-AA9C-F01101306979}"/>
              </a:ext>
            </a:extLst>
          </p:cNvPr>
          <p:cNvSpPr>
            <a:spLocks noGrp="1"/>
          </p:cNvSpPr>
          <p:nvPr>
            <p:ph type="dt" sz="half" idx="10"/>
          </p:nvPr>
        </p:nvSpPr>
        <p:spPr/>
        <p:txBody>
          <a:bodyPr/>
          <a:lstStyle/>
          <a:p>
            <a:fld id="{C8FDE441-2085-498F-B16F-94F8192309B6}" type="datetimeFigureOut">
              <a:rPr lang="cs-CZ" smtClean="0"/>
              <a:t>11.12.2023</a:t>
            </a:fld>
            <a:endParaRPr lang="cs-CZ"/>
          </a:p>
        </p:txBody>
      </p:sp>
      <p:sp>
        <p:nvSpPr>
          <p:cNvPr id="5" name="Zástupný symbol pro zápatí 4">
            <a:extLst>
              <a:ext uri="{FF2B5EF4-FFF2-40B4-BE49-F238E27FC236}">
                <a16:creationId xmlns:a16="http://schemas.microsoft.com/office/drawing/2014/main" id="{17695235-90E8-4FCD-8626-66EF653B6A4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ACB901D-ECE5-44DB-B37A-92C94F47CE4D}"/>
              </a:ext>
            </a:extLst>
          </p:cNvPr>
          <p:cNvSpPr>
            <a:spLocks noGrp="1"/>
          </p:cNvSpPr>
          <p:nvPr>
            <p:ph type="sldNum" sz="quarter" idx="12"/>
          </p:nvPr>
        </p:nvSpPr>
        <p:spPr/>
        <p:txBody>
          <a:bodyPr/>
          <a:lstStyle/>
          <a:p>
            <a:fld id="{7D568AA7-DC30-4F4B-8381-84919569CA7A}" type="slidenum">
              <a:rPr lang="cs-CZ" smtClean="0"/>
              <a:t>‹#›</a:t>
            </a:fld>
            <a:endParaRPr lang="cs-CZ"/>
          </a:p>
        </p:txBody>
      </p:sp>
    </p:spTree>
    <p:extLst>
      <p:ext uri="{BB962C8B-B14F-4D97-AF65-F5344CB8AC3E}">
        <p14:creationId xmlns:p14="http://schemas.microsoft.com/office/powerpoint/2010/main" val="395211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0857353-D88F-4500-B057-BE934B87C4C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E1F25CA-EABC-4707-9B0C-B62AF371C682}"/>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CD37FED-A77F-4A4C-BC47-39395EE46EA9}"/>
              </a:ext>
            </a:extLst>
          </p:cNvPr>
          <p:cNvSpPr>
            <a:spLocks noGrp="1"/>
          </p:cNvSpPr>
          <p:nvPr>
            <p:ph type="dt" sz="half" idx="10"/>
          </p:nvPr>
        </p:nvSpPr>
        <p:spPr/>
        <p:txBody>
          <a:bodyPr/>
          <a:lstStyle/>
          <a:p>
            <a:fld id="{C8FDE441-2085-498F-B16F-94F8192309B6}" type="datetimeFigureOut">
              <a:rPr lang="cs-CZ" smtClean="0"/>
              <a:t>11.12.2023</a:t>
            </a:fld>
            <a:endParaRPr lang="cs-CZ"/>
          </a:p>
        </p:txBody>
      </p:sp>
      <p:sp>
        <p:nvSpPr>
          <p:cNvPr id="5" name="Zástupný symbol pro zápatí 4">
            <a:extLst>
              <a:ext uri="{FF2B5EF4-FFF2-40B4-BE49-F238E27FC236}">
                <a16:creationId xmlns:a16="http://schemas.microsoft.com/office/drawing/2014/main" id="{D09D7CBF-0AF6-4FCF-96A1-DC5265FBFF5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62293ED-C590-4910-A05C-93AB914AA5EB}"/>
              </a:ext>
            </a:extLst>
          </p:cNvPr>
          <p:cNvSpPr>
            <a:spLocks noGrp="1"/>
          </p:cNvSpPr>
          <p:nvPr>
            <p:ph type="sldNum" sz="quarter" idx="12"/>
          </p:nvPr>
        </p:nvSpPr>
        <p:spPr/>
        <p:txBody>
          <a:bodyPr/>
          <a:lstStyle/>
          <a:p>
            <a:fld id="{7D568AA7-DC30-4F4B-8381-84919569CA7A}" type="slidenum">
              <a:rPr lang="cs-CZ" smtClean="0"/>
              <a:t>‹#›</a:t>
            </a:fld>
            <a:endParaRPr lang="cs-CZ"/>
          </a:p>
        </p:txBody>
      </p:sp>
    </p:spTree>
    <p:extLst>
      <p:ext uri="{BB962C8B-B14F-4D97-AF65-F5344CB8AC3E}">
        <p14:creationId xmlns:p14="http://schemas.microsoft.com/office/powerpoint/2010/main" val="349138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F5007D-294F-48B3-B3CA-345B56E6EDD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A4AF490-1367-4365-8F81-2B198DFA23B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BF4409C-26DA-43A7-9DC6-54E8D1652363}"/>
              </a:ext>
            </a:extLst>
          </p:cNvPr>
          <p:cNvSpPr>
            <a:spLocks noGrp="1"/>
          </p:cNvSpPr>
          <p:nvPr>
            <p:ph type="dt" sz="half" idx="10"/>
          </p:nvPr>
        </p:nvSpPr>
        <p:spPr/>
        <p:txBody>
          <a:bodyPr/>
          <a:lstStyle/>
          <a:p>
            <a:fld id="{C8FDE441-2085-498F-B16F-94F8192309B6}" type="datetimeFigureOut">
              <a:rPr lang="cs-CZ" smtClean="0"/>
              <a:t>11.12.2023</a:t>
            </a:fld>
            <a:endParaRPr lang="cs-CZ"/>
          </a:p>
        </p:txBody>
      </p:sp>
      <p:sp>
        <p:nvSpPr>
          <p:cNvPr id="5" name="Zástupný symbol pro zápatí 4">
            <a:extLst>
              <a:ext uri="{FF2B5EF4-FFF2-40B4-BE49-F238E27FC236}">
                <a16:creationId xmlns:a16="http://schemas.microsoft.com/office/drawing/2014/main" id="{079EF07E-7502-4273-B6D2-81016F50DB2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CBC1A9E-C626-44AB-930A-B4730BA629E8}"/>
              </a:ext>
            </a:extLst>
          </p:cNvPr>
          <p:cNvSpPr>
            <a:spLocks noGrp="1"/>
          </p:cNvSpPr>
          <p:nvPr>
            <p:ph type="sldNum" sz="quarter" idx="12"/>
          </p:nvPr>
        </p:nvSpPr>
        <p:spPr/>
        <p:txBody>
          <a:bodyPr/>
          <a:lstStyle/>
          <a:p>
            <a:fld id="{7D568AA7-DC30-4F4B-8381-84919569CA7A}" type="slidenum">
              <a:rPr lang="cs-CZ" smtClean="0"/>
              <a:t>‹#›</a:t>
            </a:fld>
            <a:endParaRPr lang="cs-CZ"/>
          </a:p>
        </p:txBody>
      </p:sp>
    </p:spTree>
    <p:extLst>
      <p:ext uri="{BB962C8B-B14F-4D97-AF65-F5344CB8AC3E}">
        <p14:creationId xmlns:p14="http://schemas.microsoft.com/office/powerpoint/2010/main" val="21852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0A968A-25B7-43A4-ABE6-1D964702D53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D30F51EF-DC25-4D0C-A2B8-C8ACCD920A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11DAD2D-091D-4F23-A84D-C90BBE76E1CC}"/>
              </a:ext>
            </a:extLst>
          </p:cNvPr>
          <p:cNvSpPr>
            <a:spLocks noGrp="1"/>
          </p:cNvSpPr>
          <p:nvPr>
            <p:ph type="dt" sz="half" idx="10"/>
          </p:nvPr>
        </p:nvSpPr>
        <p:spPr/>
        <p:txBody>
          <a:bodyPr/>
          <a:lstStyle/>
          <a:p>
            <a:fld id="{C8FDE441-2085-498F-B16F-94F8192309B6}" type="datetimeFigureOut">
              <a:rPr lang="cs-CZ" smtClean="0"/>
              <a:t>11.12.2023</a:t>
            </a:fld>
            <a:endParaRPr lang="cs-CZ"/>
          </a:p>
        </p:txBody>
      </p:sp>
      <p:sp>
        <p:nvSpPr>
          <p:cNvPr id="5" name="Zástupný symbol pro zápatí 4">
            <a:extLst>
              <a:ext uri="{FF2B5EF4-FFF2-40B4-BE49-F238E27FC236}">
                <a16:creationId xmlns:a16="http://schemas.microsoft.com/office/drawing/2014/main" id="{A871520B-CF35-4809-8B88-D987F67AB3F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3082871-DC57-47F9-BFC2-2FE27CCEB3E7}"/>
              </a:ext>
            </a:extLst>
          </p:cNvPr>
          <p:cNvSpPr>
            <a:spLocks noGrp="1"/>
          </p:cNvSpPr>
          <p:nvPr>
            <p:ph type="sldNum" sz="quarter" idx="12"/>
          </p:nvPr>
        </p:nvSpPr>
        <p:spPr/>
        <p:txBody>
          <a:bodyPr/>
          <a:lstStyle/>
          <a:p>
            <a:fld id="{7D568AA7-DC30-4F4B-8381-84919569CA7A}" type="slidenum">
              <a:rPr lang="cs-CZ" smtClean="0"/>
              <a:t>‹#›</a:t>
            </a:fld>
            <a:endParaRPr lang="cs-CZ"/>
          </a:p>
        </p:txBody>
      </p:sp>
    </p:spTree>
    <p:extLst>
      <p:ext uri="{BB962C8B-B14F-4D97-AF65-F5344CB8AC3E}">
        <p14:creationId xmlns:p14="http://schemas.microsoft.com/office/powerpoint/2010/main" val="313089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A5D242-3461-44CC-AABD-6807F5F8353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E05DE06-953A-4B85-BB4F-C38EAC8EF92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AAE781B-E951-4D78-AB49-DEF0FCC0106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8AE5F2E-A78E-46AF-813A-2FD0BE02444D}"/>
              </a:ext>
            </a:extLst>
          </p:cNvPr>
          <p:cNvSpPr>
            <a:spLocks noGrp="1"/>
          </p:cNvSpPr>
          <p:nvPr>
            <p:ph type="dt" sz="half" idx="10"/>
          </p:nvPr>
        </p:nvSpPr>
        <p:spPr/>
        <p:txBody>
          <a:bodyPr/>
          <a:lstStyle/>
          <a:p>
            <a:fld id="{C8FDE441-2085-498F-B16F-94F8192309B6}" type="datetimeFigureOut">
              <a:rPr lang="cs-CZ" smtClean="0"/>
              <a:t>11.12.2023</a:t>
            </a:fld>
            <a:endParaRPr lang="cs-CZ"/>
          </a:p>
        </p:txBody>
      </p:sp>
      <p:sp>
        <p:nvSpPr>
          <p:cNvPr id="6" name="Zástupný symbol pro zápatí 5">
            <a:extLst>
              <a:ext uri="{FF2B5EF4-FFF2-40B4-BE49-F238E27FC236}">
                <a16:creationId xmlns:a16="http://schemas.microsoft.com/office/drawing/2014/main" id="{8BA25D5F-7948-444D-AF4C-FED4DB57E59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47ED71D-9284-4C39-A4BF-35DDF5592139}"/>
              </a:ext>
            </a:extLst>
          </p:cNvPr>
          <p:cNvSpPr>
            <a:spLocks noGrp="1"/>
          </p:cNvSpPr>
          <p:nvPr>
            <p:ph type="sldNum" sz="quarter" idx="12"/>
          </p:nvPr>
        </p:nvSpPr>
        <p:spPr/>
        <p:txBody>
          <a:bodyPr/>
          <a:lstStyle/>
          <a:p>
            <a:fld id="{7D568AA7-DC30-4F4B-8381-84919569CA7A}" type="slidenum">
              <a:rPr lang="cs-CZ" smtClean="0"/>
              <a:t>‹#›</a:t>
            </a:fld>
            <a:endParaRPr lang="cs-CZ"/>
          </a:p>
        </p:txBody>
      </p:sp>
    </p:spTree>
    <p:extLst>
      <p:ext uri="{BB962C8B-B14F-4D97-AF65-F5344CB8AC3E}">
        <p14:creationId xmlns:p14="http://schemas.microsoft.com/office/powerpoint/2010/main" val="322479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05C8FA-6963-48C6-ABBA-A765B6A5441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C5637D8-B5B7-4BCC-B9ED-9C9C16DAD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1A6C214-6B5B-45DA-B5A2-0D60491A78E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F0EFD04-CE6A-4ED2-A162-4C5D74F2F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2BF86CA-D73F-49A4-AC84-ECA947B8EE9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5425D5B-3979-4F66-848A-E03E253A6552}"/>
              </a:ext>
            </a:extLst>
          </p:cNvPr>
          <p:cNvSpPr>
            <a:spLocks noGrp="1"/>
          </p:cNvSpPr>
          <p:nvPr>
            <p:ph type="dt" sz="half" idx="10"/>
          </p:nvPr>
        </p:nvSpPr>
        <p:spPr/>
        <p:txBody>
          <a:bodyPr/>
          <a:lstStyle/>
          <a:p>
            <a:fld id="{C8FDE441-2085-498F-B16F-94F8192309B6}" type="datetimeFigureOut">
              <a:rPr lang="cs-CZ" smtClean="0"/>
              <a:t>11.12.2023</a:t>
            </a:fld>
            <a:endParaRPr lang="cs-CZ"/>
          </a:p>
        </p:txBody>
      </p:sp>
      <p:sp>
        <p:nvSpPr>
          <p:cNvPr id="8" name="Zástupný symbol pro zápatí 7">
            <a:extLst>
              <a:ext uri="{FF2B5EF4-FFF2-40B4-BE49-F238E27FC236}">
                <a16:creationId xmlns:a16="http://schemas.microsoft.com/office/drawing/2014/main" id="{7488266A-1EF3-4000-B8D7-4C6C028A82F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98265D2-AE9A-4533-BD95-5E91412321DD}"/>
              </a:ext>
            </a:extLst>
          </p:cNvPr>
          <p:cNvSpPr>
            <a:spLocks noGrp="1"/>
          </p:cNvSpPr>
          <p:nvPr>
            <p:ph type="sldNum" sz="quarter" idx="12"/>
          </p:nvPr>
        </p:nvSpPr>
        <p:spPr/>
        <p:txBody>
          <a:bodyPr/>
          <a:lstStyle/>
          <a:p>
            <a:fld id="{7D568AA7-DC30-4F4B-8381-84919569CA7A}" type="slidenum">
              <a:rPr lang="cs-CZ" smtClean="0"/>
              <a:t>‹#›</a:t>
            </a:fld>
            <a:endParaRPr lang="cs-CZ"/>
          </a:p>
        </p:txBody>
      </p:sp>
    </p:spTree>
    <p:extLst>
      <p:ext uri="{BB962C8B-B14F-4D97-AF65-F5344CB8AC3E}">
        <p14:creationId xmlns:p14="http://schemas.microsoft.com/office/powerpoint/2010/main" val="4015148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9F5F78-36E3-4256-9E53-8D04F3B099F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A82CE09-1E3D-454D-9889-3E17FD9D8207}"/>
              </a:ext>
            </a:extLst>
          </p:cNvPr>
          <p:cNvSpPr>
            <a:spLocks noGrp="1"/>
          </p:cNvSpPr>
          <p:nvPr>
            <p:ph type="dt" sz="half" idx="10"/>
          </p:nvPr>
        </p:nvSpPr>
        <p:spPr/>
        <p:txBody>
          <a:bodyPr/>
          <a:lstStyle/>
          <a:p>
            <a:fld id="{C8FDE441-2085-498F-B16F-94F8192309B6}" type="datetimeFigureOut">
              <a:rPr lang="cs-CZ" smtClean="0"/>
              <a:t>11.12.2023</a:t>
            </a:fld>
            <a:endParaRPr lang="cs-CZ"/>
          </a:p>
        </p:txBody>
      </p:sp>
      <p:sp>
        <p:nvSpPr>
          <p:cNvPr id="4" name="Zástupný symbol pro zápatí 3">
            <a:extLst>
              <a:ext uri="{FF2B5EF4-FFF2-40B4-BE49-F238E27FC236}">
                <a16:creationId xmlns:a16="http://schemas.microsoft.com/office/drawing/2014/main" id="{FA132B73-CFF8-428A-9F03-8F6A2DFC66C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7A9C704-AB48-470B-9C0F-AA50A09CCD5C}"/>
              </a:ext>
            </a:extLst>
          </p:cNvPr>
          <p:cNvSpPr>
            <a:spLocks noGrp="1"/>
          </p:cNvSpPr>
          <p:nvPr>
            <p:ph type="sldNum" sz="quarter" idx="12"/>
          </p:nvPr>
        </p:nvSpPr>
        <p:spPr/>
        <p:txBody>
          <a:bodyPr/>
          <a:lstStyle/>
          <a:p>
            <a:fld id="{7D568AA7-DC30-4F4B-8381-84919569CA7A}" type="slidenum">
              <a:rPr lang="cs-CZ" smtClean="0"/>
              <a:t>‹#›</a:t>
            </a:fld>
            <a:endParaRPr lang="cs-CZ"/>
          </a:p>
        </p:txBody>
      </p:sp>
    </p:spTree>
    <p:extLst>
      <p:ext uri="{BB962C8B-B14F-4D97-AF65-F5344CB8AC3E}">
        <p14:creationId xmlns:p14="http://schemas.microsoft.com/office/powerpoint/2010/main" val="375046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5D08BF7-47AD-4CE9-8843-E9032CCD727B}"/>
              </a:ext>
            </a:extLst>
          </p:cNvPr>
          <p:cNvSpPr>
            <a:spLocks noGrp="1"/>
          </p:cNvSpPr>
          <p:nvPr>
            <p:ph type="dt" sz="half" idx="10"/>
          </p:nvPr>
        </p:nvSpPr>
        <p:spPr/>
        <p:txBody>
          <a:bodyPr/>
          <a:lstStyle/>
          <a:p>
            <a:fld id="{C8FDE441-2085-498F-B16F-94F8192309B6}" type="datetimeFigureOut">
              <a:rPr lang="cs-CZ" smtClean="0"/>
              <a:t>11.12.2023</a:t>
            </a:fld>
            <a:endParaRPr lang="cs-CZ"/>
          </a:p>
        </p:txBody>
      </p:sp>
      <p:sp>
        <p:nvSpPr>
          <p:cNvPr id="3" name="Zástupný symbol pro zápatí 2">
            <a:extLst>
              <a:ext uri="{FF2B5EF4-FFF2-40B4-BE49-F238E27FC236}">
                <a16:creationId xmlns:a16="http://schemas.microsoft.com/office/drawing/2014/main" id="{D8D32736-62B7-43A0-868A-7F1FB242DBA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8E82090-D5B6-4D8B-8C3F-02AC3855387B}"/>
              </a:ext>
            </a:extLst>
          </p:cNvPr>
          <p:cNvSpPr>
            <a:spLocks noGrp="1"/>
          </p:cNvSpPr>
          <p:nvPr>
            <p:ph type="sldNum" sz="quarter" idx="12"/>
          </p:nvPr>
        </p:nvSpPr>
        <p:spPr/>
        <p:txBody>
          <a:bodyPr/>
          <a:lstStyle/>
          <a:p>
            <a:fld id="{7D568AA7-DC30-4F4B-8381-84919569CA7A}" type="slidenum">
              <a:rPr lang="cs-CZ" smtClean="0"/>
              <a:t>‹#›</a:t>
            </a:fld>
            <a:endParaRPr lang="cs-CZ"/>
          </a:p>
        </p:txBody>
      </p:sp>
    </p:spTree>
    <p:extLst>
      <p:ext uri="{BB962C8B-B14F-4D97-AF65-F5344CB8AC3E}">
        <p14:creationId xmlns:p14="http://schemas.microsoft.com/office/powerpoint/2010/main" val="80662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7C294B-A1B0-44A4-AC2A-22288BC575F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5F70CB0E-A803-4714-897A-366066D381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9812DB9-74C7-4DA3-9031-333DC5F2E4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1E2FF39-89E4-48F0-941C-159B4896C087}"/>
              </a:ext>
            </a:extLst>
          </p:cNvPr>
          <p:cNvSpPr>
            <a:spLocks noGrp="1"/>
          </p:cNvSpPr>
          <p:nvPr>
            <p:ph type="dt" sz="half" idx="10"/>
          </p:nvPr>
        </p:nvSpPr>
        <p:spPr/>
        <p:txBody>
          <a:bodyPr/>
          <a:lstStyle/>
          <a:p>
            <a:fld id="{C8FDE441-2085-498F-B16F-94F8192309B6}" type="datetimeFigureOut">
              <a:rPr lang="cs-CZ" smtClean="0"/>
              <a:t>11.12.2023</a:t>
            </a:fld>
            <a:endParaRPr lang="cs-CZ"/>
          </a:p>
        </p:txBody>
      </p:sp>
      <p:sp>
        <p:nvSpPr>
          <p:cNvPr id="6" name="Zástupný symbol pro zápatí 5">
            <a:extLst>
              <a:ext uri="{FF2B5EF4-FFF2-40B4-BE49-F238E27FC236}">
                <a16:creationId xmlns:a16="http://schemas.microsoft.com/office/drawing/2014/main" id="{238B6CA7-D369-4B02-A07C-38ACB44FCDA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E3BD11C-E847-41D0-90BE-7E58F82D6CEE}"/>
              </a:ext>
            </a:extLst>
          </p:cNvPr>
          <p:cNvSpPr>
            <a:spLocks noGrp="1"/>
          </p:cNvSpPr>
          <p:nvPr>
            <p:ph type="sldNum" sz="quarter" idx="12"/>
          </p:nvPr>
        </p:nvSpPr>
        <p:spPr/>
        <p:txBody>
          <a:bodyPr/>
          <a:lstStyle/>
          <a:p>
            <a:fld id="{7D568AA7-DC30-4F4B-8381-84919569CA7A}" type="slidenum">
              <a:rPr lang="cs-CZ" smtClean="0"/>
              <a:t>‹#›</a:t>
            </a:fld>
            <a:endParaRPr lang="cs-CZ"/>
          </a:p>
        </p:txBody>
      </p:sp>
    </p:spTree>
    <p:extLst>
      <p:ext uri="{BB962C8B-B14F-4D97-AF65-F5344CB8AC3E}">
        <p14:creationId xmlns:p14="http://schemas.microsoft.com/office/powerpoint/2010/main" val="203104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8E58A9-21EC-4298-BA89-5D5F5E67D07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2457B22-A89D-4621-8C8E-387EB0596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85459D5-6546-4568-8E9C-6D7252FAA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CC8B622-2363-4CEB-A695-3F6D915D081B}"/>
              </a:ext>
            </a:extLst>
          </p:cNvPr>
          <p:cNvSpPr>
            <a:spLocks noGrp="1"/>
          </p:cNvSpPr>
          <p:nvPr>
            <p:ph type="dt" sz="half" idx="10"/>
          </p:nvPr>
        </p:nvSpPr>
        <p:spPr/>
        <p:txBody>
          <a:bodyPr/>
          <a:lstStyle/>
          <a:p>
            <a:fld id="{C8FDE441-2085-498F-B16F-94F8192309B6}" type="datetimeFigureOut">
              <a:rPr lang="cs-CZ" smtClean="0"/>
              <a:t>11.12.2023</a:t>
            </a:fld>
            <a:endParaRPr lang="cs-CZ"/>
          </a:p>
        </p:txBody>
      </p:sp>
      <p:sp>
        <p:nvSpPr>
          <p:cNvPr id="6" name="Zástupný symbol pro zápatí 5">
            <a:extLst>
              <a:ext uri="{FF2B5EF4-FFF2-40B4-BE49-F238E27FC236}">
                <a16:creationId xmlns:a16="http://schemas.microsoft.com/office/drawing/2014/main" id="{84D0EC86-EDEA-441C-892B-55397499B70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2CCCBA1-BABB-4116-928A-A080DCDD89DC}"/>
              </a:ext>
            </a:extLst>
          </p:cNvPr>
          <p:cNvSpPr>
            <a:spLocks noGrp="1"/>
          </p:cNvSpPr>
          <p:nvPr>
            <p:ph type="sldNum" sz="quarter" idx="12"/>
          </p:nvPr>
        </p:nvSpPr>
        <p:spPr/>
        <p:txBody>
          <a:bodyPr/>
          <a:lstStyle/>
          <a:p>
            <a:fld id="{7D568AA7-DC30-4F4B-8381-84919569CA7A}" type="slidenum">
              <a:rPr lang="cs-CZ" smtClean="0"/>
              <a:t>‹#›</a:t>
            </a:fld>
            <a:endParaRPr lang="cs-CZ"/>
          </a:p>
        </p:txBody>
      </p:sp>
    </p:spTree>
    <p:extLst>
      <p:ext uri="{BB962C8B-B14F-4D97-AF65-F5344CB8AC3E}">
        <p14:creationId xmlns:p14="http://schemas.microsoft.com/office/powerpoint/2010/main" val="143286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025446C-5EA4-4935-A45C-CFC1769ED3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912A102-BE36-4742-AC76-1C1FA97E8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D2734CC-8155-4487-95BC-0B097CF245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DE441-2085-498F-B16F-94F8192309B6}" type="datetimeFigureOut">
              <a:rPr lang="cs-CZ" smtClean="0"/>
              <a:t>11.12.2023</a:t>
            </a:fld>
            <a:endParaRPr lang="cs-CZ"/>
          </a:p>
        </p:txBody>
      </p:sp>
      <p:sp>
        <p:nvSpPr>
          <p:cNvPr id="5" name="Zástupný symbol pro zápatí 4">
            <a:extLst>
              <a:ext uri="{FF2B5EF4-FFF2-40B4-BE49-F238E27FC236}">
                <a16:creationId xmlns:a16="http://schemas.microsoft.com/office/drawing/2014/main" id="{F8223D8D-0B51-470E-BE71-1D213EB954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92E7565-EE15-42D2-B29C-5A6E466CDF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68AA7-DC30-4F4B-8381-84919569CA7A}" type="slidenum">
              <a:rPr lang="cs-CZ" smtClean="0"/>
              <a:t>‹#›</a:t>
            </a:fld>
            <a:endParaRPr lang="cs-CZ"/>
          </a:p>
        </p:txBody>
      </p:sp>
    </p:spTree>
    <p:extLst>
      <p:ext uri="{BB962C8B-B14F-4D97-AF65-F5344CB8AC3E}">
        <p14:creationId xmlns:p14="http://schemas.microsoft.com/office/powerpoint/2010/main" val="2365293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4.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odnadpis 2"/>
          <p:cNvSpPr>
            <a:spLocks noGrp="1"/>
          </p:cNvSpPr>
          <p:nvPr/>
        </p:nvSpPr>
        <p:spPr>
          <a:xfrm>
            <a:off x="2898069" y="3535802"/>
            <a:ext cx="6400800" cy="746883"/>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cs-CZ" b="1" dirty="0">
                <a:solidFill>
                  <a:srgbClr val="7030A0"/>
                </a:solidFill>
              </a:rPr>
              <a:t>Inovace stávajících nebo tvorba nových metodických a elektronických studijních materiálů v </a:t>
            </a:r>
            <a:r>
              <a:rPr lang="cs-CZ" b="1" dirty="0" err="1">
                <a:solidFill>
                  <a:srgbClr val="7030A0"/>
                </a:solidFill>
              </a:rPr>
              <a:t>ČJ</a:t>
            </a:r>
            <a:r>
              <a:rPr lang="cs-CZ" b="1" dirty="0">
                <a:solidFill>
                  <a:srgbClr val="7030A0"/>
                </a:solidFill>
              </a:rPr>
              <a:t> nebo AJ</a:t>
            </a:r>
            <a:endParaRPr lang="cs-CZ" dirty="0">
              <a:solidFill>
                <a:srgbClr val="7030A0"/>
              </a:solidFill>
            </a:endParaRPr>
          </a:p>
        </p:txBody>
      </p:sp>
      <p:sp>
        <p:nvSpPr>
          <p:cNvPr id="5" name="Podnadpis 2"/>
          <p:cNvSpPr txBox="1">
            <a:spLocks/>
          </p:cNvSpPr>
          <p:nvPr/>
        </p:nvSpPr>
        <p:spPr>
          <a:xfrm>
            <a:off x="2898069" y="4781652"/>
            <a:ext cx="6400800" cy="494488"/>
          </a:xfrm>
          <a:prstGeom prst="rect">
            <a:avLst/>
          </a:prstGeom>
        </p:spPr>
        <p:txBody>
          <a:bodyPr vert="horz" lIns="91440" tIns="45720" rIns="91440" bIns="45720" rtlCol="0">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dirty="0" smtClean="0">
                <a:solidFill>
                  <a:schemeClr val="tx1"/>
                </a:solidFill>
              </a:rPr>
              <a:t>Ing. Pavel Holec</a:t>
            </a:r>
            <a:endParaRPr lang="cs-CZ" sz="2000" dirty="0">
              <a:solidFill>
                <a:schemeClr val="tx1"/>
              </a:solidFill>
            </a:endParaRPr>
          </a:p>
        </p:txBody>
      </p:sp>
      <p:sp>
        <p:nvSpPr>
          <p:cNvPr id="6" name="AutoShape 2" descr="https://www.tul.cz/document/2325"/>
          <p:cNvSpPr>
            <a:spLocks noChangeAspect="1" noChangeArrowheads="1"/>
          </p:cNvSpPr>
          <p:nvPr/>
        </p:nvSpPr>
        <p:spPr bwMode="auto">
          <a:xfrm>
            <a:off x="1638300" y="-475235"/>
            <a:ext cx="12534900" cy="1628776"/>
          </a:xfrm>
          <a:prstGeom prst="rect">
            <a:avLst/>
          </a:prstGeom>
          <a:noFill/>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p>
        </p:txBody>
      </p:sp>
      <p:sp>
        <p:nvSpPr>
          <p:cNvPr id="7" name="AutoShape 4" descr="https://www.tul.cz/document/2325"/>
          <p:cNvSpPr>
            <a:spLocks noChangeAspect="1" noChangeArrowheads="1"/>
          </p:cNvSpPr>
          <p:nvPr/>
        </p:nvSpPr>
        <p:spPr bwMode="auto">
          <a:xfrm>
            <a:off x="1638300" y="-475235"/>
            <a:ext cx="12534900" cy="1628776"/>
          </a:xfrm>
          <a:prstGeom prst="rect">
            <a:avLst/>
          </a:prstGeom>
          <a:noFill/>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p>
        </p:txBody>
      </p:sp>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1149" y="2880117"/>
            <a:ext cx="838200" cy="295275"/>
          </a:xfrm>
          <a:prstGeom prst="rect">
            <a:avLst/>
          </a:prstGeom>
        </p:spPr>
      </p:pic>
      <p:pic>
        <p:nvPicPr>
          <p:cNvPr id="10" name="Picture 1"/>
          <p:cNvPicPr/>
          <p:nvPr/>
        </p:nvPicPr>
        <p:blipFill>
          <a:blip r:embed="rId3" cstate="hqprint">
            <a:extLst>
              <a:ext uri="{28A0092B-C50C-407E-A947-70E740481C1C}">
                <a14:useLocalDpi xmlns:a14="http://schemas.microsoft.com/office/drawing/2010/main" val="0"/>
              </a:ext>
            </a:extLst>
          </a:blip>
          <a:stretch>
            <a:fillRect/>
          </a:stretch>
        </p:blipFill>
        <p:spPr>
          <a:xfrm>
            <a:off x="2798814" y="630350"/>
            <a:ext cx="6602095" cy="859790"/>
          </a:xfrm>
          <a:prstGeom prst="rect">
            <a:avLst/>
          </a:prstGeom>
        </p:spPr>
      </p:pic>
      <p:sp>
        <p:nvSpPr>
          <p:cNvPr id="11" name="TextovéPole 12"/>
          <p:cNvSpPr txBox="1"/>
          <p:nvPr/>
        </p:nvSpPr>
        <p:spPr>
          <a:xfrm>
            <a:off x="2805851" y="1816103"/>
            <a:ext cx="6586227" cy="1384995"/>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b="1" dirty="0"/>
              <a:t>Nové možnosti rozvoje vzdělávání na Technické univerzitě v Liberci</a:t>
            </a:r>
          </a:p>
          <a:p>
            <a:pPr algn="ctr"/>
            <a:endParaRPr lang="cs-CZ" sz="800" dirty="0"/>
          </a:p>
          <a:p>
            <a:pPr algn="ctr"/>
            <a:r>
              <a:rPr lang="cs-CZ" sz="1400" b="1" u="sng" dirty="0"/>
              <a:t>Specifický cíl A2: Rozvoj v oblasti distanční výuky, online výuky a </a:t>
            </a:r>
            <a:r>
              <a:rPr lang="cs-CZ" sz="1400" b="1" u="sng" dirty="0" err="1"/>
              <a:t>blended</a:t>
            </a:r>
            <a:r>
              <a:rPr lang="cs-CZ" sz="1400" b="1" u="sng" dirty="0"/>
              <a:t> learning</a:t>
            </a:r>
          </a:p>
          <a:p>
            <a:pPr algn="ctr"/>
            <a:endParaRPr lang="cs-CZ" sz="800" dirty="0"/>
          </a:p>
          <a:p>
            <a:pPr algn="ctr"/>
            <a:r>
              <a:rPr lang="cs-CZ" b="1" dirty="0"/>
              <a:t>NPO_TUL_MSMT-16598/2022</a:t>
            </a:r>
          </a:p>
          <a:p>
            <a:endParaRPr lang="cs-CZ" dirty="0"/>
          </a:p>
        </p:txBody>
      </p:sp>
      <p:pic>
        <p:nvPicPr>
          <p:cNvPr id="12" name="Obrázek 11" descr="https://opp.cuni.cz/OPP-85-version1-_npo1_252_67_bwfilter.png"/>
          <p:cNvPicPr/>
          <p:nvPr/>
        </p:nvPicPr>
        <p:blipFill>
          <a:blip r:embed="rId4">
            <a:extLst>
              <a:ext uri="{28A0092B-C50C-407E-A947-70E740481C1C}">
                <a14:useLocalDpi xmlns:a14="http://schemas.microsoft.com/office/drawing/2010/main" val="0"/>
              </a:ext>
            </a:extLst>
          </a:blip>
          <a:srcRect/>
          <a:stretch>
            <a:fillRect/>
          </a:stretch>
        </p:blipFill>
        <p:spPr bwMode="auto">
          <a:xfrm>
            <a:off x="2741664" y="6009259"/>
            <a:ext cx="2400300" cy="638175"/>
          </a:xfrm>
          <a:prstGeom prst="rect">
            <a:avLst/>
          </a:prstGeom>
          <a:noFill/>
          <a:ln>
            <a:noFill/>
          </a:ln>
        </p:spPr>
      </p:pic>
      <p:pic>
        <p:nvPicPr>
          <p:cNvPr id="13" name="Obrázek 12" descr="https://opp.cuni.cz/OPP-85-version1-_npo2_142_64_bwfilter.png"/>
          <p:cNvPicPr/>
          <p:nvPr/>
        </p:nvPicPr>
        <p:blipFill>
          <a:blip r:embed="rId5">
            <a:extLst>
              <a:ext uri="{28A0092B-C50C-407E-A947-70E740481C1C}">
                <a14:useLocalDpi xmlns:a14="http://schemas.microsoft.com/office/drawing/2010/main" val="0"/>
              </a:ext>
            </a:extLst>
          </a:blip>
          <a:srcRect/>
          <a:stretch>
            <a:fillRect/>
          </a:stretch>
        </p:blipFill>
        <p:spPr bwMode="auto">
          <a:xfrm>
            <a:off x="5756064" y="6037834"/>
            <a:ext cx="1352550" cy="609600"/>
          </a:xfrm>
          <a:prstGeom prst="rect">
            <a:avLst/>
          </a:prstGeom>
          <a:noFill/>
          <a:ln>
            <a:noFill/>
          </a:ln>
        </p:spPr>
      </p:pic>
      <p:pic>
        <p:nvPicPr>
          <p:cNvPr id="14" name="Obrázek 13" descr="https://opp.cuni.cz/OPP-85-version1-_npo3_127_63.jpg"/>
          <p:cNvPicPr/>
          <p:nvPr/>
        </p:nvPicPr>
        <p:blipFill>
          <a:blip r:embed="rId6">
            <a:extLst>
              <a:ext uri="{28A0092B-C50C-407E-A947-70E740481C1C}">
                <a14:useLocalDpi xmlns:a14="http://schemas.microsoft.com/office/drawing/2010/main" val="0"/>
              </a:ext>
            </a:extLst>
          </a:blip>
          <a:srcRect/>
          <a:stretch>
            <a:fillRect/>
          </a:stretch>
        </p:blipFill>
        <p:spPr bwMode="auto">
          <a:xfrm>
            <a:off x="8089194" y="6047359"/>
            <a:ext cx="1209675" cy="600075"/>
          </a:xfrm>
          <a:prstGeom prst="rect">
            <a:avLst/>
          </a:prstGeom>
          <a:noFill/>
          <a:ln>
            <a:noFill/>
          </a:ln>
        </p:spPr>
      </p:pic>
    </p:spTree>
    <p:extLst>
      <p:ext uri="{BB962C8B-B14F-4D97-AF65-F5344CB8AC3E}">
        <p14:creationId xmlns:p14="http://schemas.microsoft.com/office/powerpoint/2010/main" val="4240348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45418" y="1932167"/>
            <a:ext cx="11301165" cy="4484536"/>
          </a:xfrm>
        </p:spPr>
        <p:txBody>
          <a:bodyPr>
            <a:normAutofit/>
          </a:bodyPr>
          <a:lstStyle/>
          <a:p>
            <a:r>
              <a:rPr lang="en-US" dirty="0"/>
              <a:t>each for himself</a:t>
            </a:r>
          </a:p>
          <a:p>
            <a:r>
              <a:rPr lang="en-US" dirty="0"/>
              <a:t>electronically annotated with a projector (not self-supporting - see next slide)</a:t>
            </a:r>
          </a:p>
          <a:p>
            <a:r>
              <a:rPr lang="en-US" dirty="0"/>
              <a:t>lecture length (depending on the number of students) about 10 min</a:t>
            </a:r>
          </a:p>
          <a:p>
            <a:r>
              <a:rPr lang="en-US" dirty="0"/>
              <a:t>content as agreed or assigned</a:t>
            </a:r>
          </a:p>
          <a:p>
            <a:r>
              <a:rPr lang="en-US" dirty="0"/>
              <a:t>they take place at the end of the semester (or by agreement) as part of laboratory exercises</a:t>
            </a:r>
            <a:endParaRPr lang="cs-CZ" dirty="0"/>
          </a:p>
        </p:txBody>
      </p:sp>
      <p:sp>
        <p:nvSpPr>
          <p:cNvPr id="2" name="Nadpis 1">
            <a:extLst>
              <a:ext uri="{FF2B5EF4-FFF2-40B4-BE49-F238E27FC236}">
                <a16:creationId xmlns:a16="http://schemas.microsoft.com/office/drawing/2014/main" id="{F17417BF-8B78-4A43-B5AC-9780AC3F1F1A}"/>
              </a:ext>
            </a:extLst>
          </p:cNvPr>
          <p:cNvSpPr>
            <a:spLocks noGrp="1"/>
          </p:cNvSpPr>
          <p:nvPr>
            <p:ph type="title"/>
          </p:nvPr>
        </p:nvSpPr>
        <p:spPr>
          <a:xfrm>
            <a:off x="442912" y="879237"/>
            <a:ext cx="10515600" cy="1325563"/>
          </a:xfrm>
        </p:spPr>
        <p:txBody>
          <a:bodyPr>
            <a:noAutofit/>
          </a:bodyPr>
          <a:lstStyle/>
          <a:p>
            <a:r>
              <a:rPr lang="cs-CZ" sz="3200" b="1" dirty="0"/>
              <a:t>Student </a:t>
            </a:r>
            <a:r>
              <a:rPr lang="cs-CZ" sz="3200" b="1" dirty="0" err="1"/>
              <a:t>presentation</a:t>
            </a:r>
            <a:endParaRPr lang="cs-CZ" sz="3200" b="1" dirty="0"/>
          </a:p>
        </p:txBody>
      </p:sp>
      <p:sp>
        <p:nvSpPr>
          <p:cNvPr id="4"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10</a:t>
            </a:fld>
            <a:endParaRPr lang="cs-CZ" sz="1600" b="1" dirty="0">
              <a:solidFill>
                <a:schemeClr val="tx1"/>
              </a:solidFill>
            </a:endParaRPr>
          </a:p>
        </p:txBody>
      </p:sp>
    </p:spTree>
    <p:extLst>
      <p:ext uri="{BB962C8B-B14F-4D97-AF65-F5344CB8AC3E}">
        <p14:creationId xmlns:p14="http://schemas.microsoft.com/office/powerpoint/2010/main" val="43176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45418" y="1836755"/>
            <a:ext cx="11301165" cy="4754880"/>
          </a:xfrm>
        </p:spPr>
        <p:txBody>
          <a:bodyPr>
            <a:normAutofit fontScale="55000" lnSpcReduction="20000"/>
          </a:bodyPr>
          <a:lstStyle/>
          <a:p>
            <a:r>
              <a:rPr lang="en-US" dirty="0"/>
              <a:t>be aware that this is a commented presentation</a:t>
            </a:r>
          </a:p>
          <a:p>
            <a:pPr lvl="1"/>
            <a:r>
              <a:rPr lang="en-US" dirty="0"/>
              <a:t>helps the viewer to orient himself in the presentation of the presenter (i.e. the presenter is indispensable for a full understanding of the presentation)</a:t>
            </a:r>
          </a:p>
          <a:p>
            <a:pPr lvl="1"/>
            <a:r>
              <a:rPr lang="en-US" dirty="0"/>
              <a:t>on the contrary, a self-supporting lecture should be comprehensible without further explanation, so the lecturer is dispensable (they are actually picture scripts)</a:t>
            </a:r>
          </a:p>
          <a:p>
            <a:r>
              <a:rPr lang="en-US" dirty="0"/>
              <a:t>text</a:t>
            </a:r>
            <a:r>
              <a:rPr lang="cs-CZ" dirty="0"/>
              <a:t> </a:t>
            </a:r>
            <a:r>
              <a:rPr lang="cs-CZ" dirty="0" err="1"/>
              <a:t>only</a:t>
            </a:r>
            <a:r>
              <a:rPr lang="cs-CZ" dirty="0"/>
              <a:t> </a:t>
            </a:r>
            <a:r>
              <a:rPr lang="cs-CZ" dirty="0" err="1"/>
              <a:t>sparingly</a:t>
            </a:r>
            <a:endParaRPr lang="en-US" dirty="0"/>
          </a:p>
          <a:p>
            <a:pPr lvl="1"/>
            <a:r>
              <a:rPr lang="en-US" dirty="0"/>
              <a:t>write important points (not sentences) – the lecturer describes it in sentences</a:t>
            </a:r>
          </a:p>
          <a:p>
            <a:r>
              <a:rPr lang="en-US" dirty="0"/>
              <a:t>use pictures and graphs</a:t>
            </a:r>
          </a:p>
          <a:p>
            <a:pPr lvl="1"/>
            <a:r>
              <a:rPr lang="en-US" dirty="0"/>
              <a:t>the meaning of the presentation lies in the fact that the viewer sees what is being talked about (without visualization, the presentation loses its meaning)</a:t>
            </a:r>
          </a:p>
          <a:p>
            <a:r>
              <a:rPr lang="en-US" dirty="0"/>
              <a:t>visibly number the pages</a:t>
            </a:r>
          </a:p>
          <a:p>
            <a:pPr lvl="1"/>
            <a:r>
              <a:rPr lang="en-US" dirty="0"/>
              <a:t>for questions from the audience, the committee, etc., it makes it much easier to find your way around (it omits the awkward: "On that picture with the hedgehog... no, on the previous one. Even before that. Still... </a:t>
            </a:r>
            <a:r>
              <a:rPr lang="cs-CZ" dirty="0" err="1"/>
              <a:t>it‘s</a:t>
            </a:r>
            <a:r>
              <a:rPr lang="en-US" dirty="0"/>
              <a:t> too much. Go back...")</a:t>
            </a:r>
          </a:p>
          <a:p>
            <a:r>
              <a:rPr lang="en-US" dirty="0"/>
              <a:t>use a legible font (both font and color) and an appropriate background</a:t>
            </a:r>
          </a:p>
          <a:p>
            <a:r>
              <a:rPr lang="en-US" dirty="0"/>
              <a:t>at the end of the presentation, thank the audience for their attention</a:t>
            </a:r>
          </a:p>
          <a:p>
            <a:r>
              <a:rPr lang="en-US" dirty="0"/>
              <a:t>use formal </a:t>
            </a:r>
            <a:r>
              <a:rPr lang="cs-CZ" dirty="0" err="1"/>
              <a:t>language</a:t>
            </a:r>
            <a:endParaRPr lang="en-US" dirty="0"/>
          </a:p>
          <a:p>
            <a:r>
              <a:rPr lang="en-US" dirty="0"/>
              <a:t>avoid colloquialisms (committees usually don't like it)</a:t>
            </a:r>
          </a:p>
          <a:p>
            <a:pPr lvl="1"/>
            <a:r>
              <a:rPr lang="en-US" dirty="0"/>
              <a:t>jokes, humorous, touching, cute or lascivious images can only be used in two cases:</a:t>
            </a:r>
          </a:p>
          <a:p>
            <a:pPr lvl="2"/>
            <a:r>
              <a:rPr lang="en-US" dirty="0"/>
              <a:t>you know you can get away with it (uncommon)</a:t>
            </a:r>
          </a:p>
          <a:p>
            <a:pPr lvl="2"/>
            <a:r>
              <a:rPr lang="en-US" dirty="0"/>
              <a:t>or you're lecturing for someone lower in the hierarchy, so they can't directly punish you for it (but it can be pushed through their manager, so it probably happens to everyone)</a:t>
            </a:r>
          </a:p>
          <a:p>
            <a:r>
              <a:rPr lang="en-US" dirty="0"/>
              <a:t>rehearse the presentation in advance (see next slide)</a:t>
            </a:r>
          </a:p>
          <a:p>
            <a:r>
              <a:rPr lang="en-US" dirty="0"/>
              <a:t>communicate with the audience during the presentation (do not look at the presentation and do not read it from the screen)</a:t>
            </a:r>
            <a:endParaRPr lang="cs-CZ" dirty="0"/>
          </a:p>
        </p:txBody>
      </p:sp>
      <p:sp>
        <p:nvSpPr>
          <p:cNvPr id="2" name="Nadpis 1">
            <a:extLst>
              <a:ext uri="{FF2B5EF4-FFF2-40B4-BE49-F238E27FC236}">
                <a16:creationId xmlns:a16="http://schemas.microsoft.com/office/drawing/2014/main" id="{F17417BF-8B78-4A43-B5AC-9780AC3F1F1A}"/>
              </a:ext>
            </a:extLst>
          </p:cNvPr>
          <p:cNvSpPr>
            <a:spLocks noGrp="1"/>
          </p:cNvSpPr>
          <p:nvPr>
            <p:ph type="title"/>
          </p:nvPr>
        </p:nvSpPr>
        <p:spPr>
          <a:xfrm>
            <a:off x="442912" y="879237"/>
            <a:ext cx="10515600" cy="1325563"/>
          </a:xfrm>
        </p:spPr>
        <p:txBody>
          <a:bodyPr>
            <a:noAutofit/>
          </a:bodyPr>
          <a:lstStyle/>
          <a:p>
            <a:r>
              <a:rPr lang="en-US" sz="3200" b="1" dirty="0"/>
              <a:t>How to make a presentation</a:t>
            </a:r>
            <a:endParaRPr lang="cs-CZ" sz="3200" b="1" dirty="0"/>
          </a:p>
        </p:txBody>
      </p:sp>
      <p:sp>
        <p:nvSpPr>
          <p:cNvPr id="4"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11</a:t>
            </a:fld>
            <a:endParaRPr lang="cs-CZ" sz="1600" b="1" dirty="0">
              <a:solidFill>
                <a:schemeClr val="tx1"/>
              </a:solidFill>
            </a:endParaRPr>
          </a:p>
        </p:txBody>
      </p:sp>
    </p:spTree>
    <p:extLst>
      <p:ext uri="{BB962C8B-B14F-4D97-AF65-F5344CB8AC3E}">
        <p14:creationId xmlns:p14="http://schemas.microsoft.com/office/powerpoint/2010/main" val="151595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45418" y="1932167"/>
            <a:ext cx="11301165" cy="4484536"/>
          </a:xfrm>
        </p:spPr>
        <p:txBody>
          <a:bodyPr>
            <a:normAutofit fontScale="70000" lnSpcReduction="20000"/>
          </a:bodyPr>
          <a:lstStyle/>
          <a:p>
            <a:pPr marL="354013" indent="-354013">
              <a:buFont typeface="+mj-lt"/>
              <a:buAutoNum type="arabicPeriod"/>
            </a:pPr>
            <a:r>
              <a:rPr lang="en-US" dirty="0"/>
              <a:t>opening shot</a:t>
            </a:r>
          </a:p>
          <a:p>
            <a:pPr lvl="1"/>
            <a:r>
              <a:rPr lang="en-US" dirty="0"/>
              <a:t>title of the lecture, name of the author, etc.</a:t>
            </a:r>
          </a:p>
          <a:p>
            <a:pPr marL="354013" indent="-354013">
              <a:buFont typeface="+mj-lt"/>
              <a:buAutoNum type="arabicPeriod"/>
            </a:pPr>
            <a:r>
              <a:rPr lang="en-US" dirty="0"/>
              <a:t>content</a:t>
            </a:r>
          </a:p>
          <a:p>
            <a:pPr lvl="1"/>
            <a:r>
              <a:rPr lang="en-US" dirty="0"/>
              <a:t>often not necessary (especially for short presentations)</a:t>
            </a:r>
          </a:p>
          <a:p>
            <a:pPr marL="354013" indent="-354013">
              <a:buFont typeface="+mj-lt"/>
              <a:buAutoNum type="arabicPeriod"/>
            </a:pPr>
            <a:r>
              <a:rPr lang="en-US" dirty="0"/>
              <a:t>motivation to solve the given topic</a:t>
            </a:r>
          </a:p>
          <a:p>
            <a:pPr lvl="1"/>
            <a:r>
              <a:rPr lang="en-US" dirty="0"/>
              <a:t>common with BP or DP (you make up why you're doing the topic scientifically, even though everyone knows it's just because it's compulsory)</a:t>
            </a:r>
          </a:p>
          <a:p>
            <a:pPr marL="354013" indent="-354013">
              <a:buFont typeface="+mj-lt"/>
              <a:buAutoNum type="arabicPeriod"/>
            </a:pPr>
            <a:r>
              <a:rPr lang="en-US" dirty="0"/>
              <a:t>information content of the presentation</a:t>
            </a:r>
          </a:p>
          <a:p>
            <a:pPr lvl="1"/>
            <a:r>
              <a:rPr lang="en-US" dirty="0"/>
              <a:t>only now are you getting the really essential information</a:t>
            </a:r>
          </a:p>
          <a:p>
            <a:pPr marL="354013" indent="-354013">
              <a:buFont typeface="+mj-lt"/>
              <a:buAutoNum type="arabicPeriod"/>
            </a:pPr>
            <a:r>
              <a:rPr lang="en-US" dirty="0"/>
              <a:t>discussion</a:t>
            </a:r>
          </a:p>
          <a:p>
            <a:pPr lvl="1"/>
            <a:r>
              <a:rPr lang="en-US" dirty="0"/>
              <a:t>you explain what the supplied information actually means and what could result from it</a:t>
            </a:r>
          </a:p>
          <a:p>
            <a:pPr marL="354013" indent="-354013">
              <a:buFont typeface="+mj-lt"/>
              <a:buAutoNum type="arabicPeriod"/>
            </a:pPr>
            <a:r>
              <a:rPr lang="en-US" dirty="0"/>
              <a:t>conclusion</a:t>
            </a:r>
          </a:p>
          <a:p>
            <a:pPr lvl="1"/>
            <a:r>
              <a:rPr lang="en-US" dirty="0"/>
              <a:t>you briefly summarize what was involved, what you found out, what follows from it and any additional information</a:t>
            </a:r>
          </a:p>
          <a:p>
            <a:pPr marL="354013" indent="-354013">
              <a:buFont typeface="+mj-lt"/>
              <a:buAutoNum type="arabicPeriod"/>
            </a:pPr>
            <a:r>
              <a:rPr lang="en-US" dirty="0"/>
              <a:t>thanks for your attention</a:t>
            </a:r>
          </a:p>
          <a:p>
            <a:pPr marL="354013" indent="-354013">
              <a:buFont typeface="+mj-lt"/>
              <a:buAutoNum type="arabicPeriod"/>
            </a:pPr>
            <a:r>
              <a:rPr lang="en-US" dirty="0"/>
              <a:t>backup images (see additional images)</a:t>
            </a:r>
            <a:endParaRPr lang="cs-CZ" dirty="0"/>
          </a:p>
        </p:txBody>
      </p:sp>
      <p:sp>
        <p:nvSpPr>
          <p:cNvPr id="2" name="Nadpis 1">
            <a:extLst>
              <a:ext uri="{FF2B5EF4-FFF2-40B4-BE49-F238E27FC236}">
                <a16:creationId xmlns:a16="http://schemas.microsoft.com/office/drawing/2014/main" id="{F17417BF-8B78-4A43-B5AC-9780AC3F1F1A}"/>
              </a:ext>
            </a:extLst>
          </p:cNvPr>
          <p:cNvSpPr>
            <a:spLocks noGrp="1"/>
          </p:cNvSpPr>
          <p:nvPr>
            <p:ph type="title"/>
          </p:nvPr>
        </p:nvSpPr>
        <p:spPr>
          <a:xfrm>
            <a:off x="442912" y="879237"/>
            <a:ext cx="10515600" cy="1325563"/>
          </a:xfrm>
        </p:spPr>
        <p:txBody>
          <a:bodyPr>
            <a:noAutofit/>
          </a:bodyPr>
          <a:lstStyle/>
          <a:p>
            <a:r>
              <a:rPr lang="en-US" sz="3200" b="1" dirty="0"/>
              <a:t>Content of the presentation (general)</a:t>
            </a:r>
            <a:endParaRPr lang="cs-CZ" sz="3200" b="1" dirty="0"/>
          </a:p>
        </p:txBody>
      </p:sp>
      <p:sp>
        <p:nvSpPr>
          <p:cNvPr id="4"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12</a:t>
            </a:fld>
            <a:endParaRPr lang="cs-CZ" sz="1600" b="1" dirty="0">
              <a:solidFill>
                <a:schemeClr val="tx1"/>
              </a:solidFill>
            </a:endParaRPr>
          </a:p>
        </p:txBody>
      </p:sp>
    </p:spTree>
    <p:extLst>
      <p:ext uri="{BB962C8B-B14F-4D97-AF65-F5344CB8AC3E}">
        <p14:creationId xmlns:p14="http://schemas.microsoft.com/office/powerpoint/2010/main" val="3226897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45418" y="1932167"/>
            <a:ext cx="11301165" cy="4484536"/>
          </a:xfrm>
        </p:spPr>
        <p:txBody>
          <a:bodyPr>
            <a:normAutofit fontScale="77500" lnSpcReduction="20000"/>
          </a:bodyPr>
          <a:lstStyle/>
          <a:p>
            <a:r>
              <a:rPr lang="en-US" dirty="0"/>
              <a:t>methodology</a:t>
            </a:r>
          </a:p>
          <a:p>
            <a:pPr marL="720725" lvl="1" indent="-263525">
              <a:buFont typeface="+mj-lt"/>
              <a:buAutoNum type="arabicPeriod"/>
            </a:pPr>
            <a:r>
              <a:rPr lang="en-US" dirty="0"/>
              <a:t>prepare water/tea/wine/beer</a:t>
            </a:r>
          </a:p>
          <a:p>
            <a:pPr marL="720725" lvl="1" indent="-263525">
              <a:buFont typeface="+mj-lt"/>
              <a:buAutoNum type="arabicPeriod"/>
            </a:pPr>
            <a:r>
              <a:rPr lang="en-US" dirty="0"/>
              <a:t>choose viewers (e.g. favorite picture in the room, cat, cactus, monitor)</a:t>
            </a:r>
          </a:p>
          <a:p>
            <a:pPr marL="720725" lvl="1" indent="-263525">
              <a:buFont typeface="+mj-lt"/>
              <a:buAutoNum type="arabicPeriod"/>
            </a:pPr>
            <a:r>
              <a:rPr lang="en-US" dirty="0"/>
              <a:t>start the presentation (I recommend the presenter format, where you can see the current slide, the next slide, notes and the time since the presentation started)</a:t>
            </a:r>
          </a:p>
          <a:p>
            <a:pPr marL="720725" lvl="1" indent="-263525">
              <a:buFont typeface="+mj-lt"/>
              <a:buAutoNum type="arabicPeriod"/>
            </a:pPr>
            <a:r>
              <a:rPr lang="en-US" dirty="0"/>
              <a:t>to present the entire presentation from start to finish to a selected unhappy viewer and measure the length of the presentation</a:t>
            </a:r>
          </a:p>
          <a:p>
            <a:pPr marL="720725" lvl="1" indent="-263525">
              <a:buFont typeface="+mj-lt"/>
              <a:buAutoNum type="arabicPeriod"/>
            </a:pPr>
            <a:r>
              <a:rPr lang="en-US" dirty="0"/>
              <a:t>repeat point 4. as many times until you stop saying during the lecture: eh..., hmm..., </a:t>
            </a:r>
            <a:r>
              <a:rPr lang="en-US" dirty="0" err="1"/>
              <a:t>ooooh</a:t>
            </a:r>
            <a:r>
              <a:rPr lang="en-US" dirty="0"/>
              <a:t>..., actually..., actually..., as if..., as if... etc. and until the duration of the lecture corresponds to the assignment</a:t>
            </a:r>
          </a:p>
          <a:p>
            <a:r>
              <a:rPr lang="en-US" dirty="0"/>
              <a:t>reasons to exercise</a:t>
            </a:r>
          </a:p>
          <a:p>
            <a:pPr lvl="1"/>
            <a:r>
              <a:rPr lang="en-US" dirty="0"/>
              <a:t>remembering the continuity of the presentation from memory</a:t>
            </a:r>
          </a:p>
          <a:p>
            <a:pPr lvl="1"/>
            <a:r>
              <a:rPr lang="en-US" dirty="0"/>
              <a:t>backchecking the presentation</a:t>
            </a:r>
          </a:p>
          <a:p>
            <a:pPr lvl="1"/>
            <a:r>
              <a:rPr lang="en-US" dirty="0"/>
              <a:t>fixing specific expressions, turns and terms</a:t>
            </a:r>
          </a:p>
          <a:p>
            <a:pPr lvl="1"/>
            <a:r>
              <a:rPr lang="en-US" dirty="0"/>
              <a:t>limiting filler words and sounds</a:t>
            </a:r>
          </a:p>
          <a:p>
            <a:pPr lvl="1"/>
            <a:r>
              <a:rPr lang="en-US" dirty="0"/>
              <a:t>faster and smoother lecturing</a:t>
            </a:r>
          </a:p>
          <a:p>
            <a:pPr lvl="1"/>
            <a:r>
              <a:rPr lang="en-US" dirty="0"/>
              <a:t>gaining self-confidence</a:t>
            </a:r>
            <a:endParaRPr lang="cs-CZ" dirty="0"/>
          </a:p>
        </p:txBody>
      </p:sp>
      <p:sp>
        <p:nvSpPr>
          <p:cNvPr id="2" name="Nadpis 1">
            <a:extLst>
              <a:ext uri="{FF2B5EF4-FFF2-40B4-BE49-F238E27FC236}">
                <a16:creationId xmlns:a16="http://schemas.microsoft.com/office/drawing/2014/main" id="{F17417BF-8B78-4A43-B5AC-9780AC3F1F1A}"/>
              </a:ext>
            </a:extLst>
          </p:cNvPr>
          <p:cNvSpPr>
            <a:spLocks noGrp="1"/>
          </p:cNvSpPr>
          <p:nvPr>
            <p:ph type="title"/>
          </p:nvPr>
        </p:nvSpPr>
        <p:spPr>
          <a:xfrm>
            <a:off x="442912" y="879237"/>
            <a:ext cx="10515600" cy="1325563"/>
          </a:xfrm>
        </p:spPr>
        <p:txBody>
          <a:bodyPr>
            <a:noAutofit/>
          </a:bodyPr>
          <a:lstStyle/>
          <a:p>
            <a:r>
              <a:rPr lang="cs-CZ" sz="3200" b="1" dirty="0" err="1"/>
              <a:t>Presentation</a:t>
            </a:r>
            <a:r>
              <a:rPr lang="cs-CZ" sz="3200" b="1" dirty="0"/>
              <a:t> </a:t>
            </a:r>
            <a:r>
              <a:rPr lang="cs-CZ" sz="3200" b="1" dirty="0" err="1"/>
              <a:t>exercise</a:t>
            </a:r>
            <a:endParaRPr lang="cs-CZ" sz="3200" b="1" dirty="0"/>
          </a:p>
        </p:txBody>
      </p:sp>
      <p:sp>
        <p:nvSpPr>
          <p:cNvPr id="4"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13</a:t>
            </a:fld>
            <a:endParaRPr lang="cs-CZ" sz="1600" b="1" dirty="0">
              <a:solidFill>
                <a:schemeClr val="tx1"/>
              </a:solidFill>
            </a:endParaRPr>
          </a:p>
        </p:txBody>
      </p:sp>
    </p:spTree>
    <p:extLst>
      <p:ext uri="{BB962C8B-B14F-4D97-AF65-F5344CB8AC3E}">
        <p14:creationId xmlns:p14="http://schemas.microsoft.com/office/powerpoint/2010/main" val="52063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45418" y="1932167"/>
            <a:ext cx="11301165" cy="4484536"/>
          </a:xfrm>
        </p:spPr>
        <p:txBody>
          <a:bodyPr>
            <a:normAutofit fontScale="77500" lnSpcReduction="20000"/>
          </a:bodyPr>
          <a:lstStyle/>
          <a:p>
            <a:r>
              <a:rPr lang="en-US" dirty="0"/>
              <a:t>using notes (only visible to the presenter, not the audience)</a:t>
            </a:r>
          </a:p>
          <a:p>
            <a:pPr lvl="1"/>
            <a:r>
              <a:rPr lang="en-US" dirty="0"/>
              <a:t>hard-to-remember abbreviations, foreign terms, etc. can be written down in the notes under the picture in question to be sure, so that a person does not forget or distort what it is about under stress</a:t>
            </a:r>
          </a:p>
          <a:p>
            <a:r>
              <a:rPr lang="en-US" dirty="0"/>
              <a:t>backup images</a:t>
            </a:r>
          </a:p>
          <a:p>
            <a:pPr lvl="1"/>
            <a:r>
              <a:rPr lang="en-US" dirty="0"/>
              <a:t>explaining things that someone is likely to ask (usually the opponent's questions in BP and DP) insert as separate thank you slides at the end of the presentation and be prepared to use them</a:t>
            </a:r>
          </a:p>
          <a:p>
            <a:pPr lvl="1"/>
            <a:r>
              <a:rPr lang="en-US" dirty="0"/>
              <a:t>if someone asks them, you have a solid ground for an answer, plus you look like a dude/oracle</a:t>
            </a:r>
          </a:p>
          <a:p>
            <a:pPr lvl="1"/>
            <a:r>
              <a:rPr lang="en-US" dirty="0"/>
              <a:t>if no one asks for them, no one will know that you had them ready at all (they're only after the thank you) and they won't disturb you</a:t>
            </a:r>
          </a:p>
          <a:p>
            <a:r>
              <a:rPr lang="en-US" dirty="0"/>
              <a:t>choose appropriate clothing</a:t>
            </a:r>
          </a:p>
          <a:p>
            <a:pPr lvl="1"/>
            <a:r>
              <a:rPr lang="en-US" dirty="0"/>
              <a:t>a Hawaiian shirt with flip-flops is usually not appropriate, as is too much cleavage or an astronaut costume</a:t>
            </a:r>
          </a:p>
          <a:p>
            <a:r>
              <a:rPr lang="en-US" dirty="0"/>
              <a:t>be active and discuss, but don't get into bigger arguments with the assessors</a:t>
            </a:r>
          </a:p>
          <a:p>
            <a:pPr lvl="1"/>
            <a:r>
              <a:rPr lang="en-US" dirty="0"/>
              <a:t>even if you win the argument, some evaluators will not take it well and step on you</a:t>
            </a:r>
          </a:p>
          <a:p>
            <a:pPr lvl="1"/>
            <a:r>
              <a:rPr lang="en-US" dirty="0"/>
              <a:t>but if you don't mind: "</a:t>
            </a:r>
            <a:r>
              <a:rPr lang="en-US" dirty="0" err="1"/>
              <a:t>Hrr</a:t>
            </a:r>
            <a:r>
              <a:rPr lang="en-US" dirty="0"/>
              <a:t> to them!" (A professor is only human too, and if you're right, he doesn't have the right to treat you rudely just because you're a student.)</a:t>
            </a:r>
            <a:endParaRPr lang="cs-CZ" dirty="0"/>
          </a:p>
        </p:txBody>
      </p:sp>
      <p:sp>
        <p:nvSpPr>
          <p:cNvPr id="2" name="Nadpis 1">
            <a:extLst>
              <a:ext uri="{FF2B5EF4-FFF2-40B4-BE49-F238E27FC236}">
                <a16:creationId xmlns:a16="http://schemas.microsoft.com/office/drawing/2014/main" id="{F17417BF-8B78-4A43-B5AC-9780AC3F1F1A}"/>
              </a:ext>
            </a:extLst>
          </p:cNvPr>
          <p:cNvSpPr>
            <a:spLocks noGrp="1"/>
          </p:cNvSpPr>
          <p:nvPr>
            <p:ph type="title"/>
          </p:nvPr>
        </p:nvSpPr>
        <p:spPr>
          <a:xfrm>
            <a:off x="442912" y="879237"/>
            <a:ext cx="10515600" cy="1325563"/>
          </a:xfrm>
        </p:spPr>
        <p:txBody>
          <a:bodyPr>
            <a:noAutofit/>
          </a:bodyPr>
          <a:lstStyle/>
          <a:p>
            <a:r>
              <a:rPr lang="cs-CZ" sz="3200" b="1" dirty="0" err="1"/>
              <a:t>Presentation</a:t>
            </a:r>
            <a:r>
              <a:rPr lang="cs-CZ" sz="3200" b="1" dirty="0"/>
              <a:t> </a:t>
            </a:r>
            <a:r>
              <a:rPr lang="cs-CZ" sz="3200" b="1" dirty="0" err="1"/>
              <a:t>tips</a:t>
            </a:r>
            <a:endParaRPr lang="cs-CZ" sz="3200" b="1" dirty="0"/>
          </a:p>
        </p:txBody>
      </p:sp>
      <p:sp>
        <p:nvSpPr>
          <p:cNvPr id="4"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14</a:t>
            </a:fld>
            <a:endParaRPr lang="cs-CZ" sz="1600" b="1" dirty="0">
              <a:solidFill>
                <a:schemeClr val="tx1"/>
              </a:solidFill>
            </a:endParaRPr>
          </a:p>
        </p:txBody>
      </p:sp>
    </p:spTree>
    <p:extLst>
      <p:ext uri="{BB962C8B-B14F-4D97-AF65-F5344CB8AC3E}">
        <p14:creationId xmlns:p14="http://schemas.microsoft.com/office/powerpoint/2010/main" val="339208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58AB32-8589-41F6-9662-C56CE3E22D40}"/>
              </a:ext>
            </a:extLst>
          </p:cNvPr>
          <p:cNvSpPr>
            <a:spLocks noGrp="1"/>
          </p:cNvSpPr>
          <p:nvPr>
            <p:ph type="ctrTitle"/>
          </p:nvPr>
        </p:nvSpPr>
        <p:spPr>
          <a:xfrm>
            <a:off x="1524000" y="1122362"/>
            <a:ext cx="9144000" cy="4211637"/>
          </a:xfrm>
        </p:spPr>
        <p:txBody>
          <a:bodyPr>
            <a:normAutofit/>
          </a:bodyPr>
          <a:lstStyle/>
          <a:p>
            <a:r>
              <a:rPr lang="en-US" sz="8800" b="1" dirty="0"/>
              <a:t>Selected information from organic chemistry</a:t>
            </a:r>
            <a:endParaRPr lang="cs-CZ" sz="8800" b="1" dirty="0"/>
          </a:p>
        </p:txBody>
      </p:sp>
      <p:sp>
        <p:nvSpPr>
          <p:cNvPr id="3"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15</a:t>
            </a:fld>
            <a:endParaRPr lang="cs-CZ" sz="1600" b="1" dirty="0">
              <a:solidFill>
                <a:schemeClr val="tx1"/>
              </a:solidFill>
            </a:endParaRPr>
          </a:p>
        </p:txBody>
      </p:sp>
    </p:spTree>
    <p:extLst>
      <p:ext uri="{BB962C8B-B14F-4D97-AF65-F5344CB8AC3E}">
        <p14:creationId xmlns:p14="http://schemas.microsoft.com/office/powerpoint/2010/main" val="118975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2">
            <a:clrChange>
              <a:clrFrom>
                <a:srgbClr val="FFFFFF"/>
              </a:clrFrom>
              <a:clrTo>
                <a:srgbClr val="FFFFFF">
                  <a:alpha val="0"/>
                </a:srgbClr>
              </a:clrTo>
            </a:clrChange>
          </a:blip>
          <a:stretch>
            <a:fillRect/>
          </a:stretch>
        </p:blipFill>
        <p:spPr>
          <a:xfrm>
            <a:off x="838200" y="4127094"/>
            <a:ext cx="10490753" cy="2394023"/>
          </a:xfrm>
          <a:prstGeom prst="rect">
            <a:avLst/>
          </a:prstGeom>
          <a:ln w="28575">
            <a:noFill/>
          </a:ln>
        </p:spPr>
      </p:pic>
      <p:pic>
        <p:nvPicPr>
          <p:cNvPr id="4" name="Obrázek 3"/>
          <p:cNvPicPr>
            <a:picLocks noChangeAspect="1"/>
          </p:cNvPicPr>
          <p:nvPr/>
        </p:nvPicPr>
        <p:blipFill>
          <a:blip r:embed="rId3"/>
          <a:stretch>
            <a:fillRect/>
          </a:stretch>
        </p:blipFill>
        <p:spPr>
          <a:xfrm>
            <a:off x="863753" y="2005064"/>
            <a:ext cx="10465200" cy="1579760"/>
          </a:xfrm>
          <a:prstGeom prst="rect">
            <a:avLst/>
          </a:prstGeom>
          <a:ln w="28575">
            <a:noFill/>
          </a:ln>
        </p:spPr>
      </p:pic>
      <p:sp>
        <p:nvSpPr>
          <p:cNvPr id="5" name="TextovéPole 4">
            <a:extLst>
              <a:ext uri="{FF2B5EF4-FFF2-40B4-BE49-F238E27FC236}">
                <a16:creationId xmlns:a16="http://schemas.microsoft.com/office/drawing/2014/main" id="{F32428E8-E721-415B-BD5E-0F3970E2C182}"/>
              </a:ext>
            </a:extLst>
          </p:cNvPr>
          <p:cNvSpPr txBox="1"/>
          <p:nvPr/>
        </p:nvSpPr>
        <p:spPr>
          <a:xfrm>
            <a:off x="938205" y="6014527"/>
            <a:ext cx="1014419" cy="369332"/>
          </a:xfrm>
          <a:prstGeom prst="rect">
            <a:avLst/>
          </a:prstGeom>
          <a:noFill/>
          <a:ln>
            <a:noFill/>
          </a:ln>
        </p:spPr>
        <p:txBody>
          <a:bodyPr wrap="square" rtlCol="0">
            <a:spAutoFit/>
          </a:bodyPr>
          <a:lstStyle/>
          <a:p>
            <a:pPr algn="ctr"/>
            <a:r>
              <a:rPr lang="cs-CZ" dirty="0"/>
              <a:t>benzene</a:t>
            </a:r>
            <a:endParaRPr lang="cs-CZ" sz="3600" dirty="0"/>
          </a:p>
        </p:txBody>
      </p:sp>
      <p:sp>
        <p:nvSpPr>
          <p:cNvPr id="7" name="TextovéPole 6">
            <a:extLst>
              <a:ext uri="{FF2B5EF4-FFF2-40B4-BE49-F238E27FC236}">
                <a16:creationId xmlns:a16="http://schemas.microsoft.com/office/drawing/2014/main" id="{BC28CADC-E5A2-43B5-A046-869534AB90B6}"/>
              </a:ext>
            </a:extLst>
          </p:cNvPr>
          <p:cNvSpPr txBox="1"/>
          <p:nvPr/>
        </p:nvSpPr>
        <p:spPr>
          <a:xfrm>
            <a:off x="2357436" y="6019009"/>
            <a:ext cx="962025" cy="369332"/>
          </a:xfrm>
          <a:prstGeom prst="rect">
            <a:avLst/>
          </a:prstGeom>
          <a:noFill/>
          <a:ln>
            <a:noFill/>
          </a:ln>
        </p:spPr>
        <p:txBody>
          <a:bodyPr wrap="square" rtlCol="0">
            <a:spAutoFit/>
          </a:bodyPr>
          <a:lstStyle/>
          <a:p>
            <a:pPr algn="ctr"/>
            <a:r>
              <a:rPr lang="cs-CZ" dirty="0" err="1"/>
              <a:t>phenyl</a:t>
            </a:r>
            <a:endParaRPr lang="cs-CZ" sz="3600" dirty="0"/>
          </a:p>
        </p:txBody>
      </p:sp>
      <p:sp>
        <p:nvSpPr>
          <p:cNvPr id="8" name="TextovéPole 7">
            <a:extLst>
              <a:ext uri="{FF2B5EF4-FFF2-40B4-BE49-F238E27FC236}">
                <a16:creationId xmlns:a16="http://schemas.microsoft.com/office/drawing/2014/main" id="{BA8F4B1D-9889-48FD-A452-09464A61879C}"/>
              </a:ext>
            </a:extLst>
          </p:cNvPr>
          <p:cNvSpPr txBox="1"/>
          <p:nvPr/>
        </p:nvSpPr>
        <p:spPr>
          <a:xfrm>
            <a:off x="3624261" y="6022470"/>
            <a:ext cx="962025" cy="369332"/>
          </a:xfrm>
          <a:prstGeom prst="rect">
            <a:avLst/>
          </a:prstGeom>
          <a:noFill/>
          <a:ln>
            <a:noFill/>
          </a:ln>
        </p:spPr>
        <p:txBody>
          <a:bodyPr wrap="square" rtlCol="0">
            <a:spAutoFit/>
          </a:bodyPr>
          <a:lstStyle/>
          <a:p>
            <a:pPr algn="ctr"/>
            <a:r>
              <a:rPr lang="cs-CZ" dirty="0"/>
              <a:t>toluene</a:t>
            </a:r>
            <a:endParaRPr lang="cs-CZ" sz="3600" dirty="0"/>
          </a:p>
        </p:txBody>
      </p:sp>
      <p:sp>
        <p:nvSpPr>
          <p:cNvPr id="9" name="TextovéPole 8">
            <a:extLst>
              <a:ext uri="{FF2B5EF4-FFF2-40B4-BE49-F238E27FC236}">
                <a16:creationId xmlns:a16="http://schemas.microsoft.com/office/drawing/2014/main" id="{12A59672-A1F8-431E-B8F7-8FEBE40506ED}"/>
              </a:ext>
            </a:extLst>
          </p:cNvPr>
          <p:cNvSpPr txBox="1"/>
          <p:nvPr/>
        </p:nvSpPr>
        <p:spPr>
          <a:xfrm>
            <a:off x="4905372" y="6014527"/>
            <a:ext cx="962025" cy="369332"/>
          </a:xfrm>
          <a:prstGeom prst="rect">
            <a:avLst/>
          </a:prstGeom>
          <a:noFill/>
          <a:ln>
            <a:noFill/>
          </a:ln>
        </p:spPr>
        <p:txBody>
          <a:bodyPr wrap="square" rtlCol="0">
            <a:spAutoFit/>
          </a:bodyPr>
          <a:lstStyle/>
          <a:p>
            <a:pPr algn="ctr"/>
            <a:r>
              <a:rPr lang="cs-CZ" dirty="0" err="1"/>
              <a:t>phenol</a:t>
            </a:r>
            <a:endParaRPr lang="cs-CZ" sz="3600" dirty="0"/>
          </a:p>
        </p:txBody>
      </p:sp>
      <p:sp>
        <p:nvSpPr>
          <p:cNvPr id="10" name="TextovéPole 9">
            <a:extLst>
              <a:ext uri="{FF2B5EF4-FFF2-40B4-BE49-F238E27FC236}">
                <a16:creationId xmlns:a16="http://schemas.microsoft.com/office/drawing/2014/main" id="{E7CC2B4E-3735-44A4-8292-90E30890D065}"/>
              </a:ext>
            </a:extLst>
          </p:cNvPr>
          <p:cNvSpPr txBox="1"/>
          <p:nvPr/>
        </p:nvSpPr>
        <p:spPr>
          <a:xfrm>
            <a:off x="6096000" y="6022470"/>
            <a:ext cx="962025" cy="369332"/>
          </a:xfrm>
          <a:prstGeom prst="rect">
            <a:avLst/>
          </a:prstGeom>
          <a:noFill/>
          <a:ln>
            <a:noFill/>
          </a:ln>
        </p:spPr>
        <p:txBody>
          <a:bodyPr wrap="square" rtlCol="0">
            <a:spAutoFit/>
          </a:bodyPr>
          <a:lstStyle/>
          <a:p>
            <a:pPr algn="ctr"/>
            <a:r>
              <a:rPr lang="cs-CZ" dirty="0"/>
              <a:t>aniline</a:t>
            </a:r>
            <a:endParaRPr lang="cs-CZ" sz="3600" dirty="0"/>
          </a:p>
        </p:txBody>
      </p:sp>
      <p:sp>
        <p:nvSpPr>
          <p:cNvPr id="11" name="TextovéPole 10">
            <a:extLst>
              <a:ext uri="{FF2B5EF4-FFF2-40B4-BE49-F238E27FC236}">
                <a16:creationId xmlns:a16="http://schemas.microsoft.com/office/drawing/2014/main" id="{B0A74ABA-A733-40F9-98EA-79E3EE842F8A}"/>
              </a:ext>
            </a:extLst>
          </p:cNvPr>
          <p:cNvSpPr txBox="1"/>
          <p:nvPr/>
        </p:nvSpPr>
        <p:spPr>
          <a:xfrm>
            <a:off x="7286628" y="6014527"/>
            <a:ext cx="962025" cy="369332"/>
          </a:xfrm>
          <a:prstGeom prst="rect">
            <a:avLst/>
          </a:prstGeom>
          <a:noFill/>
          <a:ln>
            <a:noFill/>
          </a:ln>
        </p:spPr>
        <p:txBody>
          <a:bodyPr wrap="square" rtlCol="0">
            <a:spAutoFit/>
          </a:bodyPr>
          <a:lstStyle/>
          <a:p>
            <a:pPr algn="ctr"/>
            <a:r>
              <a:rPr lang="cs-CZ" dirty="0"/>
              <a:t>xylene</a:t>
            </a:r>
            <a:endParaRPr lang="cs-CZ" sz="3600" dirty="0"/>
          </a:p>
        </p:txBody>
      </p:sp>
      <p:sp>
        <p:nvSpPr>
          <p:cNvPr id="12" name="TextovéPole 11">
            <a:extLst>
              <a:ext uri="{FF2B5EF4-FFF2-40B4-BE49-F238E27FC236}">
                <a16:creationId xmlns:a16="http://schemas.microsoft.com/office/drawing/2014/main" id="{F5D648EF-F044-46E9-B93C-5373CE482E11}"/>
              </a:ext>
            </a:extLst>
          </p:cNvPr>
          <p:cNvSpPr txBox="1"/>
          <p:nvPr/>
        </p:nvSpPr>
        <p:spPr>
          <a:xfrm>
            <a:off x="9667884" y="6014527"/>
            <a:ext cx="1128705" cy="369332"/>
          </a:xfrm>
          <a:prstGeom prst="rect">
            <a:avLst/>
          </a:prstGeom>
          <a:noFill/>
          <a:ln>
            <a:noFill/>
          </a:ln>
        </p:spPr>
        <p:txBody>
          <a:bodyPr wrap="square" rtlCol="0">
            <a:spAutoFit/>
          </a:bodyPr>
          <a:lstStyle/>
          <a:p>
            <a:pPr algn="ctr"/>
            <a:r>
              <a:rPr lang="cs-CZ" dirty="0" err="1"/>
              <a:t>naphtalen</a:t>
            </a:r>
            <a:endParaRPr lang="cs-CZ" sz="3600" dirty="0"/>
          </a:p>
        </p:txBody>
      </p:sp>
      <p:sp>
        <p:nvSpPr>
          <p:cNvPr id="14" name="TextovéPole 13">
            <a:extLst>
              <a:ext uri="{FF2B5EF4-FFF2-40B4-BE49-F238E27FC236}">
                <a16:creationId xmlns:a16="http://schemas.microsoft.com/office/drawing/2014/main" id="{8F070352-5F5C-42F4-930B-4B8B62FBD9DB}"/>
              </a:ext>
            </a:extLst>
          </p:cNvPr>
          <p:cNvSpPr txBox="1"/>
          <p:nvPr/>
        </p:nvSpPr>
        <p:spPr>
          <a:xfrm>
            <a:off x="1251191" y="3084518"/>
            <a:ext cx="962025" cy="369332"/>
          </a:xfrm>
          <a:prstGeom prst="rect">
            <a:avLst/>
          </a:prstGeom>
          <a:noFill/>
          <a:ln>
            <a:noFill/>
          </a:ln>
        </p:spPr>
        <p:txBody>
          <a:bodyPr wrap="square" rtlCol="0">
            <a:spAutoFit/>
          </a:bodyPr>
          <a:lstStyle/>
          <a:p>
            <a:pPr algn="ctr"/>
            <a:r>
              <a:rPr lang="cs-CZ" dirty="0"/>
              <a:t>vinyl</a:t>
            </a:r>
            <a:endParaRPr lang="cs-CZ" sz="3600" dirty="0"/>
          </a:p>
        </p:txBody>
      </p:sp>
      <p:sp>
        <p:nvSpPr>
          <p:cNvPr id="15" name="TextovéPole 14">
            <a:extLst>
              <a:ext uri="{FF2B5EF4-FFF2-40B4-BE49-F238E27FC236}">
                <a16:creationId xmlns:a16="http://schemas.microsoft.com/office/drawing/2014/main" id="{0F46BCC8-16CD-4069-B91B-08944FAD0EA4}"/>
              </a:ext>
            </a:extLst>
          </p:cNvPr>
          <p:cNvSpPr txBox="1"/>
          <p:nvPr/>
        </p:nvSpPr>
        <p:spPr>
          <a:xfrm>
            <a:off x="2433637" y="3084518"/>
            <a:ext cx="1104900" cy="369332"/>
          </a:xfrm>
          <a:prstGeom prst="rect">
            <a:avLst/>
          </a:prstGeom>
          <a:noFill/>
          <a:ln>
            <a:noFill/>
          </a:ln>
        </p:spPr>
        <p:txBody>
          <a:bodyPr wrap="square" rtlCol="0">
            <a:spAutoFit/>
          </a:bodyPr>
          <a:lstStyle/>
          <a:p>
            <a:pPr algn="ctr"/>
            <a:r>
              <a:rPr lang="cs-CZ" dirty="0"/>
              <a:t>ethylene</a:t>
            </a:r>
            <a:endParaRPr lang="cs-CZ" sz="3600" dirty="0"/>
          </a:p>
        </p:txBody>
      </p:sp>
      <p:sp>
        <p:nvSpPr>
          <p:cNvPr id="16" name="TextovéPole 15">
            <a:extLst>
              <a:ext uri="{FF2B5EF4-FFF2-40B4-BE49-F238E27FC236}">
                <a16:creationId xmlns:a16="http://schemas.microsoft.com/office/drawing/2014/main" id="{F94047E3-8392-4C93-8A3D-3E5B954D3F4A}"/>
              </a:ext>
            </a:extLst>
          </p:cNvPr>
          <p:cNvSpPr txBox="1"/>
          <p:nvPr/>
        </p:nvSpPr>
        <p:spPr>
          <a:xfrm>
            <a:off x="3771900" y="3084518"/>
            <a:ext cx="1247776" cy="369332"/>
          </a:xfrm>
          <a:prstGeom prst="rect">
            <a:avLst/>
          </a:prstGeom>
          <a:noFill/>
          <a:ln>
            <a:noFill/>
          </a:ln>
        </p:spPr>
        <p:txBody>
          <a:bodyPr wrap="square" rtlCol="0">
            <a:spAutoFit/>
          </a:bodyPr>
          <a:lstStyle/>
          <a:p>
            <a:pPr algn="ctr"/>
            <a:r>
              <a:rPr lang="cs-CZ" dirty="0"/>
              <a:t>propylene</a:t>
            </a:r>
            <a:endParaRPr lang="cs-CZ" sz="3600" dirty="0"/>
          </a:p>
        </p:txBody>
      </p:sp>
      <p:sp>
        <p:nvSpPr>
          <p:cNvPr id="17" name="TextovéPole 16">
            <a:extLst>
              <a:ext uri="{FF2B5EF4-FFF2-40B4-BE49-F238E27FC236}">
                <a16:creationId xmlns:a16="http://schemas.microsoft.com/office/drawing/2014/main" id="{5B41C4F9-4212-44D7-B6C1-71BE8A4BE959}"/>
              </a:ext>
            </a:extLst>
          </p:cNvPr>
          <p:cNvSpPr txBox="1"/>
          <p:nvPr/>
        </p:nvSpPr>
        <p:spPr>
          <a:xfrm>
            <a:off x="5472113" y="3084518"/>
            <a:ext cx="1104899" cy="369332"/>
          </a:xfrm>
          <a:prstGeom prst="rect">
            <a:avLst/>
          </a:prstGeom>
          <a:noFill/>
          <a:ln>
            <a:noFill/>
          </a:ln>
        </p:spPr>
        <p:txBody>
          <a:bodyPr wrap="square" rtlCol="0">
            <a:spAutoFit/>
          </a:bodyPr>
          <a:lstStyle/>
          <a:p>
            <a:pPr algn="ctr"/>
            <a:r>
              <a:rPr lang="cs-CZ" dirty="0"/>
              <a:t>acetylene</a:t>
            </a:r>
            <a:endParaRPr lang="cs-CZ" sz="3600" dirty="0"/>
          </a:p>
        </p:txBody>
      </p:sp>
      <p:sp>
        <p:nvSpPr>
          <p:cNvPr id="18" name="TextovéPole 17">
            <a:extLst>
              <a:ext uri="{FF2B5EF4-FFF2-40B4-BE49-F238E27FC236}">
                <a16:creationId xmlns:a16="http://schemas.microsoft.com/office/drawing/2014/main" id="{A3D6D830-95F5-470A-948B-4DCF0C8A3CD5}"/>
              </a:ext>
            </a:extLst>
          </p:cNvPr>
          <p:cNvSpPr txBox="1"/>
          <p:nvPr/>
        </p:nvSpPr>
        <p:spPr>
          <a:xfrm>
            <a:off x="7172325" y="3084518"/>
            <a:ext cx="1104899" cy="369332"/>
          </a:xfrm>
          <a:prstGeom prst="rect">
            <a:avLst/>
          </a:prstGeom>
          <a:noFill/>
          <a:ln>
            <a:noFill/>
          </a:ln>
        </p:spPr>
        <p:txBody>
          <a:bodyPr wrap="square" rtlCol="0">
            <a:spAutoFit/>
          </a:bodyPr>
          <a:lstStyle/>
          <a:p>
            <a:pPr algn="ctr"/>
            <a:r>
              <a:rPr lang="cs-CZ" dirty="0"/>
              <a:t>isoprene</a:t>
            </a:r>
            <a:endParaRPr lang="cs-CZ" sz="3600" dirty="0"/>
          </a:p>
        </p:txBody>
      </p:sp>
      <p:sp>
        <p:nvSpPr>
          <p:cNvPr id="19" name="TextovéPole 18">
            <a:extLst>
              <a:ext uri="{FF2B5EF4-FFF2-40B4-BE49-F238E27FC236}">
                <a16:creationId xmlns:a16="http://schemas.microsoft.com/office/drawing/2014/main" id="{093403B6-A03B-4258-A32D-0B43FC0F6F9C}"/>
              </a:ext>
            </a:extLst>
          </p:cNvPr>
          <p:cNvSpPr txBox="1"/>
          <p:nvPr/>
        </p:nvSpPr>
        <p:spPr>
          <a:xfrm>
            <a:off x="9282114" y="3084518"/>
            <a:ext cx="1104899" cy="369332"/>
          </a:xfrm>
          <a:prstGeom prst="rect">
            <a:avLst/>
          </a:prstGeom>
          <a:noFill/>
          <a:ln>
            <a:noFill/>
          </a:ln>
        </p:spPr>
        <p:txBody>
          <a:bodyPr wrap="square" rtlCol="0">
            <a:spAutoFit/>
          </a:bodyPr>
          <a:lstStyle/>
          <a:p>
            <a:pPr algn="ctr"/>
            <a:r>
              <a:rPr lang="cs-CZ" dirty="0" err="1"/>
              <a:t>haloform</a:t>
            </a:r>
            <a:endParaRPr lang="cs-CZ" sz="3600" dirty="0"/>
          </a:p>
        </p:txBody>
      </p:sp>
      <p:sp>
        <p:nvSpPr>
          <p:cNvPr id="21"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16</a:t>
            </a:fld>
            <a:endParaRPr lang="cs-CZ" sz="1600" b="1" dirty="0">
              <a:solidFill>
                <a:schemeClr val="tx1"/>
              </a:solidFill>
            </a:endParaRPr>
          </a:p>
        </p:txBody>
      </p:sp>
      <p:sp>
        <p:nvSpPr>
          <p:cNvPr id="13" name="Nadpis 1">
            <a:extLst>
              <a:ext uri="{FF2B5EF4-FFF2-40B4-BE49-F238E27FC236}">
                <a16:creationId xmlns:a16="http://schemas.microsoft.com/office/drawing/2014/main" id="{2AC5DB57-D0BD-5993-59D1-715AD654882B}"/>
              </a:ext>
            </a:extLst>
          </p:cNvPr>
          <p:cNvSpPr txBox="1">
            <a:spLocks/>
          </p:cNvSpPr>
          <p:nvPr/>
        </p:nvSpPr>
        <p:spPr>
          <a:xfrm>
            <a:off x="838200" y="6144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Important organic compounds with trivial names</a:t>
            </a:r>
            <a:endParaRPr lang="cs-CZ" sz="4000" b="1" dirty="0"/>
          </a:p>
        </p:txBody>
      </p:sp>
    </p:spTree>
    <p:extLst>
      <p:ext uri="{BB962C8B-B14F-4D97-AF65-F5344CB8AC3E}">
        <p14:creationId xmlns:p14="http://schemas.microsoft.com/office/powerpoint/2010/main" val="53837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2"/>
          <a:srcRect t="7335"/>
          <a:stretch/>
        </p:blipFill>
        <p:spPr>
          <a:xfrm>
            <a:off x="400050" y="1619943"/>
            <a:ext cx="5914904" cy="1785195"/>
          </a:xfrm>
          <a:prstGeom prst="rect">
            <a:avLst/>
          </a:prstGeom>
          <a:ln w="28575">
            <a:noFill/>
          </a:ln>
        </p:spPr>
      </p:pic>
      <p:pic>
        <p:nvPicPr>
          <p:cNvPr id="4" name="Obrázek 3">
            <a:extLst>
              <a:ext uri="{FF2B5EF4-FFF2-40B4-BE49-F238E27FC236}">
                <a16:creationId xmlns:a16="http://schemas.microsoft.com/office/drawing/2014/main" id="{7B6C0E46-D20F-4682-9CC1-E3C0B2172935}"/>
              </a:ext>
            </a:extLst>
          </p:cNvPr>
          <p:cNvPicPr>
            <a:picLocks noChangeAspect="1"/>
          </p:cNvPicPr>
          <p:nvPr/>
        </p:nvPicPr>
        <p:blipFill>
          <a:blip r:embed="rId3"/>
          <a:stretch>
            <a:fillRect/>
          </a:stretch>
        </p:blipFill>
        <p:spPr>
          <a:xfrm>
            <a:off x="400050" y="3677293"/>
            <a:ext cx="7867650" cy="2619692"/>
          </a:xfrm>
          <a:prstGeom prst="rect">
            <a:avLst/>
          </a:prstGeom>
          <a:ln w="28575">
            <a:noFill/>
          </a:ln>
        </p:spPr>
      </p:pic>
      <p:sp>
        <p:nvSpPr>
          <p:cNvPr id="2" name="Nadpis 1">
            <a:extLst>
              <a:ext uri="{FF2B5EF4-FFF2-40B4-BE49-F238E27FC236}">
                <a16:creationId xmlns:a16="http://schemas.microsoft.com/office/drawing/2014/main" id="{5EB1DEA1-9D33-4707-8525-01516AAAD715}"/>
              </a:ext>
            </a:extLst>
          </p:cNvPr>
          <p:cNvSpPr>
            <a:spLocks noGrp="1"/>
          </p:cNvSpPr>
          <p:nvPr>
            <p:ph type="title"/>
          </p:nvPr>
        </p:nvSpPr>
        <p:spPr>
          <a:xfrm>
            <a:off x="838200" y="614467"/>
            <a:ext cx="10515600" cy="1325563"/>
          </a:xfrm>
        </p:spPr>
        <p:txBody>
          <a:bodyPr>
            <a:normAutofit/>
          </a:bodyPr>
          <a:lstStyle/>
          <a:p>
            <a:r>
              <a:rPr lang="en-US" sz="4000" b="1" dirty="0"/>
              <a:t>Important organic compounds with trivial names</a:t>
            </a:r>
            <a:endParaRPr lang="cs-CZ" sz="4000" b="1" dirty="0"/>
          </a:p>
        </p:txBody>
      </p:sp>
      <p:sp>
        <p:nvSpPr>
          <p:cNvPr id="12" name="TextovéPole 11">
            <a:extLst>
              <a:ext uri="{FF2B5EF4-FFF2-40B4-BE49-F238E27FC236}">
                <a16:creationId xmlns:a16="http://schemas.microsoft.com/office/drawing/2014/main" id="{F5D648EF-F044-46E9-B93C-5373CE482E11}"/>
              </a:ext>
            </a:extLst>
          </p:cNvPr>
          <p:cNvSpPr txBox="1"/>
          <p:nvPr/>
        </p:nvSpPr>
        <p:spPr>
          <a:xfrm>
            <a:off x="833439" y="2879931"/>
            <a:ext cx="962025" cy="369332"/>
          </a:xfrm>
          <a:prstGeom prst="rect">
            <a:avLst/>
          </a:prstGeom>
          <a:noFill/>
          <a:ln>
            <a:noFill/>
          </a:ln>
        </p:spPr>
        <p:txBody>
          <a:bodyPr wrap="square" rtlCol="0">
            <a:spAutoFit/>
          </a:bodyPr>
          <a:lstStyle/>
          <a:p>
            <a:pPr algn="ctr"/>
            <a:r>
              <a:rPr lang="cs-CZ" dirty="0" err="1"/>
              <a:t>glycol</a:t>
            </a:r>
            <a:endParaRPr lang="cs-CZ" sz="3600" dirty="0"/>
          </a:p>
        </p:txBody>
      </p:sp>
      <p:sp>
        <p:nvSpPr>
          <p:cNvPr id="14" name="TextovéPole 13">
            <a:extLst>
              <a:ext uri="{FF2B5EF4-FFF2-40B4-BE49-F238E27FC236}">
                <a16:creationId xmlns:a16="http://schemas.microsoft.com/office/drawing/2014/main" id="{B53FF610-4535-4C4E-90CF-7AAAF4B6E947}"/>
              </a:ext>
            </a:extLst>
          </p:cNvPr>
          <p:cNvSpPr txBox="1"/>
          <p:nvPr/>
        </p:nvSpPr>
        <p:spPr>
          <a:xfrm>
            <a:off x="2824164" y="2741431"/>
            <a:ext cx="1109664" cy="646331"/>
          </a:xfrm>
          <a:prstGeom prst="rect">
            <a:avLst/>
          </a:prstGeom>
          <a:noFill/>
          <a:ln>
            <a:noFill/>
          </a:ln>
        </p:spPr>
        <p:txBody>
          <a:bodyPr wrap="square" rtlCol="0">
            <a:spAutoFit/>
          </a:bodyPr>
          <a:lstStyle/>
          <a:p>
            <a:pPr algn="ctr"/>
            <a:r>
              <a:rPr lang="cs-CZ" dirty="0"/>
              <a:t>glycerol (glycerin)</a:t>
            </a:r>
            <a:endParaRPr lang="cs-CZ" sz="3600" dirty="0"/>
          </a:p>
        </p:txBody>
      </p:sp>
      <p:sp>
        <p:nvSpPr>
          <p:cNvPr id="15" name="TextovéPole 14">
            <a:extLst>
              <a:ext uri="{FF2B5EF4-FFF2-40B4-BE49-F238E27FC236}">
                <a16:creationId xmlns:a16="http://schemas.microsoft.com/office/drawing/2014/main" id="{7C8E91E9-E378-4CE4-A86D-BB5EFD826F38}"/>
              </a:ext>
            </a:extLst>
          </p:cNvPr>
          <p:cNvSpPr txBox="1"/>
          <p:nvPr/>
        </p:nvSpPr>
        <p:spPr>
          <a:xfrm>
            <a:off x="4744404" y="2741431"/>
            <a:ext cx="962025" cy="369332"/>
          </a:xfrm>
          <a:prstGeom prst="rect">
            <a:avLst/>
          </a:prstGeom>
          <a:noFill/>
          <a:ln>
            <a:noFill/>
          </a:ln>
        </p:spPr>
        <p:txBody>
          <a:bodyPr wrap="square" rtlCol="0">
            <a:spAutoFit/>
          </a:bodyPr>
          <a:lstStyle/>
          <a:p>
            <a:pPr algn="ctr"/>
            <a:r>
              <a:rPr lang="cs-CZ" dirty="0"/>
              <a:t>acetone</a:t>
            </a:r>
            <a:endParaRPr lang="cs-CZ" sz="3600" dirty="0"/>
          </a:p>
        </p:txBody>
      </p:sp>
      <p:sp>
        <p:nvSpPr>
          <p:cNvPr id="16" name="TextovéPole 15">
            <a:extLst>
              <a:ext uri="{FF2B5EF4-FFF2-40B4-BE49-F238E27FC236}">
                <a16:creationId xmlns:a16="http://schemas.microsoft.com/office/drawing/2014/main" id="{B84EA085-8903-401C-938F-DCDC8A873D3B}"/>
              </a:ext>
            </a:extLst>
          </p:cNvPr>
          <p:cNvSpPr txBox="1"/>
          <p:nvPr/>
        </p:nvSpPr>
        <p:spPr>
          <a:xfrm>
            <a:off x="400050" y="4824412"/>
            <a:ext cx="1223961" cy="369332"/>
          </a:xfrm>
          <a:prstGeom prst="rect">
            <a:avLst/>
          </a:prstGeom>
          <a:noFill/>
          <a:ln>
            <a:noFill/>
          </a:ln>
        </p:spPr>
        <p:txBody>
          <a:bodyPr wrap="square" rtlCol="0">
            <a:spAutoFit/>
          </a:bodyPr>
          <a:lstStyle/>
          <a:p>
            <a:pPr algn="ctr"/>
            <a:r>
              <a:rPr lang="cs-CZ" dirty="0" err="1"/>
              <a:t>formic</a:t>
            </a:r>
            <a:r>
              <a:rPr lang="cs-CZ" dirty="0"/>
              <a:t> acid</a:t>
            </a:r>
            <a:endParaRPr lang="cs-CZ" sz="3600" dirty="0"/>
          </a:p>
        </p:txBody>
      </p:sp>
      <p:sp>
        <p:nvSpPr>
          <p:cNvPr id="17" name="TextovéPole 16">
            <a:extLst>
              <a:ext uri="{FF2B5EF4-FFF2-40B4-BE49-F238E27FC236}">
                <a16:creationId xmlns:a16="http://schemas.microsoft.com/office/drawing/2014/main" id="{B66111AC-E170-406B-8B53-7B62BA0A0F6A}"/>
              </a:ext>
            </a:extLst>
          </p:cNvPr>
          <p:cNvSpPr txBox="1"/>
          <p:nvPr/>
        </p:nvSpPr>
        <p:spPr>
          <a:xfrm>
            <a:off x="1943100" y="4824412"/>
            <a:ext cx="1223961" cy="369332"/>
          </a:xfrm>
          <a:prstGeom prst="rect">
            <a:avLst/>
          </a:prstGeom>
          <a:noFill/>
          <a:ln>
            <a:noFill/>
          </a:ln>
        </p:spPr>
        <p:txBody>
          <a:bodyPr wrap="square" rtlCol="0">
            <a:spAutoFit/>
          </a:bodyPr>
          <a:lstStyle/>
          <a:p>
            <a:pPr algn="ctr"/>
            <a:r>
              <a:rPr lang="cs-CZ" dirty="0" err="1"/>
              <a:t>acetic</a:t>
            </a:r>
            <a:r>
              <a:rPr lang="cs-CZ" dirty="0"/>
              <a:t> acid</a:t>
            </a:r>
            <a:endParaRPr lang="cs-CZ" sz="3600" dirty="0"/>
          </a:p>
        </p:txBody>
      </p:sp>
      <p:sp>
        <p:nvSpPr>
          <p:cNvPr id="18" name="TextovéPole 17">
            <a:extLst>
              <a:ext uri="{FF2B5EF4-FFF2-40B4-BE49-F238E27FC236}">
                <a16:creationId xmlns:a16="http://schemas.microsoft.com/office/drawing/2014/main" id="{CB20EBEB-175B-4E10-927F-C6634A9B4035}"/>
              </a:ext>
            </a:extLst>
          </p:cNvPr>
          <p:cNvSpPr txBox="1"/>
          <p:nvPr/>
        </p:nvSpPr>
        <p:spPr>
          <a:xfrm>
            <a:off x="3721894" y="5210504"/>
            <a:ext cx="1223961" cy="646331"/>
          </a:xfrm>
          <a:prstGeom prst="rect">
            <a:avLst/>
          </a:prstGeom>
          <a:noFill/>
          <a:ln>
            <a:noFill/>
          </a:ln>
        </p:spPr>
        <p:txBody>
          <a:bodyPr wrap="square" rtlCol="0">
            <a:spAutoFit/>
          </a:bodyPr>
          <a:lstStyle/>
          <a:p>
            <a:pPr algn="ctr"/>
            <a:r>
              <a:rPr lang="cs-CZ" dirty="0" err="1"/>
              <a:t>benzoic</a:t>
            </a:r>
            <a:r>
              <a:rPr lang="cs-CZ" dirty="0"/>
              <a:t> acid</a:t>
            </a:r>
            <a:endParaRPr lang="cs-CZ" sz="3600" dirty="0"/>
          </a:p>
        </p:txBody>
      </p:sp>
      <p:sp>
        <p:nvSpPr>
          <p:cNvPr id="19" name="TextovéPole 18">
            <a:extLst>
              <a:ext uri="{FF2B5EF4-FFF2-40B4-BE49-F238E27FC236}">
                <a16:creationId xmlns:a16="http://schemas.microsoft.com/office/drawing/2014/main" id="{E028B3A6-3753-47F9-9FC4-C308CF6BA220}"/>
              </a:ext>
            </a:extLst>
          </p:cNvPr>
          <p:cNvSpPr txBox="1"/>
          <p:nvPr/>
        </p:nvSpPr>
        <p:spPr>
          <a:xfrm>
            <a:off x="5345908" y="5210504"/>
            <a:ext cx="1223961" cy="646331"/>
          </a:xfrm>
          <a:prstGeom prst="rect">
            <a:avLst/>
          </a:prstGeom>
          <a:noFill/>
          <a:ln>
            <a:noFill/>
          </a:ln>
        </p:spPr>
        <p:txBody>
          <a:bodyPr wrap="square" rtlCol="0">
            <a:spAutoFit/>
          </a:bodyPr>
          <a:lstStyle/>
          <a:p>
            <a:pPr algn="ctr"/>
            <a:r>
              <a:rPr lang="cs-CZ" dirty="0" err="1"/>
              <a:t>phthalic</a:t>
            </a:r>
            <a:r>
              <a:rPr lang="cs-CZ" dirty="0"/>
              <a:t> acid</a:t>
            </a:r>
            <a:endParaRPr lang="cs-CZ" sz="3600" dirty="0"/>
          </a:p>
        </p:txBody>
      </p:sp>
      <p:sp>
        <p:nvSpPr>
          <p:cNvPr id="20" name="TextovéPole 19">
            <a:extLst>
              <a:ext uri="{FF2B5EF4-FFF2-40B4-BE49-F238E27FC236}">
                <a16:creationId xmlns:a16="http://schemas.microsoft.com/office/drawing/2014/main" id="{F8E29735-AAE3-453F-9406-3FA8A61B3BAC}"/>
              </a:ext>
            </a:extLst>
          </p:cNvPr>
          <p:cNvSpPr txBox="1"/>
          <p:nvPr/>
        </p:nvSpPr>
        <p:spPr>
          <a:xfrm>
            <a:off x="6901342" y="5650654"/>
            <a:ext cx="1499708" cy="646331"/>
          </a:xfrm>
          <a:prstGeom prst="rect">
            <a:avLst/>
          </a:prstGeom>
          <a:noFill/>
          <a:ln>
            <a:noFill/>
          </a:ln>
        </p:spPr>
        <p:txBody>
          <a:bodyPr wrap="square" rtlCol="0">
            <a:spAutoFit/>
          </a:bodyPr>
          <a:lstStyle/>
          <a:p>
            <a:pPr algn="ctr"/>
            <a:r>
              <a:rPr lang="cs-CZ" dirty="0" err="1"/>
              <a:t>terephthalic</a:t>
            </a:r>
            <a:r>
              <a:rPr lang="cs-CZ" dirty="0"/>
              <a:t> acid</a:t>
            </a:r>
            <a:endParaRPr lang="cs-CZ" sz="3600" dirty="0"/>
          </a:p>
        </p:txBody>
      </p:sp>
      <p:sp>
        <p:nvSpPr>
          <p:cNvPr id="21"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17</a:t>
            </a:fld>
            <a:endParaRPr lang="cs-CZ" sz="1600" b="1" dirty="0">
              <a:solidFill>
                <a:schemeClr val="tx1"/>
              </a:solidFill>
            </a:endParaRPr>
          </a:p>
        </p:txBody>
      </p:sp>
    </p:spTree>
    <p:extLst>
      <p:ext uri="{BB962C8B-B14F-4D97-AF65-F5344CB8AC3E}">
        <p14:creationId xmlns:p14="http://schemas.microsoft.com/office/powerpoint/2010/main" val="1722226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00062"/>
            <a:ext cx="10515600" cy="1325563"/>
          </a:xfrm>
        </p:spPr>
        <p:txBody>
          <a:bodyPr>
            <a:normAutofit/>
          </a:bodyPr>
          <a:lstStyle/>
          <a:p>
            <a:pPr algn="ctr"/>
            <a:r>
              <a:rPr lang="cs-CZ" sz="5400" dirty="0">
                <a:latin typeface="+mn-lt"/>
                <a:ea typeface="+mn-ea"/>
                <a:cs typeface="+mn-cs"/>
              </a:rPr>
              <a:t>Atom</a:t>
            </a:r>
          </a:p>
        </p:txBody>
      </p:sp>
      <p:sp>
        <p:nvSpPr>
          <p:cNvPr id="3" name="Zástupný symbol pro obsah 2"/>
          <p:cNvSpPr>
            <a:spLocks noGrp="1"/>
          </p:cNvSpPr>
          <p:nvPr>
            <p:ph idx="1"/>
          </p:nvPr>
        </p:nvSpPr>
        <p:spPr>
          <a:xfrm>
            <a:off x="838200" y="1825625"/>
            <a:ext cx="10515600" cy="4771727"/>
          </a:xfrm>
        </p:spPr>
        <p:txBody>
          <a:bodyPr>
            <a:normAutofit fontScale="85000" lnSpcReduction="20000"/>
          </a:bodyPr>
          <a:lstStyle/>
          <a:p>
            <a:r>
              <a:rPr lang="en-US" sz="3200" dirty="0"/>
              <a:t>the smallest part of matter, a fully characterizing element</a:t>
            </a:r>
          </a:p>
          <a:p>
            <a:r>
              <a:rPr lang="en-US" sz="3200" dirty="0"/>
              <a:t>Democritus: </a:t>
            </a:r>
            <a:r>
              <a:rPr lang="en-US" sz="3200" dirty="0" err="1"/>
              <a:t>átomos</a:t>
            </a:r>
            <a:r>
              <a:rPr lang="en-US" sz="3200" dirty="0"/>
              <a:t> = indivisible, uncut</a:t>
            </a:r>
          </a:p>
          <a:p>
            <a:pPr lvl="1"/>
            <a:r>
              <a:rPr lang="en-US" sz="2800" dirty="0"/>
              <a:t>from a- (negative) and </a:t>
            </a:r>
            <a:r>
              <a:rPr lang="en-US" sz="2800" dirty="0" err="1"/>
              <a:t>témnō</a:t>
            </a:r>
            <a:r>
              <a:rPr lang="en-US" sz="2800" dirty="0"/>
              <a:t> (cut)*</a:t>
            </a:r>
          </a:p>
          <a:p>
            <a:endParaRPr lang="cs-CZ" sz="3200" dirty="0"/>
          </a:p>
          <a:p>
            <a:r>
              <a:rPr lang="en-US" sz="3200" dirty="0"/>
              <a:t>core</a:t>
            </a:r>
          </a:p>
          <a:p>
            <a:pPr lvl="1"/>
            <a:r>
              <a:rPr lang="en-US" sz="2800" dirty="0"/>
              <a:t>nucleons</a:t>
            </a:r>
          </a:p>
          <a:p>
            <a:pPr lvl="2"/>
            <a:r>
              <a:rPr lang="en-US" sz="2400" dirty="0"/>
              <a:t>protons (+) and neutrons (0)</a:t>
            </a:r>
          </a:p>
          <a:p>
            <a:pPr lvl="1"/>
            <a:r>
              <a:rPr lang="en-US" sz="2800" dirty="0"/>
              <a:t>not bulky</a:t>
            </a:r>
          </a:p>
          <a:p>
            <a:pPr lvl="1"/>
            <a:r>
              <a:rPr lang="en-US" sz="2800" dirty="0"/>
              <a:t>most matter</a:t>
            </a:r>
          </a:p>
          <a:p>
            <a:pPr lvl="1"/>
            <a:r>
              <a:rPr lang="en-US" sz="2800" dirty="0"/>
              <a:t>atomic shell</a:t>
            </a:r>
          </a:p>
          <a:p>
            <a:r>
              <a:rPr lang="en-US" sz="3200" dirty="0"/>
              <a:t>electrons (-)</a:t>
            </a:r>
          </a:p>
          <a:p>
            <a:pPr lvl="1"/>
            <a:r>
              <a:rPr lang="en-US" sz="2800" dirty="0"/>
              <a:t>very bulky</a:t>
            </a:r>
          </a:p>
          <a:p>
            <a:pPr lvl="1"/>
            <a:r>
              <a:rPr lang="en-US" sz="2800" dirty="0"/>
              <a:t>small amount of matter</a:t>
            </a:r>
            <a:endParaRPr lang="cs-CZ" sz="2200" dirty="0"/>
          </a:p>
        </p:txBody>
      </p:sp>
      <p:pic>
        <p:nvPicPr>
          <p:cNvPr id="1028" name="Picture 4" descr="VÃ½sledek obrÃ¡zku pro atom">
            <a:extLst>
              <a:ext uri="{FF2B5EF4-FFF2-40B4-BE49-F238E27FC236}">
                <a16:creationId xmlns:a16="http://schemas.microsoft.com/office/drawing/2014/main" id="{2EBE66E4-908A-4577-ABA5-B4D1107D24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00" r="18500" b="2751"/>
          <a:stretch/>
        </p:blipFill>
        <p:spPr bwMode="auto">
          <a:xfrm>
            <a:off x="8184232" y="2636912"/>
            <a:ext cx="3456383" cy="35569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18</a:t>
            </a:fld>
            <a:endParaRPr lang="cs-CZ" sz="1600" b="1" dirty="0">
              <a:solidFill>
                <a:schemeClr val="tx1"/>
              </a:solidFill>
            </a:endParaRPr>
          </a:p>
        </p:txBody>
      </p:sp>
    </p:spTree>
    <p:extLst>
      <p:ext uri="{BB962C8B-B14F-4D97-AF65-F5344CB8AC3E}">
        <p14:creationId xmlns:p14="http://schemas.microsoft.com/office/powerpoint/2010/main" val="3246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188627"/>
            <a:ext cx="10515600" cy="1325563"/>
          </a:xfrm>
        </p:spPr>
        <p:txBody>
          <a:bodyPr>
            <a:normAutofit/>
          </a:bodyPr>
          <a:lstStyle/>
          <a:p>
            <a:pPr algn="ctr"/>
            <a:r>
              <a:rPr lang="cs-CZ" sz="5400" dirty="0" err="1">
                <a:latin typeface="+mn-lt"/>
                <a:ea typeface="+mn-ea"/>
                <a:cs typeface="+mn-cs"/>
              </a:rPr>
              <a:t>Molecule</a:t>
            </a:r>
            <a:endParaRPr lang="cs-CZ" sz="5400" dirty="0">
              <a:latin typeface="+mn-lt"/>
              <a:ea typeface="+mn-ea"/>
              <a:cs typeface="+mn-cs"/>
            </a:endParaRPr>
          </a:p>
        </p:txBody>
      </p:sp>
      <p:sp>
        <p:nvSpPr>
          <p:cNvPr id="3" name="Zástupný symbol pro obsah 2"/>
          <p:cNvSpPr>
            <a:spLocks noGrp="1"/>
          </p:cNvSpPr>
          <p:nvPr>
            <p:ph idx="1"/>
          </p:nvPr>
        </p:nvSpPr>
        <p:spPr>
          <a:xfrm>
            <a:off x="838200" y="2636911"/>
            <a:ext cx="10515600" cy="3540051"/>
          </a:xfrm>
        </p:spPr>
        <p:txBody>
          <a:bodyPr>
            <a:normAutofit/>
          </a:bodyPr>
          <a:lstStyle/>
          <a:p>
            <a:r>
              <a:rPr lang="en-US" sz="3200" dirty="0"/>
              <a:t>a particle formed by atoms connected to each other by a chemical bond fully characterizing a chemical substance</a:t>
            </a:r>
            <a:endParaRPr lang="cs-CZ" sz="3200" dirty="0"/>
          </a:p>
        </p:txBody>
      </p:sp>
      <p:pic>
        <p:nvPicPr>
          <p:cNvPr id="2050" name="Picture 2" descr="VÃ½sledek obrÃ¡zku pro kyselina sÃ­rovÃ¡ molekula">
            <a:extLst>
              <a:ext uri="{FF2B5EF4-FFF2-40B4-BE49-F238E27FC236}">
                <a16:creationId xmlns:a16="http://schemas.microsoft.com/office/drawing/2014/main" id="{25C73F7C-2928-4FC0-8354-040C43AEFB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86" t="8155" r="31613" b="9698"/>
          <a:stretch/>
        </p:blipFill>
        <p:spPr bwMode="auto">
          <a:xfrm>
            <a:off x="4997878" y="3717032"/>
            <a:ext cx="2196244" cy="27205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19</a:t>
            </a:fld>
            <a:endParaRPr lang="cs-CZ" sz="1600" b="1" dirty="0">
              <a:solidFill>
                <a:schemeClr val="tx1"/>
              </a:solidFill>
            </a:endParaRPr>
          </a:p>
        </p:txBody>
      </p:sp>
    </p:spTree>
    <p:extLst>
      <p:ext uri="{BB962C8B-B14F-4D97-AF65-F5344CB8AC3E}">
        <p14:creationId xmlns:p14="http://schemas.microsoft.com/office/powerpoint/2010/main" val="7036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58AB32-8589-41F6-9662-C56CE3E22D40}"/>
              </a:ext>
            </a:extLst>
          </p:cNvPr>
          <p:cNvSpPr>
            <a:spLocks noGrp="1"/>
          </p:cNvSpPr>
          <p:nvPr>
            <p:ph type="ctrTitle"/>
          </p:nvPr>
        </p:nvSpPr>
        <p:spPr>
          <a:xfrm>
            <a:off x="1524000" y="2020860"/>
            <a:ext cx="9144000" cy="2781728"/>
          </a:xfrm>
        </p:spPr>
        <p:txBody>
          <a:bodyPr>
            <a:normAutofit/>
          </a:bodyPr>
          <a:lstStyle/>
          <a:p>
            <a:r>
              <a:rPr lang="cs-CZ" sz="8800" b="1" dirty="0"/>
              <a:t>KNT/PPO (EN) </a:t>
            </a:r>
            <a:r>
              <a:rPr lang="cs-CZ" sz="8800" b="1" dirty="0" err="1"/>
              <a:t>subject</a:t>
            </a:r>
            <a:endParaRPr lang="cs-CZ" sz="8800" b="1" dirty="0"/>
          </a:p>
        </p:txBody>
      </p:sp>
    </p:spTree>
    <p:extLst>
      <p:ext uri="{BB962C8B-B14F-4D97-AF65-F5344CB8AC3E}">
        <p14:creationId xmlns:p14="http://schemas.microsoft.com/office/powerpoint/2010/main" val="1854903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908720"/>
            <a:ext cx="10515600" cy="1325563"/>
          </a:xfrm>
        </p:spPr>
        <p:txBody>
          <a:bodyPr>
            <a:normAutofit/>
          </a:bodyPr>
          <a:lstStyle/>
          <a:p>
            <a:pPr algn="ctr"/>
            <a:r>
              <a:rPr lang="cs-CZ" sz="5400" dirty="0" err="1">
                <a:latin typeface="+mn-lt"/>
                <a:ea typeface="+mn-ea"/>
                <a:cs typeface="+mn-cs"/>
              </a:rPr>
              <a:t>Chemical</a:t>
            </a:r>
            <a:r>
              <a:rPr lang="cs-CZ" sz="5400" dirty="0">
                <a:latin typeface="+mn-lt"/>
                <a:ea typeface="+mn-ea"/>
                <a:cs typeface="+mn-cs"/>
              </a:rPr>
              <a:t> bond</a:t>
            </a:r>
          </a:p>
        </p:txBody>
      </p:sp>
      <p:sp>
        <p:nvSpPr>
          <p:cNvPr id="3" name="Zástupný symbol pro obsah 2"/>
          <p:cNvSpPr>
            <a:spLocks noGrp="1"/>
          </p:cNvSpPr>
          <p:nvPr>
            <p:ph idx="1"/>
          </p:nvPr>
        </p:nvSpPr>
        <p:spPr>
          <a:xfrm>
            <a:off x="838200" y="2420887"/>
            <a:ext cx="8429625" cy="3756075"/>
          </a:xfrm>
        </p:spPr>
        <p:txBody>
          <a:bodyPr>
            <a:normAutofit fontScale="92500" lnSpcReduction="10000"/>
          </a:bodyPr>
          <a:lstStyle/>
          <a:p>
            <a:r>
              <a:rPr lang="en-US" sz="3200" dirty="0"/>
              <a:t>a strong bond between atoms ensured by the interaction of their valence electrons</a:t>
            </a:r>
          </a:p>
          <a:p>
            <a:r>
              <a:rPr lang="en-US" sz="3200" dirty="0"/>
              <a:t>division</a:t>
            </a:r>
          </a:p>
          <a:p>
            <a:pPr lvl="1"/>
            <a:r>
              <a:rPr lang="en-US" sz="2800" dirty="0"/>
              <a:t>covalent</a:t>
            </a:r>
          </a:p>
          <a:p>
            <a:pPr lvl="2"/>
            <a:r>
              <a:rPr lang="en-US" sz="2400" dirty="0"/>
              <a:t>non-polar (Δ &lt; 0.3)</a:t>
            </a:r>
          </a:p>
          <a:p>
            <a:pPr lvl="2"/>
            <a:r>
              <a:rPr lang="en-US" sz="2400" dirty="0"/>
              <a:t>polar (0.3 &lt; Δ &lt; 1.7)</a:t>
            </a:r>
          </a:p>
          <a:p>
            <a:pPr lvl="1"/>
            <a:r>
              <a:rPr lang="en-US" sz="2800" dirty="0"/>
              <a:t>ionic (Δ &gt; 1.7)</a:t>
            </a:r>
          </a:p>
          <a:p>
            <a:pPr lvl="1"/>
            <a:r>
              <a:rPr lang="en-US" sz="2800" dirty="0"/>
              <a:t>metal</a:t>
            </a:r>
          </a:p>
          <a:p>
            <a:pPr lvl="2"/>
            <a:r>
              <a:rPr lang="en-US" sz="2400" dirty="0"/>
              <a:t>sharing of free electrons (the so-called electron cloud)</a:t>
            </a:r>
            <a:endParaRPr lang="cs-CZ" sz="1800" dirty="0"/>
          </a:p>
        </p:txBody>
      </p:sp>
      <p:sp>
        <p:nvSpPr>
          <p:cNvPr id="5"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20</a:t>
            </a:fld>
            <a:endParaRPr lang="cs-CZ" sz="1600" b="1" dirty="0">
              <a:solidFill>
                <a:schemeClr val="tx1"/>
              </a:solidFill>
            </a:endParaRPr>
          </a:p>
        </p:txBody>
      </p:sp>
    </p:spTree>
    <p:extLst>
      <p:ext uri="{BB962C8B-B14F-4D97-AF65-F5344CB8AC3E}">
        <p14:creationId xmlns:p14="http://schemas.microsoft.com/office/powerpoint/2010/main" val="351406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627314" y="2924944"/>
            <a:ext cx="7127528" cy="1790424"/>
          </a:xfrm>
          <a:prstGeom prst="rect">
            <a:avLst/>
          </a:prstGeom>
          <a:ln>
            <a:noFill/>
          </a:ln>
          <a:effectLst>
            <a:softEdge rad="112500"/>
          </a:effectLst>
        </p:spPr>
      </p:pic>
      <p:sp>
        <p:nvSpPr>
          <p:cNvPr id="2" name="Nadpis 1"/>
          <p:cNvSpPr>
            <a:spLocks noGrp="1"/>
          </p:cNvSpPr>
          <p:nvPr>
            <p:ph type="title"/>
          </p:nvPr>
        </p:nvSpPr>
        <p:spPr>
          <a:xfrm>
            <a:off x="2152650" y="843357"/>
            <a:ext cx="7886700" cy="1325563"/>
          </a:xfrm>
        </p:spPr>
        <p:txBody>
          <a:bodyPr>
            <a:normAutofit/>
          </a:bodyPr>
          <a:lstStyle/>
          <a:p>
            <a:pPr algn="ctr"/>
            <a:r>
              <a:rPr lang="cs-CZ" sz="5400" dirty="0" err="1">
                <a:latin typeface="+mn-lt"/>
                <a:ea typeface="+mn-ea"/>
                <a:cs typeface="+mn-cs"/>
              </a:rPr>
              <a:t>Charge</a:t>
            </a:r>
            <a:r>
              <a:rPr lang="cs-CZ" sz="5400" dirty="0">
                <a:latin typeface="+mn-lt"/>
                <a:ea typeface="+mn-ea"/>
                <a:cs typeface="+mn-cs"/>
              </a:rPr>
              <a:t> </a:t>
            </a:r>
            <a:r>
              <a:rPr lang="cs-CZ" sz="5400" dirty="0" err="1">
                <a:latin typeface="+mn-lt"/>
                <a:ea typeface="+mn-ea"/>
                <a:cs typeface="+mn-cs"/>
              </a:rPr>
              <a:t>distribution</a:t>
            </a:r>
            <a:endParaRPr lang="cs-CZ" sz="5400" dirty="0">
              <a:latin typeface="+mn-lt"/>
              <a:ea typeface="+mn-ea"/>
              <a:cs typeface="+mn-cs"/>
            </a:endParaRPr>
          </a:p>
        </p:txBody>
      </p:sp>
      <p:sp>
        <p:nvSpPr>
          <p:cNvPr id="7" name="Nadpis 1">
            <a:extLst>
              <a:ext uri="{FF2B5EF4-FFF2-40B4-BE49-F238E27FC236}">
                <a16:creationId xmlns:a16="http://schemas.microsoft.com/office/drawing/2014/main" id="{7DDB08D1-4FB0-4738-9E22-0868005083DF}"/>
              </a:ext>
            </a:extLst>
          </p:cNvPr>
          <p:cNvSpPr txBox="1">
            <a:spLocks/>
          </p:cNvSpPr>
          <p:nvPr/>
        </p:nvSpPr>
        <p:spPr>
          <a:xfrm>
            <a:off x="2909026" y="2466578"/>
            <a:ext cx="1728192" cy="6480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cs-CZ" sz="3200" dirty="0" err="1">
                <a:latin typeface="+mn-lt"/>
                <a:ea typeface="+mn-ea"/>
                <a:cs typeface="+mn-cs"/>
              </a:rPr>
              <a:t>nonpolar</a:t>
            </a:r>
            <a:endParaRPr lang="cs-CZ" sz="3200" dirty="0">
              <a:latin typeface="+mn-lt"/>
              <a:ea typeface="+mn-ea"/>
              <a:cs typeface="+mn-cs"/>
            </a:endParaRPr>
          </a:p>
        </p:txBody>
      </p:sp>
      <p:sp>
        <p:nvSpPr>
          <p:cNvPr id="8" name="Nadpis 1">
            <a:extLst>
              <a:ext uri="{FF2B5EF4-FFF2-40B4-BE49-F238E27FC236}">
                <a16:creationId xmlns:a16="http://schemas.microsoft.com/office/drawing/2014/main" id="{909D97B6-5AC1-4886-93E0-E9A68C9C9CF6}"/>
              </a:ext>
            </a:extLst>
          </p:cNvPr>
          <p:cNvSpPr txBox="1">
            <a:spLocks/>
          </p:cNvSpPr>
          <p:nvPr/>
        </p:nvSpPr>
        <p:spPr>
          <a:xfrm>
            <a:off x="5258597" y="2466578"/>
            <a:ext cx="1728192" cy="6480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cs-CZ" sz="3200" dirty="0" err="1">
                <a:latin typeface="+mn-lt"/>
                <a:ea typeface="+mn-ea"/>
                <a:cs typeface="+mn-cs"/>
              </a:rPr>
              <a:t>polar</a:t>
            </a:r>
            <a:endParaRPr lang="cs-CZ" sz="3200" dirty="0">
              <a:latin typeface="+mn-lt"/>
              <a:ea typeface="+mn-ea"/>
              <a:cs typeface="+mn-cs"/>
            </a:endParaRPr>
          </a:p>
        </p:txBody>
      </p:sp>
      <p:sp>
        <p:nvSpPr>
          <p:cNvPr id="9" name="Nadpis 1">
            <a:extLst>
              <a:ext uri="{FF2B5EF4-FFF2-40B4-BE49-F238E27FC236}">
                <a16:creationId xmlns:a16="http://schemas.microsoft.com/office/drawing/2014/main" id="{3F5DDF79-3FB3-46E4-8319-1C08A4F5FD7A}"/>
              </a:ext>
            </a:extLst>
          </p:cNvPr>
          <p:cNvSpPr txBox="1">
            <a:spLocks/>
          </p:cNvSpPr>
          <p:nvPr/>
        </p:nvSpPr>
        <p:spPr>
          <a:xfrm>
            <a:off x="7608168" y="2466578"/>
            <a:ext cx="1728192" cy="6480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cs-CZ" sz="3200" dirty="0" err="1">
                <a:latin typeface="+mn-lt"/>
                <a:ea typeface="+mn-ea"/>
                <a:cs typeface="+mn-cs"/>
              </a:rPr>
              <a:t>ionic</a:t>
            </a:r>
            <a:endParaRPr lang="cs-CZ" sz="3200" dirty="0">
              <a:latin typeface="+mn-lt"/>
              <a:ea typeface="+mn-ea"/>
              <a:cs typeface="+mn-cs"/>
            </a:endParaRPr>
          </a:p>
        </p:txBody>
      </p:sp>
      <p:sp>
        <p:nvSpPr>
          <p:cNvPr id="10"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21</a:t>
            </a:fld>
            <a:endParaRPr lang="cs-CZ" sz="1600" b="1" dirty="0">
              <a:solidFill>
                <a:schemeClr val="tx1"/>
              </a:solidFill>
            </a:endParaRPr>
          </a:p>
        </p:txBody>
      </p:sp>
    </p:spTree>
    <p:extLst>
      <p:ext uri="{BB962C8B-B14F-4D97-AF65-F5344CB8AC3E}">
        <p14:creationId xmlns:p14="http://schemas.microsoft.com/office/powerpoint/2010/main" val="190731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52650" y="836712"/>
            <a:ext cx="7886700" cy="1325563"/>
          </a:xfrm>
        </p:spPr>
        <p:txBody>
          <a:bodyPr>
            <a:normAutofit/>
          </a:bodyPr>
          <a:lstStyle/>
          <a:p>
            <a:pPr algn="ctr"/>
            <a:r>
              <a:rPr lang="cs-CZ" sz="5400" dirty="0">
                <a:latin typeface="+mn-lt"/>
                <a:ea typeface="+mn-ea"/>
                <a:cs typeface="+mn-cs"/>
              </a:rPr>
              <a:t>C-C bond</a:t>
            </a:r>
          </a:p>
        </p:txBody>
      </p:sp>
      <p:sp>
        <p:nvSpPr>
          <p:cNvPr id="3" name="Zástupný symbol pro obsah 2"/>
          <p:cNvSpPr>
            <a:spLocks noGrp="1"/>
          </p:cNvSpPr>
          <p:nvPr>
            <p:ph idx="1"/>
          </p:nvPr>
        </p:nvSpPr>
        <p:spPr>
          <a:xfrm>
            <a:off x="838200" y="1967250"/>
            <a:ext cx="10515600" cy="4498853"/>
          </a:xfrm>
        </p:spPr>
        <p:txBody>
          <a:bodyPr>
            <a:normAutofit fontScale="62500" lnSpcReduction="20000"/>
          </a:bodyPr>
          <a:lstStyle/>
          <a:p>
            <a:r>
              <a:rPr lang="en-US" sz="2600" dirty="0"/>
              <a:t>simple</a:t>
            </a:r>
          </a:p>
          <a:p>
            <a:pPr lvl="1"/>
            <a:r>
              <a:rPr lang="en-US" sz="2200" dirty="0"/>
              <a:t>1 σ-bond (1 electron pair per nuclear bond)</a:t>
            </a:r>
          </a:p>
          <a:p>
            <a:pPr lvl="1"/>
            <a:r>
              <a:rPr lang="en-US" sz="2200" dirty="0"/>
              <a:t>spatial</a:t>
            </a:r>
          </a:p>
          <a:p>
            <a:pPr lvl="1"/>
            <a:r>
              <a:rPr lang="en-US" sz="2200" dirty="0"/>
              <a:t>allows free rotation around its axis</a:t>
            </a:r>
          </a:p>
          <a:p>
            <a:pPr lvl="1"/>
            <a:r>
              <a:rPr lang="en-US" sz="2200" dirty="0"/>
              <a:t>saturated</a:t>
            </a:r>
          </a:p>
          <a:p>
            <a:pPr lvl="1"/>
            <a:r>
              <a:rPr lang="en-US" sz="2200" dirty="0"/>
              <a:t>about 1.54 Å</a:t>
            </a:r>
          </a:p>
          <a:p>
            <a:r>
              <a:rPr lang="en-US" sz="2600" dirty="0"/>
              <a:t>double</a:t>
            </a:r>
          </a:p>
          <a:p>
            <a:pPr lvl="1"/>
            <a:r>
              <a:rPr lang="en-US" sz="2200" dirty="0"/>
              <a:t>1 σ-bond</a:t>
            </a:r>
          </a:p>
          <a:p>
            <a:pPr lvl="1"/>
            <a:r>
              <a:rPr lang="en-US" sz="2200" dirty="0"/>
              <a:t>1 π-bond (1 electron pair outside the nuclear bond)</a:t>
            </a:r>
          </a:p>
          <a:p>
            <a:pPr lvl="1"/>
            <a:r>
              <a:rPr lang="en-US" sz="2200" dirty="0"/>
              <a:t>flat</a:t>
            </a:r>
          </a:p>
          <a:p>
            <a:pPr lvl="1"/>
            <a:r>
              <a:rPr lang="en-US" sz="2200" dirty="0"/>
              <a:t>does not allow free rotation around its axis</a:t>
            </a:r>
          </a:p>
          <a:p>
            <a:pPr lvl="1"/>
            <a:r>
              <a:rPr lang="en-US" sz="2200" dirty="0"/>
              <a:t>unsaturated</a:t>
            </a:r>
          </a:p>
          <a:p>
            <a:pPr lvl="1"/>
            <a:r>
              <a:rPr lang="en-US" sz="2200" dirty="0"/>
              <a:t>about 1.34 Å</a:t>
            </a:r>
          </a:p>
          <a:p>
            <a:r>
              <a:rPr lang="en-US" sz="2600" dirty="0"/>
              <a:t>triple</a:t>
            </a:r>
          </a:p>
          <a:p>
            <a:pPr lvl="1"/>
            <a:r>
              <a:rPr lang="en-US" sz="2200" dirty="0"/>
              <a:t>1 σ-bond</a:t>
            </a:r>
          </a:p>
          <a:p>
            <a:pPr lvl="1"/>
            <a:r>
              <a:rPr lang="en-US" sz="2200" dirty="0"/>
              <a:t>2 π-bonds (total of 3 electron pairs)</a:t>
            </a:r>
          </a:p>
          <a:p>
            <a:pPr lvl="1"/>
            <a:r>
              <a:rPr lang="en-US" sz="2200" dirty="0"/>
              <a:t>linear</a:t>
            </a:r>
          </a:p>
          <a:p>
            <a:pPr lvl="1"/>
            <a:r>
              <a:rPr lang="en-US" sz="2200" dirty="0"/>
              <a:t>does not allow free rotation around its axis</a:t>
            </a:r>
          </a:p>
          <a:p>
            <a:pPr lvl="1"/>
            <a:r>
              <a:rPr lang="en-US" sz="2200" dirty="0"/>
              <a:t>unsaturated</a:t>
            </a:r>
          </a:p>
          <a:p>
            <a:pPr lvl="1"/>
            <a:r>
              <a:rPr lang="en-US" sz="2200" dirty="0"/>
              <a:t>about 1.20 Å</a:t>
            </a:r>
            <a:endParaRPr lang="cs-CZ" sz="1900" dirty="0"/>
          </a:p>
        </p:txBody>
      </p:sp>
      <p:pic>
        <p:nvPicPr>
          <p:cNvPr id="5" name="Obrázek 4">
            <a:extLst>
              <a:ext uri="{FF2B5EF4-FFF2-40B4-BE49-F238E27FC236}">
                <a16:creationId xmlns:a16="http://schemas.microsoft.com/office/drawing/2014/main" id="{F8BCA194-A8DF-4DFC-875D-524937BA01DA}"/>
              </a:ext>
            </a:extLst>
          </p:cNvPr>
          <p:cNvPicPr>
            <a:picLocks noChangeAspect="1"/>
          </p:cNvPicPr>
          <p:nvPr/>
        </p:nvPicPr>
        <p:blipFill rotWithShape="1">
          <a:blip r:embed="rId2"/>
          <a:srcRect l="7238" t="1662" r="8315" b="7985"/>
          <a:stretch/>
        </p:blipFill>
        <p:spPr>
          <a:xfrm>
            <a:off x="7680176" y="1967250"/>
            <a:ext cx="2592289" cy="4592053"/>
          </a:xfrm>
          <a:prstGeom prst="rect">
            <a:avLst/>
          </a:prstGeom>
          <a:ln>
            <a:noFill/>
          </a:ln>
          <a:effectLst>
            <a:softEdge rad="112500"/>
          </a:effectLst>
        </p:spPr>
      </p:pic>
      <p:sp>
        <p:nvSpPr>
          <p:cNvPr id="6"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22</a:t>
            </a:fld>
            <a:endParaRPr lang="cs-CZ" sz="1600" b="1" dirty="0">
              <a:solidFill>
                <a:schemeClr val="tx1"/>
              </a:solidFill>
            </a:endParaRPr>
          </a:p>
        </p:txBody>
      </p:sp>
    </p:spTree>
    <p:extLst>
      <p:ext uri="{BB962C8B-B14F-4D97-AF65-F5344CB8AC3E}">
        <p14:creationId xmlns:p14="http://schemas.microsoft.com/office/powerpoint/2010/main" val="107482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5365"/>
            <a:ext cx="10515600" cy="1325563"/>
          </a:xfrm>
        </p:spPr>
        <p:txBody>
          <a:bodyPr>
            <a:normAutofit/>
          </a:bodyPr>
          <a:lstStyle/>
          <a:p>
            <a:pPr algn="ctr"/>
            <a:r>
              <a:rPr lang="cs-CZ" sz="5400" dirty="0">
                <a:latin typeface="+mn-lt"/>
                <a:ea typeface="+mn-ea"/>
                <a:cs typeface="+mn-cs"/>
              </a:rPr>
              <a:t>Triple bond</a:t>
            </a:r>
          </a:p>
        </p:txBody>
      </p:sp>
      <p:pic>
        <p:nvPicPr>
          <p:cNvPr id="4" name="Obrázek 3">
            <a:extLst>
              <a:ext uri="{FF2B5EF4-FFF2-40B4-BE49-F238E27FC236}">
                <a16:creationId xmlns:a16="http://schemas.microsoft.com/office/drawing/2014/main" id="{26298632-30B2-475A-91CE-75DE7E9FBBA9}"/>
              </a:ext>
            </a:extLst>
          </p:cNvPr>
          <p:cNvPicPr>
            <a:picLocks noChangeAspect="1"/>
          </p:cNvPicPr>
          <p:nvPr/>
        </p:nvPicPr>
        <p:blipFill rotWithShape="1">
          <a:blip r:embed="rId2"/>
          <a:srcRect t="9172"/>
          <a:stretch/>
        </p:blipFill>
        <p:spPr>
          <a:xfrm>
            <a:off x="1903296" y="2376952"/>
            <a:ext cx="8388424" cy="2852249"/>
          </a:xfrm>
          <a:prstGeom prst="rect">
            <a:avLst/>
          </a:prstGeom>
          <a:ln>
            <a:noFill/>
          </a:ln>
          <a:effectLst>
            <a:softEdge rad="112500"/>
          </a:effectLst>
        </p:spPr>
      </p:pic>
      <p:sp>
        <p:nvSpPr>
          <p:cNvPr id="5" name="Nadpis 1">
            <a:extLst>
              <a:ext uri="{FF2B5EF4-FFF2-40B4-BE49-F238E27FC236}">
                <a16:creationId xmlns:a16="http://schemas.microsoft.com/office/drawing/2014/main" id="{1FCC3332-D899-4782-8B49-B44205CC2B79}"/>
              </a:ext>
            </a:extLst>
          </p:cNvPr>
          <p:cNvSpPr txBox="1">
            <a:spLocks/>
          </p:cNvSpPr>
          <p:nvPr/>
        </p:nvSpPr>
        <p:spPr>
          <a:xfrm>
            <a:off x="2196580" y="2808999"/>
            <a:ext cx="1008112" cy="6480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l-GR" sz="3200" dirty="0">
                <a:latin typeface="+mn-lt"/>
                <a:ea typeface="+mn-ea"/>
                <a:cs typeface="+mn-cs"/>
              </a:rPr>
              <a:t>σ</a:t>
            </a:r>
            <a:endParaRPr lang="cs-CZ" sz="3200" dirty="0">
              <a:latin typeface="+mn-lt"/>
              <a:ea typeface="+mn-ea"/>
              <a:cs typeface="+mn-cs"/>
            </a:endParaRPr>
          </a:p>
        </p:txBody>
      </p:sp>
      <p:sp>
        <p:nvSpPr>
          <p:cNvPr id="6" name="Nadpis 1">
            <a:extLst>
              <a:ext uri="{FF2B5EF4-FFF2-40B4-BE49-F238E27FC236}">
                <a16:creationId xmlns:a16="http://schemas.microsoft.com/office/drawing/2014/main" id="{1DE8BC5E-F830-47C9-B79B-DDC246011F6F}"/>
              </a:ext>
            </a:extLst>
          </p:cNvPr>
          <p:cNvSpPr txBox="1">
            <a:spLocks/>
          </p:cNvSpPr>
          <p:nvPr/>
        </p:nvSpPr>
        <p:spPr>
          <a:xfrm>
            <a:off x="3287688" y="2808999"/>
            <a:ext cx="1008112" cy="6480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l-GR" sz="3200" dirty="0">
                <a:latin typeface="+mn-lt"/>
                <a:ea typeface="+mn-ea"/>
                <a:cs typeface="+mn-cs"/>
              </a:rPr>
              <a:t>σ</a:t>
            </a:r>
            <a:endParaRPr lang="cs-CZ" sz="3200" dirty="0">
              <a:latin typeface="+mn-lt"/>
              <a:ea typeface="+mn-ea"/>
              <a:cs typeface="+mn-cs"/>
            </a:endParaRPr>
          </a:p>
        </p:txBody>
      </p:sp>
      <p:sp>
        <p:nvSpPr>
          <p:cNvPr id="7" name="Nadpis 1">
            <a:extLst>
              <a:ext uri="{FF2B5EF4-FFF2-40B4-BE49-F238E27FC236}">
                <a16:creationId xmlns:a16="http://schemas.microsoft.com/office/drawing/2014/main" id="{24374CEB-C761-4778-BC22-89CFF7ED0C7E}"/>
              </a:ext>
            </a:extLst>
          </p:cNvPr>
          <p:cNvSpPr txBox="1">
            <a:spLocks/>
          </p:cNvSpPr>
          <p:nvPr/>
        </p:nvSpPr>
        <p:spPr>
          <a:xfrm>
            <a:off x="5879976" y="2664983"/>
            <a:ext cx="1224136" cy="792088"/>
          </a:xfrm>
          <a:prstGeom prst="rect">
            <a:avLst/>
          </a:prstGeom>
        </p:spPr>
        <p:txBody>
          <a:bodyPr vert="horz" lIns="91440" tIns="45720" rIns="91440" bIns="45720" rtlCol="0" anchor="ctr">
            <a:normAutofit fontScale="47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cs-CZ" sz="5400" dirty="0">
                <a:latin typeface="+mn-lt"/>
                <a:ea typeface="+mn-ea"/>
                <a:cs typeface="+mn-cs"/>
              </a:rPr>
              <a:t>1.</a:t>
            </a:r>
          </a:p>
          <a:p>
            <a:pPr algn="ctr" fontAlgn="auto">
              <a:spcAft>
                <a:spcPts val="0"/>
              </a:spcAft>
            </a:pPr>
            <a:r>
              <a:rPr lang="el-GR" sz="5400" dirty="0">
                <a:latin typeface="+mn-lt"/>
                <a:ea typeface="+mn-ea"/>
                <a:cs typeface="+mn-cs"/>
              </a:rPr>
              <a:t>π</a:t>
            </a:r>
            <a:r>
              <a:rPr lang="cs-CZ" sz="5400" dirty="0">
                <a:latin typeface="+mn-lt"/>
                <a:ea typeface="+mn-ea"/>
                <a:cs typeface="+mn-cs"/>
              </a:rPr>
              <a:t> vazba</a:t>
            </a:r>
          </a:p>
        </p:txBody>
      </p:sp>
      <p:sp>
        <p:nvSpPr>
          <p:cNvPr id="8" name="Nadpis 1">
            <a:extLst>
              <a:ext uri="{FF2B5EF4-FFF2-40B4-BE49-F238E27FC236}">
                <a16:creationId xmlns:a16="http://schemas.microsoft.com/office/drawing/2014/main" id="{DCF0D602-7FBB-4EFE-A704-2F4B40F44820}"/>
              </a:ext>
            </a:extLst>
          </p:cNvPr>
          <p:cNvSpPr txBox="1">
            <a:spLocks/>
          </p:cNvSpPr>
          <p:nvPr/>
        </p:nvSpPr>
        <p:spPr>
          <a:xfrm>
            <a:off x="9067584" y="2664983"/>
            <a:ext cx="1224136" cy="792088"/>
          </a:xfrm>
          <a:prstGeom prst="rect">
            <a:avLst/>
          </a:prstGeom>
        </p:spPr>
        <p:txBody>
          <a:bodyPr vert="horz" lIns="91440" tIns="45720" rIns="91440" bIns="45720" rtlCol="0" anchor="ctr">
            <a:normAutofit fontScale="47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cs-CZ" sz="5400" dirty="0">
                <a:latin typeface="+mn-lt"/>
                <a:ea typeface="+mn-ea"/>
                <a:cs typeface="+mn-cs"/>
              </a:rPr>
              <a:t>2.</a:t>
            </a:r>
          </a:p>
          <a:p>
            <a:pPr algn="ctr" fontAlgn="auto">
              <a:spcAft>
                <a:spcPts val="0"/>
              </a:spcAft>
            </a:pPr>
            <a:r>
              <a:rPr lang="el-GR" sz="5400" dirty="0">
                <a:latin typeface="+mn-lt"/>
                <a:ea typeface="+mn-ea"/>
                <a:cs typeface="+mn-cs"/>
              </a:rPr>
              <a:t>π</a:t>
            </a:r>
            <a:r>
              <a:rPr lang="cs-CZ" sz="5400" dirty="0">
                <a:latin typeface="+mn-lt"/>
                <a:ea typeface="+mn-ea"/>
                <a:cs typeface="+mn-cs"/>
              </a:rPr>
              <a:t> vazba</a:t>
            </a:r>
          </a:p>
        </p:txBody>
      </p:sp>
      <p:sp>
        <p:nvSpPr>
          <p:cNvPr id="9" name="Nadpis 1">
            <a:extLst>
              <a:ext uri="{FF2B5EF4-FFF2-40B4-BE49-F238E27FC236}">
                <a16:creationId xmlns:a16="http://schemas.microsoft.com/office/drawing/2014/main" id="{562FED54-1E7C-4470-BD67-2AF7E7A84519}"/>
              </a:ext>
            </a:extLst>
          </p:cNvPr>
          <p:cNvSpPr txBox="1">
            <a:spLocks/>
          </p:cNvSpPr>
          <p:nvPr/>
        </p:nvSpPr>
        <p:spPr>
          <a:xfrm>
            <a:off x="4687036" y="2808999"/>
            <a:ext cx="1008112" cy="6480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l-GR" sz="3200" dirty="0">
                <a:latin typeface="+mn-lt"/>
                <a:ea typeface="+mn-ea"/>
                <a:cs typeface="+mn-cs"/>
              </a:rPr>
              <a:t>σ</a:t>
            </a:r>
            <a:endParaRPr lang="cs-CZ" sz="3200" dirty="0">
              <a:latin typeface="+mn-lt"/>
              <a:ea typeface="+mn-ea"/>
              <a:cs typeface="+mn-cs"/>
            </a:endParaRPr>
          </a:p>
        </p:txBody>
      </p:sp>
      <p:sp>
        <p:nvSpPr>
          <p:cNvPr id="10"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23</a:t>
            </a:fld>
            <a:endParaRPr lang="cs-CZ" sz="1600" b="1" dirty="0">
              <a:solidFill>
                <a:schemeClr val="tx1"/>
              </a:solidFill>
            </a:endParaRPr>
          </a:p>
        </p:txBody>
      </p:sp>
    </p:spTree>
    <p:extLst>
      <p:ext uri="{BB962C8B-B14F-4D97-AF65-F5344CB8AC3E}">
        <p14:creationId xmlns:p14="http://schemas.microsoft.com/office/powerpoint/2010/main" val="160630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916831"/>
            <a:ext cx="10515600" cy="1325563"/>
          </a:xfrm>
        </p:spPr>
        <p:txBody>
          <a:bodyPr>
            <a:normAutofit/>
          </a:bodyPr>
          <a:lstStyle/>
          <a:p>
            <a:pPr algn="ctr"/>
            <a:r>
              <a:rPr lang="cs-CZ" sz="5400" dirty="0" err="1">
                <a:latin typeface="+mn-lt"/>
                <a:ea typeface="+mn-ea"/>
                <a:cs typeface="+mn-cs"/>
              </a:rPr>
              <a:t>Physical</a:t>
            </a:r>
            <a:r>
              <a:rPr lang="cs-CZ" sz="5400" dirty="0">
                <a:latin typeface="+mn-lt"/>
                <a:ea typeface="+mn-ea"/>
                <a:cs typeface="+mn-cs"/>
              </a:rPr>
              <a:t> (</a:t>
            </a:r>
            <a:r>
              <a:rPr lang="cs-CZ" sz="5400" dirty="0" err="1">
                <a:latin typeface="+mn-lt"/>
                <a:ea typeface="+mn-ea"/>
                <a:cs typeface="+mn-cs"/>
              </a:rPr>
              <a:t>secondary</a:t>
            </a:r>
            <a:r>
              <a:rPr lang="cs-CZ" sz="5400" dirty="0">
                <a:latin typeface="+mn-lt"/>
                <a:ea typeface="+mn-ea"/>
                <a:cs typeface="+mn-cs"/>
              </a:rPr>
              <a:t>) </a:t>
            </a:r>
            <a:r>
              <a:rPr lang="cs-CZ" sz="5400" dirty="0" err="1">
                <a:latin typeface="+mn-lt"/>
                <a:ea typeface="+mn-ea"/>
                <a:cs typeface="+mn-cs"/>
              </a:rPr>
              <a:t>bonds</a:t>
            </a:r>
            <a:endParaRPr lang="cs-CZ" sz="5400" dirty="0">
              <a:latin typeface="+mn-lt"/>
              <a:ea typeface="+mn-ea"/>
              <a:cs typeface="+mn-cs"/>
            </a:endParaRPr>
          </a:p>
        </p:txBody>
      </p:sp>
      <p:sp>
        <p:nvSpPr>
          <p:cNvPr id="3" name="Zástupný symbol pro obsah 2"/>
          <p:cNvSpPr>
            <a:spLocks noGrp="1"/>
          </p:cNvSpPr>
          <p:nvPr>
            <p:ph idx="1"/>
          </p:nvPr>
        </p:nvSpPr>
        <p:spPr>
          <a:xfrm>
            <a:off x="838200" y="2492896"/>
            <a:ext cx="10515600" cy="4104456"/>
          </a:xfrm>
        </p:spPr>
        <p:txBody>
          <a:bodyPr>
            <a:normAutofit fontScale="62500" lnSpcReduction="20000"/>
          </a:bodyPr>
          <a:lstStyle/>
          <a:p>
            <a:pPr algn="just"/>
            <a:r>
              <a:rPr lang="en-US" sz="3200" dirty="0"/>
              <a:t>= secondary forces = nonbonding interactions</a:t>
            </a:r>
          </a:p>
          <a:p>
            <a:pPr lvl="1" algn="just"/>
            <a:r>
              <a:rPr lang="en-US" sz="2800" dirty="0"/>
              <a:t>they manifest at a very small distance</a:t>
            </a:r>
          </a:p>
          <a:p>
            <a:pPr lvl="1" algn="just"/>
            <a:r>
              <a:rPr lang="en-US" sz="2800" dirty="0"/>
              <a:t>force decreases with the 6th power of distance</a:t>
            </a:r>
          </a:p>
          <a:p>
            <a:pPr algn="just"/>
            <a:endParaRPr lang="en-US" sz="3200" dirty="0"/>
          </a:p>
          <a:p>
            <a:pPr algn="just"/>
            <a:r>
              <a:rPr lang="cs-CZ" sz="3200" dirty="0" err="1"/>
              <a:t>types</a:t>
            </a:r>
            <a:r>
              <a:rPr lang="cs-CZ" sz="3200" dirty="0"/>
              <a:t>:</a:t>
            </a:r>
            <a:endParaRPr lang="en-US" sz="3200" dirty="0"/>
          </a:p>
          <a:p>
            <a:pPr lvl="1" algn="just"/>
            <a:r>
              <a:rPr lang="en-US" sz="2800" dirty="0"/>
              <a:t>dispersive (London's)</a:t>
            </a:r>
          </a:p>
          <a:p>
            <a:pPr lvl="2" algn="just"/>
            <a:r>
              <a:rPr lang="en-US" sz="2400" dirty="0"/>
              <a:t>given by the slight polarization caused by the movement of the e-</a:t>
            </a:r>
          </a:p>
          <a:p>
            <a:pPr lvl="2" algn="just"/>
            <a:r>
              <a:rPr lang="en-US" sz="2400" dirty="0"/>
              <a:t>unaffected by temperature</a:t>
            </a:r>
          </a:p>
          <a:p>
            <a:pPr lvl="1" algn="just"/>
            <a:r>
              <a:rPr lang="en-US" sz="2800" dirty="0"/>
              <a:t>induced dipole</a:t>
            </a:r>
          </a:p>
          <a:p>
            <a:pPr lvl="2" algn="just"/>
            <a:r>
              <a:rPr lang="en-US" sz="2400" dirty="0"/>
              <a:t>formed in the vicinity of the action of a permanent dipole</a:t>
            </a:r>
          </a:p>
          <a:p>
            <a:pPr lvl="1" algn="just"/>
            <a:r>
              <a:rPr lang="en-US" sz="2800" dirty="0"/>
              <a:t>permanent dipole</a:t>
            </a:r>
          </a:p>
          <a:p>
            <a:pPr lvl="2" algn="just"/>
            <a:r>
              <a:rPr lang="en-US" sz="2400" dirty="0"/>
              <a:t>arising in the vicinity of the polar bond (effort for mutual orientation)</a:t>
            </a:r>
          </a:p>
          <a:p>
            <a:pPr lvl="2" algn="just"/>
            <a:r>
              <a:rPr lang="en-US" sz="2400" dirty="0"/>
              <a:t>affected by temperature</a:t>
            </a:r>
          </a:p>
          <a:p>
            <a:pPr lvl="1" algn="just"/>
            <a:r>
              <a:rPr lang="en-US" sz="2800" dirty="0"/>
              <a:t>hydrogen bond (bridge)</a:t>
            </a:r>
          </a:p>
          <a:p>
            <a:pPr lvl="1" algn="just"/>
            <a:r>
              <a:rPr lang="en-US" sz="2800" dirty="0"/>
              <a:t>H bonded to a more electronegative element (F, O, N, C, ...) and unbonded to another electronegative element with a free electron pair (F, O, N)</a:t>
            </a:r>
            <a:endParaRPr lang="cs-CZ" sz="2200" dirty="0"/>
          </a:p>
        </p:txBody>
      </p:sp>
      <p:sp>
        <p:nvSpPr>
          <p:cNvPr id="4" name="TextovéPole 3">
            <a:extLst>
              <a:ext uri="{FF2B5EF4-FFF2-40B4-BE49-F238E27FC236}">
                <a16:creationId xmlns:a16="http://schemas.microsoft.com/office/drawing/2014/main" id="{F18FB452-1F53-4B4F-8531-F4BD4E5C9FD9}"/>
              </a:ext>
            </a:extLst>
          </p:cNvPr>
          <p:cNvSpPr txBox="1"/>
          <p:nvPr/>
        </p:nvSpPr>
        <p:spPr>
          <a:xfrm rot="16200000">
            <a:off x="10552173" y="4812140"/>
            <a:ext cx="2185160" cy="733663"/>
          </a:xfrm>
          <a:prstGeom prst="leftArrow">
            <a:avLst/>
          </a:prstGeom>
          <a:solidFill>
            <a:schemeClr val="bg1"/>
          </a:solidFill>
          <a:ln w="28575">
            <a:solidFill>
              <a:schemeClr val="tx1"/>
            </a:solidFill>
          </a:ln>
          <a:effectLst/>
        </p:spPr>
        <p:txBody>
          <a:bodyPr wrap="square" rtlCol="0">
            <a:spAutoFit/>
          </a:bodyPr>
          <a:lstStyle/>
          <a:p>
            <a:pPr algn="ctr"/>
            <a:r>
              <a:rPr lang="cs-CZ" dirty="0"/>
              <a:t>bond </a:t>
            </a:r>
            <a:r>
              <a:rPr lang="cs-CZ" dirty="0" err="1"/>
              <a:t>strength</a:t>
            </a:r>
            <a:endParaRPr lang="cs-CZ" sz="2800" dirty="0">
              <a:latin typeface="+mn-lt"/>
            </a:endParaRPr>
          </a:p>
        </p:txBody>
      </p:sp>
      <p:sp>
        <p:nvSpPr>
          <p:cNvPr id="5" name="Levá složená závorka 4">
            <a:extLst>
              <a:ext uri="{FF2B5EF4-FFF2-40B4-BE49-F238E27FC236}">
                <a16:creationId xmlns:a16="http://schemas.microsoft.com/office/drawing/2014/main" id="{02B90FE4-823F-4DA2-BB75-8B655137DF64}"/>
              </a:ext>
            </a:extLst>
          </p:cNvPr>
          <p:cNvSpPr/>
          <p:nvPr/>
        </p:nvSpPr>
        <p:spPr>
          <a:xfrm>
            <a:off x="1054224" y="3933056"/>
            <a:ext cx="217240" cy="2534209"/>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cs-CZ"/>
          </a:p>
        </p:txBody>
      </p:sp>
      <p:sp>
        <p:nvSpPr>
          <p:cNvPr id="6" name="Nadpis 1">
            <a:extLst>
              <a:ext uri="{FF2B5EF4-FFF2-40B4-BE49-F238E27FC236}">
                <a16:creationId xmlns:a16="http://schemas.microsoft.com/office/drawing/2014/main" id="{3DAADB89-5FCA-4129-8547-B27123775C39}"/>
              </a:ext>
            </a:extLst>
          </p:cNvPr>
          <p:cNvSpPr txBox="1">
            <a:spLocks/>
          </p:cNvSpPr>
          <p:nvPr/>
        </p:nvSpPr>
        <p:spPr>
          <a:xfrm rot="16200000">
            <a:off x="-529467" y="4810351"/>
            <a:ext cx="2576588" cy="73724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cs-CZ" sz="2000" dirty="0">
                <a:latin typeface="+mn-lt"/>
                <a:ea typeface="+mn-ea"/>
                <a:cs typeface="+mn-cs"/>
              </a:rPr>
              <a:t>Van der </a:t>
            </a:r>
            <a:r>
              <a:rPr lang="cs-CZ" sz="2000" dirty="0" err="1">
                <a:latin typeface="+mn-lt"/>
                <a:ea typeface="+mn-ea"/>
                <a:cs typeface="+mn-cs"/>
              </a:rPr>
              <a:t>Waals</a:t>
            </a:r>
            <a:r>
              <a:rPr lang="cs-CZ" sz="2000" dirty="0">
                <a:latin typeface="+mn-lt"/>
                <a:ea typeface="+mn-ea"/>
                <a:cs typeface="+mn-cs"/>
              </a:rPr>
              <a:t> </a:t>
            </a:r>
            <a:r>
              <a:rPr lang="cs-CZ" sz="2000" dirty="0" err="1">
                <a:latin typeface="+mn-lt"/>
                <a:ea typeface="+mn-ea"/>
                <a:cs typeface="+mn-cs"/>
              </a:rPr>
              <a:t>forces</a:t>
            </a:r>
            <a:endParaRPr lang="cs-CZ" sz="2000" dirty="0">
              <a:latin typeface="+mn-lt"/>
              <a:ea typeface="+mn-ea"/>
              <a:cs typeface="+mn-cs"/>
            </a:endParaRPr>
          </a:p>
        </p:txBody>
      </p:sp>
      <p:sp>
        <p:nvSpPr>
          <p:cNvPr id="7"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24</a:t>
            </a:fld>
            <a:endParaRPr lang="cs-CZ" sz="1600" b="1" dirty="0">
              <a:solidFill>
                <a:schemeClr val="tx1"/>
              </a:solidFill>
            </a:endParaRPr>
          </a:p>
        </p:txBody>
      </p:sp>
    </p:spTree>
    <p:extLst>
      <p:ext uri="{BB962C8B-B14F-4D97-AF65-F5344CB8AC3E}">
        <p14:creationId xmlns:p14="http://schemas.microsoft.com/office/powerpoint/2010/main" val="235055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Approximate</a:t>
            </a:r>
            <a:r>
              <a:rPr lang="cs-CZ" sz="3600" b="1" dirty="0">
                <a:ea typeface="+mn-ea"/>
                <a:cs typeface="+mn-cs"/>
              </a:rPr>
              <a:t> bond </a:t>
            </a:r>
            <a:r>
              <a:rPr lang="cs-CZ" sz="3600" b="1" dirty="0" err="1">
                <a:ea typeface="+mn-ea"/>
                <a:cs typeface="+mn-cs"/>
              </a:rPr>
              <a:t>strength</a:t>
            </a:r>
            <a:r>
              <a:rPr lang="cs-CZ" sz="3600" b="1" dirty="0">
                <a:ea typeface="+mn-ea"/>
                <a:cs typeface="+mn-cs"/>
              </a:rPr>
              <a:t>*</a:t>
            </a:r>
            <a:endParaRPr lang="cs-CZ" sz="3600" b="1" baseline="30000" dirty="0">
              <a:ea typeface="+mn-ea"/>
              <a:cs typeface="+mn-cs"/>
            </a:endParaRPr>
          </a:p>
        </p:txBody>
      </p:sp>
      <p:graphicFrame>
        <p:nvGraphicFramePr>
          <p:cNvPr id="7" name="Tabulka 4">
            <a:extLst>
              <a:ext uri="{FF2B5EF4-FFF2-40B4-BE49-F238E27FC236}">
                <a16:creationId xmlns:a16="http://schemas.microsoft.com/office/drawing/2014/main" id="{87E8E60B-7653-4189-87ED-B758B1BFD10E}"/>
              </a:ext>
            </a:extLst>
          </p:cNvPr>
          <p:cNvGraphicFramePr>
            <a:graphicFrameLocks/>
          </p:cNvGraphicFramePr>
          <p:nvPr>
            <p:extLst>
              <p:ext uri="{D42A27DB-BD31-4B8C-83A1-F6EECF244321}">
                <p14:modId xmlns:p14="http://schemas.microsoft.com/office/powerpoint/2010/main" val="526817240"/>
              </p:ext>
            </p:extLst>
          </p:nvPr>
        </p:nvGraphicFramePr>
        <p:xfrm>
          <a:off x="267648" y="2131750"/>
          <a:ext cx="5688632" cy="4267040"/>
        </p:xfrm>
        <a:graphic>
          <a:graphicData uri="http://schemas.openxmlformats.org/drawingml/2006/table">
            <a:tbl>
              <a:tblPr firstRow="1" bandRow="1">
                <a:tableStyleId>{2D5ABB26-0587-4C30-8999-92F81FD0307C}</a:tableStyleId>
              </a:tblPr>
              <a:tblGrid>
                <a:gridCol w="1422158">
                  <a:extLst>
                    <a:ext uri="{9D8B030D-6E8A-4147-A177-3AD203B41FA5}">
                      <a16:colId xmlns:a16="http://schemas.microsoft.com/office/drawing/2014/main" val="3329525364"/>
                    </a:ext>
                  </a:extLst>
                </a:gridCol>
                <a:gridCol w="1422158">
                  <a:extLst>
                    <a:ext uri="{9D8B030D-6E8A-4147-A177-3AD203B41FA5}">
                      <a16:colId xmlns:a16="http://schemas.microsoft.com/office/drawing/2014/main" val="3156510106"/>
                    </a:ext>
                  </a:extLst>
                </a:gridCol>
                <a:gridCol w="2844316">
                  <a:extLst>
                    <a:ext uri="{9D8B030D-6E8A-4147-A177-3AD203B41FA5}">
                      <a16:colId xmlns:a16="http://schemas.microsoft.com/office/drawing/2014/main" val="3507656845"/>
                    </a:ext>
                  </a:extLst>
                </a:gridCol>
              </a:tblGrid>
              <a:tr h="864096">
                <a:tc gridSpan="2">
                  <a:txBody>
                    <a:bodyPr/>
                    <a:lstStyle/>
                    <a:p>
                      <a:pPr algn="ctr"/>
                      <a:r>
                        <a:rPr lang="cs-CZ" sz="1600" b="0" kern="1200" dirty="0">
                          <a:ln>
                            <a:noFill/>
                          </a:ln>
                          <a:solidFill>
                            <a:sysClr val="windowText" lastClr="000000"/>
                          </a:solidFill>
                          <a:effectLst/>
                        </a:rPr>
                        <a:t>bond</a:t>
                      </a:r>
                      <a:endParaRPr lang="cs-CZ" sz="1600" b="0" kern="1200" dirty="0">
                        <a:ln>
                          <a:noFill/>
                        </a:ln>
                        <a:solidFill>
                          <a:sysClr val="windowText" lastClr="000000"/>
                        </a:solidFill>
                        <a:effectLst/>
                        <a:latin typeface="+mn-lt"/>
                        <a:ea typeface="+mn-ea"/>
                        <a:cs typeface="+mn-cs"/>
                      </a:endParaRPr>
                    </a:p>
                  </a:txBody>
                  <a:tcPr anchor="ctr">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pPr algn="ctr"/>
                      <a:r>
                        <a:rPr lang="cs-CZ" sz="1600" b="0" kern="1200" dirty="0" err="1">
                          <a:ln>
                            <a:noFill/>
                          </a:ln>
                          <a:solidFill>
                            <a:sysClr val="windowText" lastClr="000000"/>
                          </a:solidFill>
                          <a:effectLst/>
                        </a:rPr>
                        <a:t>approximate</a:t>
                      </a:r>
                      <a:r>
                        <a:rPr lang="cs-CZ" sz="1600" b="0" kern="1200" dirty="0">
                          <a:ln>
                            <a:noFill/>
                          </a:ln>
                          <a:solidFill>
                            <a:sysClr val="windowText" lastClr="000000"/>
                          </a:solidFill>
                          <a:effectLst/>
                        </a:rPr>
                        <a:t> </a:t>
                      </a:r>
                      <a:r>
                        <a:rPr lang="cs-CZ" sz="1600" b="0" kern="1200" dirty="0" err="1">
                          <a:ln>
                            <a:noFill/>
                          </a:ln>
                          <a:solidFill>
                            <a:sysClr val="windowText" lastClr="000000"/>
                          </a:solidFill>
                          <a:effectLst/>
                        </a:rPr>
                        <a:t>dissociation</a:t>
                      </a:r>
                      <a:r>
                        <a:rPr lang="cs-CZ" sz="1600" b="0" kern="1200" dirty="0">
                          <a:ln>
                            <a:noFill/>
                          </a:ln>
                          <a:solidFill>
                            <a:sysClr val="windowText" lastClr="000000"/>
                          </a:solidFill>
                          <a:effectLst/>
                        </a:rPr>
                        <a:t> </a:t>
                      </a:r>
                      <a:r>
                        <a:rPr lang="cs-CZ" sz="1600" b="0" kern="1200" dirty="0" err="1">
                          <a:ln>
                            <a:noFill/>
                          </a:ln>
                          <a:solidFill>
                            <a:sysClr val="windowText" lastClr="000000"/>
                          </a:solidFill>
                          <a:effectLst/>
                        </a:rPr>
                        <a:t>energy</a:t>
                      </a:r>
                      <a:r>
                        <a:rPr lang="cs-CZ" sz="1600" b="0" kern="1200" dirty="0">
                          <a:ln>
                            <a:noFill/>
                          </a:ln>
                          <a:solidFill>
                            <a:sysClr val="windowText" lastClr="000000"/>
                          </a:solidFill>
                          <a:effectLst/>
                        </a:rPr>
                        <a:t/>
                      </a:r>
                      <a:br>
                        <a:rPr lang="cs-CZ" sz="1600" b="0" kern="1200" dirty="0">
                          <a:ln>
                            <a:noFill/>
                          </a:ln>
                          <a:solidFill>
                            <a:sysClr val="windowText" lastClr="000000"/>
                          </a:solidFill>
                          <a:effectLst/>
                        </a:rPr>
                      </a:br>
                      <a:r>
                        <a:rPr lang="cs-CZ" sz="1600" b="0" kern="1200" dirty="0">
                          <a:ln>
                            <a:noFill/>
                          </a:ln>
                          <a:solidFill>
                            <a:sysClr val="windowText" lastClr="000000"/>
                          </a:solidFill>
                          <a:effectLst/>
                        </a:rPr>
                        <a:t>[</a:t>
                      </a:r>
                      <a:r>
                        <a:rPr lang="cs-CZ" sz="1600" b="0" kern="1200" dirty="0" err="1">
                          <a:ln>
                            <a:noFill/>
                          </a:ln>
                          <a:solidFill>
                            <a:sysClr val="windowText" lastClr="000000"/>
                          </a:solidFill>
                          <a:effectLst/>
                        </a:rPr>
                        <a:t>kJ</a:t>
                      </a:r>
                      <a:r>
                        <a:rPr lang="cs-CZ" sz="1600" b="0" kern="1200" dirty="0">
                          <a:ln>
                            <a:noFill/>
                          </a:ln>
                          <a:solidFill>
                            <a:sysClr val="windowText" lastClr="000000"/>
                          </a:solidFill>
                          <a:effectLst/>
                        </a:rPr>
                        <a:t>/mol]</a:t>
                      </a:r>
                      <a:endParaRPr lang="cs-CZ" sz="1600" b="0" kern="1200" dirty="0">
                        <a:ln>
                          <a:noFill/>
                        </a:ln>
                        <a:solidFill>
                          <a:sysClr val="windowText" lastClr="000000"/>
                        </a:solidFill>
                        <a:effectLst/>
                        <a:latin typeface="+mn-lt"/>
                        <a:ea typeface="+mn-ea"/>
                        <a:cs typeface="+mn-cs"/>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1772711"/>
                  </a:ext>
                </a:extLst>
              </a:tr>
              <a:tr h="425368">
                <a:tc rowSpan="4">
                  <a:txBody>
                    <a:bodyPr/>
                    <a:lstStyle/>
                    <a:p>
                      <a:pPr algn="ctr"/>
                      <a:r>
                        <a:rPr lang="cs-CZ" sz="1600" b="0" kern="1200" dirty="0" err="1">
                          <a:ln>
                            <a:noFill/>
                          </a:ln>
                          <a:solidFill>
                            <a:sysClr val="windowText" lastClr="000000"/>
                          </a:solidFill>
                          <a:effectLst/>
                        </a:rPr>
                        <a:t>covalent</a:t>
                      </a:r>
                      <a:endParaRPr lang="cs-CZ" sz="1600" b="0" kern="1200" dirty="0">
                        <a:ln>
                          <a:noFill/>
                        </a:ln>
                        <a:solidFill>
                          <a:sysClr val="windowText" lastClr="000000"/>
                        </a:solidFill>
                        <a:effectLst/>
                        <a:latin typeface="+mn-lt"/>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algn="ctr"/>
                      <a:r>
                        <a:rPr lang="cs-CZ" sz="1600" b="0" kern="1200" dirty="0">
                          <a:ln>
                            <a:noFill/>
                          </a:ln>
                          <a:solidFill>
                            <a:schemeClr val="bg1">
                              <a:lumMod val="65000"/>
                            </a:schemeClr>
                          </a:solidFill>
                          <a:effectLst/>
                        </a:rPr>
                        <a:t>C-C</a:t>
                      </a:r>
                      <a:endParaRPr lang="cs-CZ" sz="1600" b="0" kern="1200" dirty="0">
                        <a:ln>
                          <a:noFill/>
                        </a:ln>
                        <a:solidFill>
                          <a:schemeClr val="bg1">
                            <a:lumMod val="65000"/>
                          </a:schemeClr>
                        </a:solidFill>
                        <a:effectLst/>
                        <a:latin typeface="+mn-lt"/>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pPr algn="ctr"/>
                      <a:r>
                        <a:rPr lang="cs-CZ" sz="1600" b="0" kern="1200" dirty="0">
                          <a:ln>
                            <a:noFill/>
                          </a:ln>
                          <a:solidFill>
                            <a:sysClr val="windowText" lastClr="000000"/>
                          </a:solidFill>
                          <a:effectLst/>
                        </a:rPr>
                        <a:t>340</a:t>
                      </a:r>
                      <a:endParaRPr lang="cs-CZ" sz="1600" b="0" kern="1200" dirty="0">
                        <a:ln>
                          <a:noFill/>
                        </a:ln>
                        <a:solidFill>
                          <a:sysClr val="windowText" lastClr="000000"/>
                        </a:solidFill>
                        <a:effectLst/>
                        <a:latin typeface="+mn-lt"/>
                        <a:ea typeface="+mn-ea"/>
                        <a:cs typeface="+mn-cs"/>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4514194"/>
                  </a:ext>
                </a:extLst>
              </a:tr>
              <a:tr h="425368">
                <a:tc vMerge="1">
                  <a:txBody>
                    <a:bodyPr/>
                    <a:lstStyle/>
                    <a:p>
                      <a:endParaRPr lang="cs-CZ" dirty="0"/>
                    </a:p>
                  </a:txBody>
                  <a:tcPr/>
                </a:tc>
                <a:tc>
                  <a:txBody>
                    <a:bodyPr/>
                    <a:lstStyle/>
                    <a:p>
                      <a:pPr algn="ctr"/>
                      <a:r>
                        <a:rPr lang="cs-CZ" sz="1600" b="0" kern="1200" dirty="0">
                          <a:ln>
                            <a:noFill/>
                          </a:ln>
                          <a:solidFill>
                            <a:schemeClr val="bg1">
                              <a:lumMod val="65000"/>
                            </a:schemeClr>
                          </a:solidFill>
                          <a:effectLst/>
                        </a:rPr>
                        <a:t>C=C</a:t>
                      </a:r>
                      <a:endParaRPr lang="cs-CZ" sz="1600" b="0" kern="1200" dirty="0">
                        <a:ln>
                          <a:noFill/>
                        </a:ln>
                        <a:solidFill>
                          <a:schemeClr val="bg1">
                            <a:lumMod val="65000"/>
                          </a:schemeClr>
                        </a:solidFill>
                        <a:effectLst/>
                        <a:latin typeface="+mn-lt"/>
                        <a:ea typeface="+mn-ea"/>
                        <a:cs typeface="+mn-cs"/>
                      </a:endParaRPr>
                    </a:p>
                  </a:txBody>
                  <a:tcPr anchor="ctr"/>
                </a:tc>
                <a:tc>
                  <a:txBody>
                    <a:bodyPr/>
                    <a:lstStyle/>
                    <a:p>
                      <a:pPr algn="ctr"/>
                      <a:r>
                        <a:rPr lang="cs-CZ" sz="1600" b="0" kern="1200" dirty="0">
                          <a:ln>
                            <a:noFill/>
                          </a:ln>
                          <a:solidFill>
                            <a:sysClr val="windowText" lastClr="000000"/>
                          </a:solidFill>
                          <a:effectLst/>
                        </a:rPr>
                        <a:t>620</a:t>
                      </a:r>
                      <a:endParaRPr lang="cs-CZ" sz="1600" b="0" kern="1200" dirty="0">
                        <a:ln>
                          <a:noFill/>
                        </a:ln>
                        <a:solidFill>
                          <a:sysClr val="windowText" lastClr="000000"/>
                        </a:solidFill>
                        <a:effectLst/>
                        <a:latin typeface="+mn-lt"/>
                        <a:ea typeface="+mn-ea"/>
                        <a:cs typeface="+mn-cs"/>
                      </a:endParaRPr>
                    </a:p>
                  </a:txBody>
                  <a:tcPr anchor="ctr"/>
                </a:tc>
                <a:extLst>
                  <a:ext uri="{0D108BD9-81ED-4DB2-BD59-A6C34878D82A}">
                    <a16:rowId xmlns:a16="http://schemas.microsoft.com/office/drawing/2014/main" val="3005381109"/>
                  </a:ext>
                </a:extLst>
              </a:tr>
              <a:tr h="425368">
                <a:tc vMerge="1">
                  <a:txBody>
                    <a:bodyPr/>
                    <a:lstStyle/>
                    <a:p>
                      <a:endParaRPr lang="cs-CZ" dirty="0"/>
                    </a:p>
                  </a:txBody>
                  <a:tcPr/>
                </a:tc>
                <a:tc>
                  <a:txBody>
                    <a:bodyPr/>
                    <a:lstStyle/>
                    <a:p>
                      <a:pPr algn="ctr"/>
                      <a:r>
                        <a:rPr lang="cs-CZ" sz="1600" b="0" kern="1200" dirty="0">
                          <a:ln>
                            <a:noFill/>
                          </a:ln>
                          <a:solidFill>
                            <a:schemeClr val="bg1">
                              <a:lumMod val="65000"/>
                            </a:schemeClr>
                          </a:solidFill>
                          <a:effectLst/>
                        </a:rPr>
                        <a:t>C≡C</a:t>
                      </a:r>
                      <a:endParaRPr lang="cs-CZ" sz="1600" b="0" kern="1200" dirty="0">
                        <a:ln>
                          <a:noFill/>
                        </a:ln>
                        <a:solidFill>
                          <a:schemeClr val="bg1">
                            <a:lumMod val="65000"/>
                          </a:schemeClr>
                        </a:solidFill>
                        <a:effectLst/>
                        <a:latin typeface="+mn-lt"/>
                        <a:ea typeface="+mn-ea"/>
                        <a:cs typeface="+mn-cs"/>
                      </a:endParaRPr>
                    </a:p>
                  </a:txBody>
                  <a:tcPr anchor="ctr"/>
                </a:tc>
                <a:tc>
                  <a:txBody>
                    <a:bodyPr/>
                    <a:lstStyle/>
                    <a:p>
                      <a:pPr algn="ctr"/>
                      <a:r>
                        <a:rPr lang="cs-CZ" sz="1600" b="0" kern="1200" dirty="0">
                          <a:ln>
                            <a:noFill/>
                          </a:ln>
                          <a:solidFill>
                            <a:sysClr val="windowText" lastClr="000000"/>
                          </a:solidFill>
                          <a:effectLst/>
                        </a:rPr>
                        <a:t>810</a:t>
                      </a:r>
                      <a:endParaRPr lang="cs-CZ" sz="1600" b="0" kern="1200" dirty="0">
                        <a:ln>
                          <a:noFill/>
                        </a:ln>
                        <a:solidFill>
                          <a:sysClr val="windowText" lastClr="000000"/>
                        </a:solidFill>
                        <a:effectLst/>
                        <a:latin typeface="+mn-lt"/>
                        <a:ea typeface="+mn-ea"/>
                        <a:cs typeface="+mn-cs"/>
                      </a:endParaRPr>
                    </a:p>
                  </a:txBody>
                  <a:tcPr anchor="ctr"/>
                </a:tc>
                <a:extLst>
                  <a:ext uri="{0D108BD9-81ED-4DB2-BD59-A6C34878D82A}">
                    <a16:rowId xmlns:a16="http://schemas.microsoft.com/office/drawing/2014/main" val="3234879578"/>
                  </a:ext>
                </a:extLst>
              </a:tr>
              <a:tr h="425368">
                <a:tc vMerge="1">
                  <a:txBody>
                    <a:bodyPr/>
                    <a:lstStyle/>
                    <a:p>
                      <a:endParaRPr lang="cs-CZ" dirty="0"/>
                    </a:p>
                  </a:txBody>
                  <a:tcPr/>
                </a:tc>
                <a:tc>
                  <a:txBody>
                    <a:bodyPr/>
                    <a:lstStyle/>
                    <a:p>
                      <a:pPr algn="ctr"/>
                      <a:r>
                        <a:rPr lang="cs-CZ" sz="1600" b="0" kern="1200" dirty="0">
                          <a:ln>
                            <a:noFill/>
                          </a:ln>
                          <a:solidFill>
                            <a:schemeClr val="bg1">
                              <a:lumMod val="65000"/>
                            </a:schemeClr>
                          </a:solidFill>
                          <a:effectLst/>
                        </a:rPr>
                        <a:t>C-H</a:t>
                      </a:r>
                      <a:endParaRPr lang="cs-CZ" sz="1600" b="0" kern="1200" dirty="0">
                        <a:ln>
                          <a:noFill/>
                        </a:ln>
                        <a:solidFill>
                          <a:schemeClr val="bg1">
                            <a:lumMod val="65000"/>
                          </a:schemeClr>
                        </a:solidFill>
                        <a:effectLst/>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cs-CZ" sz="1600" b="0" kern="1200" dirty="0">
                          <a:ln>
                            <a:noFill/>
                          </a:ln>
                          <a:solidFill>
                            <a:sysClr val="windowText" lastClr="000000"/>
                          </a:solidFill>
                          <a:effectLst/>
                        </a:rPr>
                        <a:t>420</a:t>
                      </a:r>
                      <a:endParaRPr lang="cs-CZ" sz="1600" b="0" kern="1200" dirty="0">
                        <a:ln>
                          <a:noFill/>
                        </a:ln>
                        <a:solidFill>
                          <a:sysClr val="windowText" lastClr="000000"/>
                        </a:solidFill>
                        <a:effectLst/>
                        <a:latin typeface="+mn-lt"/>
                        <a:ea typeface="+mn-ea"/>
                        <a:cs typeface="+mn-cs"/>
                      </a:endParaRPr>
                    </a:p>
                  </a:txBody>
                  <a:tcPr anchor="ctr"/>
                </a:tc>
                <a:extLst>
                  <a:ext uri="{0D108BD9-81ED-4DB2-BD59-A6C34878D82A}">
                    <a16:rowId xmlns:a16="http://schemas.microsoft.com/office/drawing/2014/main" val="288292140"/>
                  </a:ext>
                </a:extLst>
              </a:tr>
              <a:tr h="425368">
                <a:tc gridSpan="2">
                  <a:txBody>
                    <a:bodyPr/>
                    <a:lstStyle/>
                    <a:p>
                      <a:pPr algn="ctr"/>
                      <a:r>
                        <a:rPr lang="cs-CZ" sz="1600" b="0" kern="1200" dirty="0" err="1">
                          <a:ln>
                            <a:noFill/>
                          </a:ln>
                          <a:solidFill>
                            <a:sysClr val="windowText" lastClr="000000"/>
                          </a:solidFill>
                          <a:effectLst/>
                        </a:rPr>
                        <a:t>ionic</a:t>
                      </a:r>
                      <a:endParaRPr lang="cs-CZ" sz="1600" b="0" kern="1200" dirty="0">
                        <a:ln>
                          <a:noFill/>
                        </a:ln>
                        <a:solidFill>
                          <a:sysClr val="windowText" lastClr="000000"/>
                        </a:solidFill>
                        <a:effectLst/>
                        <a:latin typeface="+mn-lt"/>
                        <a:ea typeface="+mn-ea"/>
                        <a:cs typeface="+mn-cs"/>
                      </a:endParaRPr>
                    </a:p>
                  </a:txBody>
                  <a:tcPr anchor="ctr"/>
                </a:tc>
                <a:tc hMerge="1">
                  <a:txBody>
                    <a:bodyPr/>
                    <a:lstStyle/>
                    <a:p>
                      <a:endParaRPr lang="cs-CZ"/>
                    </a:p>
                  </a:txBody>
                  <a:tcPr/>
                </a:tc>
                <a:tc>
                  <a:txBody>
                    <a:bodyPr/>
                    <a:lstStyle/>
                    <a:p>
                      <a:pPr algn="ctr"/>
                      <a:r>
                        <a:rPr lang="cs-CZ" sz="1600" b="0" kern="1200" dirty="0">
                          <a:ln>
                            <a:noFill/>
                          </a:ln>
                          <a:solidFill>
                            <a:sysClr val="windowText" lastClr="000000"/>
                          </a:solidFill>
                          <a:effectLst/>
                        </a:rPr>
                        <a:t>400 až 1000</a:t>
                      </a:r>
                      <a:endParaRPr lang="cs-CZ" sz="1600" b="0" kern="1200" dirty="0">
                        <a:ln>
                          <a:noFill/>
                        </a:ln>
                        <a:solidFill>
                          <a:sysClr val="windowText" lastClr="000000"/>
                        </a:solidFill>
                        <a:effectLst/>
                        <a:latin typeface="+mn-lt"/>
                        <a:ea typeface="+mn-ea"/>
                        <a:cs typeface="+mn-cs"/>
                      </a:endParaRPr>
                    </a:p>
                  </a:txBody>
                  <a:tcPr anchor="ctr"/>
                </a:tc>
                <a:extLst>
                  <a:ext uri="{0D108BD9-81ED-4DB2-BD59-A6C34878D82A}">
                    <a16:rowId xmlns:a16="http://schemas.microsoft.com/office/drawing/2014/main" val="3807158813"/>
                  </a:ext>
                </a:extLst>
              </a:tr>
              <a:tr h="425368">
                <a:tc gridSpan="2">
                  <a:txBody>
                    <a:bodyPr/>
                    <a:lstStyle/>
                    <a:p>
                      <a:pPr algn="ctr"/>
                      <a:r>
                        <a:rPr lang="cs-CZ" sz="1600" b="0" kern="1200" dirty="0" err="1">
                          <a:ln>
                            <a:noFill/>
                          </a:ln>
                          <a:solidFill>
                            <a:sysClr val="windowText" lastClr="000000"/>
                          </a:solidFill>
                          <a:effectLst/>
                        </a:rPr>
                        <a:t>metalic</a:t>
                      </a:r>
                      <a:endParaRPr lang="cs-CZ" sz="1600" b="0" kern="1200" dirty="0">
                        <a:ln>
                          <a:noFill/>
                        </a:ln>
                        <a:solidFill>
                          <a:sysClr val="windowText" lastClr="000000"/>
                        </a:solidFill>
                        <a:effectLst/>
                        <a:latin typeface="+mn-lt"/>
                        <a:ea typeface="+mn-ea"/>
                        <a:cs typeface="+mn-cs"/>
                      </a:endParaRPr>
                    </a:p>
                  </a:txBody>
                  <a:tcPr anchor="ctr"/>
                </a:tc>
                <a:tc hMerge="1">
                  <a:txBody>
                    <a:bodyPr/>
                    <a:lstStyle/>
                    <a:p>
                      <a:endParaRPr lang="cs-CZ"/>
                    </a:p>
                  </a:txBody>
                  <a:tcPr/>
                </a:tc>
                <a:tc>
                  <a:txBody>
                    <a:bodyPr/>
                    <a:lstStyle/>
                    <a:p>
                      <a:pPr algn="ctr"/>
                      <a:r>
                        <a:rPr lang="cs-CZ" sz="1600" b="0" kern="1200" dirty="0">
                          <a:ln>
                            <a:noFill/>
                          </a:ln>
                          <a:solidFill>
                            <a:sysClr val="windowText" lastClr="000000"/>
                          </a:solidFill>
                          <a:effectLst/>
                        </a:rPr>
                        <a:t>100 až 400</a:t>
                      </a:r>
                      <a:endParaRPr lang="cs-CZ" sz="1600" b="0" kern="1200" dirty="0">
                        <a:ln>
                          <a:noFill/>
                        </a:ln>
                        <a:solidFill>
                          <a:sysClr val="windowText" lastClr="000000"/>
                        </a:solidFill>
                        <a:effectLst/>
                        <a:latin typeface="+mn-lt"/>
                        <a:ea typeface="+mn-ea"/>
                        <a:cs typeface="+mn-cs"/>
                      </a:endParaRPr>
                    </a:p>
                  </a:txBody>
                  <a:tcPr anchor="ctr"/>
                </a:tc>
                <a:extLst>
                  <a:ext uri="{0D108BD9-81ED-4DB2-BD59-A6C34878D82A}">
                    <a16:rowId xmlns:a16="http://schemas.microsoft.com/office/drawing/2014/main" val="2720688585"/>
                  </a:ext>
                </a:extLst>
              </a:tr>
              <a:tr h="425368">
                <a:tc gridSpan="2">
                  <a:txBody>
                    <a:bodyPr/>
                    <a:lstStyle/>
                    <a:p>
                      <a:pPr algn="ctr"/>
                      <a:r>
                        <a:rPr lang="cs-CZ" sz="1600" b="0" kern="1200" dirty="0">
                          <a:ln>
                            <a:noFill/>
                          </a:ln>
                          <a:solidFill>
                            <a:sysClr val="windowText" lastClr="000000"/>
                          </a:solidFill>
                          <a:effectLst/>
                        </a:rPr>
                        <a:t>H-bond</a:t>
                      </a:r>
                      <a:endParaRPr lang="cs-CZ" sz="1600" b="0" kern="1200" dirty="0">
                        <a:ln>
                          <a:noFill/>
                        </a:ln>
                        <a:solidFill>
                          <a:sysClr val="windowText" lastClr="000000"/>
                        </a:solidFill>
                        <a:effectLst/>
                        <a:latin typeface="+mn-lt"/>
                        <a:ea typeface="+mn-ea"/>
                        <a:cs typeface="+mn-cs"/>
                      </a:endParaRPr>
                    </a:p>
                  </a:txBody>
                  <a:tcPr anchor="ctr"/>
                </a:tc>
                <a:tc hMerge="1">
                  <a:txBody>
                    <a:bodyPr/>
                    <a:lstStyle/>
                    <a:p>
                      <a:endParaRPr lang="cs-CZ"/>
                    </a:p>
                  </a:txBody>
                  <a:tcPr/>
                </a:tc>
                <a:tc>
                  <a:txBody>
                    <a:bodyPr/>
                    <a:lstStyle/>
                    <a:p>
                      <a:pPr algn="ctr"/>
                      <a:r>
                        <a:rPr lang="cs-CZ" sz="1600" b="0" kern="1200" dirty="0">
                          <a:ln>
                            <a:noFill/>
                          </a:ln>
                          <a:solidFill>
                            <a:sysClr val="windowText" lastClr="000000"/>
                          </a:solidFill>
                          <a:effectLst/>
                        </a:rPr>
                        <a:t>10 až 40</a:t>
                      </a:r>
                      <a:endParaRPr lang="cs-CZ" sz="1600" b="0" kern="1200" dirty="0">
                        <a:ln>
                          <a:noFill/>
                        </a:ln>
                        <a:solidFill>
                          <a:sysClr val="windowText" lastClr="000000"/>
                        </a:solidFill>
                        <a:effectLst/>
                        <a:latin typeface="+mn-lt"/>
                        <a:ea typeface="+mn-ea"/>
                        <a:cs typeface="+mn-cs"/>
                      </a:endParaRPr>
                    </a:p>
                  </a:txBody>
                  <a:tcPr anchor="ctr"/>
                </a:tc>
                <a:extLst>
                  <a:ext uri="{0D108BD9-81ED-4DB2-BD59-A6C34878D82A}">
                    <a16:rowId xmlns:a16="http://schemas.microsoft.com/office/drawing/2014/main" val="470123246"/>
                  </a:ext>
                </a:extLst>
              </a:tr>
              <a:tr h="425368">
                <a:tc gridSpan="2">
                  <a:txBody>
                    <a:bodyPr/>
                    <a:lstStyle/>
                    <a:p>
                      <a:pPr algn="ctr"/>
                      <a:r>
                        <a:rPr lang="cs-CZ" sz="1600" b="0" kern="1200" dirty="0" err="1">
                          <a:ln>
                            <a:noFill/>
                          </a:ln>
                          <a:solidFill>
                            <a:sysClr val="windowText" lastClr="000000"/>
                          </a:solidFill>
                          <a:effectLst/>
                        </a:rPr>
                        <a:t>other</a:t>
                      </a:r>
                      <a:r>
                        <a:rPr lang="cs-CZ" sz="1600" b="0" kern="1200" dirty="0">
                          <a:ln>
                            <a:noFill/>
                          </a:ln>
                          <a:solidFill>
                            <a:sysClr val="windowText" lastClr="000000"/>
                          </a:solidFill>
                          <a:effectLst/>
                        </a:rPr>
                        <a:t> Van der </a:t>
                      </a:r>
                      <a:r>
                        <a:rPr lang="cs-CZ" sz="1600" b="0" kern="1200" dirty="0" err="1">
                          <a:ln>
                            <a:noFill/>
                          </a:ln>
                          <a:solidFill>
                            <a:sysClr val="windowText" lastClr="000000"/>
                          </a:solidFill>
                          <a:effectLst/>
                        </a:rPr>
                        <a:t>Waals</a:t>
                      </a:r>
                      <a:endParaRPr lang="cs-CZ" sz="1600" b="0" kern="1200" dirty="0">
                        <a:ln>
                          <a:noFill/>
                        </a:ln>
                        <a:solidFill>
                          <a:sysClr val="windowText" lastClr="000000"/>
                        </a:solidFill>
                        <a:effectLst/>
                        <a:latin typeface="+mn-lt"/>
                        <a:ea typeface="+mn-ea"/>
                        <a:cs typeface="+mn-cs"/>
                      </a:endParaRPr>
                    </a:p>
                  </a:txBody>
                  <a:tcPr anchor="ctr"/>
                </a:tc>
                <a:tc hMerge="1">
                  <a:txBody>
                    <a:bodyPr/>
                    <a:lstStyle/>
                    <a:p>
                      <a:endParaRPr lang="cs-CZ"/>
                    </a:p>
                  </a:txBody>
                  <a:tcPr/>
                </a:tc>
                <a:tc>
                  <a:txBody>
                    <a:bodyPr/>
                    <a:lstStyle/>
                    <a:p>
                      <a:pPr algn="ctr"/>
                      <a:r>
                        <a:rPr lang="cs-CZ" sz="1600" b="0" kern="1200" dirty="0">
                          <a:ln>
                            <a:noFill/>
                          </a:ln>
                          <a:solidFill>
                            <a:sysClr val="windowText" lastClr="000000"/>
                          </a:solidFill>
                          <a:effectLst/>
                        </a:rPr>
                        <a:t>2 až 15</a:t>
                      </a:r>
                      <a:endParaRPr lang="cs-CZ" sz="1600" b="0" kern="1200" dirty="0">
                        <a:ln>
                          <a:noFill/>
                        </a:ln>
                        <a:solidFill>
                          <a:sysClr val="windowText" lastClr="000000"/>
                        </a:solidFill>
                        <a:effectLst/>
                        <a:latin typeface="+mn-lt"/>
                        <a:ea typeface="+mn-ea"/>
                        <a:cs typeface="+mn-cs"/>
                      </a:endParaRPr>
                    </a:p>
                  </a:txBody>
                  <a:tcPr anchor="ctr"/>
                </a:tc>
                <a:extLst>
                  <a:ext uri="{0D108BD9-81ED-4DB2-BD59-A6C34878D82A}">
                    <a16:rowId xmlns:a16="http://schemas.microsoft.com/office/drawing/2014/main" val="3048822912"/>
                  </a:ext>
                </a:extLst>
              </a:tr>
            </a:tbl>
          </a:graphicData>
        </a:graphic>
      </p:graphicFrame>
      <p:graphicFrame>
        <p:nvGraphicFramePr>
          <p:cNvPr id="9" name="Tabulka 4">
            <a:extLst>
              <a:ext uri="{FF2B5EF4-FFF2-40B4-BE49-F238E27FC236}">
                <a16:creationId xmlns:a16="http://schemas.microsoft.com/office/drawing/2014/main" id="{87E8E60B-7653-4189-87ED-B758B1BFD10E}"/>
              </a:ext>
            </a:extLst>
          </p:cNvPr>
          <p:cNvGraphicFramePr>
            <a:graphicFrameLocks/>
          </p:cNvGraphicFramePr>
          <p:nvPr>
            <p:extLst>
              <p:ext uri="{D42A27DB-BD31-4B8C-83A1-F6EECF244321}">
                <p14:modId xmlns:p14="http://schemas.microsoft.com/office/powerpoint/2010/main" val="1406079345"/>
              </p:ext>
            </p:extLst>
          </p:nvPr>
        </p:nvGraphicFramePr>
        <p:xfrm>
          <a:off x="6258259" y="2111560"/>
          <a:ext cx="5688633" cy="4408787"/>
        </p:xfrm>
        <a:graphic>
          <a:graphicData uri="http://schemas.openxmlformats.org/drawingml/2006/table">
            <a:tbl>
              <a:tblPr firstRow="1" bandRow="1">
                <a:tableStyleId>{2D5ABB26-0587-4C30-8999-92F81FD0307C}</a:tableStyleId>
              </a:tblPr>
              <a:tblGrid>
                <a:gridCol w="1896211">
                  <a:extLst>
                    <a:ext uri="{9D8B030D-6E8A-4147-A177-3AD203B41FA5}">
                      <a16:colId xmlns:a16="http://schemas.microsoft.com/office/drawing/2014/main" val="3329525364"/>
                    </a:ext>
                  </a:extLst>
                </a:gridCol>
                <a:gridCol w="1896211">
                  <a:extLst>
                    <a:ext uri="{9D8B030D-6E8A-4147-A177-3AD203B41FA5}">
                      <a16:colId xmlns:a16="http://schemas.microsoft.com/office/drawing/2014/main" val="3507656845"/>
                    </a:ext>
                  </a:extLst>
                </a:gridCol>
                <a:gridCol w="1896211">
                  <a:extLst>
                    <a:ext uri="{9D8B030D-6E8A-4147-A177-3AD203B41FA5}">
                      <a16:colId xmlns:a16="http://schemas.microsoft.com/office/drawing/2014/main" val="1800673483"/>
                    </a:ext>
                  </a:extLst>
                </a:gridCol>
              </a:tblGrid>
              <a:tr h="881757">
                <a:tc>
                  <a:txBody>
                    <a:bodyPr/>
                    <a:lstStyle/>
                    <a:p>
                      <a:pPr algn="ctr"/>
                      <a:r>
                        <a:rPr lang="cs-CZ" sz="1600" b="0" kern="1200" dirty="0">
                          <a:ln>
                            <a:noFill/>
                          </a:ln>
                          <a:solidFill>
                            <a:sysClr val="windowText" lastClr="000000"/>
                          </a:solidFill>
                          <a:effectLst/>
                          <a:latin typeface="+mn-lt"/>
                        </a:rPr>
                        <a:t>bond</a:t>
                      </a:r>
                      <a:endParaRPr lang="cs-CZ" sz="1600" b="0" kern="1200" dirty="0">
                        <a:ln>
                          <a:noFill/>
                        </a:ln>
                        <a:solidFill>
                          <a:sysClr val="windowText" lastClr="000000"/>
                        </a:solidFill>
                        <a:effectLst/>
                        <a:latin typeface="+mn-lt"/>
                        <a:ea typeface="+mn-ea"/>
                        <a:cs typeface="+mn-cs"/>
                      </a:endParaRPr>
                    </a:p>
                  </a:txBody>
                  <a:tcPr anchor="ctr">
                    <a:lnB w="12700" cap="flat" cmpd="sng" algn="ctr">
                      <a:solidFill>
                        <a:schemeClr val="tx1"/>
                      </a:solidFill>
                      <a:prstDash val="solid"/>
                      <a:round/>
                      <a:headEnd type="none" w="med" len="med"/>
                      <a:tailEnd type="none" w="med" len="med"/>
                    </a:lnB>
                  </a:tcPr>
                </a:tc>
                <a:tc>
                  <a:txBody>
                    <a:bodyPr/>
                    <a:lstStyle/>
                    <a:p>
                      <a:pPr algn="ctr"/>
                      <a:r>
                        <a:rPr lang="cs-CZ" sz="1600" b="0" kern="1200" dirty="0" err="1">
                          <a:ln>
                            <a:noFill/>
                          </a:ln>
                          <a:solidFill>
                            <a:sysClr val="windowText" lastClr="000000"/>
                          </a:solidFill>
                          <a:effectLst/>
                        </a:rPr>
                        <a:t>approximate</a:t>
                      </a:r>
                      <a:r>
                        <a:rPr lang="cs-CZ" sz="1600" b="0" kern="1200" dirty="0">
                          <a:ln>
                            <a:noFill/>
                          </a:ln>
                          <a:solidFill>
                            <a:sysClr val="windowText" lastClr="000000"/>
                          </a:solidFill>
                          <a:effectLst/>
                        </a:rPr>
                        <a:t> </a:t>
                      </a:r>
                      <a:r>
                        <a:rPr lang="cs-CZ" sz="1600" b="0" kern="1200" dirty="0" err="1">
                          <a:ln>
                            <a:noFill/>
                          </a:ln>
                          <a:solidFill>
                            <a:sysClr val="windowText" lastClr="000000"/>
                          </a:solidFill>
                          <a:effectLst/>
                        </a:rPr>
                        <a:t>dissociation</a:t>
                      </a:r>
                      <a:r>
                        <a:rPr lang="cs-CZ" sz="1600" b="0" kern="1200" dirty="0">
                          <a:ln>
                            <a:noFill/>
                          </a:ln>
                          <a:solidFill>
                            <a:sysClr val="windowText" lastClr="000000"/>
                          </a:solidFill>
                          <a:effectLst/>
                        </a:rPr>
                        <a:t> </a:t>
                      </a:r>
                      <a:r>
                        <a:rPr lang="cs-CZ" sz="1600" b="0" kern="1200" dirty="0" err="1">
                          <a:ln>
                            <a:noFill/>
                          </a:ln>
                          <a:solidFill>
                            <a:sysClr val="windowText" lastClr="000000"/>
                          </a:solidFill>
                          <a:effectLst/>
                        </a:rPr>
                        <a:t>energy</a:t>
                      </a:r>
                      <a:r>
                        <a:rPr lang="cs-CZ" sz="1600" b="0" kern="1200" dirty="0">
                          <a:ln>
                            <a:noFill/>
                          </a:ln>
                          <a:solidFill>
                            <a:sysClr val="windowText" lastClr="000000"/>
                          </a:solidFill>
                          <a:effectLst/>
                        </a:rPr>
                        <a:t/>
                      </a:r>
                      <a:br>
                        <a:rPr lang="cs-CZ" sz="1600" b="0" kern="1200" dirty="0">
                          <a:ln>
                            <a:noFill/>
                          </a:ln>
                          <a:solidFill>
                            <a:sysClr val="windowText" lastClr="000000"/>
                          </a:solidFill>
                          <a:effectLst/>
                        </a:rPr>
                      </a:br>
                      <a:r>
                        <a:rPr lang="cs-CZ" sz="1600" b="0" kern="1200" dirty="0">
                          <a:ln>
                            <a:noFill/>
                          </a:ln>
                          <a:solidFill>
                            <a:sysClr val="windowText" lastClr="000000"/>
                          </a:solidFill>
                          <a:effectLst/>
                          <a:latin typeface="+mn-lt"/>
                        </a:rPr>
                        <a:t>[</a:t>
                      </a:r>
                      <a:r>
                        <a:rPr lang="cs-CZ" sz="1600" b="0" kern="1200" dirty="0" err="1">
                          <a:ln>
                            <a:noFill/>
                          </a:ln>
                          <a:solidFill>
                            <a:sysClr val="windowText" lastClr="000000"/>
                          </a:solidFill>
                          <a:effectLst/>
                          <a:latin typeface="+mn-lt"/>
                        </a:rPr>
                        <a:t>kJ</a:t>
                      </a:r>
                      <a:r>
                        <a:rPr lang="cs-CZ" sz="1600" b="0" kern="1200" dirty="0">
                          <a:ln>
                            <a:noFill/>
                          </a:ln>
                          <a:solidFill>
                            <a:sysClr val="windowText" lastClr="000000"/>
                          </a:solidFill>
                          <a:effectLst/>
                          <a:latin typeface="+mn-lt"/>
                        </a:rPr>
                        <a:t>/mol]</a:t>
                      </a:r>
                      <a:endParaRPr lang="cs-CZ" sz="1600" b="0" kern="1200" dirty="0">
                        <a:ln>
                          <a:noFill/>
                        </a:ln>
                        <a:solidFill>
                          <a:sysClr val="windowText" lastClr="000000"/>
                        </a:solidFill>
                        <a:effectLst/>
                        <a:latin typeface="+mn-lt"/>
                        <a:ea typeface="+mn-ea"/>
                        <a:cs typeface="+mn-cs"/>
                      </a:endParaRPr>
                    </a:p>
                  </a:txBody>
                  <a:tcPr anchor="ctr">
                    <a:lnB w="12700" cap="flat" cmpd="sng" algn="ctr">
                      <a:solidFill>
                        <a:schemeClr val="tx1"/>
                      </a:solidFill>
                      <a:prstDash val="solid"/>
                      <a:round/>
                      <a:headEnd type="none" w="med" len="med"/>
                      <a:tailEnd type="none" w="med" len="med"/>
                    </a:lnB>
                  </a:tcPr>
                </a:tc>
                <a:tc>
                  <a:txBody>
                    <a:bodyPr/>
                    <a:lstStyle/>
                    <a:p>
                      <a:pPr algn="ctr"/>
                      <a:r>
                        <a:rPr lang="cs-CZ" sz="1600" b="0" kern="1200" dirty="0">
                          <a:ln>
                            <a:noFill/>
                          </a:ln>
                          <a:solidFill>
                            <a:sysClr val="windowText" lastClr="000000"/>
                          </a:solidFill>
                          <a:effectLst/>
                          <a:latin typeface="+mn-lt"/>
                          <a:ea typeface="+mn-ea"/>
                          <a:cs typeface="+mn-cs"/>
                        </a:rPr>
                        <a:t>bond </a:t>
                      </a:r>
                      <a:r>
                        <a:rPr lang="cs-CZ" sz="1600" b="0" kern="1200" dirty="0" err="1">
                          <a:ln>
                            <a:noFill/>
                          </a:ln>
                          <a:solidFill>
                            <a:sysClr val="windowText" lastClr="000000"/>
                          </a:solidFill>
                          <a:effectLst/>
                          <a:latin typeface="+mn-lt"/>
                          <a:ea typeface="+mn-ea"/>
                          <a:cs typeface="+mn-cs"/>
                        </a:rPr>
                        <a:t>length</a:t>
                      </a:r>
                      <a:endParaRPr lang="cs-CZ" sz="1600" b="0" kern="1200" dirty="0">
                        <a:ln>
                          <a:noFill/>
                        </a:ln>
                        <a:solidFill>
                          <a:sysClr val="windowText" lastClr="000000"/>
                        </a:solidFill>
                        <a:effectLst/>
                        <a:latin typeface="+mn-lt"/>
                        <a:ea typeface="+mn-ea"/>
                        <a:cs typeface="+mn-cs"/>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1772711"/>
                  </a:ext>
                </a:extLst>
              </a:tr>
              <a:tr h="352703">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400" b="0" i="0" u="none" strike="noStrike" cap="none" normalizeH="0" baseline="0" dirty="0">
                          <a:ln>
                            <a:noFill/>
                          </a:ln>
                          <a:solidFill>
                            <a:schemeClr val="tx1"/>
                          </a:solidFill>
                          <a:effectLst/>
                          <a:latin typeface="+mn-lt"/>
                          <a:cs typeface="Arial" panose="020B0604020202020204" pitchFamily="34" charset="0"/>
                        </a:rPr>
                        <a:t>H–H</a:t>
                      </a:r>
                    </a:p>
                  </a:txBody>
                  <a:tcPr horzOverflow="overflow">
                    <a:lnT w="12700" cap="flat" cmpd="sng" algn="ctr">
                      <a:solidFill>
                        <a:schemeClr val="tx1"/>
                      </a:solidFill>
                      <a:prstDash val="solid"/>
                      <a:round/>
                      <a:headEnd type="none" w="med" len="med"/>
                      <a:tailEnd type="none" w="med" len="med"/>
                    </a:lnT>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436</a:t>
                      </a:r>
                    </a:p>
                  </a:txBody>
                  <a:tcPr horzOverflow="overflow">
                    <a:lnT w="12700" cap="flat" cmpd="sng" algn="ctr">
                      <a:solidFill>
                        <a:schemeClr val="tx1"/>
                      </a:solidFill>
                      <a:prstDash val="solid"/>
                      <a:round/>
                      <a:headEnd type="none" w="med" len="med"/>
                      <a:tailEnd type="none" w="med" len="med"/>
                    </a:lnT>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a:ln>
                            <a:noFill/>
                          </a:ln>
                          <a:solidFill>
                            <a:schemeClr val="tx1"/>
                          </a:solidFill>
                          <a:effectLst/>
                          <a:latin typeface="+mn-lt"/>
                          <a:cs typeface="Arial" panose="020B0604020202020204" pitchFamily="34" charset="0"/>
                        </a:rPr>
                        <a:t>0,074</a:t>
                      </a:r>
                    </a:p>
                  </a:txBody>
                  <a:tcPr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4514194"/>
                  </a:ext>
                </a:extLst>
              </a:tr>
              <a:tr h="352703">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400" b="0" i="0" u="none" strike="noStrike" cap="none" normalizeH="0" baseline="0" dirty="0">
                          <a:ln>
                            <a:noFill/>
                          </a:ln>
                          <a:solidFill>
                            <a:schemeClr val="tx1"/>
                          </a:solidFill>
                          <a:effectLst/>
                          <a:latin typeface="+mn-lt"/>
                          <a:cs typeface="Arial" panose="020B0604020202020204" pitchFamily="34" charset="0"/>
                        </a:rPr>
                        <a:t>C–C</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347</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a:ln>
                            <a:noFill/>
                          </a:ln>
                          <a:solidFill>
                            <a:schemeClr val="tx1"/>
                          </a:solidFill>
                          <a:effectLst/>
                          <a:latin typeface="+mn-lt"/>
                          <a:cs typeface="Arial" panose="020B0604020202020204" pitchFamily="34" charset="0"/>
                        </a:rPr>
                        <a:t>0,154</a:t>
                      </a:r>
                    </a:p>
                  </a:txBody>
                  <a:tcPr horzOverflow="overflow"/>
                </a:tc>
                <a:extLst>
                  <a:ext uri="{0D108BD9-81ED-4DB2-BD59-A6C34878D82A}">
                    <a16:rowId xmlns:a16="http://schemas.microsoft.com/office/drawing/2014/main" val="1053583435"/>
                  </a:ext>
                </a:extLst>
              </a:tr>
              <a:tr h="352703">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400" b="0" i="0" u="none" strike="noStrike" cap="none" normalizeH="0" baseline="0" dirty="0">
                          <a:ln>
                            <a:noFill/>
                          </a:ln>
                          <a:solidFill>
                            <a:schemeClr val="tx1"/>
                          </a:solidFill>
                          <a:effectLst/>
                          <a:latin typeface="+mn-lt"/>
                          <a:cs typeface="Arial" panose="020B0604020202020204" pitchFamily="34" charset="0"/>
                        </a:rPr>
                        <a:t>C=C</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611</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a:ln>
                            <a:noFill/>
                          </a:ln>
                          <a:solidFill>
                            <a:schemeClr val="tx1"/>
                          </a:solidFill>
                          <a:effectLst/>
                          <a:latin typeface="+mn-lt"/>
                          <a:cs typeface="Arial" panose="020B0604020202020204" pitchFamily="34" charset="0"/>
                        </a:rPr>
                        <a:t>0,133</a:t>
                      </a:r>
                    </a:p>
                  </a:txBody>
                  <a:tcPr horzOverflow="overflow"/>
                </a:tc>
                <a:extLst>
                  <a:ext uri="{0D108BD9-81ED-4DB2-BD59-A6C34878D82A}">
                    <a16:rowId xmlns:a16="http://schemas.microsoft.com/office/drawing/2014/main" val="151618586"/>
                  </a:ext>
                </a:extLst>
              </a:tr>
              <a:tr h="352703">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400" b="0" i="0" u="none" strike="noStrike" cap="none" normalizeH="0" baseline="0" dirty="0" err="1">
                          <a:ln>
                            <a:noFill/>
                          </a:ln>
                          <a:solidFill>
                            <a:schemeClr val="tx1"/>
                          </a:solidFill>
                          <a:effectLst/>
                          <a:latin typeface="+mn-lt"/>
                          <a:cs typeface="Arial" panose="020B0604020202020204" pitchFamily="34" charset="0"/>
                        </a:rPr>
                        <a:t>C≡C</a:t>
                      </a:r>
                      <a:endParaRPr kumimoji="0" lang="cs-CZ" altLang="cs-CZ" sz="1400" b="0" i="0" u="none" strike="noStrike" cap="none" normalizeH="0" baseline="0" dirty="0">
                        <a:ln>
                          <a:noFill/>
                        </a:ln>
                        <a:solidFill>
                          <a:schemeClr val="tx1"/>
                        </a:solidFill>
                        <a:effectLst/>
                        <a:latin typeface="+mn-lt"/>
                        <a:cs typeface="Arial" panose="020B0604020202020204" pitchFamily="34" charset="0"/>
                      </a:endParaRP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837</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a:ln>
                            <a:noFill/>
                          </a:ln>
                          <a:solidFill>
                            <a:schemeClr val="tx1"/>
                          </a:solidFill>
                          <a:effectLst/>
                          <a:latin typeface="+mn-lt"/>
                          <a:cs typeface="Arial" panose="020B0604020202020204" pitchFamily="34" charset="0"/>
                        </a:rPr>
                        <a:t>0,121</a:t>
                      </a:r>
                    </a:p>
                  </a:txBody>
                  <a:tcPr horzOverflow="overflow"/>
                </a:tc>
                <a:extLst>
                  <a:ext uri="{0D108BD9-81ED-4DB2-BD59-A6C34878D82A}">
                    <a16:rowId xmlns:a16="http://schemas.microsoft.com/office/drawing/2014/main" val="2640080284"/>
                  </a:ext>
                </a:extLst>
              </a:tr>
              <a:tr h="352703">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400" b="0" i="0" u="none" strike="noStrike" cap="none" normalizeH="0" baseline="0" dirty="0">
                          <a:ln>
                            <a:noFill/>
                          </a:ln>
                          <a:solidFill>
                            <a:schemeClr val="tx1"/>
                          </a:solidFill>
                          <a:effectLst/>
                          <a:latin typeface="+mn-lt"/>
                          <a:cs typeface="Arial" panose="020B0604020202020204" pitchFamily="34" charset="0"/>
                        </a:rPr>
                        <a:t>C–O</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380</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a:t>
                      </a:r>
                    </a:p>
                  </a:txBody>
                  <a:tcPr horzOverflow="overflow"/>
                </a:tc>
                <a:extLst>
                  <a:ext uri="{0D108BD9-81ED-4DB2-BD59-A6C34878D82A}">
                    <a16:rowId xmlns:a16="http://schemas.microsoft.com/office/drawing/2014/main" val="3807158813"/>
                  </a:ext>
                </a:extLst>
              </a:tr>
              <a:tr h="352703">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400" b="0" i="0" u="none" strike="noStrike" cap="none" normalizeH="0" baseline="0" dirty="0">
                          <a:ln>
                            <a:noFill/>
                          </a:ln>
                          <a:solidFill>
                            <a:schemeClr val="tx1"/>
                          </a:solidFill>
                          <a:effectLst/>
                          <a:latin typeface="+mn-lt"/>
                          <a:cs typeface="Arial" panose="020B0604020202020204" pitchFamily="34" charset="0"/>
                        </a:rPr>
                        <a:t>Si–O</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370</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a:t>
                      </a:r>
                    </a:p>
                  </a:txBody>
                  <a:tcPr horzOverflow="overflow"/>
                </a:tc>
                <a:extLst>
                  <a:ext uri="{0D108BD9-81ED-4DB2-BD59-A6C34878D82A}">
                    <a16:rowId xmlns:a16="http://schemas.microsoft.com/office/drawing/2014/main" val="2720688585"/>
                  </a:ext>
                </a:extLst>
              </a:tr>
              <a:tr h="352703">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400" b="0" i="0" u="none" strike="noStrike" cap="none" normalizeH="0" baseline="0" dirty="0">
                          <a:ln>
                            <a:noFill/>
                          </a:ln>
                          <a:solidFill>
                            <a:schemeClr val="tx1"/>
                          </a:solidFill>
                          <a:effectLst/>
                          <a:latin typeface="+mn-lt"/>
                          <a:cs typeface="Arial" panose="020B0604020202020204" pitchFamily="34" charset="0"/>
                        </a:rPr>
                        <a:t>B–O </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500</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a:t>
                      </a:r>
                    </a:p>
                  </a:txBody>
                  <a:tcPr horzOverflow="overflow"/>
                </a:tc>
                <a:extLst>
                  <a:ext uri="{0D108BD9-81ED-4DB2-BD59-A6C34878D82A}">
                    <a16:rowId xmlns:a16="http://schemas.microsoft.com/office/drawing/2014/main" val="470123246"/>
                  </a:ext>
                </a:extLst>
              </a:tr>
              <a:tr h="352703">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400" b="0" i="0" u="none" strike="noStrike" cap="none" normalizeH="0" baseline="0" dirty="0">
                          <a:ln>
                            <a:noFill/>
                          </a:ln>
                          <a:solidFill>
                            <a:schemeClr val="tx1"/>
                          </a:solidFill>
                          <a:effectLst/>
                          <a:latin typeface="+mn-lt"/>
                          <a:cs typeface="Arial" panose="020B0604020202020204" pitchFamily="34" charset="0"/>
                        </a:rPr>
                        <a:t>S–S</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214</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a:t>
                      </a:r>
                    </a:p>
                  </a:txBody>
                  <a:tcPr horzOverflow="overflow"/>
                </a:tc>
                <a:extLst>
                  <a:ext uri="{0D108BD9-81ED-4DB2-BD59-A6C34878D82A}">
                    <a16:rowId xmlns:a16="http://schemas.microsoft.com/office/drawing/2014/main" val="3048822912"/>
                  </a:ext>
                </a:extLst>
              </a:tr>
              <a:tr h="352703">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400" b="0" i="0" u="none" strike="noStrike" cap="none" normalizeH="0" baseline="0" dirty="0">
                          <a:ln>
                            <a:noFill/>
                          </a:ln>
                          <a:solidFill>
                            <a:schemeClr val="tx1"/>
                          </a:solidFill>
                          <a:effectLst/>
                          <a:latin typeface="+mn-lt"/>
                          <a:cs typeface="Arial" panose="020B0604020202020204" pitchFamily="34" charset="0"/>
                        </a:rPr>
                        <a:t>C-H</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413</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a:t>
                      </a:r>
                    </a:p>
                  </a:txBody>
                  <a:tcPr horzOverflow="overflow"/>
                </a:tc>
                <a:extLst>
                  <a:ext uri="{0D108BD9-81ED-4DB2-BD59-A6C34878D82A}">
                    <a16:rowId xmlns:a16="http://schemas.microsoft.com/office/drawing/2014/main" val="512879090"/>
                  </a:ext>
                </a:extLst>
              </a:tr>
              <a:tr h="352703">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400" b="0" i="0" u="none" strike="noStrike" cap="none" normalizeH="0" baseline="0" dirty="0">
                          <a:ln>
                            <a:noFill/>
                          </a:ln>
                          <a:solidFill>
                            <a:schemeClr val="tx1"/>
                          </a:solidFill>
                          <a:effectLst/>
                          <a:latin typeface="+mn-lt"/>
                          <a:cs typeface="Arial" panose="020B0604020202020204" pitchFamily="34" charset="0"/>
                        </a:rPr>
                        <a:t>C-F</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552</a:t>
                      </a:r>
                    </a:p>
                  </a:txBody>
                  <a:tcPr horzOverflow="overflow"/>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1600" b="0" i="0" u="none" strike="noStrike" cap="none" normalizeH="0" baseline="0" dirty="0">
                          <a:ln>
                            <a:noFill/>
                          </a:ln>
                          <a:solidFill>
                            <a:schemeClr val="tx1"/>
                          </a:solidFill>
                          <a:effectLst/>
                          <a:latin typeface="+mn-lt"/>
                          <a:cs typeface="Arial" panose="020B0604020202020204" pitchFamily="34" charset="0"/>
                        </a:rPr>
                        <a:t>-</a:t>
                      </a:r>
                    </a:p>
                  </a:txBody>
                  <a:tcPr horzOverflow="overflow"/>
                </a:tc>
                <a:extLst>
                  <a:ext uri="{0D108BD9-81ED-4DB2-BD59-A6C34878D82A}">
                    <a16:rowId xmlns:a16="http://schemas.microsoft.com/office/drawing/2014/main" val="2100737015"/>
                  </a:ext>
                </a:extLst>
              </a:tr>
            </a:tbl>
          </a:graphicData>
        </a:graphic>
      </p:graphicFrame>
      <p:sp>
        <p:nvSpPr>
          <p:cNvPr id="3" name="Obdélník 2"/>
          <p:cNvSpPr/>
          <p:nvPr/>
        </p:nvSpPr>
        <p:spPr>
          <a:xfrm>
            <a:off x="0" y="6500544"/>
            <a:ext cx="3314700" cy="369332"/>
          </a:xfrm>
          <a:prstGeom prst="rect">
            <a:avLst/>
          </a:prstGeom>
        </p:spPr>
        <p:txBody>
          <a:bodyPr wrap="square">
            <a:spAutoFit/>
          </a:bodyPr>
          <a:lstStyle/>
          <a:p>
            <a:pPr algn="ctr"/>
            <a:r>
              <a:rPr lang="en-US" dirty="0">
                <a:solidFill>
                  <a:schemeClr val="bg1">
                    <a:lumMod val="50000"/>
                  </a:schemeClr>
                </a:solidFill>
                <a:latin typeface="+mn-lt"/>
              </a:rPr>
              <a:t>* individual values vary by source</a:t>
            </a:r>
            <a:endParaRPr lang="cs-CZ" dirty="0">
              <a:solidFill>
                <a:schemeClr val="bg1">
                  <a:lumMod val="50000"/>
                </a:schemeClr>
              </a:solidFill>
              <a:latin typeface="+mn-lt"/>
            </a:endParaRPr>
          </a:p>
        </p:txBody>
      </p:sp>
      <p:sp>
        <p:nvSpPr>
          <p:cNvPr id="11"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25</a:t>
            </a:fld>
            <a:endParaRPr lang="cs-CZ" sz="1600" b="1" dirty="0">
              <a:solidFill>
                <a:schemeClr val="tx1"/>
              </a:solidFill>
            </a:endParaRPr>
          </a:p>
        </p:txBody>
      </p:sp>
    </p:spTree>
    <p:extLst>
      <p:ext uri="{BB962C8B-B14F-4D97-AF65-F5344CB8AC3E}">
        <p14:creationId xmlns:p14="http://schemas.microsoft.com/office/powerpoint/2010/main" val="11815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64742" y="630206"/>
            <a:ext cx="5262516" cy="801498"/>
          </a:xfrm>
        </p:spPr>
        <p:txBody>
          <a:bodyPr>
            <a:normAutofit/>
          </a:bodyPr>
          <a:lstStyle/>
          <a:p>
            <a:pPr algn="ctr"/>
            <a:r>
              <a:rPr lang="cs-CZ" sz="3200" i="1" dirty="0" err="1">
                <a:latin typeface="+mn-lt"/>
                <a:ea typeface="+mn-ea"/>
                <a:cs typeface="+mn-cs"/>
              </a:rPr>
              <a:t>Characteristic</a:t>
            </a:r>
            <a:r>
              <a:rPr lang="cs-CZ" sz="3200" i="1" dirty="0">
                <a:latin typeface="+mn-lt"/>
                <a:ea typeface="+mn-ea"/>
                <a:cs typeface="+mn-cs"/>
              </a:rPr>
              <a:t> </a:t>
            </a:r>
            <a:r>
              <a:rPr lang="cs-CZ" sz="3200" i="1" dirty="0" err="1">
                <a:latin typeface="+mn-lt"/>
                <a:ea typeface="+mn-ea"/>
                <a:cs typeface="+mn-cs"/>
              </a:rPr>
              <a:t>groups</a:t>
            </a:r>
            <a:endParaRPr lang="cs-CZ" sz="3200" i="1" dirty="0">
              <a:latin typeface="+mn-lt"/>
              <a:ea typeface="+mn-ea"/>
              <a:cs typeface="+mn-cs"/>
            </a:endParaRPr>
          </a:p>
        </p:txBody>
      </p:sp>
      <p:sp>
        <p:nvSpPr>
          <p:cNvPr id="49" name="Zástupný symbol pro obsah 2">
            <a:extLst>
              <a:ext uri="{FF2B5EF4-FFF2-40B4-BE49-F238E27FC236}">
                <a16:creationId xmlns:a16="http://schemas.microsoft.com/office/drawing/2014/main" id="{DC9E7A8D-9C57-4584-829C-513DF60512BF}"/>
              </a:ext>
            </a:extLst>
          </p:cNvPr>
          <p:cNvSpPr>
            <a:spLocks noGrp="1"/>
          </p:cNvSpPr>
          <p:nvPr>
            <p:ph idx="1"/>
          </p:nvPr>
        </p:nvSpPr>
        <p:spPr>
          <a:xfrm>
            <a:off x="2250739" y="2055650"/>
            <a:ext cx="1423070" cy="371698"/>
          </a:xfrm>
        </p:spPr>
        <p:txBody>
          <a:bodyPr>
            <a:normAutofit/>
          </a:bodyPr>
          <a:lstStyle/>
          <a:p>
            <a:pPr marL="0" indent="0" algn="ctr">
              <a:buNone/>
            </a:pPr>
            <a:r>
              <a:rPr lang="cs-CZ" altLang="cs-CZ" sz="1600" cap="all" dirty="0">
                <a:ln>
                  <a:solidFill>
                    <a:schemeClr val="tx1"/>
                  </a:solidFill>
                </a:ln>
                <a:effectLst/>
              </a:rPr>
              <a:t>alkan</a:t>
            </a:r>
            <a:r>
              <a:rPr lang="cs-CZ" altLang="cs-CZ" sz="1600" dirty="0">
                <a:ln>
                  <a:solidFill>
                    <a:schemeClr val="tx1"/>
                  </a:solidFill>
                </a:ln>
                <a:effectLst/>
              </a:rPr>
              <a:t> –</a:t>
            </a:r>
            <a:r>
              <a:rPr lang="cs-CZ" altLang="cs-CZ" sz="1600" dirty="0" err="1">
                <a:ln>
                  <a:solidFill>
                    <a:schemeClr val="tx1"/>
                  </a:solidFill>
                </a:ln>
                <a:effectLst/>
              </a:rPr>
              <a:t>an</a:t>
            </a:r>
            <a:endParaRPr lang="cs-CZ" altLang="cs-CZ" sz="1600" dirty="0">
              <a:ln>
                <a:solidFill>
                  <a:schemeClr val="tx1"/>
                </a:solidFill>
              </a:ln>
              <a:effectLst/>
            </a:endParaRPr>
          </a:p>
        </p:txBody>
      </p:sp>
      <p:graphicFrame>
        <p:nvGraphicFramePr>
          <p:cNvPr id="7" name="Tabulka 7">
            <a:extLst>
              <a:ext uri="{FF2B5EF4-FFF2-40B4-BE49-F238E27FC236}">
                <a16:creationId xmlns:a16="http://schemas.microsoft.com/office/drawing/2014/main" id="{82E18C11-BEC1-44B5-B8DF-E369CF0647BF}"/>
              </a:ext>
            </a:extLst>
          </p:cNvPr>
          <p:cNvGraphicFramePr>
            <a:graphicFrameLocks noGrp="1"/>
          </p:cNvGraphicFramePr>
          <p:nvPr>
            <p:extLst>
              <p:ext uri="{D42A27DB-BD31-4B8C-83A1-F6EECF244321}">
                <p14:modId xmlns:p14="http://schemas.microsoft.com/office/powerpoint/2010/main" val="3881743756"/>
              </p:ext>
            </p:extLst>
          </p:nvPr>
        </p:nvGraphicFramePr>
        <p:xfrm>
          <a:off x="1913604" y="1151540"/>
          <a:ext cx="8364792" cy="5341336"/>
        </p:xfrm>
        <a:graphic>
          <a:graphicData uri="http://schemas.openxmlformats.org/drawingml/2006/table">
            <a:tbl>
              <a:tblPr firstRow="1" bandRow="1">
                <a:tableStyleId>{5940675A-B579-460E-94D1-54222C63F5DA}</a:tableStyleId>
              </a:tblPr>
              <a:tblGrid>
                <a:gridCol w="2091198">
                  <a:extLst>
                    <a:ext uri="{9D8B030D-6E8A-4147-A177-3AD203B41FA5}">
                      <a16:colId xmlns:a16="http://schemas.microsoft.com/office/drawing/2014/main" val="4231654265"/>
                    </a:ext>
                  </a:extLst>
                </a:gridCol>
                <a:gridCol w="2091198">
                  <a:extLst>
                    <a:ext uri="{9D8B030D-6E8A-4147-A177-3AD203B41FA5}">
                      <a16:colId xmlns:a16="http://schemas.microsoft.com/office/drawing/2014/main" val="1064056186"/>
                    </a:ext>
                  </a:extLst>
                </a:gridCol>
                <a:gridCol w="2091198">
                  <a:extLst>
                    <a:ext uri="{9D8B030D-6E8A-4147-A177-3AD203B41FA5}">
                      <a16:colId xmlns:a16="http://schemas.microsoft.com/office/drawing/2014/main" val="871715540"/>
                    </a:ext>
                  </a:extLst>
                </a:gridCol>
                <a:gridCol w="2091198">
                  <a:extLst>
                    <a:ext uri="{9D8B030D-6E8A-4147-A177-3AD203B41FA5}">
                      <a16:colId xmlns:a16="http://schemas.microsoft.com/office/drawing/2014/main" val="2500569647"/>
                    </a:ext>
                  </a:extLst>
                </a:gridCol>
              </a:tblGrid>
              <a:tr h="1335334">
                <a:tc>
                  <a:txBody>
                    <a:bodyPr/>
                    <a:lstStyle/>
                    <a:p>
                      <a:pPr algn="ctr"/>
                      <a:r>
                        <a:rPr lang="cs-CZ" dirty="0"/>
                        <a:t>alkane</a:t>
                      </a:r>
                      <a:r>
                        <a:rPr lang="cs-CZ" baseline="0" dirty="0"/>
                        <a:t> (</a:t>
                      </a:r>
                      <a:r>
                        <a:rPr lang="cs-CZ" altLang="cs-CZ" sz="1800" dirty="0"/>
                        <a:t>–</a:t>
                      </a:r>
                      <a:r>
                        <a:rPr lang="cs-CZ" baseline="0" dirty="0" err="1"/>
                        <a:t>an</a:t>
                      </a:r>
                      <a:r>
                        <a:rPr lang="cs-CZ" baseline="0" dirty="0"/>
                        <a:t>)</a:t>
                      </a:r>
                      <a:endParaRPr lang="cs-CZ" dirty="0"/>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altLang="cs-CZ" sz="1800" dirty="0"/>
                        <a:t>alkene (–en)</a:t>
                      </a: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s-CZ" sz="1800" kern="1200" dirty="0">
                          <a:solidFill>
                            <a:schemeClr val="tx1"/>
                          </a:solidFill>
                          <a:latin typeface="+mn-lt"/>
                          <a:ea typeface="+mn-ea"/>
                          <a:cs typeface="+mn-cs"/>
                        </a:rPr>
                        <a:t>alkyne (–</a:t>
                      </a:r>
                      <a:r>
                        <a:rPr lang="cs-CZ" sz="1800" kern="1200" dirty="0" err="1">
                          <a:solidFill>
                            <a:schemeClr val="tx1"/>
                          </a:solidFill>
                          <a:latin typeface="+mn-lt"/>
                          <a:ea typeface="+mn-ea"/>
                          <a:cs typeface="+mn-cs"/>
                        </a:rPr>
                        <a:t>yn</a:t>
                      </a:r>
                      <a:r>
                        <a:rPr lang="cs-CZ" sz="1800" kern="1200" dirty="0">
                          <a:solidFill>
                            <a:schemeClr val="tx1"/>
                          </a:solidFill>
                          <a:latin typeface="+mn-lt"/>
                          <a:ea typeface="+mn-ea"/>
                          <a:cs typeface="+mn-cs"/>
                        </a:rPr>
                        <a:t>)</a:t>
                      </a: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s-CZ" dirty="0"/>
                        <a:t>alkyl </a:t>
                      </a:r>
                      <a:r>
                        <a:rPr lang="cs-CZ" dirty="0" err="1"/>
                        <a:t>halide</a:t>
                      </a:r>
                      <a:endParaRPr lang="cs-CZ" dirty="0"/>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729532"/>
                  </a:ext>
                </a:extLst>
              </a:tr>
              <a:tr h="1335334">
                <a:tc>
                  <a:txBody>
                    <a:bodyPr/>
                    <a:lstStyle/>
                    <a:p>
                      <a:pPr algn="ctr"/>
                      <a:r>
                        <a:rPr lang="cs-CZ" dirty="0"/>
                        <a:t>alkohol (–</a:t>
                      </a:r>
                      <a:r>
                        <a:rPr lang="cs-CZ" dirty="0" err="1"/>
                        <a:t>ol</a:t>
                      </a:r>
                      <a:r>
                        <a:rPr lang="cs-CZ" dirty="0"/>
                        <a:t>)</a:t>
                      </a: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s-CZ" sz="1800" kern="1200" dirty="0">
                          <a:solidFill>
                            <a:schemeClr val="tx1"/>
                          </a:solidFill>
                          <a:latin typeface="+mn-lt"/>
                          <a:ea typeface="+mn-ea"/>
                          <a:cs typeface="+mn-cs"/>
                        </a:rPr>
                        <a:t>aldehyde (–al)</a:t>
                      </a: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s-CZ" sz="1800" kern="1200" dirty="0">
                          <a:solidFill>
                            <a:schemeClr val="tx1"/>
                          </a:solidFill>
                          <a:latin typeface="+mn-lt"/>
                          <a:ea typeface="+mn-ea"/>
                          <a:cs typeface="+mn-cs"/>
                        </a:rPr>
                        <a:t>keton</a:t>
                      </a:r>
                      <a:r>
                        <a:rPr lang="cs-CZ" sz="1800" kern="1200" baseline="0" dirty="0">
                          <a:solidFill>
                            <a:schemeClr val="tx1"/>
                          </a:solidFill>
                          <a:latin typeface="+mn-lt"/>
                          <a:ea typeface="+mn-ea"/>
                          <a:cs typeface="+mn-cs"/>
                        </a:rPr>
                        <a:t> (on)</a:t>
                      </a:r>
                      <a:endParaRPr lang="cs-CZ" sz="1800" kern="1200" dirty="0">
                        <a:solidFill>
                          <a:schemeClr val="tx1"/>
                        </a:solidFill>
                        <a:latin typeface="+mn-lt"/>
                        <a:ea typeface="+mn-ea"/>
                        <a:cs typeface="+mn-cs"/>
                      </a:endParaRP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s-CZ" dirty="0" err="1"/>
                        <a:t>carboxylic</a:t>
                      </a:r>
                      <a:r>
                        <a:rPr lang="cs-CZ" dirty="0"/>
                        <a:t> acid</a:t>
                      </a: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4702084"/>
                  </a:ext>
                </a:extLst>
              </a:tr>
              <a:tr h="1335334">
                <a:tc>
                  <a:txBody>
                    <a:bodyPr/>
                    <a:lstStyle/>
                    <a:p>
                      <a:pPr algn="ctr"/>
                      <a:r>
                        <a:rPr lang="cs-CZ" dirty="0"/>
                        <a:t>ester (-</a:t>
                      </a:r>
                      <a:r>
                        <a:rPr lang="cs-CZ" dirty="0" err="1"/>
                        <a:t>ate</a:t>
                      </a:r>
                      <a:r>
                        <a:rPr lang="cs-CZ" dirty="0"/>
                        <a:t>)</a:t>
                      </a: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s-CZ" dirty="0"/>
                        <a:t>amide (–amid)</a:t>
                      </a: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s-CZ" dirty="0"/>
                        <a:t>acyl </a:t>
                      </a:r>
                      <a:r>
                        <a:rPr lang="cs-CZ" dirty="0" err="1"/>
                        <a:t>halide</a:t>
                      </a:r>
                      <a:endParaRPr lang="cs-CZ" dirty="0"/>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s-CZ" dirty="0"/>
                        <a:t>anhydride</a:t>
                      </a: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6592157"/>
                  </a:ext>
                </a:extLst>
              </a:tr>
              <a:tr h="1335334">
                <a:tc>
                  <a:txBody>
                    <a:bodyPr/>
                    <a:lstStyle/>
                    <a:p>
                      <a:pPr algn="ctr"/>
                      <a:r>
                        <a:rPr lang="cs-CZ" dirty="0"/>
                        <a:t>amine (–amine)</a:t>
                      </a: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s-CZ" dirty="0"/>
                        <a:t>nitrile</a:t>
                      </a: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s-CZ" dirty="0" err="1"/>
                        <a:t>isocyanate</a:t>
                      </a:r>
                      <a:endParaRPr lang="cs-CZ" dirty="0"/>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s-CZ" sz="1800" kern="1200" dirty="0" err="1">
                          <a:solidFill>
                            <a:schemeClr val="tx1"/>
                          </a:solidFill>
                          <a:latin typeface="+mn-lt"/>
                          <a:ea typeface="+mn-ea"/>
                          <a:cs typeface="+mn-cs"/>
                        </a:rPr>
                        <a:t>urethane</a:t>
                      </a:r>
                      <a:endParaRPr lang="cs-CZ" sz="1800" kern="1200" dirty="0">
                        <a:solidFill>
                          <a:schemeClr val="tx1"/>
                        </a:solidFill>
                        <a:latin typeface="+mn-lt"/>
                        <a:ea typeface="+mn-ea"/>
                        <a:cs typeface="+mn-cs"/>
                      </a:endParaRP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909195"/>
                  </a:ext>
                </a:extLst>
              </a:tr>
            </a:tbl>
          </a:graphicData>
        </a:graphic>
      </p:graphicFrame>
      <p:pic>
        <p:nvPicPr>
          <p:cNvPr id="9" name="Obrázek 8">
            <a:extLst>
              <a:ext uri="{FF2B5EF4-FFF2-40B4-BE49-F238E27FC236}">
                <a16:creationId xmlns:a16="http://schemas.microsoft.com/office/drawing/2014/main" id="{16E644C7-D425-419B-9558-568FE82C036E}"/>
              </a:ext>
            </a:extLst>
          </p:cNvPr>
          <p:cNvPicPr>
            <a:picLocks noChangeAspect="1"/>
          </p:cNvPicPr>
          <p:nvPr/>
        </p:nvPicPr>
        <p:blipFill>
          <a:blip r:embed="rId3"/>
          <a:stretch>
            <a:fillRect/>
          </a:stretch>
        </p:blipFill>
        <p:spPr>
          <a:xfrm>
            <a:off x="2301174" y="1445388"/>
            <a:ext cx="1235796" cy="525568"/>
          </a:xfrm>
          <a:prstGeom prst="rect">
            <a:avLst/>
          </a:prstGeom>
        </p:spPr>
      </p:pic>
      <p:pic>
        <p:nvPicPr>
          <p:cNvPr id="10" name="Obrázek 9">
            <a:extLst>
              <a:ext uri="{FF2B5EF4-FFF2-40B4-BE49-F238E27FC236}">
                <a16:creationId xmlns:a16="http://schemas.microsoft.com/office/drawing/2014/main" id="{785F63CF-2AB9-46AC-8AB4-66DDE0573E44}"/>
              </a:ext>
            </a:extLst>
          </p:cNvPr>
          <p:cNvPicPr>
            <a:picLocks noChangeAspect="1"/>
          </p:cNvPicPr>
          <p:nvPr/>
        </p:nvPicPr>
        <p:blipFill>
          <a:blip r:embed="rId4"/>
          <a:stretch>
            <a:fillRect/>
          </a:stretch>
        </p:blipFill>
        <p:spPr>
          <a:xfrm>
            <a:off x="4455645" y="1500829"/>
            <a:ext cx="1263059" cy="498699"/>
          </a:xfrm>
          <a:prstGeom prst="rect">
            <a:avLst/>
          </a:prstGeom>
        </p:spPr>
      </p:pic>
      <p:pic>
        <p:nvPicPr>
          <p:cNvPr id="11" name="Obrázek 10">
            <a:extLst>
              <a:ext uri="{FF2B5EF4-FFF2-40B4-BE49-F238E27FC236}">
                <a16:creationId xmlns:a16="http://schemas.microsoft.com/office/drawing/2014/main" id="{54EC6F1F-6BAD-4B82-8AFE-EA4CEA76FAC4}"/>
              </a:ext>
            </a:extLst>
          </p:cNvPr>
          <p:cNvPicPr>
            <a:picLocks noChangeAspect="1"/>
          </p:cNvPicPr>
          <p:nvPr/>
        </p:nvPicPr>
        <p:blipFill>
          <a:blip r:embed="rId5"/>
          <a:stretch>
            <a:fillRect/>
          </a:stretch>
        </p:blipFill>
        <p:spPr>
          <a:xfrm>
            <a:off x="6272554" y="1556976"/>
            <a:ext cx="1718933" cy="309504"/>
          </a:xfrm>
          <a:prstGeom prst="rect">
            <a:avLst/>
          </a:prstGeom>
        </p:spPr>
      </p:pic>
      <p:pic>
        <p:nvPicPr>
          <p:cNvPr id="13" name="Obrázek 12">
            <a:extLst>
              <a:ext uri="{FF2B5EF4-FFF2-40B4-BE49-F238E27FC236}">
                <a16:creationId xmlns:a16="http://schemas.microsoft.com/office/drawing/2014/main" id="{5C23DE9D-5788-4904-8AA9-282A6476FA65}"/>
              </a:ext>
            </a:extLst>
          </p:cNvPr>
          <p:cNvPicPr>
            <a:picLocks noChangeAspect="1"/>
          </p:cNvPicPr>
          <p:nvPr/>
        </p:nvPicPr>
        <p:blipFill>
          <a:blip r:embed="rId6"/>
          <a:stretch>
            <a:fillRect/>
          </a:stretch>
        </p:blipFill>
        <p:spPr>
          <a:xfrm>
            <a:off x="2301174" y="2835170"/>
            <a:ext cx="1443160" cy="548507"/>
          </a:xfrm>
          <a:prstGeom prst="rect">
            <a:avLst/>
          </a:prstGeom>
        </p:spPr>
      </p:pic>
      <p:pic>
        <p:nvPicPr>
          <p:cNvPr id="14" name="Obrázek 13">
            <a:extLst>
              <a:ext uri="{FF2B5EF4-FFF2-40B4-BE49-F238E27FC236}">
                <a16:creationId xmlns:a16="http://schemas.microsoft.com/office/drawing/2014/main" id="{14D12AB3-2A1A-4E80-AC83-B97285347462}"/>
              </a:ext>
            </a:extLst>
          </p:cNvPr>
          <p:cNvPicPr>
            <a:picLocks noChangeAspect="1"/>
          </p:cNvPicPr>
          <p:nvPr/>
        </p:nvPicPr>
        <p:blipFill>
          <a:blip r:embed="rId7"/>
          <a:stretch>
            <a:fillRect/>
          </a:stretch>
        </p:blipFill>
        <p:spPr>
          <a:xfrm>
            <a:off x="4486276" y="2564111"/>
            <a:ext cx="1134261" cy="953124"/>
          </a:xfrm>
          <a:prstGeom prst="rect">
            <a:avLst/>
          </a:prstGeom>
        </p:spPr>
      </p:pic>
      <p:pic>
        <p:nvPicPr>
          <p:cNvPr id="15" name="Obrázek 14">
            <a:extLst>
              <a:ext uri="{FF2B5EF4-FFF2-40B4-BE49-F238E27FC236}">
                <a16:creationId xmlns:a16="http://schemas.microsoft.com/office/drawing/2014/main" id="{030AC850-5718-48D8-A5AB-DD4579EECF74}"/>
              </a:ext>
            </a:extLst>
          </p:cNvPr>
          <p:cNvPicPr>
            <a:picLocks noChangeAspect="1"/>
          </p:cNvPicPr>
          <p:nvPr/>
        </p:nvPicPr>
        <p:blipFill>
          <a:blip r:embed="rId8"/>
          <a:stretch>
            <a:fillRect/>
          </a:stretch>
        </p:blipFill>
        <p:spPr>
          <a:xfrm>
            <a:off x="6614826" y="2614884"/>
            <a:ext cx="995649" cy="870634"/>
          </a:xfrm>
          <a:prstGeom prst="rect">
            <a:avLst/>
          </a:prstGeom>
        </p:spPr>
      </p:pic>
      <p:pic>
        <p:nvPicPr>
          <p:cNvPr id="16" name="Obrázek 15">
            <a:extLst>
              <a:ext uri="{FF2B5EF4-FFF2-40B4-BE49-F238E27FC236}">
                <a16:creationId xmlns:a16="http://schemas.microsoft.com/office/drawing/2014/main" id="{6FD62BB4-85EC-4C1B-B165-138B8D24BB1D}"/>
              </a:ext>
            </a:extLst>
          </p:cNvPr>
          <p:cNvPicPr>
            <a:picLocks noChangeAspect="1"/>
          </p:cNvPicPr>
          <p:nvPr/>
        </p:nvPicPr>
        <p:blipFill>
          <a:blip r:embed="rId9"/>
          <a:stretch>
            <a:fillRect/>
          </a:stretch>
        </p:blipFill>
        <p:spPr>
          <a:xfrm>
            <a:off x="8697620" y="2501646"/>
            <a:ext cx="1134261" cy="944499"/>
          </a:xfrm>
          <a:prstGeom prst="rect">
            <a:avLst/>
          </a:prstGeom>
        </p:spPr>
      </p:pic>
      <p:pic>
        <p:nvPicPr>
          <p:cNvPr id="17" name="Obrázek 16">
            <a:extLst>
              <a:ext uri="{FF2B5EF4-FFF2-40B4-BE49-F238E27FC236}">
                <a16:creationId xmlns:a16="http://schemas.microsoft.com/office/drawing/2014/main" id="{015CD99A-C844-40B2-929A-3F37BC258A64}"/>
              </a:ext>
            </a:extLst>
          </p:cNvPr>
          <p:cNvPicPr>
            <a:picLocks noChangeAspect="1"/>
          </p:cNvPicPr>
          <p:nvPr/>
        </p:nvPicPr>
        <p:blipFill>
          <a:blip r:embed="rId10"/>
          <a:stretch>
            <a:fillRect/>
          </a:stretch>
        </p:blipFill>
        <p:spPr>
          <a:xfrm>
            <a:off x="2263127" y="3909698"/>
            <a:ext cx="1443523" cy="900505"/>
          </a:xfrm>
          <a:prstGeom prst="rect">
            <a:avLst/>
          </a:prstGeom>
        </p:spPr>
      </p:pic>
      <p:pic>
        <p:nvPicPr>
          <p:cNvPr id="18" name="Obrázek 17">
            <a:extLst>
              <a:ext uri="{FF2B5EF4-FFF2-40B4-BE49-F238E27FC236}">
                <a16:creationId xmlns:a16="http://schemas.microsoft.com/office/drawing/2014/main" id="{0BB9F845-9873-4C48-AB34-ACEC442B39D8}"/>
              </a:ext>
            </a:extLst>
          </p:cNvPr>
          <p:cNvPicPr>
            <a:picLocks noChangeAspect="1"/>
          </p:cNvPicPr>
          <p:nvPr/>
        </p:nvPicPr>
        <p:blipFill>
          <a:blip r:embed="rId11"/>
          <a:stretch>
            <a:fillRect/>
          </a:stretch>
        </p:blipFill>
        <p:spPr>
          <a:xfrm>
            <a:off x="4481716" y="3876844"/>
            <a:ext cx="1247949" cy="956630"/>
          </a:xfrm>
          <a:prstGeom prst="rect">
            <a:avLst/>
          </a:prstGeom>
        </p:spPr>
      </p:pic>
      <p:pic>
        <p:nvPicPr>
          <p:cNvPr id="19" name="Obrázek 18">
            <a:extLst>
              <a:ext uri="{FF2B5EF4-FFF2-40B4-BE49-F238E27FC236}">
                <a16:creationId xmlns:a16="http://schemas.microsoft.com/office/drawing/2014/main" id="{E3408601-411C-45A9-BB6C-6585D4821FC3}"/>
              </a:ext>
            </a:extLst>
          </p:cNvPr>
          <p:cNvPicPr>
            <a:picLocks noChangeAspect="1"/>
          </p:cNvPicPr>
          <p:nvPr/>
        </p:nvPicPr>
        <p:blipFill>
          <a:blip r:embed="rId12"/>
          <a:stretch>
            <a:fillRect/>
          </a:stretch>
        </p:blipFill>
        <p:spPr>
          <a:xfrm>
            <a:off x="2251932" y="5511501"/>
            <a:ext cx="1421877" cy="553240"/>
          </a:xfrm>
          <a:prstGeom prst="rect">
            <a:avLst/>
          </a:prstGeom>
        </p:spPr>
      </p:pic>
      <p:pic>
        <p:nvPicPr>
          <p:cNvPr id="31" name="Obrázek 30">
            <a:extLst>
              <a:ext uri="{FF2B5EF4-FFF2-40B4-BE49-F238E27FC236}">
                <a16:creationId xmlns:a16="http://schemas.microsoft.com/office/drawing/2014/main" id="{0027AD58-FD12-4EFE-ADC5-F2426F6910FA}"/>
              </a:ext>
            </a:extLst>
          </p:cNvPr>
          <p:cNvPicPr>
            <a:picLocks noChangeAspect="1"/>
          </p:cNvPicPr>
          <p:nvPr/>
        </p:nvPicPr>
        <p:blipFill>
          <a:blip r:embed="rId13"/>
          <a:stretch>
            <a:fillRect/>
          </a:stretch>
        </p:blipFill>
        <p:spPr>
          <a:xfrm>
            <a:off x="4378167" y="5561241"/>
            <a:ext cx="1351498" cy="393979"/>
          </a:xfrm>
          <a:prstGeom prst="rect">
            <a:avLst/>
          </a:prstGeom>
        </p:spPr>
      </p:pic>
      <p:pic>
        <p:nvPicPr>
          <p:cNvPr id="33" name="Obrázek 32">
            <a:extLst>
              <a:ext uri="{FF2B5EF4-FFF2-40B4-BE49-F238E27FC236}">
                <a16:creationId xmlns:a16="http://schemas.microsoft.com/office/drawing/2014/main" id="{5D8BD760-3E8E-44E9-BA1D-BA230A8F0DFB}"/>
              </a:ext>
            </a:extLst>
          </p:cNvPr>
          <p:cNvPicPr>
            <a:picLocks noChangeAspect="1"/>
          </p:cNvPicPr>
          <p:nvPr/>
        </p:nvPicPr>
        <p:blipFill>
          <a:blip r:embed="rId14"/>
          <a:stretch>
            <a:fillRect/>
          </a:stretch>
        </p:blipFill>
        <p:spPr>
          <a:xfrm>
            <a:off x="8677621" y="1523194"/>
            <a:ext cx="1093963" cy="447762"/>
          </a:xfrm>
          <a:prstGeom prst="rect">
            <a:avLst/>
          </a:prstGeom>
        </p:spPr>
      </p:pic>
      <p:pic>
        <p:nvPicPr>
          <p:cNvPr id="35" name="Obrázek 34">
            <a:extLst>
              <a:ext uri="{FF2B5EF4-FFF2-40B4-BE49-F238E27FC236}">
                <a16:creationId xmlns:a16="http://schemas.microsoft.com/office/drawing/2014/main" id="{220484FF-F4FF-497B-B05C-3A8976902E27}"/>
              </a:ext>
            </a:extLst>
          </p:cNvPr>
          <p:cNvPicPr>
            <a:picLocks noChangeAspect="1"/>
          </p:cNvPicPr>
          <p:nvPr/>
        </p:nvPicPr>
        <p:blipFill>
          <a:blip r:embed="rId15"/>
          <a:stretch>
            <a:fillRect/>
          </a:stretch>
        </p:blipFill>
        <p:spPr>
          <a:xfrm>
            <a:off x="6532896" y="3836022"/>
            <a:ext cx="1152525" cy="986561"/>
          </a:xfrm>
          <a:prstGeom prst="rect">
            <a:avLst/>
          </a:prstGeom>
        </p:spPr>
      </p:pic>
      <p:pic>
        <p:nvPicPr>
          <p:cNvPr id="36" name="Obrázek 35">
            <a:extLst>
              <a:ext uri="{FF2B5EF4-FFF2-40B4-BE49-F238E27FC236}">
                <a16:creationId xmlns:a16="http://schemas.microsoft.com/office/drawing/2014/main" id="{43B38B30-ECD4-4B92-95BA-DCE531E5E894}"/>
              </a:ext>
            </a:extLst>
          </p:cNvPr>
          <p:cNvPicPr>
            <a:picLocks noChangeAspect="1"/>
          </p:cNvPicPr>
          <p:nvPr/>
        </p:nvPicPr>
        <p:blipFill>
          <a:blip r:embed="rId16"/>
          <a:stretch>
            <a:fillRect/>
          </a:stretch>
        </p:blipFill>
        <p:spPr>
          <a:xfrm>
            <a:off x="8330524" y="3870747"/>
            <a:ext cx="1788158" cy="951836"/>
          </a:xfrm>
          <a:prstGeom prst="rect">
            <a:avLst/>
          </a:prstGeom>
        </p:spPr>
      </p:pic>
      <p:pic>
        <p:nvPicPr>
          <p:cNvPr id="4" name="Obrázek 3">
            <a:extLst>
              <a:ext uri="{FF2B5EF4-FFF2-40B4-BE49-F238E27FC236}">
                <a16:creationId xmlns:a16="http://schemas.microsoft.com/office/drawing/2014/main" id="{5BCFE1AA-24C0-442B-B432-211B4FF1B741}"/>
              </a:ext>
            </a:extLst>
          </p:cNvPr>
          <p:cNvPicPr>
            <a:picLocks noChangeAspect="1"/>
          </p:cNvPicPr>
          <p:nvPr/>
        </p:nvPicPr>
        <p:blipFill>
          <a:blip r:embed="rId17"/>
          <a:stretch>
            <a:fillRect/>
          </a:stretch>
        </p:blipFill>
        <p:spPr>
          <a:xfrm>
            <a:off x="6361070" y="5623833"/>
            <a:ext cx="1324351" cy="350048"/>
          </a:xfrm>
          <a:prstGeom prst="rect">
            <a:avLst/>
          </a:prstGeom>
        </p:spPr>
      </p:pic>
      <p:pic>
        <p:nvPicPr>
          <p:cNvPr id="5" name="Obrázek 4"/>
          <p:cNvPicPr>
            <a:picLocks noChangeAspect="1"/>
          </p:cNvPicPr>
          <p:nvPr/>
        </p:nvPicPr>
        <p:blipFill rotWithShape="1">
          <a:blip r:embed="rId18"/>
          <a:srcRect l="4640" t="25808" r="4640" b="19760"/>
          <a:stretch/>
        </p:blipFill>
        <p:spPr>
          <a:xfrm>
            <a:off x="8423162" y="5228454"/>
            <a:ext cx="1550357" cy="930215"/>
          </a:xfrm>
          <a:prstGeom prst="rect">
            <a:avLst/>
          </a:prstGeom>
        </p:spPr>
      </p:pic>
      <p:sp>
        <p:nvSpPr>
          <p:cNvPr id="21"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26</a:t>
            </a:fld>
            <a:endParaRPr lang="cs-CZ" sz="1600" b="1" dirty="0">
              <a:solidFill>
                <a:schemeClr val="tx1"/>
              </a:solidFill>
            </a:endParaRPr>
          </a:p>
        </p:txBody>
      </p:sp>
    </p:spTree>
    <p:extLst>
      <p:ext uri="{BB962C8B-B14F-4D97-AF65-F5344CB8AC3E}">
        <p14:creationId xmlns:p14="http://schemas.microsoft.com/office/powerpoint/2010/main" val="210462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27</a:t>
            </a:fld>
            <a:endParaRPr lang="cs-CZ" altLang="cs-CZ" sz="1400" dirty="0">
              <a:solidFill>
                <a:schemeClr val="tx1"/>
              </a:solidFill>
              <a:latin typeface="Insula" panose="03060702030608030705" pitchFamily="66" charset="0"/>
            </a:endParaRPr>
          </a:p>
        </p:txBody>
      </p:sp>
      <p:sp>
        <p:nvSpPr>
          <p:cNvPr id="6" name="Nadpis 1"/>
          <p:cNvSpPr>
            <a:spLocks noGrp="1"/>
          </p:cNvSpPr>
          <p:nvPr>
            <p:ph type="title"/>
          </p:nvPr>
        </p:nvSpPr>
        <p:spPr>
          <a:xfrm>
            <a:off x="3431400" y="2766218"/>
            <a:ext cx="5329200" cy="1325563"/>
          </a:xfrm>
        </p:spPr>
        <p:txBody>
          <a:bodyPr>
            <a:noAutofit/>
          </a:bodyPr>
          <a:lstStyle/>
          <a:p>
            <a:pPr algn="ctr"/>
            <a:r>
              <a:rPr lang="en-US" sz="6000" dirty="0">
                <a:ln w="0"/>
                <a:effectLst>
                  <a:outerShdw blurRad="38100" dist="19050" dir="2700000" algn="tl" rotWithShape="0">
                    <a:schemeClr val="dk1">
                      <a:alpha val="40000"/>
                    </a:schemeClr>
                  </a:outerShdw>
                </a:effectLst>
                <a:ea typeface="+mn-ea"/>
                <a:cs typeface="+mn-cs"/>
              </a:rPr>
              <a:t>Thank you for your attention</a:t>
            </a:r>
            <a:endParaRPr lang="cs-CZ" sz="6000" dirty="0">
              <a:ln w="0"/>
              <a:effectLst>
                <a:outerShdw blurRad="38100" dist="19050" dir="2700000" algn="tl" rotWithShape="0">
                  <a:schemeClr val="dk1">
                    <a:alpha val="40000"/>
                  </a:schemeClr>
                </a:outerShdw>
              </a:effectLst>
              <a:ea typeface="+mn-ea"/>
              <a:cs typeface="+mn-cs"/>
            </a:endParaRPr>
          </a:p>
        </p:txBody>
      </p:sp>
    </p:spTree>
    <p:extLst>
      <p:ext uri="{BB962C8B-B14F-4D97-AF65-F5344CB8AC3E}">
        <p14:creationId xmlns:p14="http://schemas.microsoft.com/office/powerpoint/2010/main" val="299011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196752"/>
            <a:ext cx="10515600" cy="1122290"/>
          </a:xfrm>
        </p:spPr>
        <p:txBody>
          <a:bodyPr/>
          <a:lstStyle/>
          <a:p>
            <a:pPr algn="ctr"/>
            <a:r>
              <a:rPr lang="cs-CZ" sz="6000" dirty="0" err="1">
                <a:latin typeface="+mn-lt"/>
                <a:ea typeface="+mn-ea"/>
                <a:cs typeface="+mn-cs"/>
              </a:rPr>
              <a:t>Contacts</a:t>
            </a:r>
            <a:endParaRPr lang="cs-CZ" sz="3600" dirty="0">
              <a:latin typeface="+mn-lt"/>
              <a:ea typeface="+mn-ea"/>
              <a:cs typeface="+mn-cs"/>
            </a:endParaRPr>
          </a:p>
        </p:txBody>
      </p:sp>
      <p:sp>
        <p:nvSpPr>
          <p:cNvPr id="3" name="Zástupný symbol pro obsah 2"/>
          <p:cNvSpPr>
            <a:spLocks noGrp="1"/>
          </p:cNvSpPr>
          <p:nvPr>
            <p:ph idx="1"/>
          </p:nvPr>
        </p:nvSpPr>
        <p:spPr>
          <a:xfrm>
            <a:off x="838200" y="2492895"/>
            <a:ext cx="10515600" cy="3684067"/>
          </a:xfrm>
        </p:spPr>
        <p:txBody>
          <a:bodyPr>
            <a:normAutofit/>
          </a:bodyPr>
          <a:lstStyle/>
          <a:p>
            <a:r>
              <a:rPr lang="cs-CZ" sz="3200" dirty="0"/>
              <a:t>Pavel Holec</a:t>
            </a:r>
          </a:p>
          <a:p>
            <a:pPr lvl="1"/>
            <a:r>
              <a:rPr lang="cs-CZ" sz="2900" dirty="0"/>
              <a:t>KNT – </a:t>
            </a:r>
            <a:r>
              <a:rPr lang="cs-CZ" sz="2900" dirty="0" err="1"/>
              <a:t>building</a:t>
            </a:r>
            <a:r>
              <a:rPr lang="cs-CZ" sz="2900" dirty="0"/>
              <a:t> B, 3. </a:t>
            </a:r>
            <a:r>
              <a:rPr lang="cs-CZ" sz="2900" dirty="0" err="1"/>
              <a:t>floor</a:t>
            </a:r>
            <a:r>
              <a:rPr lang="cs-CZ" sz="2900" dirty="0"/>
              <a:t>, </a:t>
            </a:r>
            <a:r>
              <a:rPr lang="cs-CZ" sz="2900" dirty="0" err="1"/>
              <a:t>room</a:t>
            </a:r>
            <a:r>
              <a:rPr lang="cs-CZ" sz="2900" dirty="0"/>
              <a:t> 04006</a:t>
            </a:r>
          </a:p>
          <a:p>
            <a:pPr lvl="1"/>
            <a:r>
              <a:rPr lang="cs-CZ" sz="2900" dirty="0"/>
              <a:t>pavel.holec@tul.cz</a:t>
            </a:r>
          </a:p>
          <a:p>
            <a:pPr lvl="1"/>
            <a:r>
              <a:rPr lang="cs-CZ" sz="2900" dirty="0" err="1"/>
              <a:t>lecturer</a:t>
            </a:r>
            <a:r>
              <a:rPr lang="cs-CZ" sz="2900" dirty="0"/>
              <a:t>, </a:t>
            </a:r>
            <a:r>
              <a:rPr lang="cs-CZ" sz="2900" dirty="0" err="1"/>
              <a:t>instructor</a:t>
            </a:r>
            <a:endParaRPr lang="cs-CZ" sz="2900" dirty="0"/>
          </a:p>
        </p:txBody>
      </p:sp>
      <p:sp>
        <p:nvSpPr>
          <p:cNvPr id="5"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3</a:t>
            </a:fld>
            <a:endParaRPr lang="cs-CZ" sz="1600" b="1" dirty="0">
              <a:solidFill>
                <a:schemeClr val="tx1"/>
              </a:solidFill>
            </a:endParaRPr>
          </a:p>
        </p:txBody>
      </p:sp>
    </p:spTree>
    <p:extLst>
      <p:ext uri="{BB962C8B-B14F-4D97-AF65-F5344CB8AC3E}">
        <p14:creationId xmlns:p14="http://schemas.microsoft.com/office/powerpoint/2010/main" val="42635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980728"/>
            <a:ext cx="10515600" cy="1325563"/>
          </a:xfrm>
        </p:spPr>
        <p:txBody>
          <a:bodyPr/>
          <a:lstStyle/>
          <a:p>
            <a:pPr algn="ctr"/>
            <a:r>
              <a:rPr lang="cs-CZ" sz="6000" dirty="0" err="1">
                <a:latin typeface="+mn-lt"/>
                <a:ea typeface="+mn-ea"/>
                <a:cs typeface="+mn-cs"/>
              </a:rPr>
              <a:t>Literature</a:t>
            </a:r>
            <a:endParaRPr lang="cs-CZ" sz="3600" dirty="0">
              <a:latin typeface="+mn-lt"/>
              <a:ea typeface="+mn-ea"/>
              <a:cs typeface="+mn-cs"/>
            </a:endParaRPr>
          </a:p>
        </p:txBody>
      </p:sp>
      <p:sp>
        <p:nvSpPr>
          <p:cNvPr id="3" name="Zástupný symbol pro obsah 2"/>
          <p:cNvSpPr>
            <a:spLocks noGrp="1"/>
          </p:cNvSpPr>
          <p:nvPr>
            <p:ph idx="1"/>
          </p:nvPr>
        </p:nvSpPr>
        <p:spPr>
          <a:xfrm>
            <a:off x="838200" y="2564903"/>
            <a:ext cx="10515600" cy="3612059"/>
          </a:xfrm>
        </p:spPr>
        <p:txBody>
          <a:bodyPr>
            <a:normAutofit fontScale="70000" lnSpcReduction="20000"/>
          </a:bodyPr>
          <a:lstStyle/>
          <a:p>
            <a:pPr algn="just"/>
            <a:r>
              <a:rPr lang="en-US" sz="3200" dirty="0" err="1"/>
              <a:t>MATYJASZEWSKI</a:t>
            </a:r>
            <a:r>
              <a:rPr lang="cs-CZ" sz="3200" dirty="0"/>
              <a:t>:</a:t>
            </a:r>
            <a:r>
              <a:rPr lang="en-US" sz="3200" dirty="0"/>
              <a:t> </a:t>
            </a:r>
            <a:r>
              <a:rPr lang="en-US" sz="3200" i="1" dirty="0"/>
              <a:t>Polymer Science</a:t>
            </a:r>
            <a:r>
              <a:rPr lang="cs-CZ" sz="3200" dirty="0"/>
              <a:t>,</a:t>
            </a:r>
            <a:r>
              <a:rPr lang="en-US" sz="3200" dirty="0"/>
              <a:t> 2013</a:t>
            </a:r>
            <a:r>
              <a:rPr lang="cs-CZ" sz="3200" dirty="0"/>
              <a:t>.</a:t>
            </a:r>
          </a:p>
          <a:p>
            <a:pPr algn="just"/>
            <a:r>
              <a:rPr lang="en-US" sz="3200" dirty="0" err="1"/>
              <a:t>AKAY</a:t>
            </a:r>
            <a:r>
              <a:rPr lang="cs-CZ" sz="3200" dirty="0"/>
              <a:t>:</a:t>
            </a:r>
            <a:r>
              <a:rPr lang="en-US" sz="3200" dirty="0"/>
              <a:t> </a:t>
            </a:r>
            <a:r>
              <a:rPr lang="en-US" sz="3200" i="1" dirty="0"/>
              <a:t>Introduction to Polymer Science and Technology</a:t>
            </a:r>
            <a:r>
              <a:rPr lang="cs-CZ" sz="3200" dirty="0"/>
              <a:t>, </a:t>
            </a:r>
            <a:r>
              <a:rPr lang="en-US" sz="3200" dirty="0"/>
              <a:t>2012</a:t>
            </a:r>
            <a:r>
              <a:rPr lang="cs-CZ" sz="3200" dirty="0"/>
              <a:t>.</a:t>
            </a:r>
          </a:p>
          <a:p>
            <a:pPr algn="just"/>
            <a:r>
              <a:rPr lang="en-US" sz="3200" dirty="0" err="1" smtClean="0"/>
              <a:t>CARRAHER</a:t>
            </a:r>
            <a:r>
              <a:rPr lang="cs-CZ" sz="3200" dirty="0"/>
              <a:t>:</a:t>
            </a:r>
            <a:r>
              <a:rPr lang="en-US" sz="3200" dirty="0"/>
              <a:t> </a:t>
            </a:r>
            <a:r>
              <a:rPr lang="en-US" sz="3200" i="1" dirty="0"/>
              <a:t>Polymer Chemistry</a:t>
            </a:r>
            <a:r>
              <a:rPr lang="cs-CZ" sz="3200" dirty="0"/>
              <a:t>, </a:t>
            </a:r>
            <a:r>
              <a:rPr lang="en-US" sz="3200" dirty="0"/>
              <a:t>2006</a:t>
            </a:r>
            <a:r>
              <a:rPr lang="cs-CZ" sz="3200" dirty="0"/>
              <a:t>.</a:t>
            </a:r>
          </a:p>
          <a:p>
            <a:pPr algn="just"/>
            <a:r>
              <a:rPr lang="cs-CZ" sz="3200" dirty="0" err="1" smtClean="0"/>
              <a:t>CARRAHER</a:t>
            </a:r>
            <a:r>
              <a:rPr lang="cs-CZ" sz="3200" dirty="0" smtClean="0"/>
              <a:t>:</a:t>
            </a:r>
            <a:r>
              <a:rPr lang="en-US" sz="3200" dirty="0" smtClean="0"/>
              <a:t> </a:t>
            </a:r>
            <a:r>
              <a:rPr lang="en-US" sz="3200" i="1" dirty="0" smtClean="0"/>
              <a:t>Giant Molecules, Essentials</a:t>
            </a:r>
            <a:r>
              <a:rPr lang="cs-CZ" sz="3200" i="1" dirty="0" smtClean="0"/>
              <a:t> </a:t>
            </a:r>
            <a:r>
              <a:rPr lang="en-US" sz="3200" i="1" dirty="0" smtClean="0"/>
              <a:t>Materials for Everyday Living and Problem Solving</a:t>
            </a:r>
            <a:r>
              <a:rPr lang="en-US" sz="3200" dirty="0" smtClean="0"/>
              <a:t>,</a:t>
            </a:r>
            <a:r>
              <a:rPr lang="cs-CZ" sz="3200" dirty="0" smtClean="0"/>
              <a:t> 2003</a:t>
            </a:r>
            <a:r>
              <a:rPr lang="en-US" sz="3200" dirty="0" smtClean="0"/>
              <a:t>.</a:t>
            </a:r>
            <a:endParaRPr lang="cs-CZ" sz="3200" dirty="0" smtClean="0"/>
          </a:p>
          <a:p>
            <a:pPr algn="just"/>
            <a:r>
              <a:rPr lang="cs-CZ" sz="3200" dirty="0" smtClean="0"/>
              <a:t>DAVIS</a:t>
            </a:r>
            <a:r>
              <a:rPr lang="cs-CZ" sz="3200" dirty="0"/>
              <a:t>: </a:t>
            </a:r>
            <a:r>
              <a:rPr lang="cs-CZ" sz="3200" i="1" dirty="0"/>
              <a:t>Polymer </a:t>
            </a:r>
            <a:r>
              <a:rPr lang="cs-CZ" sz="3200" i="1" dirty="0" err="1"/>
              <a:t>Chemistry</a:t>
            </a:r>
            <a:r>
              <a:rPr lang="cs-CZ" sz="3200" dirty="0"/>
              <a:t>, 2003.</a:t>
            </a:r>
          </a:p>
          <a:p>
            <a:pPr algn="just"/>
            <a:r>
              <a:rPr lang="en-US" sz="3200" dirty="0"/>
              <a:t>BARNES</a:t>
            </a:r>
            <a:r>
              <a:rPr lang="cs-CZ" sz="3200" dirty="0"/>
              <a:t>:</a:t>
            </a:r>
            <a:r>
              <a:rPr lang="en-US" sz="3200" dirty="0"/>
              <a:t> </a:t>
            </a:r>
            <a:r>
              <a:rPr lang="en-US" sz="3200" i="1" dirty="0"/>
              <a:t>Polymer Physics and Engineering</a:t>
            </a:r>
            <a:r>
              <a:rPr lang="cs-CZ" sz="3200" dirty="0"/>
              <a:t>, </a:t>
            </a:r>
            <a:r>
              <a:rPr lang="en-US" sz="3200" dirty="0"/>
              <a:t>2001</a:t>
            </a:r>
            <a:r>
              <a:rPr lang="cs-CZ" sz="3200" dirty="0"/>
              <a:t>.</a:t>
            </a:r>
          </a:p>
          <a:p>
            <a:pPr algn="just"/>
            <a:r>
              <a:rPr lang="cs-CZ" sz="3200" dirty="0" smtClean="0"/>
              <a:t>MARK</a:t>
            </a:r>
            <a:r>
              <a:rPr lang="cs-CZ" sz="3200" dirty="0"/>
              <a:t>: Polymer Data Handbook, 1999.</a:t>
            </a:r>
          </a:p>
          <a:p>
            <a:pPr algn="just"/>
            <a:endParaRPr lang="en-US" sz="2900" dirty="0"/>
          </a:p>
          <a:p>
            <a:pPr algn="just"/>
            <a:r>
              <a:rPr lang="cs-CZ" sz="2900" dirty="0"/>
              <a:t>POLYMER DATABASE: https://polymerdatabase.com/polymers</a:t>
            </a:r>
          </a:p>
        </p:txBody>
      </p:sp>
      <p:sp>
        <p:nvSpPr>
          <p:cNvPr id="5"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4</a:t>
            </a:fld>
            <a:endParaRPr lang="cs-CZ" sz="1600" b="1" dirty="0">
              <a:solidFill>
                <a:schemeClr val="tx1"/>
              </a:solidFill>
            </a:endParaRPr>
          </a:p>
        </p:txBody>
      </p:sp>
    </p:spTree>
    <p:extLst>
      <p:ext uri="{BB962C8B-B14F-4D97-AF65-F5344CB8AC3E}">
        <p14:creationId xmlns:p14="http://schemas.microsoft.com/office/powerpoint/2010/main" val="205519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45418" y="1574358"/>
            <a:ext cx="7507957" cy="4842345"/>
          </a:xfrm>
        </p:spPr>
        <p:txBody>
          <a:bodyPr>
            <a:normAutofit fontScale="85000" lnSpcReduction="20000"/>
          </a:bodyPr>
          <a:lstStyle/>
          <a:p>
            <a:r>
              <a:rPr lang="en-US" dirty="0"/>
              <a:t>lectures</a:t>
            </a:r>
          </a:p>
          <a:p>
            <a:pPr lvl="1"/>
            <a:r>
              <a:rPr lang="en-US" dirty="0"/>
              <a:t>a total of 1</a:t>
            </a:r>
            <a:r>
              <a:rPr lang="cs-CZ" dirty="0"/>
              <a:t>1</a:t>
            </a:r>
            <a:r>
              <a:rPr lang="en-US" dirty="0"/>
              <a:t> hours</a:t>
            </a:r>
          </a:p>
          <a:p>
            <a:pPr lvl="1"/>
            <a:r>
              <a:rPr lang="en-US" dirty="0"/>
              <a:t>access to all presentations on E-Learning</a:t>
            </a:r>
          </a:p>
          <a:p>
            <a:pPr lvl="1"/>
            <a:r>
              <a:rPr lang="en-US" dirty="0"/>
              <a:t>optional (but you'll lose the tea)</a:t>
            </a:r>
          </a:p>
          <a:p>
            <a:r>
              <a:rPr lang="cs-CZ" dirty="0"/>
              <a:t>l</a:t>
            </a:r>
            <a:r>
              <a:rPr lang="en-US" dirty="0"/>
              <a:t>ab exercise</a:t>
            </a:r>
          </a:p>
          <a:p>
            <a:pPr lvl="1"/>
            <a:r>
              <a:rPr lang="en-US" dirty="0"/>
              <a:t>6 laboratory days, 11 exercises (usually in pairs)</a:t>
            </a:r>
          </a:p>
          <a:p>
            <a:pPr lvl="1"/>
            <a:r>
              <a:rPr lang="en-US" dirty="0"/>
              <a:t>compulsory participation in all exercises</a:t>
            </a:r>
          </a:p>
          <a:p>
            <a:pPr lvl="2"/>
            <a:r>
              <a:rPr lang="en-US" dirty="0"/>
              <a:t>pregnant women MUST NOT work or be in chemical laboratories</a:t>
            </a:r>
          </a:p>
          <a:p>
            <a:pPr lvl="3"/>
            <a:r>
              <a:rPr lang="en-US" dirty="0"/>
              <a:t>rather admit </a:t>
            </a:r>
            <a:r>
              <a:rPr lang="cs-CZ" dirty="0" err="1"/>
              <a:t>it</a:t>
            </a:r>
            <a:r>
              <a:rPr lang="en-US" dirty="0"/>
              <a:t> than endanger the embryo/fetus/child</a:t>
            </a:r>
          </a:p>
          <a:p>
            <a:pPr lvl="3"/>
            <a:r>
              <a:rPr lang="en-US" dirty="0"/>
              <a:t>the teacher swears that it can be resolved humanely without giving the person more trouble</a:t>
            </a:r>
          </a:p>
          <a:p>
            <a:pPr lvl="1"/>
            <a:r>
              <a:rPr lang="en-US" dirty="0"/>
              <a:t>mandatory submission and recognition of all protocols</a:t>
            </a:r>
          </a:p>
          <a:p>
            <a:r>
              <a:rPr lang="en-US" dirty="0"/>
              <a:t>compulsory student presentation on the given topic</a:t>
            </a:r>
          </a:p>
          <a:p>
            <a:endParaRPr lang="cs-CZ" dirty="0"/>
          </a:p>
          <a:p>
            <a:r>
              <a:rPr lang="en-US" dirty="0"/>
              <a:t>exam</a:t>
            </a:r>
          </a:p>
          <a:p>
            <a:pPr lvl="1"/>
            <a:r>
              <a:rPr lang="en-US" dirty="0"/>
              <a:t>oral</a:t>
            </a:r>
            <a:endParaRPr lang="cs-CZ" dirty="0"/>
          </a:p>
        </p:txBody>
      </p:sp>
      <p:grpSp>
        <p:nvGrpSpPr>
          <p:cNvPr id="18" name="Skupina 17"/>
          <p:cNvGrpSpPr/>
          <p:nvPr/>
        </p:nvGrpSpPr>
        <p:grpSpPr>
          <a:xfrm>
            <a:off x="8030821" y="1978448"/>
            <a:ext cx="3534396" cy="3808900"/>
            <a:chOff x="2798378" y="626112"/>
            <a:chExt cx="4642946" cy="5003547"/>
          </a:xfrm>
        </p:grpSpPr>
        <p:grpSp>
          <p:nvGrpSpPr>
            <p:cNvPr id="19" name="Skupina 18"/>
            <p:cNvGrpSpPr/>
            <p:nvPr/>
          </p:nvGrpSpPr>
          <p:grpSpPr>
            <a:xfrm>
              <a:off x="2798378" y="626112"/>
              <a:ext cx="4642946" cy="5003547"/>
              <a:chOff x="2798378" y="626112"/>
              <a:chExt cx="4642946" cy="5003547"/>
            </a:xfrm>
          </p:grpSpPr>
          <p:pic>
            <p:nvPicPr>
              <p:cNvPr id="21" name="Picture 2" descr="5,143 Monkey Thinking Stock Photos, Pictures &amp;amp;amp; Royalty-Free Images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l="39509" t="26334" r="14919"/>
              <a:stretch/>
            </p:blipFill>
            <p:spPr bwMode="auto">
              <a:xfrm>
                <a:off x="2798378" y="626112"/>
                <a:ext cx="4642946" cy="5003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Obrázek 21"/>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extLst>
                  <a:ext uri="{BEBA8EAE-BF5A-486C-A8C5-ECC9F3942E4B}">
                    <a14:imgProps xmlns:a14="http://schemas.microsoft.com/office/drawing/2010/main">
                      <a14:imgLayer r:embed="rId4">
                        <a14:imgEffect>
                          <a14:backgroundRemoval t="9905" b="100000" l="3491" r="97125"/>
                        </a14:imgEffect>
                      </a14:imgLayer>
                    </a14:imgProps>
                  </a:ext>
                </a:extLst>
              </a:blip>
              <a:stretch>
                <a:fillRect/>
              </a:stretch>
            </p:blipFill>
            <p:spPr>
              <a:xfrm>
                <a:off x="2798378" y="626112"/>
                <a:ext cx="4638675" cy="5000625"/>
              </a:xfrm>
              <a:prstGeom prst="rect">
                <a:avLst/>
              </a:prstGeom>
              <a:ln>
                <a:noFill/>
              </a:ln>
              <a:effectLst>
                <a:outerShdw blurRad="292100" dist="139700" dir="2700000" algn="tl" rotWithShape="0">
                  <a:srgbClr val="333333">
                    <a:alpha val="65000"/>
                  </a:srgbClr>
                </a:outerShdw>
              </a:effectLst>
            </p:spPr>
          </p:pic>
        </p:grpSp>
        <p:sp>
          <p:nvSpPr>
            <p:cNvPr id="20" name="Obdélník 19"/>
            <p:cNvSpPr/>
            <p:nvPr/>
          </p:nvSpPr>
          <p:spPr>
            <a:xfrm rot="405976">
              <a:off x="6097773" y="4015476"/>
              <a:ext cx="752132" cy="506175"/>
            </a:xfrm>
            <a:prstGeom prst="rect">
              <a:avLst/>
            </a:prstGeom>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1100" dirty="0">
                  <a:solidFill>
                    <a:schemeClr val="accent6">
                      <a:lumMod val="50000"/>
                    </a:schemeClr>
                  </a:solidFill>
                </a:rPr>
                <a:t>P. Holec</a:t>
              </a:r>
              <a:endParaRPr lang="cs-CZ" sz="300" dirty="0">
                <a:solidFill>
                  <a:schemeClr val="accent6">
                    <a:lumMod val="50000"/>
                  </a:schemeClr>
                </a:solidFill>
              </a:endParaRPr>
            </a:p>
          </p:txBody>
        </p:sp>
      </p:grpSp>
      <p:sp>
        <p:nvSpPr>
          <p:cNvPr id="8" name="Nadpis 1"/>
          <p:cNvSpPr>
            <a:spLocks noGrp="1"/>
          </p:cNvSpPr>
          <p:nvPr>
            <p:ph type="title"/>
          </p:nvPr>
        </p:nvSpPr>
        <p:spPr>
          <a:xfrm>
            <a:off x="838200" y="1113622"/>
            <a:ext cx="10515600" cy="635665"/>
          </a:xfrm>
        </p:spPr>
        <p:txBody>
          <a:bodyPr>
            <a:normAutofit fontScale="90000"/>
          </a:bodyPr>
          <a:lstStyle/>
          <a:p>
            <a:pPr algn="ctr"/>
            <a:r>
              <a:rPr lang="cs-CZ" sz="4000" dirty="0" err="1">
                <a:latin typeface="+mn-lt"/>
                <a:ea typeface="+mn-ea"/>
                <a:cs typeface="+mn-cs"/>
              </a:rPr>
              <a:t>Subject</a:t>
            </a:r>
            <a:r>
              <a:rPr lang="cs-CZ" sz="4000" dirty="0">
                <a:latin typeface="+mn-lt"/>
                <a:ea typeface="+mn-ea"/>
                <a:cs typeface="+mn-cs"/>
              </a:rPr>
              <a:t> </a:t>
            </a:r>
            <a:r>
              <a:rPr lang="cs-CZ" sz="4000" dirty="0" err="1">
                <a:latin typeface="+mn-lt"/>
                <a:ea typeface="+mn-ea"/>
                <a:cs typeface="+mn-cs"/>
              </a:rPr>
              <a:t>content</a:t>
            </a:r>
            <a:endParaRPr lang="cs-CZ" sz="1200" i="1" dirty="0">
              <a:latin typeface="+mn-lt"/>
              <a:ea typeface="+mn-ea"/>
              <a:cs typeface="+mn-cs"/>
            </a:endParaRPr>
          </a:p>
        </p:txBody>
      </p:sp>
      <p:sp>
        <p:nvSpPr>
          <p:cNvPr id="9"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5</a:t>
            </a:fld>
            <a:endParaRPr lang="cs-CZ" sz="1600" b="1" dirty="0">
              <a:solidFill>
                <a:schemeClr val="tx1"/>
              </a:solidFill>
            </a:endParaRPr>
          </a:p>
        </p:txBody>
      </p:sp>
    </p:spTree>
    <p:extLst>
      <p:ext uri="{BB962C8B-B14F-4D97-AF65-F5344CB8AC3E}">
        <p14:creationId xmlns:p14="http://schemas.microsoft.com/office/powerpoint/2010/main" val="94179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45418" y="1932167"/>
            <a:ext cx="11301165" cy="4611756"/>
          </a:xfrm>
        </p:spPr>
        <p:txBody>
          <a:bodyPr>
            <a:normAutofit/>
          </a:bodyPr>
          <a:lstStyle/>
          <a:p>
            <a:r>
              <a:rPr lang="en-US" dirty="0"/>
              <a:t>laboratory protocols ... L</a:t>
            </a:r>
          </a:p>
          <a:p>
            <a:pPr lvl="1"/>
            <a:r>
              <a:rPr lang="en-US" dirty="0"/>
              <a:t>arithmetic mean of grades from all protocols</a:t>
            </a:r>
            <a:endParaRPr lang="cs-CZ" dirty="0"/>
          </a:p>
          <a:p>
            <a:pPr lvl="1"/>
            <a:r>
              <a:rPr lang="en-US" dirty="0"/>
              <a:t>if </a:t>
            </a:r>
            <a:r>
              <a:rPr lang="cs-CZ" dirty="0"/>
              <a:t>3 </a:t>
            </a:r>
            <a:r>
              <a:rPr lang="cs-CZ" dirty="0" err="1"/>
              <a:t>or</a:t>
            </a:r>
            <a:r>
              <a:rPr lang="cs-CZ" dirty="0"/>
              <a:t> more are</a:t>
            </a:r>
            <a:r>
              <a:rPr lang="en-US" dirty="0"/>
              <a:t> rated insufficient, you cannot take the exam</a:t>
            </a:r>
          </a:p>
          <a:p>
            <a:r>
              <a:rPr lang="en-US" dirty="0"/>
              <a:t>presentation of students ... P</a:t>
            </a:r>
          </a:p>
          <a:p>
            <a:pPr lvl="1"/>
            <a:r>
              <a:rPr lang="en-US" dirty="0"/>
              <a:t>evaluation of informational and formal correctness and substance</a:t>
            </a:r>
          </a:p>
          <a:p>
            <a:r>
              <a:rPr lang="en-US" dirty="0"/>
              <a:t>oral exam</a:t>
            </a:r>
          </a:p>
          <a:p>
            <a:pPr lvl="1"/>
            <a:r>
              <a:rPr lang="en-US" dirty="0"/>
              <a:t>the default grade corresponds to the arithmetic mean of L and P</a:t>
            </a:r>
          </a:p>
          <a:p>
            <a:pPr lvl="1"/>
            <a:r>
              <a:rPr lang="en-US" dirty="0"/>
              <a:t>can be improved or worsened (usually by 1 degree)</a:t>
            </a:r>
            <a:endParaRPr lang="cs-CZ" dirty="0"/>
          </a:p>
        </p:txBody>
      </p:sp>
      <p:sp>
        <p:nvSpPr>
          <p:cNvPr id="2" name="Nadpis 1">
            <a:extLst>
              <a:ext uri="{FF2B5EF4-FFF2-40B4-BE49-F238E27FC236}">
                <a16:creationId xmlns:a16="http://schemas.microsoft.com/office/drawing/2014/main" id="{F17417BF-8B78-4A43-B5AC-9780AC3F1F1A}"/>
              </a:ext>
            </a:extLst>
          </p:cNvPr>
          <p:cNvSpPr>
            <a:spLocks noGrp="1"/>
          </p:cNvSpPr>
          <p:nvPr>
            <p:ph type="title"/>
          </p:nvPr>
        </p:nvSpPr>
        <p:spPr>
          <a:xfrm>
            <a:off x="442912" y="879237"/>
            <a:ext cx="10515600" cy="1325563"/>
          </a:xfrm>
        </p:spPr>
        <p:txBody>
          <a:bodyPr>
            <a:noAutofit/>
          </a:bodyPr>
          <a:lstStyle/>
          <a:p>
            <a:r>
              <a:rPr lang="en-US" sz="3200" b="1" dirty="0"/>
              <a:t>Grade evaluation of the subject</a:t>
            </a:r>
            <a:endParaRPr lang="cs-CZ" sz="3200" b="1" dirty="0"/>
          </a:p>
        </p:txBody>
      </p:sp>
      <p:sp>
        <p:nvSpPr>
          <p:cNvPr id="6"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6</a:t>
            </a:fld>
            <a:endParaRPr lang="cs-CZ" sz="1600" b="1" dirty="0">
              <a:solidFill>
                <a:schemeClr val="tx1"/>
              </a:solidFill>
            </a:endParaRPr>
          </a:p>
        </p:txBody>
      </p:sp>
    </p:spTree>
    <p:extLst>
      <p:ext uri="{BB962C8B-B14F-4D97-AF65-F5344CB8AC3E}">
        <p14:creationId xmlns:p14="http://schemas.microsoft.com/office/powerpoint/2010/main" val="20026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45418" y="1932167"/>
            <a:ext cx="11301165" cy="4484536"/>
          </a:xfrm>
        </p:spPr>
        <p:txBody>
          <a:bodyPr>
            <a:normAutofit/>
          </a:bodyPr>
          <a:lstStyle/>
          <a:p>
            <a:r>
              <a:rPr lang="en-US" dirty="0"/>
              <a:t>everyone submits for himself</a:t>
            </a:r>
          </a:p>
          <a:p>
            <a:r>
              <a:rPr lang="en-US" dirty="0"/>
              <a:t>submit the protocol electronically</a:t>
            </a:r>
          </a:p>
          <a:p>
            <a:pPr lvl="1"/>
            <a:r>
              <a:rPr lang="en-US" dirty="0"/>
              <a:t>it must be recognized no later than 2 weeks after the work has been completed</a:t>
            </a:r>
          </a:p>
          <a:p>
            <a:pPr lvl="1"/>
            <a:r>
              <a:rPr lang="en-US" dirty="0"/>
              <a:t>I recommend sending within 1 week so that repairs can be made</a:t>
            </a:r>
          </a:p>
          <a:p>
            <a:r>
              <a:rPr lang="en-US" dirty="0"/>
              <a:t>the arithmetic average of the marks from the reports is included in the overall assessment</a:t>
            </a:r>
            <a:endParaRPr lang="cs-CZ" dirty="0"/>
          </a:p>
        </p:txBody>
      </p:sp>
      <p:sp>
        <p:nvSpPr>
          <p:cNvPr id="2" name="Nadpis 1">
            <a:extLst>
              <a:ext uri="{FF2B5EF4-FFF2-40B4-BE49-F238E27FC236}">
                <a16:creationId xmlns:a16="http://schemas.microsoft.com/office/drawing/2014/main" id="{F17417BF-8B78-4A43-B5AC-9780AC3F1F1A}"/>
              </a:ext>
            </a:extLst>
          </p:cNvPr>
          <p:cNvSpPr>
            <a:spLocks noGrp="1"/>
          </p:cNvSpPr>
          <p:nvPr>
            <p:ph type="title"/>
          </p:nvPr>
        </p:nvSpPr>
        <p:spPr>
          <a:xfrm>
            <a:off x="442912" y="879237"/>
            <a:ext cx="10515600" cy="1325563"/>
          </a:xfrm>
        </p:spPr>
        <p:txBody>
          <a:bodyPr>
            <a:noAutofit/>
          </a:bodyPr>
          <a:lstStyle/>
          <a:p>
            <a:r>
              <a:rPr lang="cs-CZ" sz="3200" b="1" dirty="0" err="1"/>
              <a:t>Laboratory</a:t>
            </a:r>
            <a:r>
              <a:rPr lang="cs-CZ" sz="3200" b="1" dirty="0"/>
              <a:t> </a:t>
            </a:r>
            <a:r>
              <a:rPr lang="cs-CZ" sz="3200" b="1" dirty="0" err="1"/>
              <a:t>protocols</a:t>
            </a:r>
            <a:endParaRPr lang="cs-CZ" sz="3200" b="1" dirty="0"/>
          </a:p>
        </p:txBody>
      </p:sp>
      <p:sp>
        <p:nvSpPr>
          <p:cNvPr id="4"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7</a:t>
            </a:fld>
            <a:endParaRPr lang="cs-CZ" sz="1600" b="1" dirty="0">
              <a:solidFill>
                <a:schemeClr val="tx1"/>
              </a:solidFill>
            </a:endParaRPr>
          </a:p>
        </p:txBody>
      </p:sp>
    </p:spTree>
    <p:extLst>
      <p:ext uri="{BB962C8B-B14F-4D97-AF65-F5344CB8AC3E}">
        <p14:creationId xmlns:p14="http://schemas.microsoft.com/office/powerpoint/2010/main" val="311060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45419" y="1932167"/>
            <a:ext cx="5088690" cy="4484536"/>
          </a:xfrm>
        </p:spPr>
        <p:txBody>
          <a:bodyPr>
            <a:noAutofit/>
          </a:bodyPr>
          <a:lstStyle/>
          <a:p>
            <a:r>
              <a:rPr lang="en-US" sz="1800" i="1" dirty="0"/>
              <a:t>a formal text with specific rules that must be practiced</a:t>
            </a:r>
          </a:p>
          <a:p>
            <a:pPr marL="342900" indent="-342900">
              <a:buFont typeface="+mj-lt"/>
              <a:buAutoNum type="arabicPeriod"/>
            </a:pPr>
            <a:r>
              <a:rPr lang="en-US" sz="1800" dirty="0"/>
              <a:t>header</a:t>
            </a:r>
          </a:p>
          <a:p>
            <a:pPr lvl="1"/>
            <a:r>
              <a:rPr lang="en-US" sz="1400" dirty="0"/>
              <a:t>author, subject, exercise number, exercise date, etc.</a:t>
            </a:r>
          </a:p>
          <a:p>
            <a:pPr marL="342900" indent="-342900">
              <a:buFont typeface="+mj-lt"/>
              <a:buAutoNum type="arabicPeriod"/>
            </a:pPr>
            <a:r>
              <a:rPr lang="en-US" sz="1800" dirty="0"/>
              <a:t>introduction/theoretical part</a:t>
            </a:r>
          </a:p>
          <a:p>
            <a:pPr lvl="1"/>
            <a:r>
              <a:rPr lang="en-US" sz="1400" dirty="0"/>
              <a:t>on what principle do the used methods, chemical reactions, etc. work?</a:t>
            </a:r>
          </a:p>
          <a:p>
            <a:pPr marL="342900" indent="-342900">
              <a:buFont typeface="+mj-lt"/>
              <a:buAutoNum type="arabicPeriod"/>
            </a:pPr>
            <a:r>
              <a:rPr lang="en-US" sz="1800" dirty="0"/>
              <a:t>chemicals and equipment used</a:t>
            </a:r>
            <a:r>
              <a:rPr lang="cs-CZ" sz="1800" dirty="0"/>
              <a:t> / </a:t>
            </a:r>
            <a:r>
              <a:rPr lang="cs-CZ" sz="1800" dirty="0" err="1"/>
              <a:t>methods</a:t>
            </a:r>
            <a:endParaRPr lang="en-US" sz="1800" dirty="0"/>
          </a:p>
          <a:p>
            <a:pPr lvl="1"/>
            <a:r>
              <a:rPr lang="en-US" sz="1400" dirty="0"/>
              <a:t>it is enough in points (in the case of chemicals, also state the purity)</a:t>
            </a:r>
          </a:p>
          <a:p>
            <a:pPr marL="342900" indent="-342900">
              <a:buFont typeface="+mj-lt"/>
              <a:buAutoNum type="arabicPeriod"/>
            </a:pPr>
            <a:r>
              <a:rPr lang="cs-CZ" sz="1800" dirty="0"/>
              <a:t>w</a:t>
            </a:r>
            <a:r>
              <a:rPr lang="en-US" sz="1800" dirty="0" err="1"/>
              <a:t>orkflow</a:t>
            </a:r>
            <a:endParaRPr lang="en-US" sz="1800" dirty="0"/>
          </a:p>
          <a:p>
            <a:pPr lvl="1"/>
            <a:r>
              <a:rPr lang="en-US" sz="1400" dirty="0"/>
              <a:t>how exactly you worked (can be in points) - according to the procedure, it should be possible to repeat the attempt without any additional information</a:t>
            </a:r>
          </a:p>
          <a:p>
            <a:pPr marL="342900" indent="-342900">
              <a:buFont typeface="+mj-lt"/>
              <a:buAutoNum type="arabicPeriod"/>
            </a:pPr>
            <a:r>
              <a:rPr lang="en-US" sz="1800" dirty="0"/>
              <a:t>results</a:t>
            </a:r>
          </a:p>
          <a:p>
            <a:pPr lvl="1"/>
            <a:r>
              <a:rPr lang="cs-CZ" sz="1400" dirty="0" err="1"/>
              <a:t>what</a:t>
            </a:r>
            <a:r>
              <a:rPr lang="cs-CZ" sz="1400" dirty="0"/>
              <a:t> data </a:t>
            </a:r>
            <a:r>
              <a:rPr lang="cs-CZ" sz="1400" dirty="0" err="1"/>
              <a:t>you</a:t>
            </a:r>
            <a:r>
              <a:rPr lang="cs-CZ" sz="1400" dirty="0"/>
              <a:t> </a:t>
            </a:r>
            <a:r>
              <a:rPr lang="cs-CZ" sz="1400" dirty="0" err="1"/>
              <a:t>receaved</a:t>
            </a:r>
            <a:endParaRPr lang="cs-CZ" sz="1200" dirty="0"/>
          </a:p>
        </p:txBody>
      </p:sp>
      <p:sp>
        <p:nvSpPr>
          <p:cNvPr id="2" name="Nadpis 1">
            <a:extLst>
              <a:ext uri="{FF2B5EF4-FFF2-40B4-BE49-F238E27FC236}">
                <a16:creationId xmlns:a16="http://schemas.microsoft.com/office/drawing/2014/main" id="{F17417BF-8B78-4A43-B5AC-9780AC3F1F1A}"/>
              </a:ext>
            </a:extLst>
          </p:cNvPr>
          <p:cNvSpPr>
            <a:spLocks noGrp="1"/>
          </p:cNvSpPr>
          <p:nvPr>
            <p:ph type="title"/>
          </p:nvPr>
        </p:nvSpPr>
        <p:spPr>
          <a:xfrm>
            <a:off x="442912" y="879237"/>
            <a:ext cx="10515600" cy="1325563"/>
          </a:xfrm>
        </p:spPr>
        <p:txBody>
          <a:bodyPr>
            <a:noAutofit/>
          </a:bodyPr>
          <a:lstStyle/>
          <a:p>
            <a:r>
              <a:rPr lang="en-US" sz="3200" b="1" dirty="0"/>
              <a:t>How to draw up a laboratory protocol</a:t>
            </a:r>
            <a:endParaRPr lang="cs-CZ" sz="3200" b="1" dirty="0"/>
          </a:p>
        </p:txBody>
      </p:sp>
      <p:sp>
        <p:nvSpPr>
          <p:cNvPr id="3" name="Obdélník 2"/>
          <p:cNvSpPr/>
          <p:nvPr/>
        </p:nvSpPr>
        <p:spPr>
          <a:xfrm>
            <a:off x="5700712" y="1932167"/>
            <a:ext cx="6096000" cy="4524315"/>
          </a:xfrm>
          <a:prstGeom prst="rect">
            <a:avLst/>
          </a:prstGeom>
        </p:spPr>
        <p:txBody>
          <a:bodyPr>
            <a:spAutoFit/>
          </a:bodyPr>
          <a:lstStyle/>
          <a:p>
            <a:pPr marL="342900" indent="-342900">
              <a:buFont typeface="+mj-lt"/>
              <a:buAutoNum type="arabicPeriod" startAt="6"/>
            </a:pPr>
            <a:r>
              <a:rPr lang="en-US" dirty="0"/>
              <a:t>discussion</a:t>
            </a:r>
          </a:p>
          <a:p>
            <a:pPr marL="720725" lvl="1" indent="-263525">
              <a:buFont typeface="Arial" panose="020B0604020202020204" pitchFamily="34" charset="0"/>
              <a:buChar char="•"/>
            </a:pPr>
            <a:r>
              <a:rPr lang="en-US" dirty="0"/>
              <a:t>what follows from the measured data (can be connected to the previous point in the Results and Discussions chapter or similar)</a:t>
            </a:r>
          </a:p>
          <a:p>
            <a:pPr marL="342900" indent="-342900">
              <a:buFont typeface="+mj-lt"/>
              <a:buAutoNum type="arabicPeriod" startAt="6"/>
            </a:pPr>
            <a:r>
              <a:rPr lang="en-US" dirty="0"/>
              <a:t>conclusion</a:t>
            </a:r>
          </a:p>
          <a:p>
            <a:pPr marL="720725" lvl="1" indent="-263525">
              <a:buFont typeface="Arial" panose="020B0604020202020204" pitchFamily="34" charset="0"/>
              <a:buChar char="•"/>
            </a:pPr>
            <a:r>
              <a:rPr lang="en-US" dirty="0"/>
              <a:t>Briefly state what happened and how it turned out, usually in the following order:</a:t>
            </a:r>
          </a:p>
          <a:p>
            <a:pPr marL="1177925" lvl="2" indent="-263525">
              <a:buFont typeface="Arial" panose="020B0604020202020204" pitchFamily="34" charset="0"/>
              <a:buChar char="•"/>
            </a:pPr>
            <a:r>
              <a:rPr lang="en-US" dirty="0"/>
              <a:t>What did you do?</a:t>
            </a:r>
          </a:p>
          <a:p>
            <a:pPr marL="1177925" lvl="2" indent="-263525">
              <a:buFont typeface="Arial" panose="020B0604020202020204" pitchFamily="34" charset="0"/>
              <a:buChar char="•"/>
            </a:pPr>
            <a:r>
              <a:rPr lang="en-US" dirty="0"/>
              <a:t>How did you do it?</a:t>
            </a:r>
          </a:p>
          <a:p>
            <a:pPr marL="1177925" lvl="2" indent="-263525">
              <a:buFont typeface="Arial" panose="020B0604020202020204" pitchFamily="34" charset="0"/>
              <a:buChar char="•"/>
            </a:pPr>
            <a:r>
              <a:rPr lang="en-US" dirty="0"/>
              <a:t>What did you measure?</a:t>
            </a:r>
          </a:p>
          <a:p>
            <a:pPr marL="1177925" lvl="2" indent="-263525">
              <a:buFont typeface="Arial" panose="020B0604020202020204" pitchFamily="34" charset="0"/>
              <a:buChar char="•"/>
            </a:pPr>
            <a:r>
              <a:rPr lang="en-US" dirty="0"/>
              <a:t>What follows from this?</a:t>
            </a:r>
          </a:p>
          <a:p>
            <a:pPr marL="1177925" lvl="2" indent="-263525">
              <a:buFont typeface="Arial" panose="020B0604020202020204" pitchFamily="34" charset="0"/>
              <a:buChar char="•"/>
            </a:pPr>
            <a:r>
              <a:rPr lang="en-US" dirty="0"/>
              <a:t>How did it all turn out?</a:t>
            </a:r>
          </a:p>
          <a:p>
            <a:pPr marL="1177925" lvl="2" indent="-263525">
              <a:buFont typeface="Arial" panose="020B0604020202020204" pitchFamily="34" charset="0"/>
              <a:buChar char="•"/>
            </a:pPr>
            <a:r>
              <a:rPr lang="en-US" dirty="0"/>
              <a:t>Other information (where measurement errors may have occurred, how to improve the attempt, etc.)</a:t>
            </a:r>
          </a:p>
          <a:p>
            <a:pPr marL="342900" indent="-342900">
              <a:buFont typeface="+mj-lt"/>
              <a:buAutoNum type="arabicPeriod" startAt="6"/>
            </a:pPr>
            <a:r>
              <a:rPr lang="en-US" dirty="0"/>
              <a:t>list of sources</a:t>
            </a:r>
            <a:r>
              <a:rPr lang="cs-CZ" dirty="0"/>
              <a:t> (</a:t>
            </a:r>
            <a:r>
              <a:rPr lang="cs-CZ" dirty="0" err="1"/>
              <a:t>if</a:t>
            </a:r>
            <a:r>
              <a:rPr lang="cs-CZ" dirty="0"/>
              <a:t> any)</a:t>
            </a:r>
          </a:p>
        </p:txBody>
      </p:sp>
      <p:sp>
        <p:nvSpPr>
          <p:cNvPr id="6"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8</a:t>
            </a:fld>
            <a:endParaRPr lang="cs-CZ" sz="1600" b="1" dirty="0">
              <a:solidFill>
                <a:schemeClr val="tx1"/>
              </a:solidFill>
            </a:endParaRPr>
          </a:p>
        </p:txBody>
      </p:sp>
    </p:spTree>
    <p:extLst>
      <p:ext uri="{BB962C8B-B14F-4D97-AF65-F5344CB8AC3E}">
        <p14:creationId xmlns:p14="http://schemas.microsoft.com/office/powerpoint/2010/main" val="5374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45418" y="1932167"/>
            <a:ext cx="6090554" cy="4484536"/>
          </a:xfrm>
        </p:spPr>
        <p:txBody>
          <a:bodyPr>
            <a:normAutofit fontScale="92500" lnSpcReduction="10000"/>
          </a:bodyPr>
          <a:lstStyle/>
          <a:p>
            <a:pPr marL="514350" indent="-514350">
              <a:buFont typeface="+mj-lt"/>
              <a:buAutoNum type="arabicPeriod"/>
            </a:pPr>
            <a:r>
              <a:rPr lang="en-US" dirty="0"/>
              <a:t>serif font (not necessary but preferred)</a:t>
            </a:r>
          </a:p>
          <a:p>
            <a:pPr marL="514350" indent="-514350">
              <a:buFont typeface="+mj-lt"/>
              <a:buAutoNum type="arabicPeriod"/>
            </a:pPr>
            <a:r>
              <a:rPr lang="en-US" dirty="0"/>
              <a:t>captions of images and graphs </a:t>
            </a:r>
            <a:r>
              <a:rPr lang="en-US" u="sng" dirty="0"/>
              <a:t>below </a:t>
            </a:r>
            <a:r>
              <a:rPr lang="en-US" dirty="0"/>
              <a:t>the object</a:t>
            </a:r>
          </a:p>
          <a:p>
            <a:pPr marL="514350" indent="-514350">
              <a:buFont typeface="+mj-lt"/>
              <a:buAutoNum type="arabicPeriod"/>
            </a:pPr>
            <a:r>
              <a:rPr lang="en-US" dirty="0"/>
              <a:t>table labels </a:t>
            </a:r>
            <a:r>
              <a:rPr lang="en-US" u="sng" dirty="0"/>
              <a:t>above</a:t>
            </a:r>
            <a:r>
              <a:rPr lang="en-US" dirty="0"/>
              <a:t> the object</a:t>
            </a:r>
          </a:p>
          <a:p>
            <a:pPr marL="514350" indent="-514350">
              <a:buFont typeface="+mj-lt"/>
              <a:buAutoNum type="arabicPeriod"/>
            </a:pPr>
            <a:r>
              <a:rPr lang="en-US" dirty="0"/>
              <a:t>single-letter words (except a) should not stand alone at the end of a line (solve with fixed spacing</a:t>
            </a:r>
            <a:r>
              <a:rPr lang="cs-CZ" dirty="0"/>
              <a:t/>
            </a:r>
            <a:br>
              <a:rPr lang="cs-CZ" dirty="0"/>
            </a:br>
            <a:r>
              <a:rPr lang="en-US" dirty="0"/>
              <a:t>ctrl</a:t>
            </a:r>
            <a:r>
              <a:rPr lang="cs-CZ" dirty="0"/>
              <a:t> </a:t>
            </a:r>
            <a:r>
              <a:rPr lang="en-US" dirty="0"/>
              <a:t>+</a:t>
            </a:r>
            <a:r>
              <a:rPr lang="cs-CZ" dirty="0"/>
              <a:t> </a:t>
            </a:r>
            <a:r>
              <a:rPr lang="en-US" dirty="0"/>
              <a:t>shift</a:t>
            </a:r>
            <a:r>
              <a:rPr lang="cs-CZ" dirty="0"/>
              <a:t> </a:t>
            </a:r>
            <a:r>
              <a:rPr lang="en-US" dirty="0"/>
              <a:t>+</a:t>
            </a:r>
            <a:r>
              <a:rPr lang="cs-CZ" dirty="0"/>
              <a:t> </a:t>
            </a:r>
            <a:r>
              <a:rPr lang="en-US" dirty="0"/>
              <a:t>spacebar)</a:t>
            </a:r>
          </a:p>
          <a:p>
            <a:pPr marL="514350" indent="-514350">
              <a:buFont typeface="+mj-lt"/>
              <a:buAutoNum type="arabicPeriod"/>
            </a:pPr>
            <a:r>
              <a:rPr lang="en-US" dirty="0"/>
              <a:t>uniform format for dividing paragraphs (either indentation of the first line or spaces between paragraphs - better not to combine)</a:t>
            </a:r>
            <a:endParaRPr lang="cs-CZ" dirty="0"/>
          </a:p>
        </p:txBody>
      </p:sp>
      <p:sp>
        <p:nvSpPr>
          <p:cNvPr id="2" name="Nadpis 1">
            <a:extLst>
              <a:ext uri="{FF2B5EF4-FFF2-40B4-BE49-F238E27FC236}">
                <a16:creationId xmlns:a16="http://schemas.microsoft.com/office/drawing/2014/main" id="{F17417BF-8B78-4A43-B5AC-9780AC3F1F1A}"/>
              </a:ext>
            </a:extLst>
          </p:cNvPr>
          <p:cNvSpPr>
            <a:spLocks noGrp="1"/>
          </p:cNvSpPr>
          <p:nvPr>
            <p:ph type="title"/>
          </p:nvPr>
        </p:nvSpPr>
        <p:spPr>
          <a:xfrm>
            <a:off x="442912" y="879237"/>
            <a:ext cx="10515600" cy="1325563"/>
          </a:xfrm>
        </p:spPr>
        <p:txBody>
          <a:bodyPr>
            <a:noAutofit/>
          </a:bodyPr>
          <a:lstStyle/>
          <a:p>
            <a:r>
              <a:rPr lang="en-US" sz="3200" b="1" dirty="0"/>
              <a:t>Formal pages of science work</a:t>
            </a:r>
            <a:endParaRPr lang="cs-CZ" sz="3200" b="1" dirty="0"/>
          </a:p>
        </p:txBody>
      </p:sp>
      <p:sp>
        <p:nvSpPr>
          <p:cNvPr id="6" name="Zástupný symbol pro číslo snímku 4"/>
          <p:cNvSpPr>
            <a:spLocks noGrp="1"/>
          </p:cNvSpPr>
          <p:nvPr>
            <p:ph type="sldNum" sz="quarter" idx="12"/>
          </p:nvPr>
        </p:nvSpPr>
        <p:spPr>
          <a:xfrm>
            <a:off x="11449877" y="6350815"/>
            <a:ext cx="476415" cy="365125"/>
          </a:xfrm>
        </p:spPr>
        <p:txBody>
          <a:bodyPr/>
          <a:lstStyle/>
          <a:p>
            <a:pPr algn="ctr"/>
            <a:fld id="{7D568AA7-DC30-4F4B-8381-84919569CA7A}" type="slidenum">
              <a:rPr lang="cs-CZ" sz="1600" b="1" smtClean="0">
                <a:solidFill>
                  <a:schemeClr val="tx1"/>
                </a:solidFill>
              </a:rPr>
              <a:pPr algn="ctr"/>
              <a:t>9</a:t>
            </a:fld>
            <a:endParaRPr lang="cs-CZ" sz="1600" b="1" dirty="0">
              <a:solidFill>
                <a:schemeClr val="tx1"/>
              </a:solidFill>
            </a:endParaRPr>
          </a:p>
        </p:txBody>
      </p:sp>
    </p:spTree>
    <p:extLst>
      <p:ext uri="{BB962C8B-B14F-4D97-AF65-F5344CB8AC3E}">
        <p14:creationId xmlns:p14="http://schemas.microsoft.com/office/powerpoint/2010/main" val="12680258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2020</Words>
  <Application>Microsoft Office PowerPoint</Application>
  <PresentationFormat>Širokoúhlá obrazovka</PresentationFormat>
  <Paragraphs>355</Paragraphs>
  <Slides>27</Slides>
  <Notes>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27</vt:i4>
      </vt:variant>
    </vt:vector>
  </HeadingPairs>
  <TitlesOfParts>
    <vt:vector size="33" baseType="lpstr">
      <vt:lpstr>Arial</vt:lpstr>
      <vt:lpstr>Calibri</vt:lpstr>
      <vt:lpstr>Calibri Light</vt:lpstr>
      <vt:lpstr>Insula</vt:lpstr>
      <vt:lpstr>Wingdings</vt:lpstr>
      <vt:lpstr>Motiv Office</vt:lpstr>
      <vt:lpstr>Prezentace aplikace PowerPoint</vt:lpstr>
      <vt:lpstr>KNT/PPO (EN) subject</vt:lpstr>
      <vt:lpstr>Contacts</vt:lpstr>
      <vt:lpstr>Literature</vt:lpstr>
      <vt:lpstr>Subject content</vt:lpstr>
      <vt:lpstr>Grade evaluation of the subject</vt:lpstr>
      <vt:lpstr>Laboratory protocols</vt:lpstr>
      <vt:lpstr>How to draw up a laboratory protocol</vt:lpstr>
      <vt:lpstr>Formal pages of science work</vt:lpstr>
      <vt:lpstr>Student presentation</vt:lpstr>
      <vt:lpstr>How to make a presentation</vt:lpstr>
      <vt:lpstr>Content of the presentation (general)</vt:lpstr>
      <vt:lpstr>Presentation exercise</vt:lpstr>
      <vt:lpstr>Presentation tips</vt:lpstr>
      <vt:lpstr>Selected information from organic chemistry</vt:lpstr>
      <vt:lpstr>Prezentace aplikace PowerPoint</vt:lpstr>
      <vt:lpstr>Important organic compounds with trivial names</vt:lpstr>
      <vt:lpstr>Atom</vt:lpstr>
      <vt:lpstr>Molecule</vt:lpstr>
      <vt:lpstr>Chemical bond</vt:lpstr>
      <vt:lpstr>Charge distribution</vt:lpstr>
      <vt:lpstr>C-C bond</vt:lpstr>
      <vt:lpstr>Triple bond</vt:lpstr>
      <vt:lpstr>Physical (secondary) bonds</vt:lpstr>
      <vt:lpstr>Approximate bond strength*</vt:lpstr>
      <vt:lpstr>Characteristic groups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Názvosloví a základní sloučeniny organické chemie</dc:title>
  <dc:creator>Pavel Holec</dc:creator>
  <cp:lastModifiedBy>Pavel Holec</cp:lastModifiedBy>
  <cp:revision>221</cp:revision>
  <dcterms:created xsi:type="dcterms:W3CDTF">2019-12-15T08:46:18Z</dcterms:created>
  <dcterms:modified xsi:type="dcterms:W3CDTF">2023-12-11T10:54:48Z</dcterms:modified>
</cp:coreProperties>
</file>