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97" r:id="rId4"/>
    <p:sldId id="260" r:id="rId5"/>
    <p:sldId id="298" r:id="rId6"/>
    <p:sldId id="262" r:id="rId7"/>
    <p:sldId id="263" r:id="rId8"/>
    <p:sldId id="266" r:id="rId9"/>
    <p:sldId id="267" r:id="rId10"/>
    <p:sldId id="268" r:id="rId11"/>
    <p:sldId id="271" r:id="rId12"/>
    <p:sldId id="274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5" r:id="rId22"/>
    <p:sldId id="286" r:id="rId23"/>
    <p:sldId id="287" r:id="rId24"/>
    <p:sldId id="290" r:id="rId25"/>
    <p:sldId id="291" r:id="rId26"/>
    <p:sldId id="292" r:id="rId27"/>
    <p:sldId id="301" r:id="rId28"/>
    <p:sldId id="299" r:id="rId29"/>
    <p:sldId id="300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83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096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8558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94707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Nadpis, text a k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klipart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730F-4010-4C0F-BFA7-08550B42929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86701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495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6ADAE1-B1A1-4ED5-AECB-1E575781D8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969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1098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004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2269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4747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7511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0145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7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531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01411-21E2-4D56-9173-5F5A36F866D1}" type="datetimeFigureOut">
              <a:rPr lang="cs-CZ" smtClean="0"/>
              <a:t>27.02.2020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D08A5-E7E5-4967-A9E8-428E5523172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7161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cs-CZ" dirty="0"/>
              <a:t>Vyšetřovací metody v gynekologii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1988840"/>
            <a:ext cx="6400800" cy="223224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cs-CZ" sz="2800" dirty="0"/>
              <a:t>Přehled vyšetřovacích metod</a:t>
            </a:r>
          </a:p>
          <a:p>
            <a:pPr eaLnBrk="1" hangingPunct="1">
              <a:defRPr/>
            </a:pPr>
            <a:r>
              <a:rPr lang="cs-CZ" sz="2800" dirty="0"/>
              <a:t>Anamnéza</a:t>
            </a:r>
          </a:p>
          <a:p>
            <a:pPr eaLnBrk="1" hangingPunct="1">
              <a:defRPr/>
            </a:pPr>
            <a:r>
              <a:rPr lang="cs-CZ" sz="2800" dirty="0"/>
              <a:t>Klinické vyšetřovací metody</a:t>
            </a:r>
          </a:p>
          <a:p>
            <a:pPr eaLnBrk="1" hangingPunct="1">
              <a:defRPr/>
            </a:pPr>
            <a:r>
              <a:rPr lang="cs-CZ" sz="2800" dirty="0" err="1"/>
              <a:t>Prebioptické</a:t>
            </a:r>
            <a:r>
              <a:rPr lang="cs-CZ" sz="2800" dirty="0"/>
              <a:t> vyšetřovací metody</a:t>
            </a:r>
          </a:p>
          <a:p>
            <a:pPr eaLnBrk="1" hangingPunct="1">
              <a:defRPr/>
            </a:pPr>
            <a:r>
              <a:rPr lang="cs-CZ" sz="2800" dirty="0"/>
              <a:t>Prevence v gynekologii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635896" y="4869160"/>
            <a:ext cx="1433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Petr Křepelka</a:t>
            </a:r>
          </a:p>
        </p:txBody>
      </p:sp>
    </p:spTree>
    <p:extLst>
      <p:ext uri="{BB962C8B-B14F-4D97-AF65-F5344CB8AC3E}">
        <p14:creationId xmlns:p14="http://schemas.microsoft.com/office/powerpoint/2010/main" val="4283755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kumenty\Obrázky\obr\kolpo\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1863" y="400050"/>
            <a:ext cx="4740275" cy="605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28467420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5" descr="scraping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2060848"/>
            <a:ext cx="5832648" cy="417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Cytologie</a:t>
            </a:r>
          </a:p>
        </p:txBody>
      </p:sp>
    </p:spTree>
    <p:extLst>
      <p:ext uri="{BB962C8B-B14F-4D97-AF65-F5344CB8AC3E}">
        <p14:creationId xmlns:p14="http://schemas.microsoft.com/office/powerpoint/2010/main" val="923663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33528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81000"/>
            <a:ext cx="388620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3352800"/>
            <a:ext cx="37338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3657600" y="6543675"/>
            <a:ext cx="493917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1000" dirty="0">
                <a:effectLst/>
              </a:rPr>
              <a:t>Martius</a:t>
            </a:r>
            <a:r>
              <a:rPr lang="cs-CZ" sz="1000" dirty="0">
                <a:effectLst/>
              </a:rPr>
              <a:t> G</a:t>
            </a:r>
            <a:r>
              <a:rPr lang="vi-VN" sz="1000" dirty="0">
                <a:effectLst/>
              </a:rPr>
              <a:t>,</a:t>
            </a:r>
            <a:r>
              <a:rPr lang="cs-CZ" sz="1000" dirty="0">
                <a:effectLst/>
              </a:rPr>
              <a:t> </a:t>
            </a:r>
            <a:r>
              <a:rPr lang="vi-VN" sz="1000" dirty="0">
                <a:effectLst/>
              </a:rPr>
              <a:t>Breckwoldt</a:t>
            </a:r>
            <a:r>
              <a:rPr lang="cs-CZ" sz="1000" dirty="0">
                <a:effectLst/>
              </a:rPr>
              <a:t> M</a:t>
            </a:r>
            <a:r>
              <a:rPr lang="vi-VN" sz="1000" dirty="0">
                <a:effectLst/>
              </a:rPr>
              <a:t>. </a:t>
            </a:r>
            <a:r>
              <a:rPr lang="vi-VN" sz="1000" i="1" dirty="0">
                <a:effectLst/>
              </a:rPr>
              <a:t>Gynekologie a porodnictví</a:t>
            </a:r>
            <a:r>
              <a:rPr lang="vi-VN" sz="1000" dirty="0">
                <a:effectLst/>
              </a:rPr>
              <a:t>. Martin: Vydavat. Osveta, 1996. </a:t>
            </a:r>
            <a:endParaRPr lang="cs-CZ" sz="1000" dirty="0"/>
          </a:p>
        </p:txBody>
      </p:sp>
    </p:spTree>
    <p:extLst>
      <p:ext uri="{BB962C8B-B14F-4D97-AF65-F5344CB8AC3E}">
        <p14:creationId xmlns:p14="http://schemas.microsoft.com/office/powerpoint/2010/main" val="20313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Laboratorní vyšetření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Nespecifické márkry zánětu</a:t>
            </a:r>
          </a:p>
          <a:p>
            <a:pPr lvl="1" eaLnBrk="1" hangingPunct="1">
              <a:defRPr/>
            </a:pPr>
            <a:r>
              <a:rPr lang="cs-CZ" sz="2400"/>
              <a:t>FW,CRP,KO</a:t>
            </a:r>
          </a:p>
          <a:p>
            <a:pPr eaLnBrk="1" hangingPunct="1">
              <a:defRPr/>
            </a:pPr>
            <a:r>
              <a:rPr lang="cs-CZ" sz="2800"/>
              <a:t>Bakteriologická vyšetření</a:t>
            </a:r>
          </a:p>
          <a:p>
            <a:pPr eaLnBrk="1" hangingPunct="1">
              <a:defRPr/>
            </a:pPr>
            <a:r>
              <a:rPr lang="cs-CZ" sz="2800"/>
              <a:t>MOP – mikrobiální obraz poševní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2989097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cs-CZ" sz="4000" dirty="0"/>
              <a:t>Mikrobiální obraz poševní – MOP</a:t>
            </a:r>
          </a:p>
        </p:txBody>
      </p:sp>
      <p:graphicFrame>
        <p:nvGraphicFramePr>
          <p:cNvPr id="55349" name="Group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149515"/>
              </p:ext>
            </p:extLst>
          </p:nvPr>
        </p:nvGraphicFramePr>
        <p:xfrm>
          <a:off x="685800" y="1600200"/>
          <a:ext cx="8001000" cy="4748721"/>
        </p:xfrm>
        <a:graphic>
          <a:graphicData uri="http://schemas.openxmlformats.org/drawingml/2006/table">
            <a:tbl>
              <a:tblPr/>
              <a:tblGrid>
                <a:gridCol w="10366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1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858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8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MOP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Patogen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Epitelie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Další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Fyziologický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Laktobacili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Hlen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Nehnisavý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Tyče,koky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III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Hnisavý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IV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Kapavčitý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Gonokoky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Trichomonádový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Trichomonas vaginalis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Leuko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VI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Kvasinkový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Blastospory,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mycelia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++++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438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Poševní biocenóza -vyšetřovací metody 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Stanovení vaginálního pH</a:t>
            </a:r>
          </a:p>
          <a:p>
            <a:pPr eaLnBrk="1" hangingPunct="1">
              <a:defRPr/>
            </a:pPr>
            <a:r>
              <a:rPr lang="cs-CZ"/>
              <a:t>Mikroskopické vyšetření nativního nátěru</a:t>
            </a:r>
          </a:p>
          <a:p>
            <a:pPr eaLnBrk="1" hangingPunct="1">
              <a:defRPr/>
            </a:pPr>
            <a:r>
              <a:rPr lang="cs-CZ"/>
              <a:t>Aminový test – 10% KOH – uvolnění biogenních aminů</a:t>
            </a:r>
          </a:p>
          <a:p>
            <a:pPr eaLnBrk="1" hangingPunct="1">
              <a:defRPr/>
            </a:pPr>
            <a:r>
              <a:rPr lang="cs-CZ"/>
              <a:t>Mikrobiologické kultivační vyšetření</a:t>
            </a:r>
          </a:p>
        </p:txBody>
      </p:sp>
    </p:spTree>
    <p:extLst>
      <p:ext uri="{BB962C8B-B14F-4D97-AF65-F5344CB8AC3E}">
        <p14:creationId xmlns:p14="http://schemas.microsoft.com/office/powerpoint/2010/main" val="3772736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609600"/>
          </a:xfrm>
        </p:spPr>
        <p:txBody>
          <a:bodyPr/>
          <a:lstStyle/>
          <a:p>
            <a:pPr eaLnBrk="1" hangingPunct="1">
              <a:defRPr/>
            </a:pPr>
            <a:r>
              <a:rPr lang="cs-CZ" sz="3200"/>
              <a:t>Poševní biocenóza -vyšetřovací metody</a:t>
            </a:r>
          </a:p>
        </p:txBody>
      </p:sp>
      <p:graphicFrame>
        <p:nvGraphicFramePr>
          <p:cNvPr id="57347" name="Group 3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3733188210"/>
              </p:ext>
            </p:extLst>
          </p:nvPr>
        </p:nvGraphicFramePr>
        <p:xfrm>
          <a:off x="609600" y="990600"/>
          <a:ext cx="8534400" cy="5562602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0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2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26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16388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78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pH</a:t>
                      </a:r>
                    </a:p>
                  </a:txBody>
                  <a:tcPr vert="eaVert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Aminový test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Klíčové buňky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Trichomonas vaginalis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Kvasinky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Leukocyty</a:t>
                      </a: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vert="eaVert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96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normální poševní flóra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80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4,7-5,5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bakteriální vaginóza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hnisavá bakteriální flóra – nutná kultivace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4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&gt;</a:t>
                      </a: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trichomonádový zánět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Times New Roman" pitchFamily="18" charset="0"/>
                        </a:rPr>
                        <a:t>&lt;</a:t>
                      </a: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4,5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cs-CZ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+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cs-CZ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kvasinkový zánět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08868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Hormonální vyšetření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168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 dirty="0"/>
              <a:t>Estradiol</a:t>
            </a:r>
          </a:p>
          <a:p>
            <a:pPr eaLnBrk="1" hangingPunct="1">
              <a:defRPr/>
            </a:pPr>
            <a:r>
              <a:rPr lang="cs-CZ" sz="2800" dirty="0"/>
              <a:t>Progesteron</a:t>
            </a:r>
          </a:p>
          <a:p>
            <a:pPr eaLnBrk="1" hangingPunct="1">
              <a:defRPr/>
            </a:pPr>
            <a:r>
              <a:rPr lang="cs-CZ" sz="2800" dirty="0"/>
              <a:t>Testosteron, DHEAS, 17-hydroxyprogesteron</a:t>
            </a:r>
          </a:p>
          <a:p>
            <a:pPr eaLnBrk="1" hangingPunct="1">
              <a:defRPr/>
            </a:pPr>
            <a:r>
              <a:rPr lang="cs-CZ" sz="2800" dirty="0"/>
              <a:t>Prolaktin</a:t>
            </a:r>
          </a:p>
          <a:p>
            <a:pPr eaLnBrk="1" hangingPunct="1">
              <a:defRPr/>
            </a:pPr>
            <a:r>
              <a:rPr lang="cs-CZ" sz="2800" dirty="0"/>
              <a:t>FSH,LH</a:t>
            </a:r>
          </a:p>
          <a:p>
            <a:pPr eaLnBrk="1" hangingPunct="1">
              <a:defRPr/>
            </a:pPr>
            <a:r>
              <a:rPr lang="cs-CZ" sz="2800" dirty="0"/>
              <a:t>HCG</a:t>
            </a:r>
          </a:p>
          <a:p>
            <a:pPr eaLnBrk="1" hangingPunct="1">
              <a:defRPr/>
            </a:pPr>
            <a:r>
              <a:rPr lang="cs-CZ" sz="2800" dirty="0"/>
              <a:t>T3,T4,TSH</a:t>
            </a:r>
          </a:p>
        </p:txBody>
      </p:sp>
    </p:spTree>
    <p:extLst>
      <p:ext uri="{BB962C8B-B14F-4D97-AF65-F5344CB8AC3E}">
        <p14:creationId xmlns:p14="http://schemas.microsoft.com/office/powerpoint/2010/main" val="2282034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Genetické vyšetření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/>
              <a:t>Cytogenetické vyšetření – karyotyp</a:t>
            </a:r>
          </a:p>
          <a:p>
            <a:pPr eaLnBrk="1" hangingPunct="1">
              <a:defRPr/>
            </a:pPr>
            <a:r>
              <a:rPr lang="cs-CZ" sz="2800" dirty="0"/>
              <a:t>Molekulárně genetická vyšetření</a:t>
            </a:r>
          </a:p>
        </p:txBody>
      </p:sp>
    </p:spTree>
    <p:extLst>
      <p:ext uri="{BB962C8B-B14F-4D97-AF65-F5344CB8AC3E}">
        <p14:creationId xmlns:p14="http://schemas.microsoft.com/office/powerpoint/2010/main" val="1590535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Zobrazovací vyšetřovací metody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800"/>
              <a:t>Rentgenologická vyšetření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Nativní snímek břicha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Mammografie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Hysterosalpingografie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Fistulografie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Pánevní arteriografie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Pánevní lymfografie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Vylučovací urografie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cs-CZ" sz="2400"/>
              <a:t>Irigografie</a:t>
            </a:r>
          </a:p>
        </p:txBody>
      </p:sp>
    </p:spTree>
    <p:extLst>
      <p:ext uri="{BB962C8B-B14F-4D97-AF65-F5344CB8AC3E}">
        <p14:creationId xmlns:p14="http://schemas.microsoft.com/office/powerpoint/2010/main" val="70891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cs-CZ" dirty="0"/>
              <a:t>Vyšetřovací metody v gynekologii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1"/>
            <a:ext cx="4038600" cy="334096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Anamnéza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Klinické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Laboratorní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Cytologie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Hormonální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Genetické vyšetření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sz="2400" dirty="0"/>
              <a:t>Zobrazovací metody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845024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cs-CZ" sz="2400" dirty="0"/>
              <a:t>Izotopové metody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Endoskopické metody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/>
              <a:t>Kolposkopie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err="1"/>
              <a:t>Hysteroskopie</a:t>
            </a:r>
            <a:endParaRPr lang="cs-CZ" sz="2000" dirty="0"/>
          </a:p>
          <a:p>
            <a:pPr lvl="1">
              <a:lnSpc>
                <a:spcPct val="90000"/>
              </a:lnSpc>
              <a:defRPr/>
            </a:pPr>
            <a:r>
              <a:rPr lang="cs-CZ" sz="2000" dirty="0"/>
              <a:t>Laparoskopie </a:t>
            </a:r>
          </a:p>
          <a:p>
            <a:pPr lvl="1">
              <a:lnSpc>
                <a:spcPct val="90000"/>
              </a:lnSpc>
              <a:defRPr/>
            </a:pPr>
            <a:r>
              <a:rPr lang="cs-CZ" sz="2000" dirty="0" err="1"/>
              <a:t>kuldoskopie</a:t>
            </a:r>
            <a:endParaRPr lang="cs-CZ" sz="2000" dirty="0"/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Bioptická vyšetření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Operační vyšetřovací metody</a:t>
            </a:r>
          </a:p>
          <a:p>
            <a:pPr>
              <a:lnSpc>
                <a:spcPct val="90000"/>
              </a:lnSpc>
              <a:defRPr/>
            </a:pPr>
            <a:r>
              <a:rPr lang="cs-CZ" sz="2400" dirty="0"/>
              <a:t>Vyšetření prsů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79021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Zobrazovací vyšetřovací metody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3838" cy="4495800"/>
          </a:xfrm>
        </p:spPr>
        <p:txBody>
          <a:bodyPr/>
          <a:lstStyle/>
          <a:p>
            <a:pPr eaLnBrk="1" hangingPunct="1">
              <a:defRPr/>
            </a:pPr>
            <a:r>
              <a:rPr lang="cs-CZ" sz="2800"/>
              <a:t>Ultrazvuk</a:t>
            </a:r>
          </a:p>
          <a:p>
            <a:pPr lvl="1" eaLnBrk="1" hangingPunct="1">
              <a:defRPr/>
            </a:pPr>
            <a:r>
              <a:rPr lang="cs-CZ" sz="2400"/>
              <a:t>Abdominální</a:t>
            </a:r>
          </a:p>
          <a:p>
            <a:pPr lvl="1" eaLnBrk="1" hangingPunct="1">
              <a:defRPr/>
            </a:pPr>
            <a:r>
              <a:rPr lang="cs-CZ" sz="2400"/>
              <a:t>Vaginální</a:t>
            </a:r>
          </a:p>
          <a:p>
            <a:pPr eaLnBrk="1" hangingPunct="1">
              <a:defRPr/>
            </a:pP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37838704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Izotopové vyšetřovací metody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400" dirty="0"/>
              <a:t>Pánevní lymfografie</a:t>
            </a:r>
          </a:p>
          <a:p>
            <a:pPr eaLnBrk="1" hangingPunct="1">
              <a:defRPr/>
            </a:pPr>
            <a:r>
              <a:rPr lang="cs-CZ" sz="2400" dirty="0"/>
              <a:t>Scintigrafie</a:t>
            </a:r>
          </a:p>
          <a:p>
            <a:pPr eaLnBrk="1" hangingPunct="1">
              <a:defRPr/>
            </a:pPr>
            <a:r>
              <a:rPr lang="cs-CZ" sz="2400" dirty="0" err="1"/>
              <a:t>Nefrografie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7099428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cs-CZ"/>
              <a:t>Urogynekologické vyšetřovací metody 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 dirty="0" err="1"/>
              <a:t>Urodynamické</a:t>
            </a:r>
            <a:r>
              <a:rPr lang="cs-CZ" sz="2800" dirty="0"/>
              <a:t> vyšetření</a:t>
            </a:r>
          </a:p>
          <a:p>
            <a:pPr lvl="1" eaLnBrk="1" hangingPunct="1">
              <a:defRPr/>
            </a:pPr>
            <a:r>
              <a:rPr lang="cs-CZ" sz="2400" dirty="0" err="1"/>
              <a:t>Uroflowmetrie</a:t>
            </a:r>
            <a:endParaRPr lang="cs-CZ" sz="2400" dirty="0"/>
          </a:p>
          <a:p>
            <a:pPr lvl="1" eaLnBrk="1" hangingPunct="1">
              <a:defRPr/>
            </a:pPr>
            <a:r>
              <a:rPr lang="cs-CZ" sz="2400" dirty="0" err="1"/>
              <a:t>Cystometrie</a:t>
            </a:r>
            <a:endParaRPr lang="cs-CZ" sz="2400" dirty="0"/>
          </a:p>
          <a:p>
            <a:pPr lvl="1" eaLnBrk="1" hangingPunct="1">
              <a:defRPr/>
            </a:pPr>
            <a:r>
              <a:rPr lang="cs-CZ" sz="2400" dirty="0"/>
              <a:t>Uretrální </a:t>
            </a:r>
            <a:r>
              <a:rPr lang="cs-CZ" sz="2400" dirty="0" err="1"/>
              <a:t>profilometrie</a:t>
            </a:r>
            <a:endParaRPr lang="cs-CZ" sz="2400" dirty="0"/>
          </a:p>
          <a:p>
            <a:pPr lvl="1" eaLnBrk="1" hangingPunct="1">
              <a:defRPr/>
            </a:pPr>
            <a:r>
              <a:rPr lang="cs-CZ" sz="2400" dirty="0"/>
              <a:t>Elektromyografie pánevního dna</a:t>
            </a:r>
          </a:p>
          <a:p>
            <a:pPr lvl="1" eaLnBrk="1" hangingPunct="1">
              <a:defRPr/>
            </a:pPr>
            <a:r>
              <a:rPr lang="cs-CZ" sz="2400" dirty="0"/>
              <a:t>UZ</a:t>
            </a:r>
          </a:p>
        </p:txBody>
      </p:sp>
    </p:spTree>
    <p:extLst>
      <p:ext uri="{BB962C8B-B14F-4D97-AF65-F5344CB8AC3E}">
        <p14:creationId xmlns:p14="http://schemas.microsoft.com/office/powerpoint/2010/main" val="14067759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Endoskopické vyšetřovací metody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Vaginoskopie</a:t>
            </a:r>
          </a:p>
          <a:p>
            <a:pPr eaLnBrk="1" hangingPunct="1">
              <a:defRPr/>
            </a:pPr>
            <a:r>
              <a:rPr lang="cs-CZ" sz="2800"/>
              <a:t>Kolposkopie</a:t>
            </a:r>
          </a:p>
          <a:p>
            <a:pPr eaLnBrk="1" hangingPunct="1">
              <a:defRPr/>
            </a:pPr>
            <a:r>
              <a:rPr lang="cs-CZ" sz="2800"/>
              <a:t>Hysteroskopie</a:t>
            </a:r>
          </a:p>
          <a:p>
            <a:pPr eaLnBrk="1" hangingPunct="1">
              <a:defRPr/>
            </a:pPr>
            <a:r>
              <a:rPr lang="cs-CZ" sz="2800"/>
              <a:t>Laparoskopie</a:t>
            </a:r>
          </a:p>
          <a:p>
            <a:pPr eaLnBrk="1" hangingPunct="1">
              <a:defRPr/>
            </a:pPr>
            <a:r>
              <a:rPr lang="cs-CZ" sz="2800"/>
              <a:t>Kuldoskopie</a:t>
            </a:r>
          </a:p>
          <a:p>
            <a:pPr eaLnBrk="1" hangingPunct="1">
              <a:defRPr/>
            </a:pPr>
            <a:r>
              <a:rPr lang="cs-CZ" sz="2800"/>
              <a:t>Cystoskopie</a:t>
            </a:r>
          </a:p>
          <a:p>
            <a:pPr eaLnBrk="1" hangingPunct="1">
              <a:defRPr/>
            </a:pPr>
            <a:r>
              <a:rPr lang="cs-CZ" sz="2800"/>
              <a:t>Rektoskopie </a:t>
            </a:r>
          </a:p>
        </p:txBody>
      </p:sp>
    </p:spTree>
    <p:extLst>
      <p:ext uri="{BB962C8B-B14F-4D97-AF65-F5344CB8AC3E}">
        <p14:creationId xmlns:p14="http://schemas.microsoft.com/office/powerpoint/2010/main" val="66884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Bioptická vyšetření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Cílené biopsie</a:t>
            </a:r>
          </a:p>
          <a:p>
            <a:pPr eaLnBrk="1" hangingPunct="1">
              <a:defRPr/>
            </a:pPr>
            <a:r>
              <a:rPr lang="cs-CZ" sz="2800"/>
              <a:t>Kyretáž</a:t>
            </a:r>
          </a:p>
          <a:p>
            <a:pPr eaLnBrk="1" hangingPunct="1">
              <a:defRPr/>
            </a:pPr>
            <a:r>
              <a:rPr lang="cs-CZ" sz="2800"/>
              <a:t>Hysteroskopická resekce</a:t>
            </a:r>
          </a:p>
        </p:txBody>
      </p:sp>
    </p:spTree>
    <p:extLst>
      <p:ext uri="{BB962C8B-B14F-4D97-AF65-F5344CB8AC3E}">
        <p14:creationId xmlns:p14="http://schemas.microsoft.com/office/powerpoint/2010/main" val="42189861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Operační vyšetřovací metody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Sondáž dutiny děložní</a:t>
            </a:r>
          </a:p>
          <a:p>
            <a:pPr eaLnBrk="1" hangingPunct="1">
              <a:defRPr/>
            </a:pPr>
            <a:r>
              <a:rPr lang="cs-CZ" sz="2800"/>
              <a:t>Punkce</a:t>
            </a:r>
          </a:p>
          <a:p>
            <a:pPr lvl="1" eaLnBrk="1" hangingPunct="1">
              <a:defRPr/>
            </a:pPr>
            <a:r>
              <a:rPr lang="cs-CZ" sz="2400"/>
              <a:t>Douglasův prostor</a:t>
            </a:r>
          </a:p>
          <a:p>
            <a:pPr lvl="1" eaLnBrk="1" hangingPunct="1">
              <a:defRPr/>
            </a:pPr>
            <a:r>
              <a:rPr lang="cs-CZ" sz="2400"/>
              <a:t>Dutina břišní</a:t>
            </a:r>
          </a:p>
          <a:p>
            <a:pPr eaLnBrk="1" hangingPunct="1">
              <a:defRPr/>
            </a:pPr>
            <a:r>
              <a:rPr lang="cs-CZ" sz="2800"/>
              <a:t>Excise</a:t>
            </a:r>
          </a:p>
          <a:p>
            <a:pPr eaLnBrk="1" hangingPunct="1">
              <a:defRPr/>
            </a:pPr>
            <a:r>
              <a:rPr lang="cs-CZ" sz="2800"/>
              <a:t>Kyretáž</a:t>
            </a:r>
          </a:p>
          <a:p>
            <a:pPr eaLnBrk="1" hangingPunct="1">
              <a:defRPr/>
            </a:pPr>
            <a:r>
              <a:rPr lang="cs-CZ" sz="2800"/>
              <a:t>Konizace</a:t>
            </a:r>
          </a:p>
          <a:p>
            <a:pPr eaLnBrk="1" hangingPunct="1">
              <a:defRPr/>
            </a:pPr>
            <a:r>
              <a:rPr lang="cs-CZ" sz="2800"/>
              <a:t>Probatorní laparotomie</a:t>
            </a:r>
          </a:p>
        </p:txBody>
      </p:sp>
      <p:sp>
        <p:nvSpPr>
          <p:cNvPr id="38916" name="Rectangle 5"/>
          <p:cNvSpPr>
            <a:spLocks noChangeArrowheads="1"/>
          </p:cNvSpPr>
          <p:nvPr/>
        </p:nvSpPr>
        <p:spPr bwMode="auto">
          <a:xfrm>
            <a:off x="4572000" y="1981200"/>
            <a:ext cx="3810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cs-CZ" sz="28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77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Vyšetření prsů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2800"/>
              <a:t>Samovyšetření</a:t>
            </a:r>
          </a:p>
          <a:p>
            <a:pPr eaLnBrk="1" hangingPunct="1">
              <a:defRPr/>
            </a:pPr>
            <a:r>
              <a:rPr lang="cs-CZ" sz="2800"/>
              <a:t>Pohled</a:t>
            </a:r>
          </a:p>
          <a:p>
            <a:pPr eaLnBrk="1" hangingPunct="1">
              <a:defRPr/>
            </a:pPr>
            <a:r>
              <a:rPr lang="cs-CZ" sz="2800"/>
              <a:t>Pohmat</a:t>
            </a:r>
          </a:p>
          <a:p>
            <a:pPr eaLnBrk="1" hangingPunct="1">
              <a:defRPr/>
            </a:pPr>
            <a:r>
              <a:rPr lang="cs-CZ" sz="2800"/>
              <a:t>Mammografie</a:t>
            </a:r>
          </a:p>
          <a:p>
            <a:pPr eaLnBrk="1" hangingPunct="1">
              <a:defRPr/>
            </a:pPr>
            <a:r>
              <a:rPr lang="cs-CZ" sz="2800"/>
              <a:t>Ultrasonografie </a:t>
            </a:r>
          </a:p>
        </p:txBody>
      </p:sp>
    </p:spTree>
    <p:extLst>
      <p:ext uri="{BB962C8B-B14F-4D97-AF65-F5344CB8AC3E}">
        <p14:creationId xmlns:p14="http://schemas.microsoft.com/office/powerpoint/2010/main" val="4025945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Úkoly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Praktická ukázka (cvičení) </a:t>
            </a:r>
          </a:p>
          <a:p>
            <a:pPr lvl="1"/>
            <a:r>
              <a:rPr lang="cs-CZ" dirty="0"/>
              <a:t>Gynekologická zrcadla</a:t>
            </a:r>
          </a:p>
          <a:p>
            <a:pPr lvl="1"/>
            <a:r>
              <a:rPr lang="cs-CZ" dirty="0"/>
              <a:t>Gynekologické vyšetření</a:t>
            </a:r>
          </a:p>
          <a:p>
            <a:pPr lvl="1"/>
            <a:r>
              <a:rPr lang="cs-CZ" dirty="0"/>
              <a:t>Kolposkopie a onkologické cytologie </a:t>
            </a:r>
          </a:p>
          <a:p>
            <a:r>
              <a:rPr lang="cs-CZ" dirty="0" err="1"/>
              <a:t>Hysteroskopie</a:t>
            </a:r>
            <a:r>
              <a:rPr lang="cs-CZ" dirty="0"/>
              <a:t> - video</a:t>
            </a:r>
          </a:p>
        </p:txBody>
      </p:sp>
    </p:spTree>
    <p:extLst>
      <p:ext uri="{BB962C8B-B14F-4D97-AF65-F5344CB8AC3E}">
        <p14:creationId xmlns:p14="http://schemas.microsoft.com/office/powerpoint/2010/main" val="13518371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Otázky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4"/>
          </a:xfrm>
        </p:spPr>
        <p:txBody>
          <a:bodyPr/>
          <a:lstStyle/>
          <a:p>
            <a:pPr lvl="0"/>
            <a:r>
              <a:rPr lang="cs-CZ" sz="2800" dirty="0"/>
              <a:t>Vyšetřovací metody v gynekologii</a:t>
            </a:r>
          </a:p>
          <a:p>
            <a:pPr lvl="0"/>
            <a:r>
              <a:rPr lang="cs-CZ" sz="2800" dirty="0"/>
              <a:t>Kolposkopie, význam, popis metody</a:t>
            </a:r>
          </a:p>
          <a:p>
            <a:pPr lvl="0"/>
            <a:r>
              <a:rPr lang="cs-CZ" sz="2800" dirty="0" err="1"/>
              <a:t>Hysteroskopie</a:t>
            </a:r>
            <a:r>
              <a:rPr lang="cs-CZ" sz="2800" dirty="0"/>
              <a:t>, popis, metody, význam</a:t>
            </a:r>
          </a:p>
          <a:p>
            <a:pPr lvl="0"/>
            <a:r>
              <a:rPr lang="cs-CZ" sz="2800" dirty="0"/>
              <a:t>Onkologická cytologie, metodika, význam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175583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5536" y="5157192"/>
            <a:ext cx="8229600" cy="1143000"/>
          </a:xfrm>
        </p:spPr>
        <p:txBody>
          <a:bodyPr>
            <a:normAutofit fontScale="90000"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cs-CZ" dirty="0">
                <a:latin typeface="Desyrel" pitchFamily="2" charset="0"/>
              </a:rPr>
              <a:t>Děkuji za pozornost</a:t>
            </a:r>
            <a:br>
              <a:rPr lang="cs-CZ" dirty="0">
                <a:latin typeface="Desyrel" pitchFamily="2" charset="0"/>
              </a:rPr>
            </a:br>
            <a:r>
              <a:rPr lang="cs-CZ" dirty="0">
                <a:effectLst/>
                <a:latin typeface="Desyrel"/>
                <a:ea typeface="Calibri"/>
                <a:cs typeface="Times New Roman"/>
              </a:rPr>
              <a:t>Petr Křepelka</a:t>
            </a:r>
            <a:br>
              <a:rPr lang="cs-CZ" sz="1800" dirty="0">
                <a:ea typeface="Calibri"/>
                <a:cs typeface="Times New Roman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441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Anamnéza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Rodinná </a:t>
            </a:r>
          </a:p>
          <a:p>
            <a:r>
              <a:rPr lang="cs-CZ" dirty="0"/>
              <a:t>Osobní</a:t>
            </a:r>
          </a:p>
          <a:p>
            <a:r>
              <a:rPr lang="cs-CZ" dirty="0"/>
              <a:t>Gynekologická</a:t>
            </a:r>
          </a:p>
          <a:p>
            <a:pPr lvl="1"/>
            <a:r>
              <a:rPr lang="cs-CZ" dirty="0"/>
              <a:t>Menarche</a:t>
            </a:r>
          </a:p>
          <a:p>
            <a:pPr lvl="1"/>
            <a:r>
              <a:rPr lang="cs-CZ" dirty="0"/>
              <a:t>Cyklus</a:t>
            </a:r>
          </a:p>
          <a:p>
            <a:pPr lvl="1"/>
            <a:r>
              <a:rPr lang="cs-CZ" dirty="0"/>
              <a:t>PM</a:t>
            </a:r>
          </a:p>
          <a:p>
            <a:pPr lvl="1"/>
            <a:r>
              <a:rPr lang="cs-CZ" dirty="0"/>
              <a:t>Gravidity</a:t>
            </a:r>
          </a:p>
          <a:p>
            <a:pPr lvl="1"/>
            <a:r>
              <a:rPr lang="cs-CZ" dirty="0"/>
              <a:t>Operace</a:t>
            </a:r>
          </a:p>
          <a:p>
            <a:pPr lvl="1"/>
            <a:r>
              <a:rPr lang="cs-CZ" dirty="0"/>
              <a:t>Kontracepce</a:t>
            </a:r>
          </a:p>
          <a:p>
            <a:r>
              <a:rPr lang="cs-CZ" dirty="0"/>
              <a:t>Nynější onemocnění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689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/>
              <a:t>Klinické vyšetření</a:t>
            </a:r>
          </a:p>
        </p:txBody>
      </p:sp>
      <p:sp>
        <p:nvSpPr>
          <p:cNvPr id="3481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427168" cy="355699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cs-CZ" sz="2800" dirty="0"/>
          </a:p>
          <a:p>
            <a:pPr eaLnBrk="1" hangingPunct="1">
              <a:defRPr/>
            </a:pPr>
            <a:r>
              <a:rPr lang="cs-CZ" sz="2800" dirty="0"/>
              <a:t>Vyšetření v zrcadlech</a:t>
            </a:r>
          </a:p>
          <a:p>
            <a:pPr eaLnBrk="1" hangingPunct="1">
              <a:defRPr/>
            </a:pPr>
            <a:r>
              <a:rPr lang="cs-CZ" sz="2800" dirty="0"/>
              <a:t>Kolposkopie</a:t>
            </a:r>
          </a:p>
          <a:p>
            <a:pPr eaLnBrk="1" hangingPunct="1">
              <a:defRPr/>
            </a:pPr>
            <a:r>
              <a:rPr lang="cs-CZ" sz="2800" dirty="0" err="1"/>
              <a:t>Bimanuální</a:t>
            </a:r>
            <a:r>
              <a:rPr lang="cs-CZ" sz="2800" dirty="0"/>
              <a:t> palpační vyšetření</a:t>
            </a:r>
          </a:p>
          <a:p>
            <a:pPr eaLnBrk="1" hangingPunct="1">
              <a:defRPr/>
            </a:pPr>
            <a:r>
              <a:rPr lang="cs-CZ" sz="2800" dirty="0"/>
              <a:t>Rektální vyšetření</a:t>
            </a:r>
          </a:p>
          <a:p>
            <a:pPr eaLnBrk="1" hangingPunct="1">
              <a:defRPr/>
            </a:pPr>
            <a:r>
              <a:rPr lang="cs-CZ" sz="2800" dirty="0" err="1"/>
              <a:t>Rektovaginální</a:t>
            </a:r>
            <a:r>
              <a:rPr lang="cs-CZ" sz="2800" dirty="0"/>
              <a:t> vyšetření</a:t>
            </a:r>
          </a:p>
          <a:p>
            <a:pPr eaLnBrk="1" hangingPunct="1"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972497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Preventivní vyšetření v gynekologii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Vyšetření v zrcadlech</a:t>
            </a:r>
          </a:p>
          <a:p>
            <a:r>
              <a:rPr lang="cs-CZ" dirty="0"/>
              <a:t>Kolposkopie</a:t>
            </a:r>
          </a:p>
          <a:p>
            <a:r>
              <a:rPr lang="cs-CZ" dirty="0"/>
              <a:t>Odběr onkologické cytologie</a:t>
            </a:r>
          </a:p>
          <a:p>
            <a:r>
              <a:rPr lang="cs-CZ" dirty="0" err="1"/>
              <a:t>Bimanuální</a:t>
            </a:r>
            <a:r>
              <a:rPr lang="cs-CZ" dirty="0"/>
              <a:t> vaginální vyšetření</a:t>
            </a:r>
          </a:p>
          <a:p>
            <a:r>
              <a:rPr lang="cs-CZ" dirty="0"/>
              <a:t>Vyšetření prsů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15388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Grave%20vaginal%20specul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2080" y="2324100"/>
            <a:ext cx="25273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7" descr="Cusco%20speculum,%20central%20scre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584" y="2276872"/>
            <a:ext cx="2866628" cy="2866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Vaginální zrcadla</a:t>
            </a:r>
          </a:p>
        </p:txBody>
      </p:sp>
    </p:spTree>
    <p:extLst>
      <p:ext uri="{BB962C8B-B14F-4D97-AF65-F5344CB8AC3E}">
        <p14:creationId xmlns:p14="http://schemas.microsoft.com/office/powerpoint/2010/main" val="1586665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olposcope%20150%20f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664" y="2804150"/>
            <a:ext cx="203041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99425"/>
            <a:ext cx="28098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7864" y="6453336"/>
            <a:ext cx="56451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/>
              <a:t>Baliga</a:t>
            </a:r>
            <a:r>
              <a:rPr lang="cs-CZ" sz="1200" dirty="0"/>
              <a:t> S. </a:t>
            </a:r>
            <a:r>
              <a:rPr lang="cs-CZ" sz="1200" dirty="0" err="1"/>
              <a:t>Principles</a:t>
            </a:r>
            <a:r>
              <a:rPr lang="cs-CZ" sz="1200" dirty="0"/>
              <a:t> and </a:t>
            </a:r>
            <a:r>
              <a:rPr lang="cs-CZ" sz="1200" dirty="0" err="1"/>
              <a:t>practice</a:t>
            </a:r>
            <a:r>
              <a:rPr lang="cs-CZ" sz="1200" dirty="0"/>
              <a:t> </a:t>
            </a:r>
            <a:r>
              <a:rPr lang="cs-CZ" sz="1200" dirty="0" err="1"/>
              <a:t>of</a:t>
            </a:r>
            <a:r>
              <a:rPr lang="cs-CZ" sz="1200" dirty="0"/>
              <a:t> </a:t>
            </a:r>
            <a:r>
              <a:rPr lang="cs-CZ" sz="1200" dirty="0" err="1"/>
              <a:t>colposcopy</a:t>
            </a:r>
            <a:r>
              <a:rPr lang="cs-CZ" sz="1200" dirty="0"/>
              <a:t>. </a:t>
            </a:r>
            <a:r>
              <a:rPr lang="cs-CZ" sz="1200" dirty="0" err="1"/>
              <a:t>Jaypee</a:t>
            </a:r>
            <a:r>
              <a:rPr lang="cs-CZ" sz="1200" dirty="0"/>
              <a:t> </a:t>
            </a:r>
            <a:r>
              <a:rPr lang="cs-CZ" sz="1200" dirty="0" err="1"/>
              <a:t>Brothers</a:t>
            </a:r>
            <a:r>
              <a:rPr lang="cs-CZ" sz="1200" dirty="0"/>
              <a:t> </a:t>
            </a:r>
            <a:r>
              <a:rPr lang="cs-CZ" sz="1200" dirty="0" err="1"/>
              <a:t>medical</a:t>
            </a:r>
            <a:r>
              <a:rPr lang="cs-CZ" sz="1200" dirty="0"/>
              <a:t> </a:t>
            </a:r>
            <a:r>
              <a:rPr lang="cs-CZ" sz="1200" dirty="0" err="1"/>
              <a:t>publishers</a:t>
            </a:r>
            <a:r>
              <a:rPr lang="cs-CZ" sz="1200" dirty="0"/>
              <a:t> 2004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Kolposkopie</a:t>
            </a:r>
          </a:p>
        </p:txBody>
      </p:sp>
    </p:spTree>
    <p:extLst>
      <p:ext uri="{BB962C8B-B14F-4D97-AF65-F5344CB8AC3E}">
        <p14:creationId xmlns:p14="http://schemas.microsoft.com/office/powerpoint/2010/main" val="17644142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kumenty\Obrázky\obr\kolpo\o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457200"/>
            <a:ext cx="487045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410841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kumenty\Obrázky\obr\kolpo\e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82775" y="533400"/>
            <a:ext cx="537686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2449850" y="6530860"/>
            <a:ext cx="41526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Bauer</a:t>
            </a:r>
            <a:r>
              <a:rPr lang="cs-CZ" sz="1200" dirty="0"/>
              <a:t> H. </a:t>
            </a:r>
            <a:r>
              <a:rPr lang="en-US" sz="1200" dirty="0"/>
              <a:t>Color Atlas of Colposcopy. New York: </a:t>
            </a:r>
            <a:r>
              <a:rPr lang="en-US" sz="1200" dirty="0" err="1"/>
              <a:t>Igaku-Shoin</a:t>
            </a:r>
            <a:r>
              <a:rPr lang="en-US" sz="1200" dirty="0"/>
              <a:t>, 1990</a:t>
            </a:r>
            <a:endParaRPr lang="cs-CZ" sz="1200" dirty="0"/>
          </a:p>
        </p:txBody>
      </p:sp>
    </p:spTree>
    <p:extLst>
      <p:ext uri="{BB962C8B-B14F-4D97-AF65-F5344CB8AC3E}">
        <p14:creationId xmlns:p14="http://schemas.microsoft.com/office/powerpoint/2010/main" val="390571979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Book">
      <a:dk1>
        <a:sysClr val="windowText" lastClr="000000"/>
      </a:dk1>
      <a:lt1>
        <a:sysClr val="window" lastClr="FFFFFF"/>
      </a:lt1>
      <a:dk2>
        <a:srgbClr val="000082"/>
      </a:dk2>
      <a:lt2>
        <a:srgbClr val="F3F3FF"/>
      </a:lt2>
      <a:accent1>
        <a:srgbClr val="828200"/>
      </a:accent1>
      <a:accent2>
        <a:srgbClr val="1B582B"/>
      </a:accent2>
      <a:accent3>
        <a:srgbClr val="009FEC"/>
      </a:accent3>
      <a:accent4>
        <a:srgbClr val="00BDBD"/>
      </a:accent4>
      <a:accent5>
        <a:srgbClr val="7C5BAE"/>
      </a:accent5>
      <a:accent6>
        <a:srgbClr val="0055AA"/>
      </a:accent6>
      <a:hlink>
        <a:srgbClr val="FC9658"/>
      </a:hlink>
      <a:folHlink>
        <a:srgbClr val="E800E8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476</Words>
  <Application>Microsoft Office PowerPoint</Application>
  <PresentationFormat>Předvádění na obrazovce (4:3)</PresentationFormat>
  <Paragraphs>217</Paragraphs>
  <Slides>29</Slides>
  <Notes>0</Notes>
  <HiddenSlides>2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Calibri</vt:lpstr>
      <vt:lpstr>Desyrel</vt:lpstr>
      <vt:lpstr>Tahoma</vt:lpstr>
      <vt:lpstr>Times New Roman</vt:lpstr>
      <vt:lpstr>Wingdings</vt:lpstr>
      <vt:lpstr>Motiv systému Office</vt:lpstr>
      <vt:lpstr>Vyšetřovací metody v gynekologii</vt:lpstr>
      <vt:lpstr>Vyšetřovací metody v gynekologii</vt:lpstr>
      <vt:lpstr>Anamnéza</vt:lpstr>
      <vt:lpstr>Klinické vyšetření</vt:lpstr>
      <vt:lpstr>Preventivní vyšetření v gynekologii</vt:lpstr>
      <vt:lpstr>Vaginální zrcadla</vt:lpstr>
      <vt:lpstr>Kolposkopie</vt:lpstr>
      <vt:lpstr>Prezentace aplikace PowerPoint</vt:lpstr>
      <vt:lpstr>Prezentace aplikace PowerPoint</vt:lpstr>
      <vt:lpstr>Prezentace aplikace PowerPoint</vt:lpstr>
      <vt:lpstr>Cytologie</vt:lpstr>
      <vt:lpstr>Prezentace aplikace PowerPoint</vt:lpstr>
      <vt:lpstr>Laboratorní vyšetření</vt:lpstr>
      <vt:lpstr>Mikrobiální obraz poševní – MOP</vt:lpstr>
      <vt:lpstr>Poševní biocenóza -vyšetřovací metody </vt:lpstr>
      <vt:lpstr>Poševní biocenóza -vyšetřovací metody</vt:lpstr>
      <vt:lpstr>Hormonální vyšetření</vt:lpstr>
      <vt:lpstr>Genetické vyšetření</vt:lpstr>
      <vt:lpstr>Zobrazovací vyšetřovací metody</vt:lpstr>
      <vt:lpstr>Zobrazovací vyšetřovací metody</vt:lpstr>
      <vt:lpstr>Izotopové vyšetřovací metody</vt:lpstr>
      <vt:lpstr>Urogynekologické vyšetřovací metody </vt:lpstr>
      <vt:lpstr>Endoskopické vyšetřovací metody</vt:lpstr>
      <vt:lpstr>Bioptická vyšetření</vt:lpstr>
      <vt:lpstr>Operační vyšetřovací metody</vt:lpstr>
      <vt:lpstr>Vyšetření prsů</vt:lpstr>
      <vt:lpstr>Úkoly</vt:lpstr>
      <vt:lpstr>Otázky</vt:lpstr>
      <vt:lpstr>Děkuji za pozornost Petr Křepelka 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Gynekologie</dc:title>
  <dc:creator>UPMD</dc:creator>
  <cp:lastModifiedBy>Křepelka, Petr</cp:lastModifiedBy>
  <cp:revision>12</cp:revision>
  <dcterms:created xsi:type="dcterms:W3CDTF">2011-11-27T15:56:48Z</dcterms:created>
  <dcterms:modified xsi:type="dcterms:W3CDTF">2020-02-27T17:21:28Z</dcterms:modified>
</cp:coreProperties>
</file>