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33936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HASNERůV</a:t>
            </a:r>
            <a:r>
              <a:rPr lang="cs-CZ" sz="2400" dirty="0" smtClean="0"/>
              <a:t> </a:t>
            </a:r>
            <a:r>
              <a:rPr lang="cs-CZ" sz="2400" dirty="0" err="1" smtClean="0"/>
              <a:t>šKOLSKý</a:t>
            </a:r>
            <a:r>
              <a:rPr lang="cs-CZ" sz="2400" dirty="0" smtClean="0"/>
              <a:t> </a:t>
            </a:r>
            <a:r>
              <a:rPr lang="cs-CZ" sz="2400" dirty="0" err="1" smtClean="0"/>
              <a:t>ZáKON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en-US" sz="2400" dirty="0" err="1" smtClean="0"/>
              <a:t>Inovace</a:t>
            </a:r>
            <a:r>
              <a:rPr lang="en-US" sz="2400" dirty="0" smtClean="0"/>
              <a:t> </a:t>
            </a:r>
            <a:r>
              <a:rPr lang="en-US" sz="2400" dirty="0" err="1" smtClean="0"/>
              <a:t>kombinované</a:t>
            </a:r>
            <a:r>
              <a:rPr lang="en-US" sz="2400" dirty="0" smtClean="0"/>
              <a:t> </a:t>
            </a:r>
            <a:r>
              <a:rPr lang="en-US" sz="2400" dirty="0" err="1" smtClean="0"/>
              <a:t>formy</a:t>
            </a:r>
            <a:r>
              <a:rPr lang="en-US" sz="2400" dirty="0" smtClean="0"/>
              <a:t> </a:t>
            </a:r>
            <a:r>
              <a:rPr lang="en-US" sz="2400" dirty="0" err="1" smtClean="0"/>
              <a:t>studijního</a:t>
            </a:r>
            <a:r>
              <a:rPr lang="en-US" sz="2400" dirty="0" smtClean="0"/>
              <a:t> </a:t>
            </a:r>
            <a:r>
              <a:rPr lang="en-US" sz="2400" dirty="0" err="1" smtClean="0"/>
              <a:t>oboru</a:t>
            </a:r>
            <a:r>
              <a:rPr lang="en-US" sz="2400" dirty="0" smtClean="0"/>
              <a:t> </a:t>
            </a:r>
            <a:r>
              <a:rPr lang="en-US" sz="2400" dirty="0" err="1" smtClean="0"/>
              <a:t>Učitelství</a:t>
            </a:r>
            <a:r>
              <a:rPr lang="en-US" sz="2400" dirty="0" smtClean="0"/>
              <a:t> pro 1. </a:t>
            </a:r>
            <a:r>
              <a:rPr lang="en-US" sz="2400" dirty="0" err="1" smtClean="0"/>
              <a:t>stupeň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základních</a:t>
            </a:r>
            <a:r>
              <a:rPr lang="en-US" sz="2400" dirty="0" smtClean="0"/>
              <a:t> </a:t>
            </a:r>
            <a:r>
              <a:rPr lang="en-US" sz="2400" dirty="0" err="1" smtClean="0"/>
              <a:t>škol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FP TUL</a:t>
            </a:r>
            <a:endParaRPr lang="cs-CZ" sz="2400" dirty="0" smtClean="0"/>
          </a:p>
          <a:p>
            <a:r>
              <a:rPr lang="cs-CZ" sz="2400" dirty="0" smtClean="0"/>
              <a:t>č. projektu: CZ.1.07/2.2.00/18.0027</a:t>
            </a:r>
          </a:p>
          <a:p>
            <a:pPr>
              <a:defRPr/>
            </a:pPr>
            <a:r>
              <a:rPr lang="cs-CZ" sz="2400" dirty="0" smtClean="0"/>
              <a:t>. </a:t>
            </a:r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5762625" cy="1409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Politicko-společenská situace před rokem 1869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politické a společenské uvolnění po roce 1867 – uvolnění a liberální změny potvrzené vydáním tzv. prosincové ústavy, která garantuje občanská práva, svobodu svědomí, svobodu spolčování, svobodu vyjadřování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 byl vydán zákon o vztahu státu a církve v oblasti školství (květen 1868): veškerý dozor nad školstvím náležel státu, nikoli církvi: zřizování školních zemských rad, školních okresních rad a místních školních rad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církev měla zajišťovat pouze výuku náboženství a vzdělávání učitelů náboženství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svobodný přístup do škol pro všechny bez rozdílu vyznání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učitelem se mohl stát každý, kdo splní podmínky zákona bez rozdílu vyznání 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1867: založení ministerstva školství a kultu, ministrem se stává Leopold </a:t>
            </a:r>
            <a:r>
              <a:rPr lang="cs-CZ" sz="2400" dirty="0" err="1" smtClean="0">
                <a:solidFill>
                  <a:schemeClr val="tx1"/>
                </a:solidFill>
              </a:rPr>
              <a:t>Hasner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1869 – </a:t>
            </a:r>
            <a:r>
              <a:rPr lang="cs-CZ" b="1" dirty="0" err="1" smtClean="0">
                <a:solidFill>
                  <a:schemeClr val="tx1"/>
                </a:solidFill>
              </a:rPr>
              <a:t>Hasnerův</a:t>
            </a:r>
            <a:r>
              <a:rPr lang="cs-CZ" b="1" dirty="0" smtClean="0">
                <a:solidFill>
                  <a:schemeClr val="tx1"/>
                </a:solidFill>
              </a:rPr>
              <a:t> zákon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Hasnerův</a:t>
            </a:r>
            <a:r>
              <a:rPr lang="cs-CZ" sz="2400" dirty="0" smtClean="0">
                <a:solidFill>
                  <a:schemeClr val="tx1"/>
                </a:solidFill>
              </a:rPr>
              <a:t> zákon – </a:t>
            </a:r>
            <a:r>
              <a:rPr lang="cs-CZ" sz="2400" dirty="0" err="1" smtClean="0">
                <a:solidFill>
                  <a:schemeClr val="tx1"/>
                </a:solidFill>
              </a:rPr>
              <a:t>Zákon</a:t>
            </a:r>
            <a:r>
              <a:rPr lang="cs-CZ" sz="2400" dirty="0" smtClean="0">
                <a:solidFill>
                  <a:schemeClr val="tx1"/>
                </a:solidFill>
              </a:rPr>
              <a:t> říšský ze dne 14. května 1869 č. 62 </a:t>
            </a:r>
            <a:r>
              <a:rPr lang="cs-CZ" sz="2400" dirty="0" err="1" smtClean="0">
                <a:solidFill>
                  <a:schemeClr val="tx1"/>
                </a:solidFill>
              </a:rPr>
              <a:t>ř</a:t>
            </a:r>
            <a:r>
              <a:rPr lang="cs-CZ" sz="2400" dirty="0" smtClean="0">
                <a:solidFill>
                  <a:schemeClr val="tx1"/>
                </a:solidFill>
              </a:rPr>
              <a:t>. z.., </a:t>
            </a:r>
            <a:r>
              <a:rPr lang="cs-CZ" sz="2400" dirty="0" err="1" smtClean="0">
                <a:solidFill>
                  <a:schemeClr val="tx1"/>
                </a:solidFill>
              </a:rPr>
              <a:t>jímžto</a:t>
            </a:r>
            <a:r>
              <a:rPr lang="cs-CZ" sz="2400" dirty="0" smtClean="0">
                <a:solidFill>
                  <a:schemeClr val="tx1"/>
                </a:solidFill>
              </a:rPr>
              <a:t> se ustanovují pravidla vyučování ve školách obecných </a:t>
            </a:r>
            <a:r>
              <a:rPr lang="cs-CZ" sz="2400" dirty="0" smtClean="0">
                <a:solidFill>
                  <a:schemeClr val="tx1"/>
                </a:solidFill>
              </a:rPr>
              <a:t>– </a:t>
            </a:r>
            <a:r>
              <a:rPr lang="cs-CZ" sz="2400" dirty="0" smtClean="0">
                <a:solidFill>
                  <a:schemeClr val="tx1"/>
                </a:solidFill>
              </a:rPr>
              <a:t>byl </a:t>
            </a:r>
            <a:r>
              <a:rPr lang="cs-CZ" sz="2400" dirty="0" smtClean="0">
                <a:solidFill>
                  <a:schemeClr val="tx1"/>
                </a:solidFill>
              </a:rPr>
              <a:t>školskou </a:t>
            </a:r>
            <a:r>
              <a:rPr lang="cs-CZ" sz="2400" dirty="0" smtClean="0">
                <a:solidFill>
                  <a:schemeClr val="tx1"/>
                </a:solidFill>
              </a:rPr>
              <a:t>normou, která především prodlužuje vzdělávací povinnost z 6 let na 8 let.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Cílem veřejného školství, jež bylo otevřeno všem žákům bez rozdílu vyznání – mělo </a:t>
            </a:r>
            <a:r>
              <a:rPr lang="cs-CZ" sz="2400" dirty="0" smtClean="0">
                <a:solidFill>
                  <a:schemeClr val="tx1"/>
                </a:solidFill>
              </a:rPr>
              <a:t>vést </a:t>
            </a:r>
            <a:r>
              <a:rPr lang="cs-CZ" sz="2400" dirty="0" smtClean="0">
                <a:solidFill>
                  <a:schemeClr val="tx1"/>
                </a:solidFill>
              </a:rPr>
              <a:t>žáky k mravnosti a vzdělání, které jim bude užitečné pro jejich budoucí život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Hasnerův</a:t>
            </a:r>
            <a:r>
              <a:rPr lang="cs-CZ" sz="2400" dirty="0" smtClean="0">
                <a:solidFill>
                  <a:schemeClr val="tx1"/>
                </a:solidFill>
              </a:rPr>
              <a:t> zákon byl komplexní normou: řešil zakládání škol, obsah učiva, sociální a právní postavení učitelů, vzdělávání učitelů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 plnění 8 </a:t>
            </a:r>
            <a:r>
              <a:rPr lang="cs-CZ" sz="2400" dirty="0" err="1" smtClean="0">
                <a:solidFill>
                  <a:schemeClr val="tx1"/>
                </a:solidFill>
              </a:rPr>
              <a:t>leté</a:t>
            </a:r>
            <a:r>
              <a:rPr lang="cs-CZ" sz="2400" dirty="0" smtClean="0">
                <a:solidFill>
                  <a:schemeClr val="tx1"/>
                </a:solidFill>
              </a:rPr>
              <a:t> povinné školní docházky zakládány školy: obecná, měšťanská : Obecné školy se dělily na první a vyšší stupeň. Primární stupeň byl pětiletý, vyšší tříletý. Po pěti letech obecné školy mohli žáci přestoupit na tříletou měšťanku. Mohli rovněž navštěvovat měšťanku od první třídy, pokud byly osmileté – i ta možnost existovala, nebyla ovšem výrazně rozšířena. Později </a:t>
            </a:r>
            <a:r>
              <a:rPr lang="cs-CZ" sz="2400" dirty="0" smtClean="0">
                <a:solidFill>
                  <a:schemeClr val="tx1"/>
                </a:solidFill>
              </a:rPr>
              <a:t>byl vyšší stupeň  měšťanky rozšířen na 4 roky.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Druhy škol, obsah vzdělávání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1">
              <a:buNone/>
            </a:pPr>
            <a:r>
              <a:rPr lang="cs-CZ" sz="5000" dirty="0" err="1" smtClean="0">
                <a:solidFill>
                  <a:schemeClr val="tx1"/>
                </a:solidFill>
              </a:rPr>
              <a:t>Hasnerův</a:t>
            </a:r>
            <a:r>
              <a:rPr lang="cs-CZ" sz="5000" dirty="0" smtClean="0">
                <a:solidFill>
                  <a:schemeClr val="tx1"/>
                </a:solidFill>
              </a:rPr>
              <a:t> zákon řešil plnění vzdělávací povinnosti na úrovni obecného školství, nikoli středního. Neřešil tak ani systém, ani vnitřní chod středních škol. Střední školství bylo v té době děleno na nižší a vyšší stupeň. To znamenalo, že po pěti letech obecné či měšťanské školy mohl žák </a:t>
            </a:r>
            <a:r>
              <a:rPr lang="cs-CZ" sz="5000" dirty="0" smtClean="0">
                <a:solidFill>
                  <a:schemeClr val="tx1"/>
                </a:solidFill>
              </a:rPr>
              <a:t>na těchto školách buď pokračovat, nebo mohl </a:t>
            </a:r>
            <a:r>
              <a:rPr lang="cs-CZ" sz="5000" dirty="0" smtClean="0">
                <a:solidFill>
                  <a:schemeClr val="tx1"/>
                </a:solidFill>
              </a:rPr>
              <a:t>začít studovat na nižším stupni střední </a:t>
            </a:r>
            <a:r>
              <a:rPr lang="cs-CZ" sz="5000" dirty="0" smtClean="0">
                <a:solidFill>
                  <a:schemeClr val="tx1"/>
                </a:solidFill>
              </a:rPr>
              <a:t>školy </a:t>
            </a:r>
            <a:r>
              <a:rPr lang="cs-CZ" sz="5000" dirty="0" smtClean="0">
                <a:solidFill>
                  <a:schemeClr val="tx1"/>
                </a:solidFill>
              </a:rPr>
              <a:t>– na gymnáziu či reálce.</a:t>
            </a:r>
          </a:p>
          <a:p>
            <a:r>
              <a:rPr lang="cs-CZ" sz="5000" dirty="0" smtClean="0"/>
              <a:t>Obecné školy: náboženství, </a:t>
            </a:r>
            <a:r>
              <a:rPr lang="cs-CZ" sz="5000" dirty="0" smtClean="0"/>
              <a:t>jazyk, počty, základy </a:t>
            </a:r>
            <a:r>
              <a:rPr lang="cs-CZ" sz="5000" dirty="0" smtClean="0"/>
              <a:t>přírodovědy, </a:t>
            </a:r>
            <a:r>
              <a:rPr lang="cs-CZ" sz="5000" dirty="0" err="1" smtClean="0"/>
              <a:t>zeměvěda</a:t>
            </a:r>
            <a:r>
              <a:rPr lang="cs-CZ" sz="5000" dirty="0" smtClean="0"/>
              <a:t> </a:t>
            </a:r>
            <a:r>
              <a:rPr lang="cs-CZ" sz="5000" dirty="0" smtClean="0"/>
              <a:t>a </a:t>
            </a:r>
            <a:r>
              <a:rPr lang="cs-CZ" sz="5000" dirty="0" smtClean="0"/>
              <a:t>historie se </a:t>
            </a:r>
            <a:r>
              <a:rPr lang="cs-CZ" sz="5000" dirty="0" smtClean="0"/>
              <a:t>zřetelem k zemským a vlasteneckým dějinám, psaní, nauka o formách geometrických, zpěv a tělocvik. Děvčata dále vzdělávána v ženských ručních pracích a v nauce o domácím </a:t>
            </a:r>
            <a:r>
              <a:rPr lang="cs-CZ" sz="5000" dirty="0" smtClean="0"/>
              <a:t>hospodářství.</a:t>
            </a:r>
            <a:endParaRPr lang="cs-CZ" sz="5000" dirty="0" smtClean="0"/>
          </a:p>
          <a:p>
            <a:r>
              <a:rPr lang="cs-CZ" sz="5000" dirty="0" smtClean="0"/>
              <a:t>Měšťanské školy: náboženství,  </a:t>
            </a:r>
            <a:r>
              <a:rPr lang="cs-CZ" sz="5000" dirty="0" smtClean="0"/>
              <a:t>jazyk </a:t>
            </a:r>
            <a:r>
              <a:rPr lang="cs-CZ" sz="5000" dirty="0" smtClean="0"/>
              <a:t>a </a:t>
            </a:r>
            <a:r>
              <a:rPr lang="cs-CZ" sz="5000" dirty="0" smtClean="0"/>
              <a:t>písemnosti, zeměpis </a:t>
            </a:r>
            <a:r>
              <a:rPr lang="cs-CZ" sz="5000" dirty="0" smtClean="0"/>
              <a:t>a </a:t>
            </a:r>
            <a:r>
              <a:rPr lang="cs-CZ" sz="5000" dirty="0" smtClean="0"/>
              <a:t>dějepis </a:t>
            </a:r>
            <a:r>
              <a:rPr lang="cs-CZ" sz="5000" dirty="0" smtClean="0"/>
              <a:t>se zřetelem  k vlasti a k ústavě vlastenecké,  </a:t>
            </a:r>
            <a:r>
              <a:rPr lang="cs-CZ" sz="5000" dirty="0" smtClean="0"/>
              <a:t>přírodopis, aritmetika, geometrie, </a:t>
            </a:r>
            <a:r>
              <a:rPr lang="cs-CZ" sz="5000" dirty="0" smtClean="0"/>
              <a:t>vedení knih, kreslení od ruky, kreslení </a:t>
            </a:r>
            <a:r>
              <a:rPr lang="cs-CZ" sz="5000" dirty="0" smtClean="0"/>
              <a:t>geometrické, krasopis, zpěv </a:t>
            </a:r>
            <a:r>
              <a:rPr lang="cs-CZ" sz="5000" dirty="0" smtClean="0"/>
              <a:t>a </a:t>
            </a:r>
            <a:r>
              <a:rPr lang="cs-CZ" sz="5000" dirty="0" smtClean="0"/>
              <a:t>tělocvik;</a:t>
            </a:r>
            <a:endParaRPr lang="cs-CZ" sz="5000" dirty="0" smtClean="0"/>
          </a:p>
          <a:p>
            <a:endParaRPr lang="cs-CZ" sz="2400" dirty="0" smtClean="0"/>
          </a:p>
          <a:p>
            <a:r>
              <a:rPr lang="cs-CZ" sz="2800" dirty="0" smtClean="0"/>
              <a:t> 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Vzdělávání učitelů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Založeny čtyřleté učitelské ústavy – střední </a:t>
            </a:r>
            <a:r>
              <a:rPr lang="cs-CZ" dirty="0" smtClean="0">
                <a:solidFill>
                  <a:schemeClr val="tx1"/>
                </a:solidFill>
              </a:rPr>
              <a:t>škola s </a:t>
            </a:r>
            <a:r>
              <a:rPr lang="cs-CZ" dirty="0" smtClean="0">
                <a:solidFill>
                  <a:schemeClr val="tx1"/>
                </a:solidFill>
              </a:rPr>
              <a:t>maturitou, pro </a:t>
            </a:r>
            <a:r>
              <a:rPr lang="cs-CZ" dirty="0" smtClean="0">
                <a:solidFill>
                  <a:schemeClr val="tx1"/>
                </a:solidFill>
              </a:rPr>
              <a:t>chlapce </a:t>
            </a:r>
            <a:r>
              <a:rPr lang="cs-CZ" dirty="0" smtClean="0">
                <a:solidFill>
                  <a:schemeClr val="tx1"/>
                </a:solidFill>
              </a:rPr>
              <a:t>a dívky, pro všechny bez rozdílu vyznání</a:t>
            </a:r>
          </a:p>
          <a:p>
            <a:pPr marL="274320" lvl="1">
              <a:buClr>
                <a:schemeClr val="accent1"/>
              </a:buClr>
              <a:buSzPct val="85000"/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Po ukončení čtyř let učitelského ústavu se stal kandidát podučitelem, </a:t>
            </a:r>
            <a:r>
              <a:rPr lang="cs-CZ" dirty="0" smtClean="0">
                <a:solidFill>
                  <a:schemeClr val="tx1"/>
                </a:solidFill>
              </a:rPr>
              <a:t>následovala dvouletá </a:t>
            </a:r>
            <a:r>
              <a:rPr lang="cs-CZ" dirty="0" smtClean="0">
                <a:solidFill>
                  <a:schemeClr val="tx1"/>
                </a:solidFill>
              </a:rPr>
              <a:t>praxe a pak konečná zkouška. Pokud ji </a:t>
            </a:r>
            <a:r>
              <a:rPr lang="cs-CZ" dirty="0" smtClean="0">
                <a:solidFill>
                  <a:schemeClr val="tx1"/>
                </a:solidFill>
              </a:rPr>
              <a:t>splnil, </a:t>
            </a:r>
            <a:r>
              <a:rPr lang="cs-CZ" dirty="0" smtClean="0">
                <a:solidFill>
                  <a:schemeClr val="tx1"/>
                </a:solidFill>
              </a:rPr>
              <a:t>stal se učitelem obecné školy. Pokud chtěl učit na měšťanské škole, musel se podrobit zkoušce z odborných předmětů, které měl na měšťance </a:t>
            </a:r>
            <a:r>
              <a:rPr lang="cs-CZ" dirty="0" smtClean="0">
                <a:solidFill>
                  <a:schemeClr val="tx1"/>
                </a:solidFill>
              </a:rPr>
              <a:t>vyučovat.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Vzdělávací obsah na chlapeckém </a:t>
            </a:r>
            <a:r>
              <a:rPr lang="cs-CZ" dirty="0" smtClean="0">
                <a:solidFill>
                  <a:schemeClr val="tx1"/>
                </a:solidFill>
              </a:rPr>
              <a:t>učitelském ústavu </a:t>
            </a:r>
            <a:r>
              <a:rPr lang="cs-CZ" dirty="0" smtClean="0">
                <a:solidFill>
                  <a:schemeClr val="tx1"/>
                </a:solidFill>
              </a:rPr>
              <a:t>dle § 29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„§ 29. Na ústavech </a:t>
            </a:r>
            <a:r>
              <a:rPr lang="cs-CZ" sz="2800" dirty="0" err="1" smtClean="0"/>
              <a:t>vyučovatelských</a:t>
            </a:r>
            <a:r>
              <a:rPr lang="cs-CZ" sz="2800" dirty="0" smtClean="0"/>
              <a:t> </a:t>
            </a:r>
            <a:r>
              <a:rPr lang="cs-CZ" sz="2800" dirty="0" err="1" smtClean="0"/>
              <a:t>vyučovati</a:t>
            </a:r>
            <a:r>
              <a:rPr lang="cs-CZ" sz="2800" dirty="0" smtClean="0"/>
              <a:t> se bude:</a:t>
            </a:r>
            <a:endParaRPr lang="cs-CZ" sz="2400" dirty="0" smtClean="0"/>
          </a:p>
          <a:p>
            <a:r>
              <a:rPr lang="cs-CZ" sz="2800" dirty="0" smtClean="0"/>
              <a:t>náboženství, vychovatelství, nauce vyučovací a  historii i vědám pomocným těchto nauk, mluvnici a znalostem literatury, matematice, popisujícím přírodovědám (zoologii, botanice a mineralogii), přírodozpytu (fyzice a počátkům chemie),</a:t>
            </a:r>
            <a:endParaRPr lang="cs-CZ" sz="2400" dirty="0" smtClean="0"/>
          </a:p>
          <a:p>
            <a:r>
              <a:rPr lang="cs-CZ" sz="2800" dirty="0" smtClean="0"/>
              <a:t>nauce o ústavě vlastenecké, polnímu hospodářství, kreslení (geometrickému i od ruky), hudbě a  tělocviku.</a:t>
            </a:r>
            <a:endParaRPr lang="cs-CZ" sz="2400" dirty="0" smtClean="0"/>
          </a:p>
          <a:p>
            <a:r>
              <a:rPr lang="cs-CZ" sz="2800" dirty="0" smtClean="0"/>
              <a:t>Kromě toho učení buďte chovanci, tu kde k tomu jest příležitosti, způsobu vyučování hluchoněmých a slepých, a poučováni </a:t>
            </a:r>
            <a:r>
              <a:rPr lang="cs-CZ" sz="2800" dirty="0" err="1" smtClean="0"/>
              <a:t>buďtež</a:t>
            </a:r>
            <a:r>
              <a:rPr lang="cs-CZ" sz="2800" dirty="0" smtClean="0"/>
              <a:t> o organizaci dobře zřízené opatrovny dítek (zahrádky dětské, mateřské školky).“</a:t>
            </a:r>
            <a:endParaRPr lang="cs-CZ" sz="2400" dirty="0" smtClean="0"/>
          </a:p>
          <a:p>
            <a:endParaRPr lang="cs-CZ" sz="2400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tx1"/>
                </a:solidFill>
              </a:rPr>
              <a:t>Vzdělávaní na dívčím učitelském ústavu dle § 29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„</a:t>
            </a:r>
            <a:r>
              <a:rPr lang="cs-CZ" dirty="0" smtClean="0"/>
              <a:t>náboženství, vychovatelství, nauce vyučovací a  historii těchto nauk, mluvnici, písemnostem a znalosti literatury, geografii a historii, aritmetice, </a:t>
            </a:r>
            <a:r>
              <a:rPr lang="cs-CZ" dirty="0" err="1" smtClean="0"/>
              <a:t>přírodoznalstvím</a:t>
            </a:r>
            <a:r>
              <a:rPr lang="cs-CZ" dirty="0" smtClean="0"/>
              <a:t>  (popisujícím přírodovědám a přírodozpytu), kreslení, zpěvu, nauce o domácím hospodářství, cizím jazykům, ženským pracím ručním,tělocviku.</a:t>
            </a:r>
          </a:p>
          <a:p>
            <a:r>
              <a:rPr lang="cs-CZ" dirty="0" smtClean="0"/>
              <a:t>Mimo to poučovány buďte chovanky, tu kde k tomu jest příležitosti o organizaci dobře zřízené opatrovny dítek (zahrádky dětské, mateřské školky“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537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Snímek 1</vt:lpstr>
      <vt:lpstr>Politicko-společenská situace před rokem 1869</vt:lpstr>
      <vt:lpstr>1869 – Hasnerův zákon</vt:lpstr>
      <vt:lpstr>Druhy škol, obsah vzdělávání</vt:lpstr>
      <vt:lpstr>Vzdělávání učitelů</vt:lpstr>
      <vt:lpstr>Vzdělávací obsah na chlapeckém učitelském ústavu dle § 29</vt:lpstr>
      <vt:lpstr> Vzdělávaní na dívčím učitelském ústavu dle §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Tomáš Kasper</cp:lastModifiedBy>
  <cp:revision>20</cp:revision>
  <dcterms:created xsi:type="dcterms:W3CDTF">2012-02-18T12:37:17Z</dcterms:created>
  <dcterms:modified xsi:type="dcterms:W3CDTF">2012-02-26T19:21:24Z</dcterms:modified>
</cp:coreProperties>
</file>