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148" d="100"/>
          <a:sy n="148" d="100"/>
        </p:scale>
        <p:origin x="199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7-447C-81BA-F3F933E20F3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57-447C-81BA-F3F933E20F3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7-447C-81BA-F3F933E20F3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57-447C-81BA-F3F933E20F3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7-447C-81BA-F3F933E20F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[Sešit1]List1!$E$5:$E$16</c:f>
              <c:strCache>
                <c:ptCount val="12"/>
                <c:pt idx="0">
                  <c:v>Montážní operace</c:v>
                </c:pt>
                <c:pt idx="1">
                  <c:v>Bodové svařování</c:v>
                </c:pt>
                <c:pt idx="2">
                  <c:v>Obloukové svařování</c:v>
                </c:pt>
                <c:pt idx="3">
                  <c:v>Manipulace a paletizace</c:v>
                </c:pt>
                <c:pt idx="4">
                  <c:v>Tlakové lití</c:v>
                </c:pt>
                <c:pt idx="5">
                  <c:v>Kování a lisování</c:v>
                </c:pt>
                <c:pt idx="6">
                  <c:v>Povrchové úpravy</c:v>
                </c:pt>
                <c:pt idx="7">
                  <c:v>Výukové aplikace</c:v>
                </c:pt>
                <c:pt idx="8">
                  <c:v>Obrábění</c:v>
                </c:pt>
                <c:pt idx="9">
                  <c:v>Lepení a tmelení</c:v>
                </c:pt>
                <c:pt idx="10">
                  <c:v>Měření a zkoušení</c:v>
                </c:pt>
                <c:pt idx="11">
                  <c:v>Nezařazeno/ostatní</c:v>
                </c:pt>
              </c:strCache>
            </c:strRef>
          </c:cat>
          <c:val>
            <c:numRef>
              <c:f>[Sešit1]List1!$D$5:$D$16</c:f>
              <c:numCache>
                <c:formatCode>0.0%</c:formatCode>
                <c:ptCount val="12"/>
                <c:pt idx="0">
                  <c:v>0.16500000000000001</c:v>
                </c:pt>
                <c:pt idx="1">
                  <c:v>0.16500000000000001</c:v>
                </c:pt>
                <c:pt idx="2">
                  <c:v>0.14000000000000001</c:v>
                </c:pt>
                <c:pt idx="3">
                  <c:v>0.12</c:v>
                </c:pt>
                <c:pt idx="4">
                  <c:v>6.5000000000000002E-2</c:v>
                </c:pt>
                <c:pt idx="5">
                  <c:v>4.4999999999999998E-2</c:v>
                </c:pt>
                <c:pt idx="6">
                  <c:v>0.04</c:v>
                </c:pt>
                <c:pt idx="7">
                  <c:v>3.5000000000000003E-2</c:v>
                </c:pt>
                <c:pt idx="8">
                  <c:v>0.03</c:v>
                </c:pt>
                <c:pt idx="9">
                  <c:v>2.5000000000000001E-2</c:v>
                </c:pt>
                <c:pt idx="10">
                  <c:v>0.02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7-447C-81BA-F3F933E20F3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[Sešit1]List1!$E$5:$E$16</c:f>
              <c:strCache>
                <c:ptCount val="12"/>
                <c:pt idx="0">
                  <c:v>Montážní operace</c:v>
                </c:pt>
                <c:pt idx="1">
                  <c:v>Bodové svařování</c:v>
                </c:pt>
                <c:pt idx="2">
                  <c:v>Obloukové svařování</c:v>
                </c:pt>
                <c:pt idx="3">
                  <c:v>Manipulace a paletizace</c:v>
                </c:pt>
                <c:pt idx="4">
                  <c:v>Tlakové lití</c:v>
                </c:pt>
                <c:pt idx="5">
                  <c:v>Kování a lisování</c:v>
                </c:pt>
                <c:pt idx="6">
                  <c:v>Povrchové úpravy</c:v>
                </c:pt>
                <c:pt idx="7">
                  <c:v>Výukové aplikace</c:v>
                </c:pt>
                <c:pt idx="8">
                  <c:v>Obrábění</c:v>
                </c:pt>
                <c:pt idx="9">
                  <c:v>Lepení a tmelení</c:v>
                </c:pt>
                <c:pt idx="10">
                  <c:v>Měření a zkoušení</c:v>
                </c:pt>
                <c:pt idx="11">
                  <c:v>Nezařazeno/ostatní</c:v>
                </c:pt>
              </c:strCache>
            </c:strRef>
          </c:cat>
          <c:val>
            <c:numRef>
              <c:f>[Sešit1]List1!$E$5:$E$16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7-447C-81BA-F3F933E20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7941312"/>
        <c:axId val="1117935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[Sešit1]List1!$E$5:$E$16</c15:sqref>
                        </c15:formulaRef>
                      </c:ext>
                    </c:extLst>
                    <c:strCache>
                      <c:ptCount val="12"/>
                      <c:pt idx="0">
                        <c:v>Montážní operace</c:v>
                      </c:pt>
                      <c:pt idx="1">
                        <c:v>Bodové svařování</c:v>
                      </c:pt>
                      <c:pt idx="2">
                        <c:v>Obloukové svařování</c:v>
                      </c:pt>
                      <c:pt idx="3">
                        <c:v>Manipulace a paletizace</c:v>
                      </c:pt>
                      <c:pt idx="4">
                        <c:v>Tlakové lití</c:v>
                      </c:pt>
                      <c:pt idx="5">
                        <c:v>Kování a lisování</c:v>
                      </c:pt>
                      <c:pt idx="6">
                        <c:v>Povrchové úpravy</c:v>
                      </c:pt>
                      <c:pt idx="7">
                        <c:v>Výukové aplikace</c:v>
                      </c:pt>
                      <c:pt idx="8">
                        <c:v>Obrábění</c:v>
                      </c:pt>
                      <c:pt idx="9">
                        <c:v>Lepení a tmelení</c:v>
                      </c:pt>
                      <c:pt idx="10">
                        <c:v>Měření a zkoušení</c:v>
                      </c:pt>
                      <c:pt idx="11">
                        <c:v>Nezařazeno/ostatní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[Sešit1]List1!$F$5:$F$16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D57-447C-81BA-F3F933E20F30}"/>
                  </c:ext>
                </c:extLst>
              </c15:ser>
            </c15:filteredBarSeries>
          </c:ext>
        </c:extLst>
      </c:barChart>
      <c:catAx>
        <c:axId val="111794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7935488"/>
        <c:crosses val="autoZero"/>
        <c:auto val="1"/>
        <c:lblAlgn val="ctr"/>
        <c:lblOffset val="100"/>
        <c:noMultiLvlLbl val="0"/>
      </c:catAx>
      <c:valAx>
        <c:axId val="111793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794131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2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youtube.com/watch?v=ArxzMqf3aZg" TargetMode="External"/><Relationship Id="rId4" Type="http://schemas.openxmlformats.org/officeDocument/2006/relationships/hyperlink" Target="https://www.youtube.com/watch?v=N5AYZxsnDu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4LJYFO2K6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NJIgQjKDV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EfLXx0lv0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8WNUC2etCw" TargetMode="External"/><Relationship Id="rId2" Type="http://schemas.openxmlformats.org/officeDocument/2006/relationships/hyperlink" Target="https://www.youtube.com/watch?v=2SLmVIfwt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sKhUiMnOg" TargetMode="External"/><Relationship Id="rId2" Type="http://schemas.openxmlformats.org/officeDocument/2006/relationships/hyperlink" Target="https://www.youtube.com/watch?v=CR7Vjqsar5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0wE4tSVfUc" TargetMode="External"/><Relationship Id="rId4" Type="http://schemas.openxmlformats.org/officeDocument/2006/relationships/hyperlink" Target="https://www.youtube.com/watch?v=WAY7twHKAM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Wsdem6gw8" TargetMode="External"/><Relationship Id="rId2" Type="http://schemas.openxmlformats.org/officeDocument/2006/relationships/hyperlink" Target="https://www.youtube.com/watch?v=W26bV4SSag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6bV4SSag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SAm62-GhYh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fWxc0hErQ" TargetMode="External"/><Relationship Id="rId2" Type="http://schemas.openxmlformats.org/officeDocument/2006/relationships/hyperlink" Target="https://www.youtube.com/watch?v=vkdt9EwhU-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rfcdo4NKtI" TargetMode="External"/><Relationship Id="rId4" Type="http://schemas.openxmlformats.org/officeDocument/2006/relationships/hyperlink" Target="https://www.youtube.com/watch?v=ZrquLlVzClo&amp;t=194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-robots.com/applications/assembly/" TargetMode="External"/><Relationship Id="rId2" Type="http://schemas.openxmlformats.org/officeDocument/2006/relationships/hyperlink" Target="https://www.youtube.com/watch?v=keh99z1M5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Aplikační oblasti průmyslových robotů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60432" cy="41434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779912" y="580526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Použitý zdroj: Technický týdeník (původní zdroj IFR)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47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2. Robotizace bodového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16" y="3501008"/>
            <a:ext cx="4741872" cy="27893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268760"/>
            <a:ext cx="4348624" cy="284333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544" y="4131749"/>
            <a:ext cx="33843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Bodové svařování = druh odporového svařování</a:t>
            </a:r>
          </a:p>
          <a:p>
            <a:r>
              <a:rPr lang="cs-CZ" dirty="0" smtClean="0"/>
              <a:t>Ukázky: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www.youtube.com/watch?v=N5AYZxsnDuM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www.youtube.com/watch?v=ArxzMqf3aZg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5412"/>
            <a:ext cx="2880320" cy="295545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7596336" y="2487367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Schinkmann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941593" y="318073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Kuka AG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4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2. Robotizace bodového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67544" y="1268760"/>
            <a:ext cx="8136136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Charakteristika problémů RTP bodového svařování: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/>
              <a:t>svařence</a:t>
            </a:r>
            <a:r>
              <a:rPr lang="cs-CZ" sz="2000" dirty="0" smtClean="0"/>
              <a:t> jsou členité rozměrné objekty s rozmanitým tvarem a velikostí;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nejčastější aplikace je svařování automobilových karoserií (komponent);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požadavky na přesnost </a:t>
            </a:r>
            <a:r>
              <a:rPr lang="cs-CZ" sz="2000" dirty="0" err="1" smtClean="0"/>
              <a:t>svařenců</a:t>
            </a:r>
            <a:r>
              <a:rPr lang="cs-CZ" sz="2000" dirty="0" smtClean="0"/>
              <a:t>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malá tuhost objektů (plechy mají velmi malou příčnou tuhost);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přípravky;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značná hmotnost svařovacích kleští;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Nároky na mezioperační manipulaci v důsledku nárůstu objemu svařenců oproti samostatným dílům.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9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2. Robotizace bodového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467544" y="1268760"/>
            <a:ext cx="813613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Typické požadavky na PR a pomocná zařízení: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velký pracovní prostor a pohybové schopnosti PR =</a:t>
            </a:r>
            <a:r>
              <a:rPr lang="en-US" sz="2000" dirty="0" smtClean="0"/>
              <a:t>&gt;</a:t>
            </a:r>
            <a:r>
              <a:rPr lang="cs-CZ" sz="2000" dirty="0" smtClean="0"/>
              <a:t> angulární struktury;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požadovaná nosnost 40  – 60 kg (možno i 120 kg a více);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zatížení zápěstí robotu 120 – 150 Nm;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síla na kontakty řádově několik </a:t>
            </a:r>
            <a:r>
              <a:rPr lang="cs-CZ" sz="2000" dirty="0" err="1" smtClean="0"/>
              <a:t>kN</a:t>
            </a:r>
            <a:r>
              <a:rPr lang="cs-CZ" sz="2000" dirty="0" smtClean="0"/>
              <a:t>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opakovatelná přesnost polohování 0,5 až 1,0 mm;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bodovací frekvence až 60 bodů/min.;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nutnost přivádění vysokých proudů (až 1 000 A periodicky);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často se využívají výměnné systémy bodovacích kleští a </a:t>
            </a:r>
            <a:r>
              <a:rPr lang="cs-CZ" sz="2000" dirty="0" err="1" smtClean="0"/>
              <a:t>úchopných</a:t>
            </a:r>
            <a:r>
              <a:rPr lang="cs-CZ" sz="2000" dirty="0" smtClean="0"/>
              <a:t> hlavic (možnost kombinace technologických a manipulačních funkcí);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jsou kladeny na přípravky a kontrolní systémy.</a:t>
            </a:r>
          </a:p>
        </p:txBody>
      </p:sp>
    </p:spTree>
    <p:extLst>
      <p:ext uri="{BB962C8B-B14F-4D97-AF65-F5344CB8AC3E}">
        <p14:creationId xmlns:p14="http://schemas.microsoft.com/office/powerpoint/2010/main" val="21901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2. Robotizace bodového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196752"/>
            <a:ext cx="81361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Trendy:</a:t>
            </a:r>
            <a:endParaRPr lang="cs-CZ" sz="2000" u="sng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zdokonalování technologických podmínek svařovacího procesu;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zvyšování rychlosti a tuhosti PR;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postupný přechod od </a:t>
            </a:r>
            <a:r>
              <a:rPr lang="cs-CZ" sz="2000" dirty="0" err="1" smtClean="0"/>
              <a:t>konveyorové</a:t>
            </a:r>
            <a:r>
              <a:rPr lang="cs-CZ" sz="2000" dirty="0" smtClean="0"/>
              <a:t> dopravy k autonomním systémům, jedná se o aplikace mobilních robotů – AGV (</a:t>
            </a:r>
            <a:r>
              <a:rPr lang="cs-CZ" sz="2000" dirty="0" err="1" smtClean="0"/>
              <a:t>automated</a:t>
            </a:r>
            <a:r>
              <a:rPr lang="cs-CZ" sz="2000" dirty="0" smtClean="0"/>
              <a:t> </a:t>
            </a:r>
            <a:r>
              <a:rPr lang="cs-CZ" sz="2000" dirty="0" err="1" smtClean="0"/>
              <a:t>guided</a:t>
            </a:r>
            <a:r>
              <a:rPr lang="cs-CZ" sz="2000" dirty="0" smtClean="0"/>
              <a:t> </a:t>
            </a:r>
            <a:r>
              <a:rPr lang="cs-CZ" sz="2000" dirty="0" err="1" smtClean="0"/>
              <a:t>vehicles</a:t>
            </a:r>
            <a:r>
              <a:rPr lang="cs-CZ" sz="2000" dirty="0" smtClean="0"/>
              <a:t>) a AMR (</a:t>
            </a:r>
            <a:r>
              <a:rPr lang="cs-CZ" sz="2000" dirty="0" err="1" smtClean="0"/>
              <a:t>autonomous</a:t>
            </a:r>
            <a:r>
              <a:rPr lang="cs-CZ" sz="2000" dirty="0" smtClean="0"/>
              <a:t> mobile </a:t>
            </a:r>
            <a:r>
              <a:rPr lang="cs-CZ" sz="2000" dirty="0" err="1" smtClean="0"/>
              <a:t>robots</a:t>
            </a:r>
            <a:r>
              <a:rPr lang="cs-CZ" sz="2000" dirty="0" smtClean="0"/>
              <a:t>). </a:t>
            </a:r>
          </a:p>
          <a:p>
            <a:pPr marL="360363">
              <a:spcAft>
                <a:spcPts val="600"/>
              </a:spcAft>
            </a:pPr>
            <a:r>
              <a:rPr lang="cs-CZ" sz="2000" dirty="0" smtClean="0"/>
              <a:t>Ukázka:</a:t>
            </a:r>
            <a:endParaRPr lang="cs-CZ" sz="2000" dirty="0"/>
          </a:p>
          <a:p>
            <a:pPr marL="360363">
              <a:spcAft>
                <a:spcPts val="600"/>
              </a:spcAft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www.youtube.com/watch?v=N4LJYFO2K6Q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8" b="8285"/>
          <a:stretch/>
        </p:blipFill>
        <p:spPr>
          <a:xfrm>
            <a:off x="395536" y="4377680"/>
            <a:ext cx="3001331" cy="20882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28802" y="4377680"/>
            <a:ext cx="262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AGV svařovací platform</a:t>
            </a:r>
            <a:r>
              <a:rPr lang="cs-CZ" dirty="0"/>
              <a:t>y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Seer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	Kuka</a:t>
            </a: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293096"/>
            <a:ext cx="3085968" cy="20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Robotizace obloukového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95536" y="56612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www.youtube.com/watch?v=NJIgQjKDVUg</a:t>
            </a:r>
            <a:endParaRPr lang="cs-CZ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323528" y="3902877"/>
            <a:ext cx="5965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Základní pracoviště pro obloukové svařování</a:t>
            </a:r>
          </a:p>
          <a:p>
            <a:r>
              <a:rPr lang="cs-CZ" dirty="0" smtClean="0"/>
              <a:t>(zdroj: Kuka AG)</a:t>
            </a:r>
            <a:endParaRPr lang="cs-CZ" dirty="0"/>
          </a:p>
        </p:txBody>
      </p:sp>
      <p:pic>
        <p:nvPicPr>
          <p:cNvPr id="14" name="Obrázek 13" descr="https://www.kuka.com/-/media/kuka-corporate/images/products/robots/ready2_use/ready2_arc.jpg?rev=a20dbef4085d4ddd88e737936c57d6a5&amp;w=1900&amp;hash=CC4ADB9A4D1E7C0A7CD133ECC73FB5F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377"/>
            <a:ext cx="4536504" cy="26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Welding Robots | Arc, MIG &amp; TIG, Laser Welding &amp; Spot Welding Robo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90781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/>
          <p:cNvSpPr/>
          <p:nvPr/>
        </p:nvSpPr>
        <p:spPr>
          <a:xfrm>
            <a:off x="5580112" y="350100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Fanuc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Robotizace obloukového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75370" y="1196752"/>
            <a:ext cx="85331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Přínosy RTP obloukového svařování: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kvalita svarů s vyloučením subjektivních vlivů;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produktivita práce (2 – 3 směnný provoz);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snížení provozních nákladů;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míra flexibility pracoviště;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možnost využívání typových projektů RTP;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možnost efektivního navrhování izolovaných pracovišť;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míra bezpečnosti a ochrany zdraví obsluhy atd.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500" dirty="0"/>
          </a:p>
          <a:p>
            <a:pPr>
              <a:spcAft>
                <a:spcPts val="600"/>
              </a:spcAft>
            </a:pPr>
            <a:r>
              <a:rPr lang="cs-CZ" sz="2000" b="1" i="1" u="sng" dirty="0" smtClean="0"/>
              <a:t>Výrobnost:</a:t>
            </a:r>
            <a:endParaRPr lang="cs-CZ" sz="2000" dirty="0"/>
          </a:p>
          <a:p>
            <a:pPr marL="360363" lvl="0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stanovení délky svarů;</a:t>
            </a:r>
          </a:p>
          <a:p>
            <a:pPr marL="360363" lvl="0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rychlost </a:t>
            </a:r>
            <a:r>
              <a:rPr lang="cs-CZ" sz="2000" dirty="0"/>
              <a:t>svařování </a:t>
            </a:r>
            <a:r>
              <a:rPr lang="cs-CZ" sz="2000" dirty="0" smtClean="0"/>
              <a:t>(</a:t>
            </a:r>
            <a:r>
              <a:rPr lang="cs-CZ" sz="2000" dirty="0" err="1" smtClean="0"/>
              <a:t>tl</a:t>
            </a:r>
            <a:r>
              <a:rPr lang="cs-CZ" sz="2000" dirty="0"/>
              <a:t>. </a:t>
            </a:r>
            <a:r>
              <a:rPr lang="cs-CZ" sz="2000" dirty="0" smtClean="0"/>
              <a:t>1-2 </a:t>
            </a:r>
            <a:r>
              <a:rPr lang="cs-CZ" sz="2000" dirty="0"/>
              <a:t>mm v = </a:t>
            </a:r>
            <a:r>
              <a:rPr lang="cs-CZ" sz="2000" dirty="0" smtClean="0"/>
              <a:t>1 m/min</a:t>
            </a:r>
            <a:r>
              <a:rPr lang="cs-CZ" sz="2000" dirty="0"/>
              <a:t>, </a:t>
            </a:r>
            <a:r>
              <a:rPr lang="cs-CZ" sz="2000" dirty="0" err="1"/>
              <a:t>tl</a:t>
            </a:r>
            <a:r>
              <a:rPr lang="cs-CZ" sz="2000" dirty="0"/>
              <a:t>. </a:t>
            </a:r>
            <a:r>
              <a:rPr lang="cs-CZ" sz="2000" dirty="0" smtClean="0"/>
              <a:t>10-20 </a:t>
            </a:r>
            <a:r>
              <a:rPr lang="cs-CZ" sz="2000" dirty="0"/>
              <a:t>mm v = </a:t>
            </a:r>
            <a:r>
              <a:rPr lang="cs-CZ" sz="2000" dirty="0" smtClean="0"/>
              <a:t>0,3 m/min</a:t>
            </a:r>
            <a:r>
              <a:rPr lang="cs-CZ" sz="2000" dirty="0"/>
              <a:t>);</a:t>
            </a:r>
          </a:p>
          <a:p>
            <a:pPr marL="360363" lvl="0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stanovení počtu </a:t>
            </a:r>
            <a:r>
              <a:rPr lang="cs-CZ" sz="2000" dirty="0" err="1"/>
              <a:t>svarků</a:t>
            </a:r>
            <a:r>
              <a:rPr lang="cs-CZ" sz="2000" dirty="0"/>
              <a:t>;</a:t>
            </a:r>
          </a:p>
          <a:p>
            <a:pPr marL="360363" lvl="0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porovnání s ručním </a:t>
            </a:r>
            <a:r>
              <a:rPr lang="cs-CZ" sz="2000" dirty="0" smtClean="0"/>
              <a:t>svařováním (hodnocení </a:t>
            </a:r>
            <a:r>
              <a:rPr lang="cs-CZ" sz="2000" dirty="0"/>
              <a:t>ekonomické </a:t>
            </a:r>
            <a:r>
              <a:rPr lang="cs-CZ" sz="2000" dirty="0" smtClean="0"/>
              <a:t>efektivnosti).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95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Robotizace obloukového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67544" y="1268760"/>
            <a:ext cx="81361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Charakteristické problémy RTP pro obloukové svařování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jedná se o jednu z nejrozšířenějších oblastí technologického nasazení PR;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je nutné respektovat technologické zvláštnosti: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rozmanitost objektů svařování;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požadavky na přesnost svařovaných dílů;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přístupnost svařovaného místa;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nutnost stanovení referenčních bodů;</a:t>
            </a:r>
          </a:p>
          <a:p>
            <a:pPr marL="817563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omezení tvarů objektů;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nutnost svařování v ochranné atmosféře (MIG, MAG, TIG metody).</a:t>
            </a:r>
            <a:endParaRPr lang="cs-CZ" sz="20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58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Robotizace obloukového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472582"/>
            <a:ext cx="8136136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Typické požadavky na PR a pomocná zařízení: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pohybové a orientační schopnosti PR;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nároky na adaptivitu PR;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nároky na periferie – polohovadla;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kvalitu svářecího zařízení atd.;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využívají se především angulární struktury PR s min. 6° volnosti.</a:t>
            </a:r>
          </a:p>
        </p:txBody>
      </p:sp>
    </p:spTree>
    <p:extLst>
      <p:ext uri="{BB962C8B-B14F-4D97-AF65-F5344CB8AC3E}">
        <p14:creationId xmlns:p14="http://schemas.microsoft.com/office/powerpoint/2010/main" val="19652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3. Robotizace obloukového svařování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23014" y="1395638"/>
            <a:ext cx="8136136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Trendy:</a:t>
            </a:r>
            <a:endParaRPr lang="cs-CZ" sz="2000" u="sng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zavádění nových technologických postupů;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široká nabídka typových polohovadel;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zavádění a automatizace kontrolních činností;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rozšiřování možností adaptivity PR;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uplatňování nových typů senzorů (využívání laserů).</a:t>
            </a:r>
          </a:p>
        </p:txBody>
      </p:sp>
    </p:spTree>
    <p:extLst>
      <p:ext uri="{BB962C8B-B14F-4D97-AF65-F5344CB8AC3E}">
        <p14:creationId xmlns:p14="http://schemas.microsoft.com/office/powerpoint/2010/main" val="42003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Trend robotizace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552" y="1773238"/>
            <a:ext cx="8136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V současnosti zasahuje trend robotizace prakticky do všech odvětví </a:t>
            </a:r>
            <a:r>
              <a:rPr lang="cs-CZ" sz="2000" b="1" dirty="0" smtClean="0"/>
              <a:t>průmyslu</a:t>
            </a:r>
            <a:r>
              <a:rPr lang="cs-CZ" sz="2000" dirty="0" smtClean="0"/>
              <a:t>, kde nalézají uplatnění především </a:t>
            </a:r>
            <a:r>
              <a:rPr lang="cs-CZ" sz="2000" b="1" dirty="0" smtClean="0"/>
              <a:t>průmyslové roboty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Roboty nalézají uplatnění i </a:t>
            </a:r>
            <a:r>
              <a:rPr lang="cs-CZ" sz="2000" dirty="0"/>
              <a:t>v </a:t>
            </a:r>
            <a:r>
              <a:rPr lang="cs-CZ" sz="2000" b="1" dirty="0"/>
              <a:t>nevýrobním </a:t>
            </a:r>
            <a:r>
              <a:rPr lang="cs-CZ" sz="2000" b="1" dirty="0" smtClean="0"/>
              <a:t>nasazení</a:t>
            </a:r>
            <a:r>
              <a:rPr lang="cs-CZ" sz="2000" dirty="0"/>
              <a:t> </a:t>
            </a:r>
            <a:r>
              <a:rPr lang="cs-CZ" sz="2000" dirty="0" smtClean="0"/>
              <a:t>– sektor služeb, zdravotnictví, sociální služby, … . V těchto případech se označují jako </a:t>
            </a:r>
            <a:r>
              <a:rPr lang="cs-CZ" sz="2000" b="1" dirty="0" smtClean="0"/>
              <a:t>roboty servisní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4. Robotizovaná manipulace u obráběcích strojů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67544" y="5038048"/>
            <a:ext cx="5166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Ukázky: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www.youtube.com/watch?v=2SLmVIfwtnU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www.youtube.com/watch?v=c8WNUC2etCw</a:t>
            </a:r>
            <a:endParaRPr lang="cs-CZ" dirty="0" smtClean="0"/>
          </a:p>
        </p:txBody>
      </p:sp>
      <p:pic>
        <p:nvPicPr>
          <p:cNvPr id="7" name="Obrázek 6" descr="CNC Machine Loading and Tending Made Simple – SP Automation &amp; Robotic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3646"/>
            <a:ext cx="4128459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5993137" y="4509120"/>
            <a:ext cx="27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sp-automation.co.uk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915816" y="4588918"/>
            <a:ext cx="133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Fanuc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/>
          <a:stretch/>
        </p:blipFill>
        <p:spPr>
          <a:xfrm>
            <a:off x="467544" y="1611281"/>
            <a:ext cx="4144228" cy="28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4. Robotizovaná manipulace u obráběcích strojů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539552" y="1339592"/>
            <a:ext cx="813613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Specifika robotizovaných výrobních systémů v procesech obrábění: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málo četná manipulace</a:t>
            </a:r>
            <a:r>
              <a:rPr lang="cs-CZ" sz="2000" dirty="0" smtClean="0"/>
              <a:t>, kdy technologické časy převyšují 20x až 50x dobu automatické manipulace;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robotizovaná manipulace u obráběcích strojů je </a:t>
            </a:r>
            <a:r>
              <a:rPr lang="cs-CZ" sz="2000" b="1" dirty="0" smtClean="0"/>
              <a:t>náročná na periferie </a:t>
            </a:r>
            <a:r>
              <a:rPr lang="cs-CZ" sz="2000" dirty="0" smtClean="0"/>
              <a:t>a to i v případech, kdy se jedná o CNC obráběcí centrum (zásobníky, systémové palety apod.);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zahrnuje širokou škálu PR</a:t>
            </a:r>
            <a:r>
              <a:rPr lang="cs-CZ" sz="2000" dirty="0" smtClean="0"/>
              <a:t>, které svými parametry musí vyhovovat konkrétní aplikaci, tj. konfigurace, způsob řízení, velikost pracovního prostoru, opakovatelná přesnost polohování, nosnost atd.;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jsou kladené </a:t>
            </a:r>
            <a:r>
              <a:rPr lang="cs-CZ" sz="2000" b="1" dirty="0" smtClean="0"/>
              <a:t>vysoké nároky na </a:t>
            </a:r>
            <a:r>
              <a:rPr lang="cs-CZ" sz="2000" b="1" dirty="0" err="1" smtClean="0"/>
              <a:t>úchopnou</a:t>
            </a:r>
            <a:r>
              <a:rPr lang="cs-CZ" sz="2000" b="1" dirty="0" smtClean="0"/>
              <a:t> hlavici,</a:t>
            </a:r>
            <a:r>
              <a:rPr lang="cs-CZ" sz="2000" dirty="0" smtClean="0"/>
              <a:t> která musí svými parametry umožnit eliminaci nepřesnosti polohování manipulačního zařízení a zajistit spolehlivé upnutí objektu v době manipulačního cyklu; úchopné hlavice jsou často konstruovány jako </a:t>
            </a:r>
            <a:r>
              <a:rPr lang="cs-CZ" sz="2000" b="1" dirty="0" err="1" smtClean="0"/>
              <a:t>dvojchapadla</a:t>
            </a:r>
            <a:r>
              <a:rPr lang="cs-CZ" sz="2000" b="1" dirty="0" smtClean="0"/>
              <a:t> </a:t>
            </a:r>
            <a:r>
              <a:rPr lang="cs-CZ" sz="2000" dirty="0" smtClean="0"/>
              <a:t>s cílem eliminovat dobu manipulace.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834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4. Robotizovaná manipulace u obráběcích strojů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15401" y="1268760"/>
            <a:ext cx="81361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Tři základní typy flexibilních obráběcích systémů (FMS) pro obrábění:</a:t>
            </a:r>
            <a:endParaRPr lang="cs-CZ" sz="20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u="sng" dirty="0" smtClean="0"/>
              <a:t>Fázové (dávkové) struktury RTP</a:t>
            </a:r>
            <a:r>
              <a:rPr lang="cs-CZ" sz="2000" dirty="0" smtClean="0"/>
              <a:t> – výrobní proces je organizovaný podle technologické podobnosti výrobních zařízení, skladba sortimentu se velmi často mění;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u="sng" dirty="0" smtClean="0"/>
              <a:t>Skupinová struktura RTP</a:t>
            </a:r>
            <a:r>
              <a:rPr lang="cs-CZ" sz="2000" dirty="0" smtClean="0"/>
              <a:t> – tvoří se skupiny podobných součástek z hlediska technologického postupu a popřípadě sledu manipulačních operací;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u="sng" dirty="0" smtClean="0"/>
              <a:t>Proudová struktura RTP</a:t>
            </a:r>
            <a:r>
              <a:rPr lang="cs-CZ" sz="2000" dirty="0" smtClean="0"/>
              <a:t> – charakteristická je specializace na jeden nebo několik málo výrobků, rozmístění pracovišť odpovídá výrobnímu toku s minimalizací čekací doby (mezioperačních zásob).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34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4. Robotizovaná manipulace u obráběcích strojů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412776"/>
            <a:ext cx="81361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</a:pPr>
            <a:r>
              <a:rPr lang="cs-CZ" sz="2000" b="1" i="1" u="sng" dirty="0" smtClean="0"/>
              <a:t>Strukturální typy RTP:</a:t>
            </a:r>
            <a:endParaRPr lang="cs-CZ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Systémy s integrovanou strukturou RTP – </a:t>
            </a:r>
            <a:r>
              <a:rPr lang="cs-CZ" sz="2000" b="1" dirty="0" smtClean="0"/>
              <a:t>PR je součástí obráběcího stroje </a:t>
            </a:r>
            <a:r>
              <a:rPr lang="cs-CZ" sz="2000" dirty="0" smtClean="0"/>
              <a:t>(centra) – velmi moderní trend;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Pilotové (hnízdové) uspořádání, kdy </a:t>
            </a:r>
            <a:r>
              <a:rPr lang="cs-CZ" sz="2000" b="1" dirty="0" smtClean="0"/>
              <a:t>robot vykonává obsluhu více výrobních strojů a periferií </a:t>
            </a:r>
            <a:r>
              <a:rPr lang="cs-CZ" sz="2000" dirty="0" smtClean="0"/>
              <a:t>umístěných na radiálních paprscích – dnes méně používaná koncepce;</a:t>
            </a:r>
          </a:p>
        </p:txBody>
      </p:sp>
      <p:pic>
        <p:nvPicPr>
          <p:cNvPr id="9" name="Obrázek 8" descr="CNC robotic easy loading and feeding by HAL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5930"/>
            <a:ext cx="2304256" cy="215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Machine Loading and Unloading Robot, Loading Robot, Unloading Robot |  HuazhongCNC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4782"/>
          <a:stretch/>
        </p:blipFill>
        <p:spPr bwMode="auto">
          <a:xfrm>
            <a:off x="3275856" y="4505930"/>
            <a:ext cx="2400793" cy="2002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7245" y="6290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6290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55772" y="6290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90" y="3505657"/>
            <a:ext cx="2249869" cy="298107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38490" y="3574736"/>
            <a:ext cx="60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cs-CZ" dirty="0"/>
              <a:t>Pojezdové uspořádání PR – </a:t>
            </a:r>
            <a:r>
              <a:rPr lang="cs-CZ" b="1" dirty="0"/>
              <a:t>robot obsluhuje výrobní zařízení z pojezdového ústrojí </a:t>
            </a:r>
            <a:r>
              <a:rPr lang="cs-CZ" dirty="0"/>
              <a:t>většinou shora (PR zavěšen na pojezdu) – efektivní z hlediska spotřeby místa.</a:t>
            </a:r>
          </a:p>
        </p:txBody>
      </p:sp>
    </p:spTree>
    <p:extLst>
      <p:ext uri="{BB962C8B-B14F-4D97-AF65-F5344CB8AC3E}">
        <p14:creationId xmlns:p14="http://schemas.microsoft.com/office/powerpoint/2010/main" val="30796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4. Robotizovaná manipulace u obráběcích strojů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08417" y="1196752"/>
            <a:ext cx="813613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Trendy: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Obráběcí centra s účelovými </a:t>
            </a:r>
            <a:r>
              <a:rPr lang="cs-CZ" sz="2000" b="1" dirty="0" smtClean="0"/>
              <a:t>roboty zabudovanými do konstrukce stroje</a:t>
            </a:r>
            <a:r>
              <a:rPr lang="cs-CZ" sz="2000" dirty="0" smtClean="0"/>
              <a:t>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Modulární stavba </a:t>
            </a:r>
            <a:r>
              <a:rPr lang="cs-CZ" sz="2000" dirty="0" smtClean="0"/>
              <a:t>účelových robotů a manipulátorů;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Systémové palety a modulární periferie </a:t>
            </a:r>
            <a:r>
              <a:rPr lang="cs-CZ" sz="2000" dirty="0" smtClean="0"/>
              <a:t>(především dopravníky a zásobníky);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Obrábění na jedno upnutí </a:t>
            </a:r>
            <a:r>
              <a:rPr lang="cs-CZ" sz="2000" dirty="0" smtClean="0"/>
              <a:t>(sdružování soustružnických, frézařských a dalších obráběcích operací do jednoho stroje), což vede k vyšší přesnosti – trendem </a:t>
            </a:r>
            <a:r>
              <a:rPr lang="cs-CZ" sz="2000" b="1" dirty="0" smtClean="0"/>
              <a:t>je </a:t>
            </a:r>
            <a:r>
              <a:rPr lang="cs-CZ" sz="2000" b="1" u="sng" dirty="0" smtClean="0"/>
              <a:t>eliminace manipulačních operací</a:t>
            </a:r>
            <a:r>
              <a:rPr lang="cs-CZ" sz="2000" dirty="0" smtClean="0"/>
              <a:t>.</a:t>
            </a:r>
            <a:endParaRPr lang="cs-CZ" sz="2000" b="1" u="sng" dirty="0" smtClean="0"/>
          </a:p>
          <a:p>
            <a:pPr marL="360363" indent="-360363">
              <a:spcAft>
                <a:spcPts val="600"/>
              </a:spcAft>
            </a:pPr>
            <a:endParaRPr lang="cs-CZ" sz="2000" b="1" u="sng" dirty="0" smtClean="0"/>
          </a:p>
          <a:p>
            <a:pPr>
              <a:spcAft>
                <a:spcPts val="600"/>
              </a:spcAft>
            </a:pP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Vedle automatizace manipulačních operací CNC obráběcích center se dnes roboty poměrně často aplikují jako poměrně přesné systémy pro obrábění méně rozměrově náročných výrobků větších rozměrů.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5. Robotizace pro oblast tváření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552" y="1196752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Z pohledu automatizace </a:t>
            </a:r>
            <a:r>
              <a:rPr lang="cs-CZ" sz="2000" dirty="0" smtClean="0"/>
              <a:t>výrobních systémů je vhodné </a:t>
            </a:r>
            <a:r>
              <a:rPr lang="cs-CZ" sz="2000" dirty="0" smtClean="0"/>
              <a:t>robotizaci v oblasti tváření rozdělit </a:t>
            </a:r>
            <a:r>
              <a:rPr lang="cs-CZ" sz="2000" dirty="0" smtClean="0"/>
              <a:t>na výrobní systémy pro: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lphaLcParenR"/>
            </a:pPr>
            <a:r>
              <a:rPr lang="cs-CZ" sz="2000" dirty="0" smtClean="0"/>
              <a:t>plošné tváření </a:t>
            </a:r>
            <a:r>
              <a:rPr lang="cs-CZ" sz="2000" dirty="0" smtClean="0"/>
              <a:t>(lisování </a:t>
            </a:r>
            <a:r>
              <a:rPr lang="cs-CZ" sz="2000" dirty="0" smtClean="0"/>
              <a:t>plechů);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000" dirty="0" smtClean="0"/>
              <a:t>pro objemové </a:t>
            </a:r>
            <a:r>
              <a:rPr lang="cs-CZ" sz="2000" dirty="0" smtClean="0"/>
              <a:t>tváření (kování).</a:t>
            </a:r>
          </a:p>
          <a:p>
            <a:pPr marL="457200" lvl="0" indent="-457200">
              <a:buFont typeface="+mj-lt"/>
              <a:buAutoNum type="alphaLcParenR"/>
            </a:pPr>
            <a:endParaRPr lang="cs-CZ" sz="2000" dirty="0"/>
          </a:p>
          <a:p>
            <a:pPr marL="457200" lvl="0" indent="-457200">
              <a:buFont typeface="+mj-lt"/>
              <a:buAutoNum type="alphaLcParenR"/>
            </a:pP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Ukázky robotizace v oblasti plošného tváření: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>
                <a:hlinkClick r:id="rId2"/>
              </a:rPr>
              <a:t>https://www.youtube.com/watch?v=CR7Vjqsar5Q</a:t>
            </a:r>
            <a:r>
              <a:rPr lang="cs-CZ" sz="2000" dirty="0"/>
              <a:t> </a:t>
            </a:r>
          </a:p>
          <a:p>
            <a:pPr marL="360363" indent="-360363">
              <a:spcAft>
                <a:spcPts val="600"/>
              </a:spcAft>
            </a:pPr>
            <a:r>
              <a:rPr lang="cs-CZ" sz="2000" dirty="0">
                <a:hlinkClick r:id="rId3"/>
              </a:rPr>
              <a:t>https://www.youtube.com/watch?v=SMsKhUiMnOg</a:t>
            </a:r>
            <a:endParaRPr lang="cs-CZ" sz="2000" dirty="0"/>
          </a:p>
          <a:p>
            <a:pPr lvl="0"/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/>
              <a:t>Ukázky robotizace v oblasti </a:t>
            </a:r>
            <a:r>
              <a:rPr lang="cs-CZ" sz="2000" dirty="0" smtClean="0"/>
              <a:t>objemového </a:t>
            </a:r>
            <a:r>
              <a:rPr lang="cs-CZ" sz="2000" dirty="0"/>
              <a:t>tváření:</a:t>
            </a:r>
          </a:p>
          <a:p>
            <a:pPr lvl="0">
              <a:spcAft>
                <a:spcPts val="600"/>
              </a:spcAft>
            </a:pP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www.youtube.com/watch?v=WAY7twHKAMo</a:t>
            </a: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>
                <a:hlinkClick r:id="rId5"/>
              </a:rPr>
              <a:t>https://www.youtube.com/watch?v=p0wE4tSVfUc</a:t>
            </a:r>
            <a:endParaRPr lang="cs-CZ" sz="2000" dirty="0"/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91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5. Robotizace pro oblast tváření – plošné tváření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Charakteristické </a:t>
            </a:r>
            <a:r>
              <a:rPr lang="cs-CZ" sz="2000" b="1" i="1" u="sng" dirty="0" smtClean="0"/>
              <a:t>problémy v oblasti plošného tváření: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vysoká kadence strojů a krátký výrobní cyklus;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jednoduchá manipulační úloha často s rovinným charakterem;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omezený pracovní prostor tvářecích lisů;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rychlost manipulačního zařízení;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menší nároky na přesnost; 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spolehlivost úchopné hlavice atd</a:t>
            </a:r>
            <a:r>
              <a:rPr lang="cs-CZ" sz="2000" dirty="0" smtClean="0"/>
              <a:t>.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b="1" i="1" u="sng" dirty="0" smtClean="0"/>
              <a:t>Trendy:</a:t>
            </a:r>
            <a:endParaRPr lang="cs-CZ" sz="2000" u="sng" dirty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automatické linky s </a:t>
            </a:r>
            <a:r>
              <a:rPr lang="cs-CZ" sz="2000" b="1" dirty="0"/>
              <a:t>modulárními manipulátory</a:t>
            </a:r>
            <a:r>
              <a:rPr lang="cs-CZ" sz="2000" dirty="0"/>
              <a:t>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víceramenné manipulátory </a:t>
            </a:r>
            <a:r>
              <a:rPr lang="cs-CZ" sz="2000" dirty="0"/>
              <a:t>s vnitřním pohonem;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automatizované tvářecí lisy </a:t>
            </a:r>
            <a:r>
              <a:rPr lang="cs-CZ" sz="2000" b="1" dirty="0"/>
              <a:t>se zabudovaným účelovým manipulátorem</a:t>
            </a:r>
            <a:r>
              <a:rPr lang="cs-CZ" sz="2000" dirty="0"/>
              <a:t>.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2000" dirty="0" smtClean="0"/>
          </a:p>
          <a:p>
            <a:pPr marL="360363" indent="-360363">
              <a:buFont typeface="Arial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890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5. Robotizace pro oblast tváření – objemové tváření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3996" y="1340768"/>
            <a:ext cx="813613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Charakteristické </a:t>
            </a:r>
            <a:r>
              <a:rPr lang="cs-CZ" sz="2000" b="1" i="1" u="sng" dirty="0" smtClean="0"/>
              <a:t>problémy </a:t>
            </a:r>
            <a:r>
              <a:rPr lang="cs-CZ" sz="2000" b="1" i="1" u="sng" dirty="0" smtClean="0"/>
              <a:t>v oblasti </a:t>
            </a:r>
            <a:r>
              <a:rPr lang="cs-CZ" sz="2000" b="1" i="1" u="sng" dirty="0" smtClean="0"/>
              <a:t>objemového tváření: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velmi těžké pracovní podmínky s teplenou expozicí a exhalacemi;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tepelné zatěžování mechanismů PR a úchopných hlavic;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značný rozsah hmotností výrobků;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značné rozdíly ve specifických požadavcích jednotlivých aplikací</a:t>
            </a:r>
            <a:r>
              <a:rPr lang="cs-CZ" sz="2000" dirty="0" smtClean="0"/>
              <a:t>.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b="1" i="1" u="sng" dirty="0"/>
              <a:t>Požadavky na PR a komponenty RTP:</a:t>
            </a:r>
            <a:endParaRPr lang="cs-CZ" sz="2000" dirty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PR s 3 až 6° volnosti v prostoru;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ochrana mechanismů PR proti tepelné zátěži a proti znečištění;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robustnost a odolnost úchopných a technologických hlavic.</a:t>
            </a:r>
          </a:p>
          <a:p>
            <a:pPr>
              <a:spcAft>
                <a:spcPts val="600"/>
              </a:spcAft>
            </a:pPr>
            <a:endParaRPr lang="cs-CZ" sz="2000" dirty="0" smtClean="0"/>
          </a:p>
          <a:p>
            <a:pPr marL="360363" indent="-360363">
              <a:spcAft>
                <a:spcPts val="6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20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6. Robotizace pro povrchové úpravy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39552" y="5069833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Ukázky: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www.youtube.com/watch?v=W26bV4SSag0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www.youtube.com/watch?v=XfWsdem6gw8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6" y="1056944"/>
            <a:ext cx="4277088" cy="25880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r="15981"/>
          <a:stretch/>
        </p:blipFill>
        <p:spPr>
          <a:xfrm>
            <a:off x="5148064" y="1082619"/>
            <a:ext cx="3348531" cy="43101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17188" r="7343" b="20469"/>
          <a:stretch/>
        </p:blipFill>
        <p:spPr>
          <a:xfrm>
            <a:off x="6774274" y="4293096"/>
            <a:ext cx="1944216" cy="136815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868144" y="5639467"/>
            <a:ext cx="3055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err="1" smtClean="0"/>
              <a:t>PixalPaint</a:t>
            </a:r>
            <a:r>
              <a:rPr lang="cs-CZ" dirty="0" smtClean="0"/>
              <a:t> technologie od ABB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51916" y="3711948"/>
            <a:ext cx="42081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Klasická </a:t>
            </a:r>
            <a:r>
              <a:rPr lang="cs-CZ" dirty="0" smtClean="0"/>
              <a:t>technologie lakování karoserie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(zdroj: ww.expoworldwide.com)</a:t>
            </a:r>
          </a:p>
        </p:txBody>
      </p:sp>
    </p:spTree>
    <p:extLst>
      <p:ext uri="{BB962C8B-B14F-4D97-AF65-F5344CB8AC3E}">
        <p14:creationId xmlns:p14="http://schemas.microsoft.com/office/powerpoint/2010/main" val="3755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6. Robotizace pro povrchové úpravy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86993" y="3893755"/>
            <a:ext cx="356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Technologie smaltování (zdroj: ABB)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4243"/>
            <a:ext cx="3456384" cy="259228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39552" y="5069833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Ukázky: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www.youtube.com/watch?v=W26bV4SSag0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www.youtube.com/watch?v=SAm62-GhYhk</a:t>
            </a:r>
            <a:endParaRPr lang="cs-CZ" dirty="0" smtClean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284243"/>
            <a:ext cx="3907085" cy="332637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355976" y="4581128"/>
            <a:ext cx="417646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Technologie glazování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(zdroj</a:t>
            </a:r>
            <a:r>
              <a:rPr lang="cs-CZ" dirty="0"/>
              <a:t>: </a:t>
            </a:r>
            <a:r>
              <a:rPr lang="cs-CZ" dirty="0" err="1"/>
              <a:t>Huida</a:t>
            </a:r>
            <a:r>
              <a:rPr lang="cs-CZ" dirty="0"/>
              <a:t> </a:t>
            </a:r>
            <a:r>
              <a:rPr lang="cs-CZ" dirty="0" err="1"/>
              <a:t>Sanitary</a:t>
            </a:r>
            <a:r>
              <a:rPr lang="cs-CZ" dirty="0"/>
              <a:t> </a:t>
            </a:r>
            <a:r>
              <a:rPr lang="cs-CZ" dirty="0" err="1"/>
              <a:t>Ware</a:t>
            </a:r>
            <a:r>
              <a:rPr lang="cs-CZ" dirty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821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Aplikační oblasti průmyslových robotů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552" y="1484784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Uplatnění průmyslových robotů a příslušných robotizovaných technologických pracovišť (RTP) v jednotlivých průmyslových oblastech:</a:t>
            </a:r>
          </a:p>
        </p:txBody>
      </p:sp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36313"/>
              </p:ext>
            </p:extLst>
          </p:nvPr>
        </p:nvGraphicFramePr>
        <p:xfrm>
          <a:off x="755576" y="2192670"/>
          <a:ext cx="7704856" cy="404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36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6. Robotizace pro povrchové úpravy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539552" y="1196752"/>
            <a:ext cx="813613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Charakteristika problémů RTP povrchových úprav:</a:t>
            </a:r>
            <a:endParaRPr lang="cs-CZ" sz="2000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široká škála aplikací (smaltování, nanášení barev, ochranné povlaky, glazování apod.);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váže se na řadu rozličných technologických postupů;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vysoké nároky na flexibilitu pracovišť;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nutnost ochrany mechanismů robotů oproti nanášeným médiím</a:t>
            </a:r>
            <a:r>
              <a:rPr lang="cs-CZ" sz="2000" dirty="0" smtClean="0"/>
              <a:t>.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b="1" i="1" u="sng" dirty="0"/>
              <a:t>Požadavky na PR a periferie:</a:t>
            </a:r>
            <a:endParaRPr lang="cs-CZ" sz="2000" dirty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PR s 5 až 6° volnosti, objem pracovního prostoru 6 – </a:t>
            </a:r>
            <a:r>
              <a:rPr lang="cs-CZ" sz="2000" dirty="0" smtClean="0"/>
              <a:t>12 m</a:t>
            </a:r>
            <a:r>
              <a:rPr lang="cs-CZ" sz="2000" baseline="30000" dirty="0" smtClean="0"/>
              <a:t>3</a:t>
            </a:r>
            <a:r>
              <a:rPr lang="cs-CZ" sz="2000" dirty="0"/>
              <a:t>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pracovní rychlosti 1 – 3 m/s; 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nosnost robotů 12 – 30 kg;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přesnost polohování 3 – 5 mm;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programování: přímý TEACH IN (play </a:t>
            </a:r>
            <a:r>
              <a:rPr lang="cs-CZ" sz="2000" dirty="0" err="1"/>
              <a:t>back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601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Aplikační oblasti průmyslových robotů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Dále bude podán základní přehled hlavních odvětví nasazení, vč. charakteristiky, ukázky požadavků na manipulační zařízení (robot) a požadavků na technologická zařízení a pomocné prostředky (periferie). </a:t>
            </a:r>
          </a:p>
          <a:p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Postupně jsou ukázány tyto oblasti: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Robotizované výrobní systémy v </a:t>
            </a:r>
            <a:r>
              <a:rPr lang="cs-CZ" sz="2000" b="1" dirty="0" smtClean="0"/>
              <a:t>montáži</a:t>
            </a:r>
            <a:r>
              <a:rPr lang="cs-CZ" sz="20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Robotizace </a:t>
            </a:r>
            <a:r>
              <a:rPr lang="cs-CZ" sz="2000" b="1" dirty="0"/>
              <a:t>bodového </a:t>
            </a:r>
            <a:r>
              <a:rPr lang="cs-CZ" sz="2000" b="1" dirty="0" smtClean="0"/>
              <a:t>svařování</a:t>
            </a:r>
            <a:r>
              <a:rPr lang="cs-CZ" sz="20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Robotizace </a:t>
            </a:r>
            <a:r>
              <a:rPr lang="cs-CZ" sz="2000" b="1" dirty="0"/>
              <a:t>obloukového </a:t>
            </a:r>
            <a:r>
              <a:rPr lang="cs-CZ" sz="2000" b="1" dirty="0" smtClean="0"/>
              <a:t>svařování</a:t>
            </a:r>
            <a:r>
              <a:rPr lang="cs-CZ" sz="20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Robotizovaná </a:t>
            </a:r>
            <a:r>
              <a:rPr lang="cs-CZ" sz="2000" b="1" dirty="0" smtClean="0"/>
              <a:t>manipulace u obráběcích strojů</a:t>
            </a:r>
            <a:r>
              <a:rPr lang="cs-CZ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Robotizace </a:t>
            </a:r>
            <a:r>
              <a:rPr lang="cs-CZ" sz="2000" dirty="0" smtClean="0"/>
              <a:t>v oblasti </a:t>
            </a:r>
            <a:r>
              <a:rPr lang="cs-CZ" sz="2000" b="1" dirty="0" smtClean="0"/>
              <a:t>tváření</a:t>
            </a:r>
            <a:r>
              <a:rPr lang="cs-CZ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Robotizace pro </a:t>
            </a:r>
            <a:r>
              <a:rPr lang="cs-CZ" sz="2000" b="1" dirty="0" smtClean="0"/>
              <a:t>povrchové úpravy</a:t>
            </a:r>
            <a:r>
              <a:rPr lang="cs-CZ" sz="20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4334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Charakteristika: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automatizovaná </a:t>
            </a:r>
            <a:r>
              <a:rPr lang="cs-CZ" sz="2000" dirty="0"/>
              <a:t>montáž zahrnuje řadu manipulačních a montážních operací propojených v jeden </a:t>
            </a:r>
            <a:r>
              <a:rPr lang="cs-CZ" sz="2000" dirty="0" smtClean="0"/>
              <a:t>celek</a:t>
            </a:r>
            <a:r>
              <a:rPr lang="cs-CZ" sz="2000" dirty="0"/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často jsou kladeny vysoké </a:t>
            </a:r>
            <a:r>
              <a:rPr lang="cs-CZ" sz="2000" dirty="0"/>
              <a:t>nároky na přesnost PR i periferií;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značné problémy jsou s odebíráním, polohováním a orientací široké škály objektů;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některé montážní operace jsou spojeny s působením technologických sil na objekt;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značné rozdíly v hmotnosti součástek a montážní </a:t>
            </a:r>
            <a:r>
              <a:rPr lang="cs-CZ" sz="2000" dirty="0" smtClean="0"/>
              <a:t>sestavy;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často je nutná </a:t>
            </a:r>
            <a:r>
              <a:rPr lang="cs-CZ" sz="2000" b="1" dirty="0"/>
              <a:t>rekonstrukce výrobku </a:t>
            </a:r>
            <a:r>
              <a:rPr lang="cs-CZ" sz="2000" dirty="0"/>
              <a:t>s respektováním požadavků na usnadnění automatické </a:t>
            </a:r>
            <a:r>
              <a:rPr lang="cs-CZ" sz="2000" dirty="0" smtClean="0"/>
              <a:t>montáže.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8112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Důvody rekonstrukce výrobku:</a:t>
            </a:r>
          </a:p>
          <a:p>
            <a:pPr marL="361950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Minimalizace počtu prvků montážní </a:t>
            </a:r>
            <a:r>
              <a:rPr lang="cs-CZ" sz="2000" dirty="0" smtClean="0"/>
              <a:t>sestavy, zejména </a:t>
            </a:r>
            <a:r>
              <a:rPr lang="cs-CZ" sz="2000" dirty="0"/>
              <a:t>funkční a spojovací </a:t>
            </a:r>
            <a:r>
              <a:rPr lang="cs-CZ" sz="2000" dirty="0" smtClean="0"/>
              <a:t>součásti;</a:t>
            </a:r>
            <a:endParaRPr lang="cs-CZ" sz="2000" dirty="0"/>
          </a:p>
          <a:p>
            <a:pPr marL="361950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/>
              <a:t>Priorizace</a:t>
            </a:r>
            <a:r>
              <a:rPr lang="cs-CZ" sz="2000" dirty="0"/>
              <a:t>  a  zachování tzv. hlavního montážního </a:t>
            </a:r>
            <a:r>
              <a:rPr lang="cs-CZ" sz="2000" dirty="0" smtClean="0"/>
              <a:t>směru, tzn. eliminují </a:t>
            </a:r>
            <a:r>
              <a:rPr lang="cs-CZ" sz="2000" dirty="0"/>
              <a:t>se spojovací příčně montované prvky  –  šrouby, čepy, kolíky apod.);</a:t>
            </a:r>
          </a:p>
          <a:p>
            <a:pPr marL="361950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Musí se vytvořit možnost jednoznačného a přesného upnutí základní součásti;</a:t>
            </a:r>
          </a:p>
          <a:p>
            <a:pPr marL="361950" lvl="1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Často se vytváří zámkové a nerozebíratelné spoje atd.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225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Základní etapy robotizované montáže:</a:t>
            </a:r>
            <a:endParaRPr lang="cs-CZ" sz="2000" dirty="0" smtClean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 smtClean="0"/>
              <a:t>ETAPA – odebrání objektu montáže ze vstupního místa</a:t>
            </a:r>
            <a:r>
              <a:rPr lang="cs-CZ" sz="2000" dirty="0" smtClean="0"/>
              <a:t>, popř. identifikace tvaru a polohy objektu;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 smtClean="0"/>
              <a:t>ETAPA – orientace objektu v prostoru, </a:t>
            </a:r>
            <a:r>
              <a:rPr lang="cs-CZ" sz="2000" dirty="0" smtClean="0"/>
              <a:t>její charakteristiky mají často pravděpodobnostní charakter, nároky na orientaci rostou s rostoucím počtem prvků asymetrie;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 smtClean="0"/>
              <a:t>ETAPA – vkládání objektu do pracovní polohy, </a:t>
            </a:r>
            <a:r>
              <a:rPr lang="cs-CZ" sz="2000" dirty="0" smtClean="0"/>
              <a:t>přičemž nesmí dojít ke ztrátě orientace;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b="1" dirty="0" smtClean="0"/>
              <a:t>ETAPA – vlastní montážní operace, </a:t>
            </a:r>
            <a:r>
              <a:rPr lang="cs-CZ" sz="2000" dirty="0" smtClean="0"/>
              <a:t>její úspěšnost je podmíněna zejména přesností součásti, zde se rozlišují dva případy:</a:t>
            </a:r>
          </a:p>
          <a:p>
            <a:pPr marL="901700" indent="-450850">
              <a:buFont typeface="Arial" pitchFamily="34" charset="0"/>
              <a:buChar char="•"/>
            </a:pPr>
            <a:r>
              <a:rPr lang="cs-CZ" sz="2000" dirty="0" smtClean="0"/>
              <a:t>montáž je realizovatelná bez nutnosti korekčních pohybů;</a:t>
            </a:r>
          </a:p>
          <a:p>
            <a:pPr marL="901700" indent="-450850">
              <a:buFont typeface="Arial" pitchFamily="34" charset="0"/>
              <a:buChar char="•"/>
            </a:pPr>
            <a:r>
              <a:rPr lang="cs-CZ" sz="2000" dirty="0" smtClean="0"/>
              <a:t>montáž vyžaduje korekční pohyby a informace z vision systému.</a:t>
            </a:r>
          </a:p>
          <a:p>
            <a:pPr marL="457200" lvl="0" indent="-457200">
              <a:spcBef>
                <a:spcPts val="600"/>
              </a:spcBef>
            </a:pPr>
            <a:r>
              <a:rPr lang="cs-CZ" sz="2000" b="1" dirty="0" smtClean="0"/>
              <a:t>5. 	ETAPA – přemístění montovaného výrobku z montážního místa </a:t>
            </a:r>
            <a:r>
              <a:rPr lang="cs-CZ" sz="2000" dirty="0" smtClean="0"/>
              <a:t>(zde je kritická hmotnost výrobku), často se provádí pomocí dalšího manipulačního zařízení.</a:t>
            </a:r>
          </a:p>
          <a:p>
            <a:pPr marL="360363" indent="-360363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753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/>
            <a:r>
              <a:rPr lang="cs-CZ" sz="2000" b="1" i="1" u="sng" dirty="0" smtClean="0"/>
              <a:t>Praktické ukázky:</a:t>
            </a:r>
            <a:endParaRPr lang="cs-CZ" sz="2000" b="1" i="1" u="sng" dirty="0"/>
          </a:p>
          <a:p>
            <a:pPr marL="360363" indent="-360363"/>
            <a:endParaRPr lang="cs-CZ" sz="2000" dirty="0" smtClean="0">
              <a:hlinkClick r:id="rId2"/>
            </a:endParaRPr>
          </a:p>
          <a:p>
            <a:pPr marL="360363" indent="-360363"/>
            <a:r>
              <a:rPr lang="cs-CZ" sz="2000" dirty="0">
                <a:hlinkClick r:id="rId3"/>
              </a:rPr>
              <a:t>https://www.youtube.com/watch?v=GAfWxc0hErQ</a:t>
            </a:r>
            <a:endParaRPr lang="cs-CZ" sz="2000" dirty="0"/>
          </a:p>
          <a:p>
            <a:pPr marL="360363" indent="-360363"/>
            <a:endParaRPr lang="cs-CZ" sz="2000" dirty="0">
              <a:hlinkClick r:id="rId2"/>
            </a:endParaRPr>
          </a:p>
          <a:p>
            <a:pPr marL="360363" indent="-360363"/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www.youtube.com/watch?v=vkdt9EwhU-E</a:t>
            </a:r>
            <a:endParaRPr lang="cs-CZ" sz="2000" dirty="0" smtClean="0"/>
          </a:p>
          <a:p>
            <a:pPr marL="360363" indent="-360363"/>
            <a:endParaRPr lang="cs-CZ" sz="2000" dirty="0"/>
          </a:p>
          <a:p>
            <a:pPr marL="360363" indent="-360363"/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www.youtube.com/watch?v=ZrquLlVzClo&amp;t=194s</a:t>
            </a:r>
            <a:endParaRPr lang="cs-CZ" sz="2000" dirty="0" smtClean="0"/>
          </a:p>
          <a:p>
            <a:pPr marL="360363" indent="-360363"/>
            <a:endParaRPr lang="cs-CZ" sz="2000" dirty="0"/>
          </a:p>
          <a:p>
            <a:pPr marL="360363" indent="-360363"/>
            <a:r>
              <a:rPr lang="cs-CZ" sz="2000" dirty="0">
                <a:hlinkClick r:id="rId5"/>
              </a:rPr>
              <a:t>https://</a:t>
            </a:r>
            <a:r>
              <a:rPr lang="cs-CZ" sz="2000" dirty="0" smtClean="0">
                <a:hlinkClick r:id="rId5"/>
              </a:rPr>
              <a:t>www.youtube.com/watch?v=Qrfcdo4NKtI</a:t>
            </a:r>
            <a:endParaRPr lang="cs-CZ" sz="2000" dirty="0" smtClean="0"/>
          </a:p>
          <a:p>
            <a:pPr marL="360363" indent="-360363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0725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1. Robotizované </a:t>
            </a:r>
            <a:r>
              <a:rPr lang="cs-CZ" sz="2400" b="1" dirty="0"/>
              <a:t>výrobní systémy v</a:t>
            </a:r>
            <a:r>
              <a:rPr lang="cs-CZ" sz="2400" dirty="0"/>
              <a:t> </a:t>
            </a:r>
            <a:r>
              <a:rPr lang="cs-CZ" sz="2400" b="1" dirty="0"/>
              <a:t>montáži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i="1" u="sng" dirty="0" smtClean="0"/>
              <a:t>Trendy:</a:t>
            </a:r>
            <a:endParaRPr lang="cs-CZ" sz="2000" u="sng" dirty="0" smtClean="0"/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velmi intenzivní rozvoj kvantitativně i kvalitativně;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častá aplikace robotů typu SCARA a robotů s kartézskou konfigurací polohovacího ústrojí;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častá je aplikace systémů automatické výměny efektorů (chapadel i technologických hlavic);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vytvářejí se modulární montážní buňky;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častá je kombinace automatické montáže a pracovišť s ruční obsluhou v rámci FMS;</a:t>
            </a:r>
          </a:p>
          <a:p>
            <a:pPr marL="360363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právě zde se začíná prosazovat bezbariérová komunikace robotů s člověkem, (tzv. </a:t>
            </a:r>
            <a:r>
              <a:rPr lang="cs-CZ" sz="2000" dirty="0" err="1" smtClean="0"/>
              <a:t>kolaborativní</a:t>
            </a:r>
            <a:r>
              <a:rPr lang="cs-CZ" sz="2000" dirty="0" smtClean="0"/>
              <a:t> robotika).</a:t>
            </a:r>
          </a:p>
          <a:p>
            <a:pPr marL="360363" indent="-360363"/>
            <a:endParaRPr lang="cs-CZ" sz="2000" dirty="0" smtClean="0"/>
          </a:p>
          <a:p>
            <a:pPr marL="360363" indent="-360363">
              <a:spcAft>
                <a:spcPts val="600"/>
              </a:spcAft>
            </a:pPr>
            <a:r>
              <a:rPr lang="cs-CZ" sz="2000" dirty="0" smtClean="0">
                <a:hlinkClick r:id="rId2"/>
              </a:rPr>
              <a:t>https://www.youtube.com/watch?v=keh99z1M5LI</a:t>
            </a:r>
            <a:endParaRPr lang="cs-CZ" sz="2000" dirty="0" smtClean="0"/>
          </a:p>
          <a:p>
            <a:pPr marL="360363" indent="-360363"/>
            <a:r>
              <a:rPr lang="cs-CZ" altLang="cs-CZ" sz="2000" dirty="0">
                <a:latin typeface="Arial Unicode MS" panose="020B0604020202020204" pitchFamily="34" charset="-128"/>
                <a:hlinkClick r:id="rId3"/>
              </a:rPr>
              <a:t>https://www.universal-robots.com/applications/assembly/</a:t>
            </a:r>
            <a:r>
              <a:rPr lang="cs-CZ" altLang="cs-CZ" sz="800" dirty="0"/>
              <a:t> </a:t>
            </a:r>
            <a:endParaRPr lang="cs-CZ" altLang="cs-CZ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30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2025</Words>
  <Application>Microsoft Office PowerPoint</Application>
  <PresentationFormat>Předvádění na obrazovce (4:3)</PresentationFormat>
  <Paragraphs>311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107</cp:revision>
  <dcterms:created xsi:type="dcterms:W3CDTF">2017-11-24T10:29:28Z</dcterms:created>
  <dcterms:modified xsi:type="dcterms:W3CDTF">2023-03-20T12:23:25Z</dcterms:modified>
</cp:coreProperties>
</file>