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" r:id="rId2"/>
    <p:sldId id="375" r:id="rId3"/>
    <p:sldId id="260" r:id="rId4"/>
    <p:sldId id="299" r:id="rId5"/>
    <p:sldId id="261" r:id="rId6"/>
    <p:sldId id="303" r:id="rId7"/>
    <p:sldId id="262" r:id="rId8"/>
    <p:sldId id="293" r:id="rId9"/>
    <p:sldId id="263" r:id="rId10"/>
    <p:sldId id="264" r:id="rId11"/>
    <p:sldId id="266" r:id="rId12"/>
    <p:sldId id="268" r:id="rId13"/>
    <p:sldId id="269" r:id="rId14"/>
    <p:sldId id="270" r:id="rId15"/>
    <p:sldId id="272" r:id="rId16"/>
    <p:sldId id="292" r:id="rId17"/>
    <p:sldId id="273" r:id="rId18"/>
    <p:sldId id="274" r:id="rId19"/>
    <p:sldId id="275" r:id="rId20"/>
    <p:sldId id="294" r:id="rId21"/>
    <p:sldId id="276" r:id="rId22"/>
    <p:sldId id="277" r:id="rId23"/>
    <p:sldId id="278" r:id="rId24"/>
    <p:sldId id="291" r:id="rId25"/>
    <p:sldId id="280" r:id="rId26"/>
    <p:sldId id="281" r:id="rId27"/>
    <p:sldId id="295" r:id="rId28"/>
    <p:sldId id="282" r:id="rId29"/>
    <p:sldId id="283" r:id="rId30"/>
    <p:sldId id="284" r:id="rId31"/>
    <p:sldId id="285" r:id="rId32"/>
    <p:sldId id="376" r:id="rId33"/>
    <p:sldId id="286" r:id="rId34"/>
    <p:sldId id="287" r:id="rId35"/>
    <p:sldId id="298" r:id="rId36"/>
    <p:sldId id="302" r:id="rId37"/>
    <p:sldId id="377" r:id="rId38"/>
    <p:sldId id="378" r:id="rId39"/>
    <p:sldId id="288" r:id="rId40"/>
    <p:sldId id="289" r:id="rId41"/>
    <p:sldId id="296" r:id="rId42"/>
    <p:sldId id="300" r:id="rId43"/>
    <p:sldId id="379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58" y="8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67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84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02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50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74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13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71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77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34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78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7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6F8FD-A127-4B0C-A4E1-5C57EBBC6085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BAA7C-E587-4754-9730-FC42DA6AC7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55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568B8B6-97D0-CEFF-1523-31A5EE4A8674}"/>
              </a:ext>
            </a:extLst>
          </p:cNvPr>
          <p:cNvSpPr txBox="1"/>
          <p:nvPr/>
        </p:nvSpPr>
        <p:spPr>
          <a:xfrm>
            <a:off x="1541871" y="1700808"/>
            <a:ext cx="564545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cs-CZ" sz="1100" dirty="0">
                <a:solidFill>
                  <a:srgbClr val="7030A0"/>
                </a:solidFill>
              </a:rPr>
              <a:t> </a:t>
            </a:r>
            <a:br>
              <a:rPr lang="cs-CZ" sz="4400" dirty="0">
                <a:solidFill>
                  <a:srgbClr val="7030A0"/>
                </a:solidFill>
              </a:rPr>
            </a:br>
            <a:r>
              <a:rPr lang="cs-CZ" sz="3200" dirty="0">
                <a:solidFill>
                  <a:srgbClr val="7030A0"/>
                </a:solidFill>
              </a:rPr>
              <a:t>Betonové konstrukce II/3</a:t>
            </a:r>
          </a:p>
          <a:p>
            <a:pPr algn="ctr"/>
            <a:r>
              <a:rPr lang="cs-CZ" sz="4400" dirty="0">
                <a:solidFill>
                  <a:srgbClr val="7030A0"/>
                </a:solidFill>
              </a:rPr>
              <a:t>Monolitické konstrukce </a:t>
            </a:r>
          </a:p>
          <a:p>
            <a:pPr algn="ctr"/>
            <a:r>
              <a:rPr lang="cs-CZ" sz="4400" dirty="0">
                <a:solidFill>
                  <a:srgbClr val="7030A0"/>
                </a:solidFill>
              </a:rPr>
              <a:t>vícepodlažních budov</a:t>
            </a:r>
          </a:p>
        </p:txBody>
      </p:sp>
    </p:spTree>
    <p:extLst>
      <p:ext uri="{BB962C8B-B14F-4D97-AF65-F5344CB8AC3E}">
        <p14:creationId xmlns:p14="http://schemas.microsoft.com/office/powerpoint/2010/main" val="154652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" b="2063"/>
          <a:stretch/>
        </p:blipFill>
        <p:spPr bwMode="auto">
          <a:xfrm>
            <a:off x="179512" y="3444262"/>
            <a:ext cx="4620578" cy="34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9103" y="124312"/>
            <a:ext cx="8170378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Dilatace pro svislý pohyb – dnes výjimečně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Při různém zatížení základů, nebo při různém podloží stavby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Dilatace prochází i v základech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Dnes se používá spíše výjimečně – řeší se hlubinným zakládáním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Vysoké budovy s vyšším sedáním zakládáme na pilotách</a:t>
            </a:r>
          </a:p>
          <a:p>
            <a:r>
              <a:rPr lang="cs-CZ" sz="2000" dirty="0"/>
              <a:t>      a pro různě zatížené piloty volíme různé délky – stejné sedání (do 10 mm),</a:t>
            </a:r>
          </a:p>
          <a:p>
            <a:r>
              <a:rPr lang="cs-CZ" sz="2000" dirty="0"/>
              <a:t>      totéž při změně základových podmínek na staveništi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A72E25A-3951-4D86-966F-25E22DE2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92896"/>
            <a:ext cx="561594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80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>
            <a:spLocks noChangeAspect="1"/>
          </p:cNvSpPr>
          <p:nvPr/>
        </p:nvSpPr>
        <p:spPr>
          <a:xfrm>
            <a:off x="683573" y="116636"/>
            <a:ext cx="4342583" cy="484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rgbClr val="0070C0"/>
                </a:solidFill>
              </a:rPr>
              <a:t>Dilatace pro vodorovný pohyb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97" y="764704"/>
            <a:ext cx="5671185" cy="27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34BAFA-A5FB-46D8-AFC8-E6E36CED0A84}"/>
              </a:ext>
            </a:extLst>
          </p:cNvPr>
          <p:cNvSpPr txBox="1"/>
          <p:nvPr/>
        </p:nvSpPr>
        <p:spPr>
          <a:xfrm>
            <a:off x="1115616" y="3933056"/>
            <a:ext cx="61349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800" dirty="0">
                <a:solidFill>
                  <a:srgbClr val="0070C0"/>
                </a:solidFill>
              </a:rPr>
              <a:t>Volba rozměru dilatačního celku závisí na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/>
              <a:t>Materiálu konstrukce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Na expozici konstrukce z hlediska změn teploty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Na rozmístění tuhých celků po půdorysu</a:t>
            </a:r>
            <a:endParaRPr lang="cs-CZ" sz="2000" dirty="0"/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70C0"/>
                </a:solidFill>
              </a:rPr>
              <a:t>Běžné délky dilatačních celků </a:t>
            </a:r>
          </a:p>
          <a:p>
            <a:r>
              <a:rPr lang="cs-CZ" sz="2400" dirty="0"/>
              <a:t>betonových staveb jsou  </a:t>
            </a:r>
            <a:r>
              <a:rPr lang="cs-CZ" sz="2400" dirty="0">
                <a:solidFill>
                  <a:srgbClr val="FF0000"/>
                </a:solidFill>
              </a:rPr>
              <a:t>40  až 60 m </a:t>
            </a:r>
          </a:p>
        </p:txBody>
      </p:sp>
    </p:spTree>
    <p:extLst>
      <p:ext uri="{BB962C8B-B14F-4D97-AF65-F5344CB8AC3E}">
        <p14:creationId xmlns:p14="http://schemas.microsoft.com/office/powerpoint/2010/main" val="2526404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6800"/>
            <a:ext cx="8057198" cy="536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620688"/>
            <a:ext cx="721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Délky dilatačních celků podle ČSN 73 1201</a:t>
            </a:r>
          </a:p>
        </p:txBody>
      </p:sp>
    </p:spTree>
    <p:extLst>
      <p:ext uri="{BB962C8B-B14F-4D97-AF65-F5344CB8AC3E}">
        <p14:creationId xmlns:p14="http://schemas.microsoft.com/office/powerpoint/2010/main" val="3103763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11699"/>
            <a:ext cx="370903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7584" y="476672"/>
            <a:ext cx="76364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       Rozmístění tuhých prvků po půdoryse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Pozor na tuhé prvky (ztužení, schodiště) na koncích dilatačního celku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FFC93C-E54A-8E9D-8387-C82A7470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20" y="4221088"/>
            <a:ext cx="5961031" cy="230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-1654"/>
            <a:ext cx="8069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Konstrukce z prostého a slabě vyztuženého betonu </a:t>
            </a:r>
            <a:r>
              <a:rPr lang="cs-CZ" sz="2400" dirty="0"/>
              <a:t>(opěrné zdi)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86" y="474998"/>
            <a:ext cx="6903720" cy="154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1B87095-8CDD-4DE2-AE68-4B4608C435AB}"/>
              </a:ext>
            </a:extLst>
          </p:cNvPr>
          <p:cNvSpPr txBox="1"/>
          <p:nvPr/>
        </p:nvSpPr>
        <p:spPr>
          <a:xfrm>
            <a:off x="971600" y="2225635"/>
            <a:ext cx="5480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Dilatace nenosných betonových konstrukcí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3F7111-8609-46DA-848A-A92E6138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6" y="2636912"/>
            <a:ext cx="6808619" cy="411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769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476672"/>
            <a:ext cx="829079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3600" dirty="0">
                <a:solidFill>
                  <a:srgbClr val="0070C0"/>
                </a:solidFill>
              </a:rPr>
              <a:t>V případě delších dilatačních celků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Nevkládat tuhé svislé prvky na konce dilatačního celku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Uvážit vliv teploty a smršťování betonu ve statickém výpočtu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/>
              <a:t>Smršťovací pruhy – dobetonovat nejdříve po 3 týdnech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/>
              <a:t>Omezit smršťování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/>
              <a:t>Nízký vodní součinitel – do 0,50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/>
              <a:t>Přísady proti smršťování betonu - Sika </a:t>
            </a:r>
            <a:r>
              <a:rPr lang="cs-CZ" sz="2400" dirty="0" err="1"/>
              <a:t>Control</a:t>
            </a:r>
            <a:r>
              <a:rPr lang="cs-CZ" sz="2400" dirty="0"/>
              <a:t> 40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5784" y="3861048"/>
            <a:ext cx="458644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3600" dirty="0">
                <a:solidFill>
                  <a:srgbClr val="0070C0"/>
                </a:solidFill>
              </a:rPr>
              <a:t>Způsoby řešení dilatace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Zdvojením stěn nebo sloupů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Oboustranným </a:t>
            </a:r>
            <a:r>
              <a:rPr lang="cs-CZ" sz="2400" noProof="1"/>
              <a:t>vykonzolováním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Jednostranným kluzným ložením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16585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3" y="489051"/>
            <a:ext cx="8143875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8248" y="-37280"/>
            <a:ext cx="8299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</a:rPr>
              <a:t>Příklad polohy smršťovacích pruhů ve stropní konstrukci</a:t>
            </a:r>
          </a:p>
        </p:txBody>
      </p:sp>
    </p:spTree>
    <p:extLst>
      <p:ext uri="{BB962C8B-B14F-4D97-AF65-F5344CB8AC3E}">
        <p14:creationId xmlns:p14="http://schemas.microsoft.com/office/powerpoint/2010/main" val="387998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/>
          <a:stretch/>
        </p:blipFill>
        <p:spPr bwMode="auto">
          <a:xfrm>
            <a:off x="395536" y="1584250"/>
            <a:ext cx="5619845" cy="1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134756"/>
            <a:ext cx="6290120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Dilatace zdvojením stěn nebo sloupů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Dilatace pro vodorovný pohyb </a:t>
            </a:r>
          </a:p>
          <a:p>
            <a:r>
              <a:rPr lang="cs-CZ" sz="2000" dirty="0"/>
              <a:t>      často neprobíhá až do základů</a:t>
            </a:r>
          </a:p>
        </p:txBody>
      </p:sp>
      <p:pic>
        <p:nvPicPr>
          <p:cNvPr id="4" name="Picture 2" descr="D:\VýstřižekBV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4" t="18218" r="1859" b="10119"/>
          <a:stretch/>
        </p:blipFill>
        <p:spPr bwMode="auto">
          <a:xfrm>
            <a:off x="611560" y="3429000"/>
            <a:ext cx="4646098" cy="30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800260-A7EE-4DFB-BC96-A4D470CC06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25389" b="20012"/>
          <a:stretch/>
        </p:blipFill>
        <p:spPr>
          <a:xfrm rot="5400000">
            <a:off x="4820855" y="2557765"/>
            <a:ext cx="5832354" cy="25441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DC31238-04B6-4682-A95D-7A90964F8F26}"/>
              </a:ext>
            </a:extLst>
          </p:cNvPr>
          <p:cNvSpPr txBox="1"/>
          <p:nvPr/>
        </p:nvSpPr>
        <p:spPr>
          <a:xfrm>
            <a:off x="6588224" y="548680"/>
            <a:ext cx="229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Dilatace budovy G TUL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843022-DB62-4C7F-AD4A-377C3EE484F1}"/>
              </a:ext>
            </a:extLst>
          </p:cNvPr>
          <p:cNvSpPr txBox="1"/>
          <p:nvPr/>
        </p:nvSpPr>
        <p:spPr>
          <a:xfrm>
            <a:off x="1036324" y="6499746"/>
            <a:ext cx="457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Oba dilatační celky založené na společné pilotě</a:t>
            </a:r>
          </a:p>
        </p:txBody>
      </p:sp>
    </p:spTree>
    <p:extLst>
      <p:ext uri="{BB962C8B-B14F-4D97-AF65-F5344CB8AC3E}">
        <p14:creationId xmlns:p14="http://schemas.microsoft.com/office/powerpoint/2010/main" val="3928658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54949"/>
            <a:ext cx="6408712" cy="210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678" y="332656"/>
            <a:ext cx="701153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Dilatace oboustranným </a:t>
            </a:r>
            <a:r>
              <a:rPr lang="cs-CZ" sz="3200" noProof="1">
                <a:solidFill>
                  <a:srgbClr val="0070C0"/>
                </a:solidFill>
              </a:rPr>
              <a:t>vykonzolováním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noProof="1"/>
              <a:t>Používá se výjimečně – riziko nerovnoměrných průhybů konzol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579D25-A0CF-A824-55EC-3049BC5BA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37" y="5144241"/>
            <a:ext cx="2515648" cy="15215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CF68AB-C473-5ED7-AC73-7033BC91F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5106998"/>
            <a:ext cx="2346674" cy="159600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54C43D2-B58F-D7E5-7A7C-BD1D18CC9BA4}"/>
              </a:ext>
            </a:extLst>
          </p:cNvPr>
          <p:cNvSpPr txBox="1"/>
          <p:nvPr/>
        </p:nvSpPr>
        <p:spPr>
          <a:xfrm>
            <a:off x="291678" y="4005064"/>
            <a:ext cx="7975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noProof="1"/>
              <a:t>Konzoly musí být krátké (ve srovnání s rozpětím běžných polí) – 1/3 délky pole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noProof="1"/>
              <a:t>Je vhodné, aby jedna konzola byla kratší a druhá delší </a:t>
            </a:r>
          </a:p>
          <a:p>
            <a:r>
              <a:rPr lang="cs-CZ" sz="1800" noProof="1"/>
              <a:t>      a delší konzola byla uložená na ozubu kratší konzoly (zajištění stejného průhybu)</a:t>
            </a:r>
          </a:p>
        </p:txBody>
      </p:sp>
    </p:spTree>
    <p:extLst>
      <p:ext uri="{BB962C8B-B14F-4D97-AF65-F5344CB8AC3E}">
        <p14:creationId xmlns:p14="http://schemas.microsoft.com/office/powerpoint/2010/main" val="1621557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9133"/>
            <a:ext cx="4720590" cy="32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118969"/>
            <a:ext cx="533671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Dilatace kluzným uložením </a:t>
            </a:r>
          </a:p>
          <a:p>
            <a:r>
              <a:rPr lang="cs-CZ" sz="3200" dirty="0">
                <a:solidFill>
                  <a:srgbClr val="0070C0"/>
                </a:solidFill>
              </a:rPr>
              <a:t>na ozub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Nutné pečlivé provedení (hrozí poškození </a:t>
            </a:r>
          </a:p>
          <a:p>
            <a:r>
              <a:rPr lang="cs-CZ" sz="2000" dirty="0"/>
              <a:t>      konců konzol v důsledku tření ve styčné spáře)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Dnes zřídka používané řešení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9E5865-02C0-4E60-BA70-791CEC386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55600" r="13251" b="1001"/>
          <a:stretch/>
        </p:blipFill>
        <p:spPr>
          <a:xfrm rot="5400000">
            <a:off x="4982647" y="2679115"/>
            <a:ext cx="5673600" cy="240885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F2DB29B-BEBF-40DB-A894-3BA339B33FB9}"/>
              </a:ext>
            </a:extLst>
          </p:cNvPr>
          <p:cNvSpPr txBox="1"/>
          <p:nvPr/>
        </p:nvSpPr>
        <p:spPr>
          <a:xfrm>
            <a:off x="6687470" y="669716"/>
            <a:ext cx="226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Dilatace budovy E TUL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8160D9-79E9-26DF-98B4-A44936787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6"/>
          <a:stretch/>
        </p:blipFill>
        <p:spPr>
          <a:xfrm>
            <a:off x="608772" y="5736840"/>
            <a:ext cx="2708334" cy="9685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975E4D-4020-49BA-9A2C-CA62C200F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090" y="5741412"/>
            <a:ext cx="2346960" cy="9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3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4407" y="1484784"/>
            <a:ext cx="885698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3600" dirty="0">
                <a:solidFill>
                  <a:srgbClr val="7030A0"/>
                </a:solidFill>
              </a:rPr>
              <a:t>Koncept vícepodlažní budovy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Volba konstrukčního systému (stěnový, sloupový)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Volba hlavních rozponů (obvykle 6 – 9 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Volba velikostí dilatačních celků (obvykle do 60 m)</a:t>
            </a:r>
          </a:p>
          <a:p>
            <a:r>
              <a:rPr lang="cs-CZ" sz="2800" dirty="0"/>
              <a:t>    - každý dilatační celek musí mít vlastní ztužení</a:t>
            </a:r>
          </a:p>
          <a:p>
            <a:endParaRPr lang="cs-CZ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Volbu technologie ponechat specialistům (monolit, </a:t>
            </a:r>
            <a:r>
              <a:rPr lang="cs-CZ" sz="2800" dirty="0" err="1"/>
              <a:t>prefa</a:t>
            </a:r>
            <a:r>
              <a:rPr lang="cs-CZ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684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3" y="1988840"/>
            <a:ext cx="7968139" cy="411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9002" y="1188463"/>
            <a:ext cx="8114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Příklad dilatace stropní desky kluzným uložením na ozub hlavice</a:t>
            </a:r>
          </a:p>
        </p:txBody>
      </p:sp>
    </p:spTree>
    <p:extLst>
      <p:ext uri="{BB962C8B-B14F-4D97-AF65-F5344CB8AC3E}">
        <p14:creationId xmlns:p14="http://schemas.microsoft.com/office/powerpoint/2010/main" val="307495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3" y="871845"/>
            <a:ext cx="5917883" cy="576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204172"/>
            <a:ext cx="662335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Kluzné uložení pomocí smykových trnů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Moderní způsob dilatace </a:t>
            </a:r>
          </a:p>
          <a:p>
            <a:r>
              <a:rPr lang="cs-CZ" sz="2000" dirty="0"/>
              <a:t>      bez zdvojení konstrukcí </a:t>
            </a:r>
          </a:p>
        </p:txBody>
      </p:sp>
    </p:spTree>
    <p:extLst>
      <p:ext uri="{BB962C8B-B14F-4D97-AF65-F5344CB8AC3E}">
        <p14:creationId xmlns:p14="http://schemas.microsoft.com/office/powerpoint/2010/main" val="2589594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4" y="826668"/>
            <a:ext cx="4955858" cy="57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70542" y="98235"/>
            <a:ext cx="623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rgbClr val="0070C0"/>
                </a:solidFill>
              </a:rPr>
              <a:t>Kluzné trny osazené v konstrukci</a:t>
            </a:r>
          </a:p>
        </p:txBody>
      </p:sp>
    </p:spTree>
    <p:extLst>
      <p:ext uri="{BB962C8B-B14F-4D97-AF65-F5344CB8AC3E}">
        <p14:creationId xmlns:p14="http://schemas.microsoft.com/office/powerpoint/2010/main" val="311141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0"/>
            <a:ext cx="6104748" cy="260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600" dirty="0">
                <a:solidFill>
                  <a:srgbClr val="7030A0"/>
                </a:solidFill>
              </a:rPr>
              <a:t>Ztužení budov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Oboustranný rám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Ztužující jádro (lépe jádra)</a:t>
            </a:r>
          </a:p>
          <a:p>
            <a:r>
              <a:rPr lang="cs-CZ" sz="2400" dirty="0"/>
              <a:t>     </a:t>
            </a:r>
            <a:r>
              <a:rPr lang="cs-CZ" dirty="0"/>
              <a:t>Při použití jádra tuhého v kroucení a umístěného v blízkosti </a:t>
            </a:r>
          </a:p>
          <a:p>
            <a:r>
              <a:rPr lang="cs-CZ" dirty="0"/>
              <a:t>       výslednice vodorovného zatížení postačuje jedno jádro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Ztužující stěny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Příhradové ztužidlo – pro výškové stavby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63" y="2952673"/>
            <a:ext cx="7446074" cy="352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543" y="2457249"/>
            <a:ext cx="7647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Příklad centricky a excentricky situovaného ztužujícího jádra</a:t>
            </a:r>
          </a:p>
          <a:p>
            <a:r>
              <a:rPr lang="cs-CZ" sz="2400" dirty="0">
                <a:solidFill>
                  <a:srgbClr val="0070C0"/>
                </a:solidFill>
              </a:rPr>
              <a:t>tuhého v kroucení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8F0364-6263-48A1-970B-C7B55F73B41E}"/>
              </a:ext>
            </a:extLst>
          </p:cNvPr>
          <p:cNvSpPr txBox="1"/>
          <p:nvPr/>
        </p:nvSpPr>
        <p:spPr>
          <a:xfrm>
            <a:off x="4291411" y="6375281"/>
            <a:ext cx="4911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Deformace od zatížení větrem nebo zemětřesením</a:t>
            </a:r>
          </a:p>
        </p:txBody>
      </p:sp>
    </p:spTree>
    <p:extLst>
      <p:ext uri="{BB962C8B-B14F-4D97-AF65-F5344CB8AC3E}">
        <p14:creationId xmlns:p14="http://schemas.microsoft.com/office/powerpoint/2010/main" val="896704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31375"/>
            <a:ext cx="5724906" cy="341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1" y="357303"/>
            <a:ext cx="8815042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Oboustranné rámy – tuhé spojení sloupů a průvlaků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Rám vznikne tuhým spojením sloupů a rámových příčlí (průvlaky, trámy)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Rámy ve dvou vzájemně kolmých směrech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Rámy jsou zatíženy jak svislým, tak vodorovným zatížením -</a:t>
            </a:r>
          </a:p>
          <a:p>
            <a:r>
              <a:rPr lang="cs-CZ" sz="2000" dirty="0"/>
              <a:t>      to vede na větší vyztužení sloupů a na větší vodorovné deformace stavby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C886EE-06C0-0415-FBAD-7351C3F3F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312" y="4797152"/>
            <a:ext cx="2837688" cy="18722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B5756BA-527C-ED1A-B904-DCBD3F382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398328"/>
            <a:ext cx="1870901" cy="20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17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5" y="2636912"/>
            <a:ext cx="86487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478" y="229155"/>
            <a:ext cx="905254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3200" dirty="0">
                <a:solidFill>
                  <a:srgbClr val="0070C0"/>
                </a:solidFill>
              </a:rPr>
              <a:t>Ztužující stěny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Nejméně 3 stěny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Střednice  se nesmí protínat v jednom bodě</a:t>
            </a:r>
          </a:p>
          <a:p>
            <a:r>
              <a:rPr lang="cs-CZ" sz="2400" dirty="0">
                <a:solidFill>
                  <a:srgbClr val="FF0000"/>
                </a:solidFill>
              </a:rPr>
              <a:t>         a nesmí být všechny vzájemně rovnoběžné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Těžiště tuhostí ztužení má ležet v blízkosti výslednice vodorovných sil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3D2AFDF-AB88-49C2-93DA-E3A4E73F7C0E}"/>
              </a:ext>
            </a:extLst>
          </p:cNvPr>
          <p:cNvSpPr txBox="1"/>
          <p:nvPr/>
        </p:nvSpPr>
        <p:spPr>
          <a:xfrm>
            <a:off x="4300703" y="6026160"/>
            <a:ext cx="4911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Deformace od zatížení větrem nebo zemětřesením</a:t>
            </a:r>
          </a:p>
        </p:txBody>
      </p:sp>
    </p:spTree>
    <p:extLst>
      <p:ext uri="{BB962C8B-B14F-4D97-AF65-F5344CB8AC3E}">
        <p14:creationId xmlns:p14="http://schemas.microsoft.com/office/powerpoint/2010/main" val="350543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11227" y="32346"/>
            <a:ext cx="5039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7030A0"/>
                </a:solidFill>
              </a:rPr>
              <a:t>Železobetonové skelety</a:t>
            </a:r>
          </a:p>
          <a:p>
            <a:r>
              <a:rPr lang="cs-CZ" sz="3200" dirty="0">
                <a:solidFill>
                  <a:srgbClr val="0070C0"/>
                </a:solidFill>
              </a:rPr>
              <a:t>Klasický skelet </a:t>
            </a:r>
            <a:r>
              <a:rPr lang="cs-CZ" sz="3200" noProof="1">
                <a:solidFill>
                  <a:srgbClr val="0070C0"/>
                </a:solidFill>
              </a:rPr>
              <a:t>Hennebique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4" y="1412776"/>
            <a:ext cx="57626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12299" y="3693949"/>
            <a:ext cx="29317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Úspora betonu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Funguje bez ztužení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Snadné prostupy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Pracné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Velká tloušťka stropu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Dnes se prakticky nepoužívá</a:t>
            </a:r>
          </a:p>
        </p:txBody>
      </p:sp>
    </p:spTree>
    <p:extLst>
      <p:ext uri="{BB962C8B-B14F-4D97-AF65-F5344CB8AC3E}">
        <p14:creationId xmlns:p14="http://schemas.microsoft.com/office/powerpoint/2010/main" val="374549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kce 2021\Havárie tiskárna Liberec\Fotky 9_3_2021\20210309_141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4586"/>
            <a:ext cx="8193024" cy="61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6560" y="0"/>
            <a:ext cx="8132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</a:rPr>
              <a:t>Klasický skelet </a:t>
            </a:r>
            <a:r>
              <a:rPr lang="cs-CZ" sz="2800" noProof="1">
                <a:solidFill>
                  <a:srgbClr val="0070C0"/>
                </a:solidFill>
              </a:rPr>
              <a:t>Hennebique, Severografia </a:t>
            </a:r>
            <a:r>
              <a:rPr lang="cs-CZ" sz="2800" dirty="0">
                <a:solidFill>
                  <a:srgbClr val="0070C0"/>
                </a:solidFill>
              </a:rPr>
              <a:t>Liberec, 1926</a:t>
            </a:r>
          </a:p>
        </p:txBody>
      </p:sp>
    </p:spTree>
    <p:extLst>
      <p:ext uri="{BB962C8B-B14F-4D97-AF65-F5344CB8AC3E}">
        <p14:creationId xmlns:p14="http://schemas.microsoft.com/office/powerpoint/2010/main" val="2015965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7156133" cy="42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4371" y="260648"/>
            <a:ext cx="8195257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Oboustranné průvlaky a křížem armované desky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Rozpětí maximálně do 10 m (tloušťka desek do 250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Poměr stran po obvodě uložených desek do 1:2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Může fungovat jako neztužený skelet</a:t>
            </a:r>
          </a:p>
        </p:txBody>
      </p:sp>
    </p:spTree>
    <p:extLst>
      <p:ext uri="{BB962C8B-B14F-4D97-AF65-F5344CB8AC3E}">
        <p14:creationId xmlns:p14="http://schemas.microsoft.com/office/powerpoint/2010/main" val="1677492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42642"/>
            <a:ext cx="6768752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48611" y="243383"/>
            <a:ext cx="7551426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Podélné (příčné) průvlaky a nosníkové desky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Častěji se používají podélné rámy – je tam méně průvlaků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Vzdálenost rámů do 7,5 m (tloušťka desek do 250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podélném směru zajistí tuhost podélné rámy, </a:t>
            </a:r>
          </a:p>
          <a:p>
            <a:r>
              <a:rPr lang="cs-CZ" sz="2000" dirty="0"/>
              <a:t>      v příčném směru potřebuje ztužení</a:t>
            </a:r>
          </a:p>
        </p:txBody>
      </p:sp>
    </p:spTree>
    <p:extLst>
      <p:ext uri="{BB962C8B-B14F-4D97-AF65-F5344CB8AC3E}">
        <p14:creationId xmlns:p14="http://schemas.microsoft.com/office/powerpoint/2010/main" val="175179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17572"/>
            <a:ext cx="7484165" cy="638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Je vhodné zohlednit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Výhodná je pravidelnost a symetrie konstrukce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Pokud je to možné, měly by svislé nosné konstrukce stát nad sebou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Konstrukce by měla mít jasný a přehledný nosný systém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FF0000"/>
              </a:solidFill>
            </a:endParaRPr>
          </a:p>
          <a:p>
            <a:endParaRPr lang="cs-CZ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FF0000"/>
              </a:solidFill>
            </a:endParaRPr>
          </a:p>
          <a:p>
            <a:endParaRPr lang="cs-CZ" sz="20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200" dirty="0">
                <a:solidFill>
                  <a:srgbClr val="0070C0"/>
                </a:solidFill>
              </a:rPr>
              <a:t>Výhody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Přenos zatížení po svislici je nejlevnější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Menší riziko chyb na stavbě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Větší životnost nosné konstrukce – možnost jiného využití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Snazší rekonstrukce u přehledné konstrukce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Pravidelné a symetrické stavby jsou seizmicky odolnější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5578F9-331B-46DF-B6CA-FBE1757C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624270"/>
            <a:ext cx="4821936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42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9" y="2996952"/>
            <a:ext cx="5350193" cy="349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9020" y="260648"/>
            <a:ext cx="8185959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noProof="1">
                <a:solidFill>
                  <a:srgbClr val="0070C0"/>
                </a:solidFill>
              </a:rPr>
              <a:t>Bezprůvlakové </a:t>
            </a:r>
            <a:r>
              <a:rPr lang="cs-CZ" sz="3200" dirty="0">
                <a:solidFill>
                  <a:srgbClr val="0070C0"/>
                </a:solidFill>
              </a:rPr>
              <a:t>desky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 rozpětí do 7,5 m (tloušťka desek do 250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Problémy s prostupy v blízkosti sloupů (zhoršují protlačení sloupů deskou)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Při více jak dvou podlažích potřebuje ztužení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 obvodě ztužující žebro, nebo konzolu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Pokud možno alespoň tři pole v obou směrech a stejná rozpětí polí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Minimální konstrukční tloušťka stropu, jednoduché bednění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9AA1A7E-5099-526C-6939-43830B1AE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52" y="4005064"/>
            <a:ext cx="3025140" cy="239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688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6336406" cy="47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260648"/>
            <a:ext cx="87631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Hřibové stropy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 větší zatížení a větší rozpětí (nad 7,5 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 více než dvě podlaží potřebuje ztužení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Ideální pro suterény budov s větším rozpětím (kde tvoří ztužení obvodové stěny)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22619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67912EE-6E10-3179-A1DA-D141A8DC9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332656"/>
            <a:ext cx="5120640" cy="37033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21F6F1-8043-733C-CA10-B6ABC224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0" y="3573016"/>
            <a:ext cx="4691634" cy="3111341"/>
          </a:xfrm>
          <a:prstGeom prst="rect">
            <a:avLst/>
          </a:prstGeom>
        </p:spPr>
      </p:pic>
      <p:pic>
        <p:nvPicPr>
          <p:cNvPr id="7" name="Picture 2" descr="C:\Users\Bures\Pictures\Strop s hlavicemi 3.jpg">
            <a:extLst>
              <a:ext uri="{FF2B5EF4-FFF2-40B4-BE49-F238E27FC236}">
                <a16:creationId xmlns:a16="http://schemas.microsoft.com/office/drawing/2014/main" id="{5E4EC57E-85A1-D9C5-C086-920E9EC6A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2" y="926877"/>
            <a:ext cx="32512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Bures\Pictures\Strop s hlavicemi 5.jpg">
            <a:extLst>
              <a:ext uri="{FF2B5EF4-FFF2-40B4-BE49-F238E27FC236}">
                <a16:creationId xmlns:a16="http://schemas.microsoft.com/office/drawing/2014/main" id="{B0E500FD-500B-2FD7-A02D-1DBA8B29C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20" y="4126597"/>
            <a:ext cx="3779032" cy="255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6681F7F-F08F-6E5E-CD2C-9EC5549EB30F}"/>
              </a:ext>
            </a:extLst>
          </p:cNvPr>
          <p:cNvSpPr txBox="1"/>
          <p:nvPr/>
        </p:nvSpPr>
        <p:spPr>
          <a:xfrm>
            <a:off x="243448" y="260648"/>
            <a:ext cx="335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Příklady hřibových stropů</a:t>
            </a:r>
          </a:p>
        </p:txBody>
      </p:sp>
    </p:spTree>
    <p:extLst>
      <p:ext uri="{BB962C8B-B14F-4D97-AF65-F5344CB8AC3E}">
        <p14:creationId xmlns:p14="http://schemas.microsoft.com/office/powerpoint/2010/main" val="2780760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5449"/>
            <a:ext cx="6610255" cy="493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116632"/>
            <a:ext cx="752109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Stěnové konstrukce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Stěny jsou často v nižších podlažích podepřeny sloupy </a:t>
            </a:r>
          </a:p>
          <a:p>
            <a:r>
              <a:rPr lang="cs-CZ" sz="2000" dirty="0"/>
              <a:t>      za účelem uvolnění dispozice (občanská vybavenost, garáže)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Přechod ze stěn na sloupy umožní přechodová konstrukce (průvlak)</a:t>
            </a:r>
          </a:p>
        </p:txBody>
      </p:sp>
    </p:spTree>
    <p:extLst>
      <p:ext uri="{BB962C8B-B14F-4D97-AF65-F5344CB8AC3E}">
        <p14:creationId xmlns:p14="http://schemas.microsoft.com/office/powerpoint/2010/main" val="1858721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1268"/>
            <a:ext cx="815149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4949" y="116632"/>
            <a:ext cx="7713650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Kombinace stěnového s sloupového systému </a:t>
            </a:r>
          </a:p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– deskové sloupy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Kompromis mezi stěnovým systémem a skeletem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Deskové pilíře lze skrýt do </a:t>
            </a:r>
            <a:r>
              <a:rPr lang="cs-CZ" sz="2000" dirty="0" err="1"/>
              <a:t>mezibytových</a:t>
            </a:r>
            <a:r>
              <a:rPr lang="cs-CZ" sz="2000" dirty="0"/>
              <a:t> příček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Obvyklá tloušťka pilířů a obvodového žebra je 250 mm</a:t>
            </a:r>
          </a:p>
        </p:txBody>
      </p:sp>
    </p:spTree>
    <p:extLst>
      <p:ext uri="{BB962C8B-B14F-4D97-AF65-F5344CB8AC3E}">
        <p14:creationId xmlns:p14="http://schemas.microsoft.com/office/powerpoint/2010/main" val="579511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96" y="3068959"/>
            <a:ext cx="3627120" cy="366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14" y="3068959"/>
            <a:ext cx="4171950" cy="362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260648"/>
            <a:ext cx="8286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</a:rPr>
              <a:t>Bytový dům – železobetonová stěna, nebo cihelná zeď ?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2" y="793871"/>
            <a:ext cx="7198328" cy="162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8152" y="2414074"/>
            <a:ext cx="6092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Do ceny 2 je započítána ztráta prodejné plochy bytu částkou 75 000 m</a:t>
            </a:r>
            <a:r>
              <a:rPr lang="cs-CZ" sz="16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8813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57FB93-55D7-4C46-AF39-47B8A8484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" t="9881" b="-1819"/>
          <a:stretch/>
        </p:blipFill>
        <p:spPr>
          <a:xfrm>
            <a:off x="5986873" y="3827167"/>
            <a:ext cx="3078864" cy="23762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6F67B64-8907-4F8D-9A82-C07D7D3FF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95" y="420780"/>
            <a:ext cx="4033552" cy="24383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AF07C9-F4BB-4DAE-91AD-89499FB6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671383"/>
            <a:ext cx="2657285" cy="21877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4B15E1-48B8-4B34-ACD4-18B454587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2" y="3551161"/>
            <a:ext cx="6145530" cy="31699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EF327BB-6110-47EE-BF9F-7A1CACA9EE48}"/>
              </a:ext>
            </a:extLst>
          </p:cNvPr>
          <p:cNvSpPr txBox="1"/>
          <p:nvPr/>
        </p:nvSpPr>
        <p:spPr>
          <a:xfrm>
            <a:off x="251520" y="69820"/>
            <a:ext cx="644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Přerušení tepelného mostu u balkónu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842B00-6A8A-44F9-B9C4-A950598AF0E2}"/>
              </a:ext>
            </a:extLst>
          </p:cNvPr>
          <p:cNvSpPr txBox="1"/>
          <p:nvPr/>
        </p:nvSpPr>
        <p:spPr>
          <a:xfrm>
            <a:off x="224900" y="2743729"/>
            <a:ext cx="5050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Klasické řešení obalením izolací – dnes se téměř nepoužívá</a:t>
            </a:r>
          </a:p>
          <a:p>
            <a:endParaRPr lang="cs-CZ" sz="1600" dirty="0"/>
          </a:p>
          <a:p>
            <a:r>
              <a:rPr lang="cs-CZ" sz="1600" dirty="0"/>
              <a:t>Detail </a:t>
            </a:r>
            <a:r>
              <a:rPr lang="cs-CZ" sz="1600" dirty="0" err="1"/>
              <a:t>izonosníku</a:t>
            </a:r>
            <a:r>
              <a:rPr lang="cs-CZ" sz="1600" dirty="0"/>
              <a:t>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C2CA5A3-A36B-454C-9229-62534B702095}"/>
              </a:ext>
            </a:extLst>
          </p:cNvPr>
          <p:cNvSpPr txBox="1"/>
          <p:nvPr/>
        </p:nvSpPr>
        <p:spPr>
          <a:xfrm>
            <a:off x="5574352" y="2942742"/>
            <a:ext cx="310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Obvyklé řešení – použití </a:t>
            </a:r>
            <a:r>
              <a:rPr lang="cs-CZ" sz="1600" dirty="0" err="1"/>
              <a:t>izonosníku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43697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FEF327BB-6110-47EE-BF9F-7A1CACA9EE48}"/>
              </a:ext>
            </a:extLst>
          </p:cNvPr>
          <p:cNvSpPr txBox="1"/>
          <p:nvPr/>
        </p:nvSpPr>
        <p:spPr>
          <a:xfrm>
            <a:off x="65201" y="44624"/>
            <a:ext cx="623920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Přerušení tepelného mostu u sloupu</a:t>
            </a:r>
          </a:p>
          <a:p>
            <a:endParaRPr lang="cs-CZ" sz="32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Tepelně izolační prvek z lehkého betonu</a:t>
            </a:r>
          </a:p>
          <a:p>
            <a:r>
              <a:rPr lang="cs-CZ" sz="2000" dirty="0"/>
              <a:t>      s polypropylénovými vlákny se zesílenou</a:t>
            </a:r>
          </a:p>
          <a:p>
            <a:r>
              <a:rPr lang="cs-CZ" sz="2000" dirty="0"/>
              <a:t>      vodorovnou třmínkovou výztuží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Nekovová podélná výztuž ze skleněných </a:t>
            </a:r>
          </a:p>
          <a:p>
            <a:r>
              <a:rPr lang="cs-CZ" sz="2000" dirty="0"/>
              <a:t>      vláken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449513-87D9-D80B-9CB4-7EA83E4B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69" y="3302451"/>
            <a:ext cx="5006774" cy="33378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6EE6C66-B58E-DAB4-8FFB-6201EA8D0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554" y="548680"/>
            <a:ext cx="1569856" cy="264436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188CDD0-8EE1-C5A5-9A3C-E7F24B55D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410" y="108297"/>
            <a:ext cx="2760584" cy="66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85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FEF327BB-6110-47EE-BF9F-7A1CACA9EE48}"/>
              </a:ext>
            </a:extLst>
          </p:cNvPr>
          <p:cNvSpPr txBox="1"/>
          <p:nvPr/>
        </p:nvSpPr>
        <p:spPr>
          <a:xfrm>
            <a:off x="0" y="44624"/>
            <a:ext cx="60061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Přerušení tepelného mostu u stěny</a:t>
            </a:r>
          </a:p>
          <a:p>
            <a:r>
              <a:rPr lang="cs-CZ" sz="3200" dirty="0">
                <a:solidFill>
                  <a:srgbClr val="0070C0"/>
                </a:solidFill>
              </a:rPr>
              <a:t>a atiky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8C87DF-BEAB-59C5-2CD6-4D6024CBE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38" y="3260279"/>
            <a:ext cx="5010889" cy="33703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CAFE35-FA73-1556-8603-3570C4A41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" t="2922" b="10434"/>
          <a:stretch/>
        </p:blipFill>
        <p:spPr>
          <a:xfrm>
            <a:off x="6006131" y="2547986"/>
            <a:ext cx="2899557" cy="41118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FCD6F2-966D-B727-94AD-D4A00C782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107" y="179214"/>
            <a:ext cx="3074937" cy="22747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2BCD89B-17D7-6C71-886D-FAEB33099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208" y="637683"/>
            <a:ext cx="4052058" cy="23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66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77" y="2213419"/>
            <a:ext cx="5832348" cy="464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116632"/>
            <a:ext cx="77802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Odhlučnění schodiště – měkké uložení ramen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I u monolitických staveb zpravidla používáme </a:t>
            </a:r>
            <a:r>
              <a:rPr lang="cs-CZ" sz="2000" dirty="0" err="1">
                <a:solidFill>
                  <a:srgbClr val="FF0000"/>
                </a:solidFill>
              </a:rPr>
              <a:t>prefa</a:t>
            </a:r>
            <a:r>
              <a:rPr lang="cs-CZ" sz="2000" dirty="0">
                <a:solidFill>
                  <a:srgbClr val="FF0000"/>
                </a:solidFill>
              </a:rPr>
              <a:t> ramena schodiště </a:t>
            </a:r>
          </a:p>
          <a:p>
            <a:r>
              <a:rPr lang="cs-CZ" sz="2000" dirty="0"/>
              <a:t>      (levnější, rychlejší, méně pracné)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Prefa</a:t>
            </a:r>
            <a:r>
              <a:rPr lang="cs-CZ" sz="2000" dirty="0"/>
              <a:t> ramena se osazuje na ozuby monolitických podest a mezipodest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Zvuková izolace do podlahy podesty a mezipodesty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Měkké (pružné) uložení ramene na ozub podesty a mezipodesty </a:t>
            </a:r>
          </a:p>
        </p:txBody>
      </p:sp>
    </p:spTree>
    <p:extLst>
      <p:ext uri="{BB962C8B-B14F-4D97-AF65-F5344CB8AC3E}">
        <p14:creationId xmlns:p14="http://schemas.microsoft.com/office/powerpoint/2010/main" val="230001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90B9B51-0F09-41AE-8585-D91602A2B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6" b="16274"/>
          <a:stretch/>
        </p:blipFill>
        <p:spPr>
          <a:xfrm>
            <a:off x="679902" y="927100"/>
            <a:ext cx="3506724" cy="20537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AB49DA-0903-4134-B67D-AF9B43C6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7" r="3273" b="5851"/>
          <a:stretch/>
        </p:blipFill>
        <p:spPr>
          <a:xfrm>
            <a:off x="5728090" y="29807"/>
            <a:ext cx="3389001" cy="15638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77B411D-9319-4196-810E-68558C24F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901" r="1" b="15588"/>
          <a:stretch/>
        </p:blipFill>
        <p:spPr>
          <a:xfrm>
            <a:off x="306418" y="4003033"/>
            <a:ext cx="2704550" cy="24096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AA18F64-DDF9-4592-A202-467DA6DB43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" b="15348"/>
          <a:stretch/>
        </p:blipFill>
        <p:spPr>
          <a:xfrm>
            <a:off x="5443964" y="4706903"/>
            <a:ext cx="3583504" cy="148554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2C0238F-9304-4507-BE8D-F2F5230714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004"/>
          <a:stretch/>
        </p:blipFill>
        <p:spPr>
          <a:xfrm>
            <a:off x="5392588" y="2015987"/>
            <a:ext cx="3290888" cy="160082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70FD31-8261-40AC-8D20-B73EBD6C7B88}"/>
              </a:ext>
            </a:extLst>
          </p:cNvPr>
          <p:cNvSpPr txBox="1"/>
          <p:nvPr/>
        </p:nvSpPr>
        <p:spPr>
          <a:xfrm>
            <a:off x="3987652" y="6273840"/>
            <a:ext cx="4098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Kroucení budovy vyvolané nepravidelným rozložením </a:t>
            </a:r>
          </a:p>
          <a:p>
            <a:pPr algn="ctr"/>
            <a:r>
              <a:rPr lang="cs-CZ" sz="1400" dirty="0"/>
              <a:t>tuhostí po půdoryse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BED7AC1-0AF5-488A-A80E-B1ADB299DC5E}"/>
              </a:ext>
            </a:extLst>
          </p:cNvPr>
          <p:cNvSpPr txBox="1"/>
          <p:nvPr/>
        </p:nvSpPr>
        <p:spPr>
          <a:xfrm>
            <a:off x="4990548" y="3550392"/>
            <a:ext cx="4094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Kroucení budovy vyvolané nepravidelným rozložením </a:t>
            </a:r>
          </a:p>
          <a:p>
            <a:pPr algn="ctr"/>
            <a:r>
              <a:rPr lang="cs-CZ" sz="1400" dirty="0"/>
              <a:t>hmot (setrvačných sil)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5B0A510-62C3-4F08-98AF-1FD85BB9A7EC}"/>
              </a:ext>
            </a:extLst>
          </p:cNvPr>
          <p:cNvSpPr txBox="1"/>
          <p:nvPr/>
        </p:nvSpPr>
        <p:spPr>
          <a:xfrm>
            <a:off x="652870" y="3037596"/>
            <a:ext cx="36245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Koncentrace zatížení v místě styku křídel </a:t>
            </a:r>
          </a:p>
          <a:p>
            <a:pPr algn="ctr"/>
            <a:r>
              <a:rPr lang="cs-CZ" sz="1400" dirty="0"/>
              <a:t>v důsledku různých tuhostí (různých deformací)</a:t>
            </a:r>
          </a:p>
          <a:p>
            <a:pPr algn="ctr"/>
            <a:r>
              <a:rPr lang="cs-CZ" sz="1400" dirty="0"/>
              <a:t>obou křídel stavby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4DCDAF5-C332-4EDD-9418-64583A907BAC}"/>
              </a:ext>
            </a:extLst>
          </p:cNvPr>
          <p:cNvSpPr txBox="1"/>
          <p:nvPr/>
        </p:nvSpPr>
        <p:spPr>
          <a:xfrm>
            <a:off x="210123" y="6479633"/>
            <a:ext cx="2897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Havárie vyvolaná zkroucením budovy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8893350-E6F0-4914-AC46-7C8586289288}"/>
              </a:ext>
            </a:extLst>
          </p:cNvPr>
          <p:cNvSpPr txBox="1"/>
          <p:nvPr/>
        </p:nvSpPr>
        <p:spPr>
          <a:xfrm>
            <a:off x="5717445" y="1562360"/>
            <a:ext cx="2807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Kroucení budovy o půdorysu tvaru L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739105C-A682-4001-977F-39FC472CEBF9}"/>
              </a:ext>
            </a:extLst>
          </p:cNvPr>
          <p:cNvSpPr txBox="1"/>
          <p:nvPr/>
        </p:nvSpPr>
        <p:spPr>
          <a:xfrm>
            <a:off x="7631" y="29807"/>
            <a:ext cx="6615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Typické příklady namáhání nepravidelné konstrukce</a:t>
            </a:r>
          </a:p>
          <a:p>
            <a:r>
              <a:rPr lang="cs-CZ" sz="2400" dirty="0">
                <a:solidFill>
                  <a:srgbClr val="0070C0"/>
                </a:solidFill>
              </a:rPr>
              <a:t>setrvačnými silami vyvolanými zemětřesením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130CDE6A-8A76-4B51-AA60-6D60FD221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764" y="4150795"/>
            <a:ext cx="2724341" cy="21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86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624459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34" y="3862040"/>
            <a:ext cx="2057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7050" y="240491"/>
            <a:ext cx="800276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800" dirty="0">
                <a:solidFill>
                  <a:srgbClr val="0070C0"/>
                </a:solidFill>
              </a:rPr>
              <a:t>Odhlučnění schodiště uložením na ložiska („</a:t>
            </a:r>
            <a:r>
              <a:rPr lang="cs-CZ" sz="2800" noProof="1">
                <a:solidFill>
                  <a:srgbClr val="0070C0"/>
                </a:solidFill>
              </a:rPr>
              <a:t>tronsole“</a:t>
            </a:r>
            <a:r>
              <a:rPr lang="cs-CZ" sz="2800" dirty="0">
                <a:solidFill>
                  <a:srgbClr val="0070C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Celé těleso schodiště je pružně uloženo pomocí ložisek</a:t>
            </a:r>
          </a:p>
        </p:txBody>
      </p:sp>
    </p:spTree>
    <p:extLst>
      <p:ext uri="{BB962C8B-B14F-4D97-AF65-F5344CB8AC3E}">
        <p14:creationId xmlns:p14="http://schemas.microsoft.com/office/powerpoint/2010/main" val="1943202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6"/>
          <a:stretch>
            <a:fillRect/>
          </a:stretch>
        </p:blipFill>
        <p:spPr bwMode="auto">
          <a:xfrm>
            <a:off x="539552" y="2903830"/>
            <a:ext cx="5929122" cy="36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0072" y="188640"/>
            <a:ext cx="77973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3200" dirty="0">
                <a:solidFill>
                  <a:srgbClr val="0070C0"/>
                </a:solidFill>
              </a:rPr>
              <a:t>Odhlučnění výtahové šachty – šachta v šachtě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U staveb, kde to hygienické předpisy požadují - </a:t>
            </a:r>
          </a:p>
          <a:p>
            <a:r>
              <a:rPr lang="cs-CZ" sz="2400" dirty="0"/>
              <a:t>     </a:t>
            </a:r>
            <a:r>
              <a:rPr lang="cs-CZ" sz="2400" dirty="0">
                <a:solidFill>
                  <a:srgbClr val="FF0000"/>
                </a:solidFill>
              </a:rPr>
              <a:t>byty, kde obytné místnosti sousedí s výtahovou šachtou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Šachtu nutno akusticky oddělit od nosné konstrukce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Šachtu nelze využít ke ztužení skeletu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Šachta v šachtě – tloušťka stěn výtahové šachty 160 mm</a:t>
            </a:r>
          </a:p>
        </p:txBody>
      </p:sp>
    </p:spTree>
    <p:extLst>
      <p:ext uri="{BB962C8B-B14F-4D97-AF65-F5344CB8AC3E}">
        <p14:creationId xmlns:p14="http://schemas.microsoft.com/office/powerpoint/2010/main" val="2541051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776290-A0FA-4610-9515-A79B9CD02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8277606" cy="375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7075E63-B5B9-40F9-A19E-BE5715BE2A97}"/>
              </a:ext>
            </a:extLst>
          </p:cNvPr>
          <p:cNvSpPr txBox="1"/>
          <p:nvPr/>
        </p:nvSpPr>
        <p:spPr>
          <a:xfrm>
            <a:off x="111740" y="246880"/>
            <a:ext cx="8920519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solidFill>
                  <a:srgbClr val="0070C0"/>
                </a:solidFill>
              </a:rPr>
              <a:t>Temperování (vytápění) a chlazení stropních desek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 kancelářské a administrativní stavby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Nízkoteplotní vytápění – lze využít nízkoteplotní zdroje (tepelná čerpadla)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Změna povrchové teploty betonu je 1 až 2°C za hodinu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Topné (chladící) médium proudí v trubkách profilu 15 až 20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Trubky se ukládají do střednicové roviny desky, nebo ke spodnímu povrchu desky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 interiéry z pohledového betonu bez topných těles</a:t>
            </a:r>
          </a:p>
        </p:txBody>
      </p:sp>
    </p:spTree>
    <p:extLst>
      <p:ext uri="{BB962C8B-B14F-4D97-AF65-F5344CB8AC3E}">
        <p14:creationId xmlns:p14="http://schemas.microsoft.com/office/powerpoint/2010/main" val="2601608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94F760-AABC-B366-13A9-9DA6499A2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35" y="2430697"/>
            <a:ext cx="6526639" cy="43075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FCCE3A-FB6A-8212-9EAF-1295554EE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55" y="60704"/>
            <a:ext cx="5542659" cy="313331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07BB2C-72C2-5F6C-F647-9DD1A2AF25B2}"/>
              </a:ext>
            </a:extLst>
          </p:cNvPr>
          <p:cNvSpPr txBox="1"/>
          <p:nvPr/>
        </p:nvSpPr>
        <p:spPr>
          <a:xfrm>
            <a:off x="251520" y="334698"/>
            <a:ext cx="289470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800" dirty="0">
                <a:solidFill>
                  <a:srgbClr val="0070C0"/>
                </a:solidFill>
              </a:rPr>
              <a:t>Palác DRN Praha</a:t>
            </a:r>
          </a:p>
          <a:p>
            <a:r>
              <a:rPr lang="cs-CZ" sz="2000" dirty="0"/>
              <a:t>Stropní chlazení/vytápění </a:t>
            </a:r>
          </a:p>
          <a:p>
            <a:r>
              <a:rPr lang="cs-CZ" sz="2000" dirty="0"/>
              <a:t>REHAU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7E31382-65DA-C665-25FD-FDEA957E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803" y="3250223"/>
            <a:ext cx="2618611" cy="34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9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44624"/>
            <a:ext cx="9219832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Stěnový nosný systém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Výhoda - možnost využití dělících stěn pro nosnou konstrukci (požár, akustika,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Vhodné pro byty, hotely, nemocnice                                         mechanická odolnost)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Nevýhoda – větší dispoziční omezení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Tloušťka stěn 180 – 200 (250) mm, výtahová šachta 160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3200" dirty="0">
                <a:solidFill>
                  <a:srgbClr val="0070C0"/>
                </a:solidFill>
              </a:rPr>
              <a:t>Sloupový nosný systém - skelet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Výhoda - větší volnost dispozice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Vhodné pro obchodní domy, občanskou vybavenost, haly…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Nevýhoda - nutnost respektovat v dispozici sloupy a průvlaky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Průřezy sloupů běžně 300 x 300 až 600 x 600 mm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6C31F0-A829-48DE-B033-887FAF0F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009875"/>
            <a:ext cx="3713226" cy="250202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CB9168-8E73-4DBE-A08A-11E4133F4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009875"/>
            <a:ext cx="3860482" cy="250202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D49B1C4-2BC2-433C-921B-42D9FEE308CF}"/>
              </a:ext>
            </a:extLst>
          </p:cNvPr>
          <p:cNvSpPr txBox="1"/>
          <p:nvPr/>
        </p:nvSpPr>
        <p:spPr>
          <a:xfrm>
            <a:off x="375178" y="6444044"/>
            <a:ext cx="866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Podélné systémy jsou obvykle ekonomicky výhodnější – obsahují méně průvlaků nebo stěn</a:t>
            </a:r>
          </a:p>
        </p:txBody>
      </p:sp>
    </p:spTree>
    <p:extLst>
      <p:ext uri="{BB962C8B-B14F-4D97-AF65-F5344CB8AC3E}">
        <p14:creationId xmlns:p14="http://schemas.microsoft.com/office/powerpoint/2010/main" val="33696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8989" y="548680"/>
            <a:ext cx="89250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Nosníková deska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 Po obvodě uložená (křížem armovaná) deska     max 1:2</a:t>
            </a:r>
          </a:p>
          <a:p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tloušťka 1/25 rozpětí při prostém uložení         tloušťka 1/65 ze součtu rozpětí prosté uložení</a:t>
            </a:r>
          </a:p>
          <a:p>
            <a:r>
              <a:rPr lang="cs-CZ" dirty="0">
                <a:solidFill>
                  <a:srgbClr val="0070C0"/>
                </a:solidFill>
              </a:rPr>
              <a:t> tloušťka 1/30 u spojité a vetknuté desky           tloušťka 1/85 ze součtu rozpětí při vetknutí</a:t>
            </a:r>
          </a:p>
          <a:p>
            <a:r>
              <a:rPr lang="cs-CZ" dirty="0">
                <a:solidFill>
                  <a:srgbClr val="0070C0"/>
                </a:solidFill>
              </a:rPr>
              <a:t> 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1"/>
          <a:stretch/>
        </p:blipFill>
        <p:spPr bwMode="auto">
          <a:xfrm>
            <a:off x="1331640" y="1916832"/>
            <a:ext cx="6343650" cy="20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8181" y="3789040"/>
            <a:ext cx="7560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Konzolová deska – </a:t>
            </a:r>
            <a:r>
              <a:rPr lang="cs-CZ" sz="2400" dirty="0">
                <a:solidFill>
                  <a:srgbClr val="0070C0"/>
                </a:solidFill>
              </a:rPr>
              <a:t>tloušťka 1/10 vyložení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 Lokálně podepřená deska – </a:t>
            </a:r>
            <a:r>
              <a:rPr lang="cs-CZ" sz="2400" dirty="0">
                <a:solidFill>
                  <a:srgbClr val="0070C0"/>
                </a:solidFill>
              </a:rPr>
              <a:t>tloušťka asi 1/30 rozpětí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51" y="4797152"/>
            <a:ext cx="5481828" cy="183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B865F9-D6BC-44CD-A725-44D41C12365F}"/>
              </a:ext>
            </a:extLst>
          </p:cNvPr>
          <p:cNvSpPr txBox="1"/>
          <p:nvPr/>
        </p:nvSpPr>
        <p:spPr>
          <a:xfrm>
            <a:off x="323528" y="44624"/>
            <a:ext cx="3785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</a:rPr>
              <a:t>Tloušťky stropních desek</a:t>
            </a:r>
          </a:p>
        </p:txBody>
      </p:sp>
    </p:spTree>
    <p:extLst>
      <p:ext uri="{BB962C8B-B14F-4D97-AF65-F5344CB8AC3E}">
        <p14:creationId xmlns:p14="http://schemas.microsoft.com/office/powerpoint/2010/main" val="407090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7995202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</a:rPr>
              <a:t>Modulové vzdálenosti stěn a sloupů  </a:t>
            </a:r>
          </a:p>
          <a:p>
            <a:pPr>
              <a:spcAft>
                <a:spcPts val="1200"/>
              </a:spcAft>
            </a:pPr>
            <a:r>
              <a:rPr lang="cs-CZ" sz="2800" dirty="0">
                <a:solidFill>
                  <a:srgbClr val="0070C0"/>
                </a:solidFill>
              </a:rPr>
              <a:t>(hlavní rozpony)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 hlediska konstrukce optimálně 5  až 7,5 m </a:t>
            </a:r>
          </a:p>
          <a:p>
            <a:r>
              <a:rPr lang="cs-CZ" sz="2400" dirty="0"/>
              <a:t>    (deska tloušťky 160 – 250 mm)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800" dirty="0">
                <a:solidFill>
                  <a:srgbClr val="0070C0"/>
                </a:solidFill>
              </a:rPr>
              <a:t>V případě různého využití podlaží domu</a:t>
            </a:r>
          </a:p>
          <a:p>
            <a:pPr>
              <a:spcAft>
                <a:spcPts val="1200"/>
              </a:spcAft>
            </a:pPr>
            <a:r>
              <a:rPr lang="cs-CZ" sz="2800" dirty="0">
                <a:solidFill>
                  <a:srgbClr val="0070C0"/>
                </a:solidFill>
              </a:rPr>
              <a:t>(typicky garáže x byty)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Respektovat  rozpony po celé výšce domu </a:t>
            </a:r>
            <a:r>
              <a:rPr lang="cs-CZ" sz="2400" dirty="0">
                <a:solidFill>
                  <a:srgbClr val="0070C0"/>
                </a:solidFill>
              </a:rPr>
              <a:t>nebo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Navrhnout přechodové patro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/>
              <a:t>Tloušťka přechodového stropu 600 – 1200 mm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/>
              <a:t>Vyšší cena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/>
              <a:t>Komplikace ve schodišti (větší konstrukční výška patra)</a:t>
            </a:r>
          </a:p>
        </p:txBody>
      </p:sp>
    </p:spTree>
    <p:extLst>
      <p:ext uri="{BB962C8B-B14F-4D97-AF65-F5344CB8AC3E}">
        <p14:creationId xmlns:p14="http://schemas.microsoft.com/office/powerpoint/2010/main" val="314814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5" y="3457560"/>
            <a:ext cx="5339334" cy="310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28620"/>
            <a:ext cx="575484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0070C0"/>
                </a:solidFill>
              </a:rPr>
              <a:t>Přechodové patro (transfer </a:t>
            </a:r>
            <a:r>
              <a:rPr lang="cs-CZ" sz="3200" dirty="0" err="1">
                <a:solidFill>
                  <a:srgbClr val="0070C0"/>
                </a:solidFill>
              </a:rPr>
              <a:t>floor</a:t>
            </a:r>
            <a:r>
              <a:rPr lang="cs-CZ" sz="3200" dirty="0">
                <a:solidFill>
                  <a:srgbClr val="0070C0"/>
                </a:solidFill>
              </a:rPr>
              <a:t>)</a:t>
            </a:r>
          </a:p>
          <a:p>
            <a:r>
              <a:rPr lang="cs-CZ" sz="3200" dirty="0">
                <a:solidFill>
                  <a:srgbClr val="0070C0"/>
                </a:solidFill>
              </a:rPr>
              <a:t>při změně konstrukčního systému</a:t>
            </a:r>
          </a:p>
          <a:p>
            <a:endParaRPr lang="cs-CZ" sz="32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Větší konstrukční tloušťka stropu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Vyšší cena – je třeba uvážit</a:t>
            </a:r>
          </a:p>
          <a:p>
            <a:r>
              <a:rPr lang="cs-CZ" sz="2000" dirty="0"/>
              <a:t>      (typicky jako 2 – 3 běžné stropy)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Problematické v seizmických </a:t>
            </a:r>
          </a:p>
          <a:p>
            <a:r>
              <a:rPr lang="cs-CZ" sz="2000" dirty="0">
                <a:solidFill>
                  <a:srgbClr val="0070C0"/>
                </a:solidFill>
              </a:rPr>
              <a:t>      oblastech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388689-44CB-4393-B209-094DA78D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340768"/>
            <a:ext cx="5001959" cy="27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9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1052736"/>
            <a:ext cx="7266028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3600" dirty="0">
                <a:solidFill>
                  <a:srgbClr val="7030A0"/>
                </a:solidFill>
              </a:rPr>
              <a:t>Dilatační celky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70C0"/>
                </a:solidFill>
              </a:rPr>
              <a:t>Dilatace pro vodorovný pohyb- obvykle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FF0000"/>
                </a:solidFill>
              </a:rPr>
              <a:t>Teplotní dilatace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FF0000"/>
                </a:solidFill>
              </a:rPr>
              <a:t>Smršťování betonu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/>
              <a:t>Často neprochází základy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cs-CZ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rgbClr val="0070C0"/>
                </a:solidFill>
              </a:rPr>
              <a:t>Dilatace pro svislý pohyb  - výjimečně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/>
              <a:t>Různé zatížení částí budovy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/>
              <a:t>Založení v odlišných základových podmínkách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2400" dirty="0"/>
              <a:t>Musí procházet i přes základy</a:t>
            </a:r>
          </a:p>
          <a:p>
            <a:pPr marL="2400300" lvl="4" indent="-571500"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994914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1484</Words>
  <Application>Microsoft Office PowerPoint</Application>
  <PresentationFormat>Předvádění na obrazovce (4:3)</PresentationFormat>
  <Paragraphs>254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Courier New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Bures</dc:creator>
  <cp:lastModifiedBy>Vladislav Bureš</cp:lastModifiedBy>
  <cp:revision>43</cp:revision>
  <dcterms:created xsi:type="dcterms:W3CDTF">2020-04-01T19:13:27Z</dcterms:created>
  <dcterms:modified xsi:type="dcterms:W3CDTF">2024-04-04T09:27:49Z</dcterms:modified>
</cp:coreProperties>
</file>