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19"/>
  </p:notesMasterIdLst>
  <p:sldIdLst>
    <p:sldId id="289" r:id="rId3"/>
    <p:sldId id="285" r:id="rId4"/>
    <p:sldId id="288" r:id="rId5"/>
    <p:sldId id="258" r:id="rId6"/>
    <p:sldId id="259" r:id="rId7"/>
    <p:sldId id="260" r:id="rId8"/>
    <p:sldId id="261" r:id="rId9"/>
    <p:sldId id="272" r:id="rId10"/>
    <p:sldId id="278" r:id="rId11"/>
    <p:sldId id="279" r:id="rId12"/>
    <p:sldId id="280" r:id="rId13"/>
    <p:sldId id="281" r:id="rId14"/>
    <p:sldId id="282" r:id="rId15"/>
    <p:sldId id="283" r:id="rId16"/>
    <p:sldId id="286" r:id="rId17"/>
    <p:sldId id="287" r:id="rId18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96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73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6208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5777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7946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527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757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9721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552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230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482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4711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929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53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78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58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6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69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14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5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B3DE8-7D47-4000-A10D-DE72751720F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57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88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8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17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00856" y="6075362"/>
            <a:ext cx="2519300" cy="6492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4659" y="341313"/>
            <a:ext cx="6234681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845" y="1037351"/>
            <a:ext cx="7614309" cy="154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7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Operativní nákup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oc. Ing. Jakub Dyntar,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23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5061585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5" dirty="0">
                <a:latin typeface="Times New Roman"/>
                <a:cs typeface="Times New Roman"/>
              </a:rPr>
              <a:t>Ob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a</a:t>
            </a:r>
            <a:r>
              <a:rPr sz="2000" u="heavy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ř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i</a:t>
            </a:r>
            <a:r>
              <a:rPr sz="2000" u="heavy" spc="-3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r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ů</a:t>
            </a:r>
            <a:r>
              <a:rPr sz="2000" u="heavy" spc="-10" dirty="0">
                <a:latin typeface="Times New Roman"/>
                <a:cs typeface="Times New Roman"/>
              </a:rPr>
              <a:t>z</a:t>
            </a:r>
            <a:r>
              <a:rPr sz="2000" u="heavy" spc="-20" dirty="0">
                <a:latin typeface="Times New Roman"/>
                <a:cs typeface="Times New Roman"/>
              </a:rPr>
              <a:t>n</a:t>
            </a:r>
            <a:r>
              <a:rPr sz="2000" u="heavy" spc="-50" dirty="0">
                <a:latin typeface="Times New Roman"/>
                <a:cs typeface="Times New Roman"/>
              </a:rPr>
              <a:t>ý</a:t>
            </a:r>
            <a:r>
              <a:rPr sz="2000" u="heavy" spc="-10" dirty="0">
                <a:latin typeface="Times New Roman"/>
                <a:cs typeface="Times New Roman"/>
              </a:rPr>
              <a:t>ch</a:t>
            </a:r>
            <a:r>
              <a:rPr sz="2000" u="heavy" spc="5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60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eze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ích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itálu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50" dirty="0">
                <a:latin typeface="Times New Roman"/>
                <a:cs typeface="Times New Roman"/>
              </a:rPr>
              <a:t>y</a:t>
            </a:r>
            <a:r>
              <a:rPr sz="2000" spc="-10" dirty="0">
                <a:latin typeface="Times New Roman"/>
                <a:cs typeface="Times New Roman"/>
              </a:rPr>
              <a:t>tí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spc="-5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K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 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50" dirty="0">
                <a:latin typeface="Times New Roman"/>
                <a:cs typeface="Times New Roman"/>
              </a:rPr>
              <a:t>ý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1037" y="2677353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72"/>
                </a:moveTo>
                <a:lnTo>
                  <a:pt x="33339" y="0"/>
                </a:lnTo>
              </a:path>
            </a:pathLst>
          </a:custGeom>
          <a:ln w="51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64376" y="2679876"/>
            <a:ext cx="48895" cy="102235"/>
          </a:xfrm>
          <a:custGeom>
            <a:avLst/>
            <a:gdLst/>
            <a:ahLst/>
            <a:cxnLst/>
            <a:rect l="l" t="t" r="r" b="b"/>
            <a:pathLst>
              <a:path w="48894" h="102235">
                <a:moveTo>
                  <a:pt x="0" y="0"/>
                </a:moveTo>
                <a:lnTo>
                  <a:pt x="48802" y="102020"/>
                </a:lnTo>
              </a:path>
            </a:pathLst>
          </a:custGeom>
          <a:ln w="9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5596" y="2505288"/>
            <a:ext cx="55880" cy="276860"/>
          </a:xfrm>
          <a:custGeom>
            <a:avLst/>
            <a:gdLst/>
            <a:ahLst/>
            <a:cxnLst/>
            <a:rect l="l" t="t" r="r" b="b"/>
            <a:pathLst>
              <a:path w="55880" h="276860">
                <a:moveTo>
                  <a:pt x="0" y="276608"/>
                </a:moveTo>
                <a:lnTo>
                  <a:pt x="55826" y="0"/>
                </a:lnTo>
              </a:path>
            </a:pathLst>
          </a:custGeom>
          <a:ln w="5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1423" y="2505288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>
                <a:moveTo>
                  <a:pt x="0" y="0"/>
                </a:moveTo>
                <a:lnTo>
                  <a:pt x="481346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5386" y="2823874"/>
            <a:ext cx="1142365" cy="0"/>
          </a:xfrm>
          <a:custGeom>
            <a:avLst/>
            <a:gdLst/>
            <a:ahLst/>
            <a:cxnLst/>
            <a:rect l="l" t="t" r="r" b="b"/>
            <a:pathLst>
              <a:path w="1142364">
                <a:moveTo>
                  <a:pt x="0" y="0"/>
                </a:moveTo>
                <a:lnTo>
                  <a:pt x="1142308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08807" y="3582702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8157"/>
                </a:moveTo>
                <a:lnTo>
                  <a:pt x="33097" y="0"/>
                </a:lnTo>
              </a:path>
            </a:pathLst>
          </a:custGeom>
          <a:ln w="51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1904" y="3585410"/>
            <a:ext cx="48895" cy="243204"/>
          </a:xfrm>
          <a:custGeom>
            <a:avLst/>
            <a:gdLst/>
            <a:ahLst/>
            <a:cxnLst/>
            <a:rect l="l" t="t" r="r" b="b"/>
            <a:pathLst>
              <a:path w="48894" h="243204">
                <a:moveTo>
                  <a:pt x="0" y="0"/>
                </a:moveTo>
                <a:lnTo>
                  <a:pt x="48793" y="242903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3113" y="3195148"/>
            <a:ext cx="56515" cy="633730"/>
          </a:xfrm>
          <a:custGeom>
            <a:avLst/>
            <a:gdLst/>
            <a:ahLst/>
            <a:cxnLst/>
            <a:rect l="l" t="t" r="r" b="b"/>
            <a:pathLst>
              <a:path w="56515" h="633729">
                <a:moveTo>
                  <a:pt x="0" y="633165"/>
                </a:moveTo>
                <a:lnTo>
                  <a:pt x="56044" y="0"/>
                </a:lnTo>
              </a:path>
            </a:pathLst>
          </a:custGeom>
          <a:ln w="5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9157" y="3195148"/>
            <a:ext cx="1259840" cy="0"/>
          </a:xfrm>
          <a:custGeom>
            <a:avLst/>
            <a:gdLst/>
            <a:ahLst/>
            <a:cxnLst/>
            <a:rect l="l" t="t" r="r" b="b"/>
            <a:pathLst>
              <a:path w="1259839">
                <a:moveTo>
                  <a:pt x="0" y="0"/>
                </a:moveTo>
                <a:lnTo>
                  <a:pt x="1259253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6586" y="4275990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397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03020" y="4275990"/>
            <a:ext cx="833755" cy="0"/>
          </a:xfrm>
          <a:custGeom>
            <a:avLst/>
            <a:gdLst/>
            <a:ahLst/>
            <a:cxnLst/>
            <a:rect l="l" t="t" r="r" b="b"/>
            <a:pathLst>
              <a:path w="833755">
                <a:moveTo>
                  <a:pt x="0" y="0"/>
                </a:moveTo>
                <a:lnTo>
                  <a:pt x="833578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43832" y="4345118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66"/>
                </a:moveTo>
                <a:lnTo>
                  <a:pt x="33100" y="0"/>
                </a:lnTo>
              </a:path>
            </a:pathLst>
          </a:custGeom>
          <a:ln w="51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6933" y="4347534"/>
            <a:ext cx="48895" cy="243204"/>
          </a:xfrm>
          <a:custGeom>
            <a:avLst/>
            <a:gdLst/>
            <a:ahLst/>
            <a:cxnLst/>
            <a:rect l="l" t="t" r="r" b="b"/>
            <a:pathLst>
              <a:path w="48894" h="243204">
                <a:moveTo>
                  <a:pt x="0" y="0"/>
                </a:moveTo>
                <a:lnTo>
                  <a:pt x="48778" y="242912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28380" y="3957389"/>
            <a:ext cx="55880" cy="633095"/>
          </a:xfrm>
          <a:custGeom>
            <a:avLst/>
            <a:gdLst/>
            <a:ahLst/>
            <a:cxnLst/>
            <a:rect l="l" t="t" r="r" b="b"/>
            <a:pathLst>
              <a:path w="55880" h="633095">
                <a:moveTo>
                  <a:pt x="0" y="633058"/>
                </a:moveTo>
                <a:lnTo>
                  <a:pt x="55793" y="0"/>
                </a:lnTo>
              </a:path>
            </a:pathLst>
          </a:custGeom>
          <a:ln w="5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84173" y="3957389"/>
            <a:ext cx="862330" cy="0"/>
          </a:xfrm>
          <a:custGeom>
            <a:avLst/>
            <a:gdLst/>
            <a:ahLst/>
            <a:cxnLst/>
            <a:rect l="l" t="t" r="r" b="b"/>
            <a:pathLst>
              <a:path w="862330">
                <a:moveTo>
                  <a:pt x="0" y="0"/>
                </a:moveTo>
                <a:lnTo>
                  <a:pt x="862320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44330" y="4299801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66"/>
                </a:moveTo>
                <a:lnTo>
                  <a:pt x="33348" y="0"/>
                </a:lnTo>
              </a:path>
            </a:pathLst>
          </a:custGeom>
          <a:ln w="51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7678" y="4302328"/>
            <a:ext cx="48895" cy="102235"/>
          </a:xfrm>
          <a:custGeom>
            <a:avLst/>
            <a:gdLst/>
            <a:ahLst/>
            <a:cxnLst/>
            <a:rect l="l" t="t" r="r" b="b"/>
            <a:pathLst>
              <a:path w="48894" h="102235">
                <a:moveTo>
                  <a:pt x="0" y="0"/>
                </a:moveTo>
                <a:lnTo>
                  <a:pt x="48805" y="102023"/>
                </a:lnTo>
              </a:path>
            </a:pathLst>
          </a:custGeom>
          <a:ln w="9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28850" y="4127746"/>
            <a:ext cx="56515" cy="276860"/>
          </a:xfrm>
          <a:custGeom>
            <a:avLst/>
            <a:gdLst/>
            <a:ahLst/>
            <a:cxnLst/>
            <a:rect l="l" t="t" r="r" b="b"/>
            <a:pathLst>
              <a:path w="56514" h="276860">
                <a:moveTo>
                  <a:pt x="0" y="276605"/>
                </a:moveTo>
                <a:lnTo>
                  <a:pt x="56128" y="0"/>
                </a:lnTo>
              </a:path>
            </a:pathLst>
          </a:custGeom>
          <a:ln w="5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84978" y="4127746"/>
            <a:ext cx="481330" cy="0"/>
          </a:xfrm>
          <a:custGeom>
            <a:avLst/>
            <a:gdLst/>
            <a:ahLst/>
            <a:cxnLst/>
            <a:rect l="l" t="t" r="r" b="b"/>
            <a:pathLst>
              <a:path w="481330">
                <a:moveTo>
                  <a:pt x="0" y="0"/>
                </a:moveTo>
                <a:lnTo>
                  <a:pt x="481156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6586" y="5013085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397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41417" y="5013085"/>
            <a:ext cx="833755" cy="0"/>
          </a:xfrm>
          <a:custGeom>
            <a:avLst/>
            <a:gdLst/>
            <a:ahLst/>
            <a:cxnLst/>
            <a:rect l="l" t="t" r="r" b="b"/>
            <a:pathLst>
              <a:path w="833755">
                <a:moveTo>
                  <a:pt x="0" y="0"/>
                </a:moveTo>
                <a:lnTo>
                  <a:pt x="833340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37829" y="5036708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8154"/>
                </a:moveTo>
                <a:lnTo>
                  <a:pt x="33348" y="0"/>
                </a:lnTo>
              </a:path>
            </a:pathLst>
          </a:custGeom>
          <a:ln w="51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71177" y="5039435"/>
            <a:ext cx="48895" cy="102235"/>
          </a:xfrm>
          <a:custGeom>
            <a:avLst/>
            <a:gdLst/>
            <a:ahLst/>
            <a:cxnLst/>
            <a:rect l="l" t="t" r="r" b="b"/>
            <a:pathLst>
              <a:path w="48894" h="102235">
                <a:moveTo>
                  <a:pt x="0" y="0"/>
                </a:moveTo>
                <a:lnTo>
                  <a:pt x="48802" y="101712"/>
                </a:lnTo>
              </a:path>
            </a:pathLst>
          </a:custGeom>
          <a:ln w="9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22349" y="4864840"/>
            <a:ext cx="56515" cy="276860"/>
          </a:xfrm>
          <a:custGeom>
            <a:avLst/>
            <a:gdLst/>
            <a:ahLst/>
            <a:cxnLst/>
            <a:rect l="l" t="t" r="r" b="b"/>
            <a:pathLst>
              <a:path w="56514" h="276860">
                <a:moveTo>
                  <a:pt x="0" y="276307"/>
                </a:moveTo>
                <a:lnTo>
                  <a:pt x="56031" y="0"/>
                </a:lnTo>
              </a:path>
            </a:pathLst>
          </a:custGeom>
          <a:ln w="5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78381" y="4864840"/>
            <a:ext cx="481330" cy="0"/>
          </a:xfrm>
          <a:custGeom>
            <a:avLst/>
            <a:gdLst/>
            <a:ahLst/>
            <a:cxnLst/>
            <a:rect l="l" t="t" r="r" b="b"/>
            <a:pathLst>
              <a:path w="481330">
                <a:moveTo>
                  <a:pt x="0" y="0"/>
                </a:moveTo>
                <a:lnTo>
                  <a:pt x="481238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68721" y="5646691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8179"/>
                </a:moveTo>
                <a:lnTo>
                  <a:pt x="33097" y="0"/>
                </a:lnTo>
              </a:path>
            </a:pathLst>
          </a:custGeom>
          <a:ln w="51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01818" y="5649393"/>
            <a:ext cx="48895" cy="102235"/>
          </a:xfrm>
          <a:custGeom>
            <a:avLst/>
            <a:gdLst/>
            <a:ahLst/>
            <a:cxnLst/>
            <a:rect l="l" t="t" r="r" b="b"/>
            <a:pathLst>
              <a:path w="48894" h="102235">
                <a:moveTo>
                  <a:pt x="0" y="0"/>
                </a:moveTo>
                <a:lnTo>
                  <a:pt x="48793" y="101786"/>
                </a:lnTo>
              </a:path>
            </a:pathLst>
          </a:custGeom>
          <a:ln w="9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53030" y="5474786"/>
            <a:ext cx="56515" cy="276860"/>
          </a:xfrm>
          <a:custGeom>
            <a:avLst/>
            <a:gdLst/>
            <a:ahLst/>
            <a:cxnLst/>
            <a:rect l="l" t="t" r="r" b="b"/>
            <a:pathLst>
              <a:path w="56514" h="276860">
                <a:moveTo>
                  <a:pt x="0" y="276393"/>
                </a:moveTo>
                <a:lnTo>
                  <a:pt x="56040" y="0"/>
                </a:lnTo>
              </a:path>
            </a:pathLst>
          </a:custGeom>
          <a:ln w="5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09070" y="5474786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>
                <a:moveTo>
                  <a:pt x="0" y="0"/>
                </a:moveTo>
                <a:lnTo>
                  <a:pt x="481440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42645" y="6091210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42"/>
                </a:moveTo>
                <a:lnTo>
                  <a:pt x="33136" y="0"/>
                </a:lnTo>
              </a:path>
            </a:pathLst>
          </a:custGeom>
          <a:ln w="51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5782" y="6093663"/>
            <a:ext cx="48895" cy="102235"/>
          </a:xfrm>
          <a:custGeom>
            <a:avLst/>
            <a:gdLst/>
            <a:ahLst/>
            <a:cxnLst/>
            <a:rect l="l" t="t" r="r" b="b"/>
            <a:pathLst>
              <a:path w="48894" h="102235">
                <a:moveTo>
                  <a:pt x="0" y="0"/>
                </a:moveTo>
                <a:lnTo>
                  <a:pt x="48697" y="102038"/>
                </a:lnTo>
              </a:path>
            </a:pathLst>
          </a:custGeom>
          <a:ln w="9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6954" y="5919105"/>
            <a:ext cx="56515" cy="276860"/>
          </a:xfrm>
          <a:custGeom>
            <a:avLst/>
            <a:gdLst/>
            <a:ahLst/>
            <a:cxnLst/>
            <a:rect l="l" t="t" r="r" b="b"/>
            <a:pathLst>
              <a:path w="56514" h="276860">
                <a:moveTo>
                  <a:pt x="0" y="276596"/>
                </a:moveTo>
                <a:lnTo>
                  <a:pt x="56019" y="0"/>
                </a:lnTo>
              </a:path>
            </a:pathLst>
          </a:custGeom>
          <a:ln w="5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2974" y="5919105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>
                <a:moveTo>
                  <a:pt x="0" y="0"/>
                </a:moveTo>
                <a:lnTo>
                  <a:pt x="481440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5386" y="6237741"/>
            <a:ext cx="1342390" cy="0"/>
          </a:xfrm>
          <a:custGeom>
            <a:avLst/>
            <a:gdLst/>
            <a:ahLst/>
            <a:cxnLst/>
            <a:rect l="l" t="t" r="r" b="b"/>
            <a:pathLst>
              <a:path w="1342389">
                <a:moveTo>
                  <a:pt x="0" y="0"/>
                </a:moveTo>
                <a:lnTo>
                  <a:pt x="1342049" y="0"/>
                </a:lnTo>
              </a:path>
            </a:pathLst>
          </a:custGeom>
          <a:ln w="5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76557" y="1782934"/>
            <a:ext cx="131699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4275" algn="l"/>
              </a:tabLst>
            </a:pPr>
            <a:r>
              <a:rPr sz="1900" u="sng" spc="-35" dirty="0">
                <a:latin typeface="Symbol"/>
                <a:cs typeface="Symbol"/>
              </a:rPr>
              <a:t></a:t>
            </a:r>
            <a:r>
              <a:rPr sz="1900" i="1" u="sng" spc="-15" dirty="0">
                <a:latin typeface="Times New Roman"/>
                <a:cs typeface="Times New Roman"/>
              </a:rPr>
              <a:t>N</a:t>
            </a:r>
            <a:r>
              <a:rPr sz="1900" i="1" u="sng" spc="-275" dirty="0">
                <a:latin typeface="Times New Roman"/>
                <a:cs typeface="Times New Roman"/>
              </a:rPr>
              <a:t> </a:t>
            </a:r>
            <a:r>
              <a:rPr sz="2350" u="sng" spc="-220" dirty="0">
                <a:latin typeface="Symbol"/>
                <a:cs typeface="Symbol"/>
              </a:rPr>
              <a:t></a:t>
            </a:r>
            <a:r>
              <a:rPr sz="1900" i="1" u="sng" spc="-15" dirty="0">
                <a:latin typeface="Times New Roman"/>
                <a:cs typeface="Times New Roman"/>
              </a:rPr>
              <a:t>Q</a:t>
            </a:r>
            <a:r>
              <a:rPr sz="1900" i="1" u="sng" spc="-95" dirty="0">
                <a:latin typeface="Times New Roman"/>
                <a:cs typeface="Times New Roman"/>
              </a:rPr>
              <a:t> </a:t>
            </a:r>
            <a:r>
              <a:rPr sz="1900" u="sng" spc="75" dirty="0">
                <a:latin typeface="Times New Roman"/>
                <a:cs typeface="Times New Roman"/>
              </a:rPr>
              <a:t>,</a:t>
            </a:r>
            <a:r>
              <a:rPr sz="2000" i="1" u="sng" spc="-80" dirty="0">
                <a:latin typeface="Symbol"/>
                <a:cs typeface="Symbol"/>
              </a:rPr>
              <a:t></a:t>
            </a:r>
            <a:r>
              <a:rPr sz="2000" i="1" spc="-220" dirty="0">
                <a:latin typeface="Times New Roman"/>
                <a:cs typeface="Times New Roman"/>
              </a:rPr>
              <a:t> </a:t>
            </a:r>
            <a:r>
              <a:rPr sz="2350" u="sng" spc="-165" dirty="0">
                <a:latin typeface="Symbol"/>
                <a:cs typeface="Symbol"/>
              </a:rPr>
              <a:t></a:t>
            </a:r>
            <a:r>
              <a:rPr sz="2350" dirty="0">
                <a:latin typeface="Times New Roman"/>
                <a:cs typeface="Times New Roman"/>
              </a:rPr>
              <a:t>	</a:t>
            </a:r>
            <a:r>
              <a:rPr sz="1900" u="sng" spc="-1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78971" y="2409256"/>
            <a:ext cx="118427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0870" algn="l"/>
              </a:tabLst>
            </a:pP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spc="150" dirty="0">
                <a:latin typeface="Times New Roman"/>
                <a:cs typeface="Times New Roman"/>
              </a:rPr>
              <a:t> </a:t>
            </a:r>
            <a:r>
              <a:rPr sz="2800" spc="-390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125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Symbol"/>
                <a:cs typeface="Symbol"/>
              </a:rPr>
              <a:t>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76546" y="3227727"/>
            <a:ext cx="1571625" cy="605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00"/>
              </a:lnSpc>
            </a:pPr>
            <a:r>
              <a:rPr sz="2850" u="sng" spc="-15" baseline="35087" dirty="0">
                <a:latin typeface="Times New Roman"/>
                <a:cs typeface="Times New Roman"/>
              </a:rPr>
              <a:t>1</a:t>
            </a:r>
            <a:r>
              <a:rPr sz="2850" spc="-247" baseline="35087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  <a:p>
            <a:pPr marL="15875">
              <a:lnSpc>
                <a:spcPts val="2260"/>
              </a:lnSpc>
              <a:tabLst>
                <a:tab pos="593725" algn="l"/>
              </a:tabLst>
            </a:pPr>
            <a:r>
              <a:rPr sz="1900" spc="-10" dirty="0">
                <a:latin typeface="Times New Roman"/>
                <a:cs typeface="Times New Roman"/>
              </a:rPr>
              <a:t>2	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35" dirty="0">
                <a:latin typeface="Symbol"/>
                <a:cs typeface="Symbol"/>
              </a:rPr>
              <a:t></a:t>
            </a:r>
            <a:r>
              <a:rPr sz="2450" spc="-385" dirty="0">
                <a:latin typeface="Symbol"/>
                <a:cs typeface="Symbol"/>
              </a:rPr>
              <a:t></a:t>
            </a: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47859" y="3361928"/>
            <a:ext cx="966469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i="1" spc="-120" baseline="-40277" dirty="0">
                <a:latin typeface="Symbol"/>
                <a:cs typeface="Symbol"/>
              </a:rPr>
              <a:t></a:t>
            </a:r>
            <a:r>
              <a:rPr sz="3000" i="1" spc="-397" baseline="-40277" dirty="0">
                <a:latin typeface="Times New Roman"/>
                <a:cs typeface="Times New Roman"/>
              </a:rPr>
              <a:t> </a:t>
            </a:r>
            <a:r>
              <a:rPr sz="3675" spc="-7" baseline="-32879" dirty="0">
                <a:latin typeface="Symbol"/>
                <a:cs typeface="Symbol"/>
              </a:rPr>
              <a:t>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200" i="1" spc="-15" baseline="-34722" dirty="0">
                <a:latin typeface="Times New Roman"/>
                <a:cs typeface="Times New Roman"/>
              </a:rPr>
              <a:t>i</a:t>
            </a:r>
            <a:r>
              <a:rPr sz="1200" i="1" baseline="-34722" dirty="0">
                <a:latin typeface="Times New Roman"/>
                <a:cs typeface="Times New Roman"/>
              </a:rPr>
              <a:t>  </a:t>
            </a:r>
            <a:r>
              <a:rPr sz="1200" i="1" spc="89" baseline="-34722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99494" y="4768791"/>
            <a:ext cx="154305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7205" algn="l"/>
              </a:tabLst>
            </a:pP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2800" spc="-390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125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Symbol"/>
                <a:cs typeface="Symbol"/>
              </a:rPr>
              <a:t>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70259" y="5378789"/>
            <a:ext cx="76898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2800" spc="-390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15204" y="5253607"/>
            <a:ext cx="1184910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7155" algn="r">
              <a:lnSpc>
                <a:spcPts val="1385"/>
              </a:lnSpc>
            </a:pPr>
            <a:r>
              <a:rPr sz="1600" i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</a:pPr>
            <a:r>
              <a:rPr sz="1900" i="1" spc="-10" dirty="0">
                <a:latin typeface="Times New Roman"/>
                <a:cs typeface="Times New Roman"/>
              </a:rPr>
              <a:t>S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125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Symbol"/>
                <a:cs typeface="Symbol"/>
              </a:rPr>
              <a:t>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4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85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Symbol"/>
                <a:cs typeface="Symbol"/>
              </a:rPr>
              <a:t>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74433" y="5425345"/>
            <a:ext cx="1225550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28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</a:t>
            </a:r>
            <a:r>
              <a:rPr sz="2000" i="1" spc="-220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Symbol"/>
                <a:cs typeface="Symbol"/>
              </a:rPr>
              <a:t>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78969" y="5823047"/>
            <a:ext cx="53403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0" dirty="0">
                <a:latin typeface="Times New Roman"/>
                <a:cs typeface="Times New Roman"/>
              </a:rPr>
              <a:t>n </a:t>
            </a:r>
            <a:r>
              <a:rPr sz="1900" i="1" spc="-1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800" spc="-390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89083" y="5823047"/>
            <a:ext cx="58547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0" dirty="0">
                <a:latin typeface="Times New Roman"/>
                <a:cs typeface="Times New Roman"/>
              </a:rPr>
              <a:t>S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125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Symbol"/>
                <a:cs typeface="Symbol"/>
              </a:rPr>
              <a:t>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19605" y="6268873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16465" y="6098495"/>
            <a:ext cx="330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16401" y="609849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74411" y="5653974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42457" y="5653974"/>
            <a:ext cx="330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42487" y="5653974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11860" y="5044028"/>
            <a:ext cx="329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20033" y="5230326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32353" y="4690810"/>
            <a:ext cx="426084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0" algn="r">
              <a:lnSpc>
                <a:spcPts val="193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  <a:p>
            <a:pPr marR="5080" algn="r">
              <a:lnSpc>
                <a:spcPts val="610"/>
              </a:lnSpc>
            </a:pPr>
            <a:r>
              <a:rPr sz="800" i="1" spc="-10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18374" y="4307138"/>
            <a:ext cx="329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81625" y="4493233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66445" y="4136783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62537" y="3731101"/>
            <a:ext cx="6851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309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070042" y="3374365"/>
            <a:ext cx="3663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12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20065" y="2855038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005010" y="2684695"/>
            <a:ext cx="329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16400" y="268469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18593" y="2161535"/>
            <a:ext cx="330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87679" y="2011480"/>
            <a:ext cx="292100" cy="424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8415" algn="r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900" spc="-35" dirty="0">
                <a:latin typeface="Symbol"/>
                <a:cs typeface="Symbol"/>
              </a:rPr>
              <a:t></a:t>
            </a:r>
            <a:r>
              <a:rPr sz="2000" i="1" spc="-80" dirty="0">
                <a:latin typeface="Symbol"/>
                <a:cs typeface="Symbol"/>
              </a:rPr>
              <a:t>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63047" y="6085878"/>
            <a:ext cx="58102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88885" y="6272246"/>
            <a:ext cx="51371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r>
              <a:rPr sz="1900" i="1" spc="-190" dirty="0">
                <a:latin typeface="Times New Roman"/>
                <a:cs typeface="Times New Roman"/>
              </a:rPr>
              <a:t> </a:t>
            </a:r>
            <a:r>
              <a:rPr sz="1200" spc="-22" baseline="59027" dirty="0">
                <a:latin typeface="Times New Roman"/>
                <a:cs typeface="Times New Roman"/>
              </a:rPr>
              <a:t>2</a:t>
            </a:r>
            <a:endParaRPr sz="1200" baseline="59027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80164" y="5037242"/>
            <a:ext cx="1080770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4 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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71219" y="4124358"/>
            <a:ext cx="132461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</a:tabLst>
            </a:pPr>
            <a:r>
              <a:rPr sz="1900" spc="-5" dirty="0">
                <a:latin typeface="Symbol"/>
                <a:cs typeface="Symbol"/>
              </a:rPr>
              <a:t>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dirty="0">
                <a:latin typeface="Times New Roman"/>
                <a:cs typeface="Times New Roman"/>
              </a:rPr>
              <a:t> 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76545" y="3990144"/>
            <a:ext cx="1246505" cy="605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260"/>
              </a:spcBef>
              <a:tabLst>
                <a:tab pos="417195" algn="l"/>
              </a:tabLst>
            </a:pPr>
            <a:r>
              <a:rPr sz="1900" spc="-10" dirty="0">
                <a:latin typeface="Times New Roman"/>
                <a:cs typeface="Times New Roman"/>
              </a:rPr>
              <a:t>2	</a:t>
            </a: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28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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494194" y="3954016"/>
            <a:ext cx="37973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455292" y="3191586"/>
            <a:ext cx="131254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  <a:tab pos="1299210" algn="l"/>
              </a:tabLst>
            </a:pPr>
            <a:r>
              <a:rPr sz="1900" u="sng" spc="-5" dirty="0">
                <a:latin typeface="Times New Roman"/>
                <a:cs typeface="Times New Roman"/>
              </a:rPr>
              <a:t> 	</a:t>
            </a:r>
            <a:r>
              <a:rPr sz="1900" u="sng" spc="-10" dirty="0">
                <a:latin typeface="Times New Roman"/>
                <a:cs typeface="Times New Roman"/>
              </a:rPr>
              <a:t>2</a:t>
            </a:r>
            <a:r>
              <a:rPr sz="1900" u="sng" spc="-275" dirty="0">
                <a:latin typeface="Times New Roman"/>
                <a:cs typeface="Times New Roman"/>
              </a:rPr>
              <a:t> </a:t>
            </a:r>
            <a:r>
              <a:rPr sz="1900" u="sng" spc="-5" dirty="0">
                <a:latin typeface="Symbol"/>
                <a:cs typeface="Symbol"/>
              </a:rPr>
              <a:t></a:t>
            </a:r>
            <a:r>
              <a:rPr sz="1900" u="sng" spc="-215" dirty="0">
                <a:latin typeface="Times New Roman"/>
                <a:cs typeface="Times New Roman"/>
              </a:rPr>
              <a:t> </a:t>
            </a:r>
            <a:r>
              <a:rPr sz="1900" i="1" u="sng" spc="-10" dirty="0">
                <a:latin typeface="Times New Roman"/>
                <a:cs typeface="Times New Roman"/>
              </a:rPr>
              <a:t>S </a:t>
            </a:r>
            <a:r>
              <a:rPr sz="1900" i="1" u="sng" spc="-204" dirty="0">
                <a:latin typeface="Times New Roman"/>
                <a:cs typeface="Times New Roman"/>
              </a:rPr>
              <a:t> </a:t>
            </a:r>
            <a:r>
              <a:rPr sz="1900" u="sng" spc="-5" dirty="0">
                <a:latin typeface="Symbol"/>
                <a:cs typeface="Symbol"/>
              </a:rPr>
              <a:t></a:t>
            </a:r>
            <a:r>
              <a:rPr sz="1900" u="sng" spc="-245" dirty="0">
                <a:latin typeface="Times New Roman"/>
                <a:cs typeface="Times New Roman"/>
              </a:rPr>
              <a:t> </a:t>
            </a:r>
            <a:r>
              <a:rPr sz="1900" i="1" u="sng" spc="-10" dirty="0">
                <a:latin typeface="Times New Roman"/>
                <a:cs typeface="Times New Roman"/>
              </a:rPr>
              <a:t>n </a:t>
            </a:r>
            <a:r>
              <a:rPr sz="1900" i="1" u="sng" dirty="0">
                <a:latin typeface="Times New Roman"/>
                <a:cs typeface="Times New Roman"/>
              </a:rPr>
              <a:t>	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463519" y="2672068"/>
            <a:ext cx="58102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589123" y="2858461"/>
            <a:ext cx="51371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r>
              <a:rPr sz="1900" i="1" spc="-190" dirty="0">
                <a:latin typeface="Times New Roman"/>
                <a:cs typeface="Times New Roman"/>
              </a:rPr>
              <a:t> </a:t>
            </a:r>
            <a:r>
              <a:rPr sz="1200" spc="-22" baseline="59027" dirty="0">
                <a:latin typeface="Times New Roman"/>
                <a:cs typeface="Times New Roman"/>
              </a:rPr>
              <a:t>2</a:t>
            </a:r>
            <a:endParaRPr sz="1200" baseline="59027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55574" y="1978458"/>
            <a:ext cx="1882139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3855" algn="l"/>
              </a:tabLst>
            </a:pP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25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Q</a:t>
            </a:r>
            <a:r>
              <a:rPr sz="1900" i="1" spc="1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0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K</a:t>
            </a:r>
            <a:r>
              <a:rPr sz="1900" i="1" spc="14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51658" y="6075468"/>
            <a:ext cx="38798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80" dirty="0">
                <a:latin typeface="Symbol"/>
                <a:cs typeface="Symbol"/>
              </a:rPr>
              <a:t></a:t>
            </a:r>
            <a:r>
              <a:rPr sz="2000" i="1" spc="1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76545" y="4727047"/>
            <a:ext cx="244475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1</a:t>
            </a:r>
            <a:r>
              <a:rPr sz="1900" spc="-165" dirty="0">
                <a:latin typeface="Times New Roman"/>
                <a:cs typeface="Times New Roman"/>
              </a:rPr>
              <a:t> </a:t>
            </a:r>
            <a:r>
              <a:rPr sz="2850" spc="-7" baseline="-35087" dirty="0">
                <a:latin typeface="Symbol"/>
                <a:cs typeface="Symbol"/>
              </a:rPr>
              <a:t></a:t>
            </a:r>
            <a:endParaRPr sz="2850" baseline="-35087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35493" y="4124358"/>
            <a:ext cx="8572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Symbol"/>
                <a:cs typeface="Symbol"/>
              </a:rPr>
              <a:t>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51659" y="2661656"/>
            <a:ext cx="38798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80" dirty="0">
                <a:latin typeface="Symbol"/>
                <a:cs typeface="Symbol"/>
              </a:rPr>
              <a:t></a:t>
            </a:r>
            <a:r>
              <a:rPr sz="2000" i="1" spc="1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537447" y="5876453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210717" y="5485035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63532" y="5432171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53181" y="4875042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032639" y="4822155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051938" y="2180107"/>
            <a:ext cx="14541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15260" y="4124398"/>
            <a:ext cx="180975" cy="291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i="1" spc="-22" baseline="-16666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sz="135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859791" y="4861752"/>
            <a:ext cx="93091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sz="1800" i="1" spc="1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800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8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18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α</a:t>
            </a: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56865" y="4983610"/>
            <a:ext cx="850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55654" y="5445121"/>
            <a:ext cx="287655" cy="288925"/>
          </a:xfrm>
          <a:custGeom>
            <a:avLst/>
            <a:gdLst/>
            <a:ahLst/>
            <a:cxnLst/>
            <a:rect l="l" t="t" r="r" b="b"/>
            <a:pathLst>
              <a:path w="287655" h="288925">
                <a:moveTo>
                  <a:pt x="0" y="288929"/>
                </a:moveTo>
                <a:lnTo>
                  <a:pt x="287334" y="0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28900" y="5445121"/>
            <a:ext cx="287655" cy="288925"/>
          </a:xfrm>
          <a:custGeom>
            <a:avLst/>
            <a:gdLst/>
            <a:ahLst/>
            <a:cxnLst/>
            <a:rect l="l" t="t" r="r" b="b"/>
            <a:pathLst>
              <a:path w="287655" h="288925">
                <a:moveTo>
                  <a:pt x="0" y="288929"/>
                </a:moveTo>
                <a:lnTo>
                  <a:pt x="287405" y="0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délník 91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95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0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Omezení kapitálem, počtem objednávek, velikostí skladu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504571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5" dirty="0">
                <a:latin typeface="Times New Roman"/>
                <a:cs typeface="Times New Roman"/>
              </a:rPr>
              <a:t>Ob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a</a:t>
            </a:r>
            <a:r>
              <a:rPr sz="2000" u="heavy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ř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i</a:t>
            </a:r>
            <a:r>
              <a:rPr sz="2000" u="heavy" spc="-3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r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ů</a:t>
            </a:r>
            <a:r>
              <a:rPr sz="2000" u="heavy" spc="-10" dirty="0">
                <a:latin typeface="Times New Roman"/>
                <a:cs typeface="Times New Roman"/>
              </a:rPr>
              <a:t>z</a:t>
            </a:r>
            <a:r>
              <a:rPr sz="2000" u="heavy" spc="-20" dirty="0">
                <a:latin typeface="Times New Roman"/>
                <a:cs typeface="Times New Roman"/>
              </a:rPr>
              <a:t>n</a:t>
            </a:r>
            <a:r>
              <a:rPr sz="2000" u="heavy" spc="-50" dirty="0">
                <a:latin typeface="Times New Roman"/>
                <a:cs typeface="Times New Roman"/>
              </a:rPr>
              <a:t>ý</a:t>
            </a:r>
            <a:r>
              <a:rPr sz="2000" u="heavy" spc="-10" dirty="0">
                <a:latin typeface="Times New Roman"/>
                <a:cs typeface="Times New Roman"/>
              </a:rPr>
              <a:t>ch</a:t>
            </a:r>
            <a:r>
              <a:rPr sz="2000" u="heavy" spc="5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60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eze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ích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čtu </a:t>
            </a:r>
            <a:r>
              <a:rPr sz="2000" dirty="0">
                <a:latin typeface="Times New Roman"/>
                <a:cs typeface="Times New Roman"/>
              </a:rPr>
              <a:t>dod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ek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O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50" dirty="0">
                <a:latin typeface="Times New Roman"/>
                <a:cs typeface="Times New Roman"/>
              </a:rPr>
              <a:t>ý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Q</a:t>
            </a:r>
            <a:r>
              <a:rPr sz="2025" i="1" spc="0" baseline="-20576" dirty="0">
                <a:latin typeface="Times New Roman"/>
                <a:cs typeface="Times New Roman"/>
              </a:rPr>
              <a:t>i</a:t>
            </a:r>
            <a:r>
              <a:rPr sz="2025" i="1" spc="-15" baseline="24691" dirty="0">
                <a:latin typeface="Times New Roman"/>
                <a:cs typeface="Times New Roman"/>
              </a:rPr>
              <a:t>*</a:t>
            </a:r>
            <a:endParaRPr sz="2025" baseline="2469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6623" y="2192178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932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0696" y="2192178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42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1488" y="289696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194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0250" y="3645908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31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74322" y="3645908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42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0451" y="3645908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27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76445" y="5570571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91"/>
                </a:moveTo>
                <a:lnTo>
                  <a:pt x="33121" y="0"/>
                </a:lnTo>
              </a:path>
            </a:pathLst>
          </a:custGeom>
          <a:ln w="51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9567" y="5573286"/>
            <a:ext cx="48895" cy="242570"/>
          </a:xfrm>
          <a:custGeom>
            <a:avLst/>
            <a:gdLst/>
            <a:ahLst/>
            <a:cxnLst/>
            <a:rect l="l" t="t" r="r" b="b"/>
            <a:pathLst>
              <a:path w="48894" h="242570">
                <a:moveTo>
                  <a:pt x="0" y="0"/>
                </a:moveTo>
                <a:lnTo>
                  <a:pt x="48841" y="242337"/>
                </a:lnTo>
              </a:path>
            </a:pathLst>
          </a:custGeom>
          <a:ln w="99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60825" y="5183928"/>
            <a:ext cx="56515" cy="631825"/>
          </a:xfrm>
          <a:custGeom>
            <a:avLst/>
            <a:gdLst/>
            <a:ahLst/>
            <a:cxnLst/>
            <a:rect l="l" t="t" r="r" b="b"/>
            <a:pathLst>
              <a:path w="56515" h="631825">
                <a:moveTo>
                  <a:pt x="0" y="631695"/>
                </a:moveTo>
                <a:lnTo>
                  <a:pt x="56089" y="0"/>
                </a:lnTo>
              </a:path>
            </a:pathLst>
          </a:custGeom>
          <a:ln w="50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16915" y="5183928"/>
            <a:ext cx="1289050" cy="0"/>
          </a:xfrm>
          <a:custGeom>
            <a:avLst/>
            <a:gdLst/>
            <a:ahLst/>
            <a:cxnLst/>
            <a:rect l="l" t="t" r="r" b="b"/>
            <a:pathLst>
              <a:path w="1289050">
                <a:moveTo>
                  <a:pt x="0" y="0"/>
                </a:moveTo>
                <a:lnTo>
                  <a:pt x="1288756" y="0"/>
                </a:lnTo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1367" y="1904322"/>
            <a:ext cx="316103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30" dirty="0">
                <a:latin typeface="Times New Roman"/>
                <a:cs typeface="Times New Roman"/>
              </a:rPr>
              <a:t>N</a:t>
            </a:r>
            <a:r>
              <a:rPr sz="1900" i="1" spc="-270" dirty="0">
                <a:latin typeface="Times New Roman"/>
                <a:cs typeface="Times New Roman"/>
              </a:rPr>
              <a:t> </a:t>
            </a:r>
            <a:r>
              <a:rPr sz="2350" spc="-229" dirty="0">
                <a:latin typeface="Symbol"/>
                <a:cs typeface="Symbol"/>
              </a:rPr>
              <a:t>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2350" spc="-175" dirty="0">
                <a:latin typeface="Symbol"/>
                <a:cs typeface="Symbol"/>
              </a:rPr>
              <a:t></a:t>
            </a:r>
            <a:r>
              <a:rPr sz="2350" spc="-27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2850" i="1" spc="67" baseline="35087" dirty="0">
                <a:latin typeface="Times New Roman"/>
                <a:cs typeface="Times New Roman"/>
              </a:rPr>
              <a:t>S</a:t>
            </a:r>
            <a:r>
              <a:rPr sz="1200" i="1" spc="-15" baseline="48611" dirty="0">
                <a:latin typeface="Times New Roman"/>
                <a:cs typeface="Times New Roman"/>
              </a:rPr>
              <a:t>i</a:t>
            </a:r>
            <a:r>
              <a:rPr sz="1200" i="1" baseline="48611" dirty="0">
                <a:latin typeface="Times New Roman"/>
                <a:cs typeface="Times New Roman"/>
              </a:rPr>
              <a:t>  </a:t>
            </a:r>
            <a:r>
              <a:rPr sz="1200" i="1" spc="52" baseline="48611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80" dirty="0">
                <a:latin typeface="Times New Roman"/>
                <a:cs typeface="Times New Roman"/>
              </a:rPr>
              <a:t> </a:t>
            </a:r>
            <a:r>
              <a:rPr sz="2850" spc="-30" baseline="33625" dirty="0">
                <a:latin typeface="Times New Roman"/>
                <a:cs typeface="Times New Roman"/>
              </a:rPr>
              <a:t>1</a:t>
            </a:r>
            <a:r>
              <a:rPr sz="2850" spc="-240" baseline="336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1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1362" y="3338767"/>
            <a:ext cx="4961255" cy="43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30" dirty="0">
                <a:latin typeface="Times New Roman"/>
                <a:cs typeface="Times New Roman"/>
              </a:rPr>
              <a:t>N</a:t>
            </a:r>
            <a:r>
              <a:rPr sz="1900" i="1" spc="-270" dirty="0">
                <a:latin typeface="Times New Roman"/>
                <a:cs typeface="Times New Roman"/>
              </a:rPr>
              <a:t> </a:t>
            </a:r>
            <a:r>
              <a:rPr sz="2350" spc="-229" dirty="0">
                <a:latin typeface="Symbol"/>
                <a:cs typeface="Symbol"/>
              </a:rPr>
              <a:t>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,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</a:t>
            </a:r>
            <a:r>
              <a:rPr sz="2000" i="1" spc="-180" dirty="0">
                <a:latin typeface="Times New Roman"/>
                <a:cs typeface="Times New Roman"/>
              </a:rPr>
              <a:t> </a:t>
            </a:r>
            <a:r>
              <a:rPr sz="2350" spc="-175" dirty="0">
                <a:latin typeface="Symbol"/>
                <a:cs typeface="Symbol"/>
              </a:rPr>
              <a:t></a:t>
            </a:r>
            <a:r>
              <a:rPr sz="2350" spc="-27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2850" i="1" spc="67" baseline="35087" dirty="0">
                <a:latin typeface="Times New Roman"/>
                <a:cs typeface="Times New Roman"/>
              </a:rPr>
              <a:t>S</a:t>
            </a:r>
            <a:r>
              <a:rPr sz="1200" i="1" spc="-15" baseline="48611" dirty="0">
                <a:latin typeface="Times New Roman"/>
                <a:cs typeface="Times New Roman"/>
              </a:rPr>
              <a:t>i</a:t>
            </a:r>
            <a:r>
              <a:rPr sz="1200" i="1" baseline="48611" dirty="0">
                <a:latin typeface="Times New Roman"/>
                <a:cs typeface="Times New Roman"/>
              </a:rPr>
              <a:t>  </a:t>
            </a:r>
            <a:r>
              <a:rPr sz="1200" i="1" spc="60" baseline="48611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75" dirty="0">
                <a:latin typeface="Times New Roman"/>
                <a:cs typeface="Times New Roman"/>
              </a:rPr>
              <a:t> </a:t>
            </a:r>
            <a:r>
              <a:rPr sz="2850" spc="-30" baseline="33625" dirty="0">
                <a:latin typeface="Times New Roman"/>
                <a:cs typeface="Times New Roman"/>
              </a:rPr>
              <a:t>1</a:t>
            </a:r>
            <a:r>
              <a:rPr sz="2850" spc="-247" baseline="336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1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9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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0" dirty="0">
                <a:latin typeface="Times New Roman"/>
                <a:cs typeface="Times New Roman"/>
              </a:rPr>
              <a:t> </a:t>
            </a:r>
            <a:r>
              <a:rPr sz="2850" spc="52" baseline="36549" dirty="0">
                <a:latin typeface="Symbol"/>
                <a:cs typeface="Symbol"/>
              </a:rPr>
              <a:t>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2850" i="1" spc="67" baseline="35087" dirty="0">
                <a:latin typeface="Times New Roman"/>
                <a:cs typeface="Times New Roman"/>
              </a:rPr>
              <a:t>S</a:t>
            </a:r>
            <a:r>
              <a:rPr sz="1200" i="1" spc="-15" baseline="48611" dirty="0">
                <a:latin typeface="Times New Roman"/>
                <a:cs typeface="Times New Roman"/>
              </a:rPr>
              <a:t>i</a:t>
            </a:r>
            <a:r>
              <a:rPr sz="1200" i="1" baseline="48611" dirty="0">
                <a:latin typeface="Times New Roman"/>
                <a:cs typeface="Times New Roman"/>
              </a:rPr>
              <a:t>   </a:t>
            </a:r>
            <a:r>
              <a:rPr sz="1200" i="1" spc="-112" baseline="48611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50" dirty="0">
                <a:latin typeface="Times New Roman"/>
                <a:cs typeface="Times New Roman"/>
              </a:rPr>
              <a:t>O</a:t>
            </a:r>
            <a:r>
              <a:rPr sz="2850" spc="-22" baseline="36549" dirty="0">
                <a:latin typeface="Symbol"/>
                <a:cs typeface="Symbol"/>
              </a:rPr>
              <a:t></a:t>
            </a:r>
            <a:endParaRPr sz="2850" baseline="36549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6289" y="4014071"/>
            <a:ext cx="962660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u="sng" spc="-40" dirty="0">
                <a:latin typeface="Symbol"/>
                <a:cs typeface="Symbol"/>
              </a:rPr>
              <a:t></a:t>
            </a:r>
            <a:r>
              <a:rPr sz="1900" i="1" u="sng" spc="-30" dirty="0">
                <a:latin typeface="Times New Roman"/>
                <a:cs typeface="Times New Roman"/>
              </a:rPr>
              <a:t>N</a:t>
            </a:r>
            <a:r>
              <a:rPr sz="1900" i="1" u="sng" spc="-275" dirty="0">
                <a:latin typeface="Times New Roman"/>
                <a:cs typeface="Times New Roman"/>
              </a:rPr>
              <a:t> </a:t>
            </a:r>
            <a:r>
              <a:rPr sz="2350" u="sng" spc="-229" dirty="0">
                <a:latin typeface="Symbol"/>
                <a:cs typeface="Symbol"/>
              </a:rPr>
              <a:t></a:t>
            </a:r>
            <a:r>
              <a:rPr sz="1900" i="1" u="sng" spc="-30" dirty="0">
                <a:latin typeface="Times New Roman"/>
                <a:cs typeface="Times New Roman"/>
              </a:rPr>
              <a:t>Q</a:t>
            </a:r>
            <a:r>
              <a:rPr sz="1900" i="1" u="sng" spc="-95" dirty="0">
                <a:latin typeface="Times New Roman"/>
                <a:cs typeface="Times New Roman"/>
              </a:rPr>
              <a:t> </a:t>
            </a:r>
            <a:r>
              <a:rPr sz="1900" u="sng" spc="-10" dirty="0">
                <a:latin typeface="Times New Roman"/>
                <a:cs typeface="Times New Roman"/>
              </a:rPr>
              <a:t>,</a:t>
            </a:r>
            <a:r>
              <a:rPr sz="1900" u="sng" spc="-215" dirty="0">
                <a:latin typeface="Times New Roman"/>
                <a:cs typeface="Times New Roman"/>
              </a:rPr>
              <a:t> </a:t>
            </a:r>
            <a:r>
              <a:rPr sz="2000" i="1" u="sng" spc="-80" dirty="0">
                <a:latin typeface="Symbol"/>
                <a:cs typeface="Symbol"/>
              </a:rPr>
              <a:t></a:t>
            </a:r>
            <a:r>
              <a:rPr sz="2000" i="1" spc="-180" dirty="0">
                <a:latin typeface="Times New Roman"/>
                <a:cs typeface="Times New Roman"/>
              </a:rPr>
              <a:t> </a:t>
            </a:r>
            <a:r>
              <a:rPr sz="2350" u="sng" spc="-175" dirty="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29360" y="5099268"/>
            <a:ext cx="1299845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650" spc="-335" dirty="0">
                <a:latin typeface="Symbol"/>
                <a:cs typeface="Symbol"/>
              </a:rPr>
              <a:t>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</a:t>
            </a:r>
            <a:r>
              <a:rPr sz="2000" i="1" spc="-180" dirty="0">
                <a:latin typeface="Times New Roman"/>
                <a:cs typeface="Times New Roman"/>
              </a:rPr>
              <a:t> </a:t>
            </a:r>
            <a:r>
              <a:rPr sz="2650" spc="-275" dirty="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5635" y="5718466"/>
            <a:ext cx="3403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972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s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3073" y="5362587"/>
            <a:ext cx="13074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  <a:tab pos="764540" algn="l"/>
                <a:tab pos="1294130" algn="l"/>
              </a:tabLst>
            </a:pPr>
            <a:r>
              <a:rPr sz="800" i="1" u="sng" spc="-10" dirty="0">
                <a:latin typeface="Times New Roman"/>
                <a:cs typeface="Times New Roman"/>
              </a:rPr>
              <a:t> 	i 	j 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7431" y="553252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0259" y="4754805"/>
            <a:ext cx="3338829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39"/>
              </a:lnSpc>
            </a:pP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i="1" spc="100" dirty="0">
                <a:latin typeface="Times New Roman"/>
                <a:cs typeface="Times New Roman"/>
              </a:rPr>
              <a:t>Q</a:t>
            </a:r>
            <a:r>
              <a:rPr sz="1200" spc="-22" baseline="59027" dirty="0">
                <a:latin typeface="Times New Roman"/>
                <a:cs typeface="Times New Roman"/>
              </a:rPr>
              <a:t>2</a:t>
            </a:r>
            <a:r>
              <a:rPr sz="1200" baseline="59027" dirty="0">
                <a:latin typeface="Times New Roman"/>
                <a:cs typeface="Times New Roman"/>
              </a:rPr>
              <a:t> </a:t>
            </a:r>
            <a:r>
              <a:rPr sz="1200" spc="44" baseline="59027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spc="-15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15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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O</a:t>
            </a:r>
            <a:endParaRPr sz="1900">
              <a:latin typeface="Times New Roman"/>
              <a:cs typeface="Times New Roman"/>
            </a:endParaRPr>
          </a:p>
          <a:p>
            <a:pPr marR="61594" algn="ctr">
              <a:lnSpc>
                <a:spcPts val="600"/>
              </a:lnSpc>
              <a:tabLst>
                <a:tab pos="313055" algn="l"/>
                <a:tab pos="743585" algn="l"/>
                <a:tab pos="1062990" algn="l"/>
                <a:tab pos="248348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	i	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66271" y="4577191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74498" y="4241981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36286" y="4391488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46291" y="4391488"/>
            <a:ext cx="6826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135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j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48842" y="4577191"/>
            <a:ext cx="98488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4244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88925" y="4241981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3290" y="4241981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71223" y="3862494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34563" y="3676804"/>
            <a:ext cx="9017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84963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i	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02796" y="3676804"/>
            <a:ext cx="13347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9349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61023" y="386249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02224" y="3113544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89163" y="2778430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80934" y="2223051"/>
            <a:ext cx="9017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84963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i	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02793" y="2223051"/>
            <a:ext cx="10807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9494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07382" y="240895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75483" y="5536020"/>
            <a:ext cx="71437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2749" y="5350329"/>
            <a:ext cx="46482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50" dirty="0">
                <a:latin typeface="Times New Roman"/>
                <a:cs typeface="Times New Roman"/>
              </a:rPr>
              <a:t>Q</a:t>
            </a:r>
            <a:r>
              <a:rPr sz="1200" spc="-22" baseline="59027" dirty="0">
                <a:latin typeface="Times New Roman"/>
                <a:cs typeface="Times New Roman"/>
              </a:rPr>
              <a:t>*</a:t>
            </a:r>
            <a:r>
              <a:rPr sz="1200" baseline="59027" dirty="0">
                <a:latin typeface="Times New Roman"/>
                <a:cs typeface="Times New Roman"/>
              </a:rPr>
              <a:t>   </a:t>
            </a:r>
            <a:r>
              <a:rPr sz="1900" spc="-25" dirty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30630" y="4209340"/>
            <a:ext cx="37655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O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01589" y="4407970"/>
            <a:ext cx="264160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i="1" spc="150" baseline="-24853" dirty="0">
                <a:latin typeface="Times New Roman"/>
                <a:cs typeface="Times New Roman"/>
              </a:rPr>
              <a:t>Q</a:t>
            </a: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02802" y="4072761"/>
            <a:ext cx="346710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3375" algn="l"/>
              </a:tabLst>
            </a:pPr>
            <a:r>
              <a:rPr sz="1900" i="1" u="sng" spc="-130" dirty="0">
                <a:latin typeface="Times New Roman"/>
                <a:cs typeface="Times New Roman"/>
              </a:rPr>
              <a:t> </a:t>
            </a:r>
            <a:r>
              <a:rPr sz="1900" i="1" u="sng" spc="-15" dirty="0">
                <a:latin typeface="Times New Roman"/>
                <a:cs typeface="Times New Roman"/>
              </a:rPr>
              <a:t>S </a:t>
            </a:r>
            <a:r>
              <a:rPr sz="1900" i="1" u="sng" dirty="0">
                <a:latin typeface="Times New Roman"/>
                <a:cs typeface="Times New Roman"/>
              </a:rPr>
              <a:t>	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63235" y="4198973"/>
            <a:ext cx="2631440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  <a:tab pos="1334135" algn="l"/>
              </a:tabLst>
            </a:pP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5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</a:t>
            </a:r>
            <a:r>
              <a:rPr sz="1900" i="1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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16030" y="4407970"/>
            <a:ext cx="264160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i="1" spc="150" baseline="-24853" dirty="0">
                <a:latin typeface="Times New Roman"/>
                <a:cs typeface="Times New Roman"/>
              </a:rPr>
              <a:t>Q</a:t>
            </a: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17245" y="4072761"/>
            <a:ext cx="953769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1055" algn="l"/>
              </a:tabLst>
            </a:pPr>
            <a:r>
              <a:rPr sz="1900" i="1" u="sng" spc="-130" dirty="0">
                <a:latin typeface="Times New Roman"/>
                <a:cs typeface="Times New Roman"/>
              </a:rPr>
              <a:t> </a:t>
            </a:r>
            <a:r>
              <a:rPr sz="1900" i="1" u="sng" spc="-15" dirty="0">
                <a:latin typeface="Times New Roman"/>
                <a:cs typeface="Times New Roman"/>
              </a:rPr>
              <a:t>S </a:t>
            </a:r>
            <a:r>
              <a:rPr sz="1900" i="1" u="sng" dirty="0">
                <a:latin typeface="Times New Roman"/>
                <a:cs typeface="Times New Roman"/>
              </a:rPr>
              <a:t> </a:t>
            </a:r>
            <a:r>
              <a:rPr sz="1900" i="1" u="sng" spc="-18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u="sng" spc="-2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8611" y="4395030"/>
            <a:ext cx="31305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40" dirty="0">
                <a:latin typeface="Symbol"/>
                <a:cs typeface="Symbol"/>
              </a:rPr>
              <a:t>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06546" y="3693285"/>
            <a:ext cx="197485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30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96347" y="3693285"/>
            <a:ext cx="916305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3590" algn="l"/>
              </a:tabLst>
            </a:pP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spc="-10" dirty="0">
                <a:latin typeface="Times New Roman"/>
                <a:cs typeface="Times New Roman"/>
              </a:rPr>
              <a:t> 	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37560" y="2944322"/>
            <a:ext cx="197485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30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61730" y="2608911"/>
            <a:ext cx="144780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20" dirty="0"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42690" y="2239436"/>
            <a:ext cx="916305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3590" algn="l"/>
              </a:tabLst>
            </a:pP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spc="-10" dirty="0">
                <a:latin typeface="Times New Roman"/>
                <a:cs typeface="Times New Roman"/>
              </a:rPr>
              <a:t> 	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25289" y="3576117"/>
            <a:ext cx="116839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Symbol"/>
                <a:cs typeface="Symbol"/>
              </a:rPr>
              <a:t>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00222" y="3733519"/>
            <a:ext cx="488950" cy="78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1435" algn="r">
              <a:lnSpc>
                <a:spcPct val="100000"/>
              </a:lnSpc>
            </a:pPr>
            <a:r>
              <a:rPr sz="1900" spc="-15" dirty="0">
                <a:latin typeface="Symbol"/>
                <a:cs typeface="Symbol"/>
              </a:rPr>
              <a:t></a:t>
            </a:r>
            <a:endParaRPr sz="19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1530"/>
              </a:spcBef>
            </a:pP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sz="1800" i="1" spc="1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800" i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800" i="1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800" baseline="25462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42023" y="3576118"/>
            <a:ext cx="116839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42023" y="3733520"/>
            <a:ext cx="116839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Symbol"/>
                <a:cs typeface="Symbol"/>
              </a:rPr>
              <a:t>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20438" y="2745479"/>
            <a:ext cx="32766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5" dirty="0">
                <a:latin typeface="Symbol"/>
                <a:cs typeface="Symbol"/>
              </a:rPr>
              <a:t>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71217" y="2793059"/>
            <a:ext cx="1530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30151" y="4410245"/>
            <a:ext cx="144780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62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Omezení kapitálem, počtem objednávek, velikostí skladu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5045710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5" dirty="0">
                <a:latin typeface="Times New Roman"/>
                <a:cs typeface="Times New Roman"/>
              </a:rPr>
              <a:t>Ob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a</a:t>
            </a:r>
            <a:r>
              <a:rPr sz="2000" u="heavy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ř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i</a:t>
            </a:r>
            <a:r>
              <a:rPr sz="2000" u="heavy" spc="-3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r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ů</a:t>
            </a:r>
            <a:r>
              <a:rPr sz="2000" u="heavy" spc="-10" dirty="0">
                <a:latin typeface="Times New Roman"/>
                <a:cs typeface="Times New Roman"/>
              </a:rPr>
              <a:t>z</a:t>
            </a:r>
            <a:r>
              <a:rPr sz="2000" u="heavy" spc="-20" dirty="0">
                <a:latin typeface="Times New Roman"/>
                <a:cs typeface="Times New Roman"/>
              </a:rPr>
              <a:t>n</a:t>
            </a:r>
            <a:r>
              <a:rPr sz="2000" u="heavy" spc="-50" dirty="0">
                <a:latin typeface="Times New Roman"/>
                <a:cs typeface="Times New Roman"/>
              </a:rPr>
              <a:t>ý</a:t>
            </a:r>
            <a:r>
              <a:rPr sz="2000" u="heavy" spc="-10" dirty="0">
                <a:latin typeface="Times New Roman"/>
                <a:cs typeface="Times New Roman"/>
              </a:rPr>
              <a:t>ch</a:t>
            </a:r>
            <a:r>
              <a:rPr sz="2000" u="heavy" spc="5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60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eze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ích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čtu </a:t>
            </a:r>
            <a:r>
              <a:rPr sz="2000" dirty="0">
                <a:latin typeface="Times New Roman"/>
                <a:cs typeface="Times New Roman"/>
              </a:rPr>
              <a:t>dod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ek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O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50" dirty="0">
                <a:latin typeface="Times New Roman"/>
                <a:cs typeface="Times New Roman"/>
              </a:rPr>
              <a:t>ý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1020" y="206951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141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75356" y="2069516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>
                <a:moveTo>
                  <a:pt x="0" y="0"/>
                </a:moveTo>
                <a:lnTo>
                  <a:pt x="222372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4551" y="2801095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0" y="0"/>
                </a:moveTo>
                <a:lnTo>
                  <a:pt x="1260112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5090" y="2890831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71"/>
                </a:moveTo>
                <a:lnTo>
                  <a:pt x="33338" y="0"/>
                </a:lnTo>
              </a:path>
            </a:pathLst>
          </a:custGeom>
          <a:ln w="5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8428" y="2893354"/>
            <a:ext cx="48895" cy="243204"/>
          </a:xfrm>
          <a:custGeom>
            <a:avLst/>
            <a:gdLst/>
            <a:ahLst/>
            <a:cxnLst/>
            <a:rect l="l" t="t" r="r" b="b"/>
            <a:pathLst>
              <a:path w="48894" h="243205">
                <a:moveTo>
                  <a:pt x="0" y="0"/>
                </a:moveTo>
                <a:lnTo>
                  <a:pt x="48805" y="242956"/>
                </a:lnTo>
              </a:path>
            </a:pathLst>
          </a:custGeom>
          <a:ln w="99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9649" y="2503054"/>
            <a:ext cx="55880" cy="633730"/>
          </a:xfrm>
          <a:custGeom>
            <a:avLst/>
            <a:gdLst/>
            <a:ahLst/>
            <a:cxnLst/>
            <a:rect l="l" t="t" r="r" b="b"/>
            <a:pathLst>
              <a:path w="55880" h="633730">
                <a:moveTo>
                  <a:pt x="0" y="633257"/>
                </a:moveTo>
                <a:lnTo>
                  <a:pt x="55817" y="0"/>
                </a:lnTo>
              </a:path>
            </a:pathLst>
          </a:custGeom>
          <a:ln w="5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5467" y="2503054"/>
            <a:ext cx="1289685" cy="0"/>
          </a:xfrm>
          <a:custGeom>
            <a:avLst/>
            <a:gdLst/>
            <a:ahLst/>
            <a:cxnLst/>
            <a:rect l="l" t="t" r="r" b="b"/>
            <a:pathLst>
              <a:path w="1289685">
                <a:moveTo>
                  <a:pt x="0" y="0"/>
                </a:moveTo>
                <a:lnTo>
                  <a:pt x="1289101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7943" y="3563448"/>
            <a:ext cx="1044575" cy="0"/>
          </a:xfrm>
          <a:custGeom>
            <a:avLst/>
            <a:gdLst/>
            <a:ahLst/>
            <a:cxnLst/>
            <a:rect l="l" t="t" r="r" b="b"/>
            <a:pathLst>
              <a:path w="1044575">
                <a:moveTo>
                  <a:pt x="0" y="0"/>
                </a:moveTo>
                <a:lnTo>
                  <a:pt x="1044046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8471" y="3653183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71"/>
                </a:moveTo>
                <a:lnTo>
                  <a:pt x="33350" y="0"/>
                </a:lnTo>
              </a:path>
            </a:pathLst>
          </a:custGeom>
          <a:ln w="5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1821" y="3655614"/>
            <a:ext cx="48895" cy="243204"/>
          </a:xfrm>
          <a:custGeom>
            <a:avLst/>
            <a:gdLst/>
            <a:ahLst/>
            <a:cxnLst/>
            <a:rect l="l" t="t" r="r" b="b"/>
            <a:pathLst>
              <a:path w="48894" h="243204">
                <a:moveTo>
                  <a:pt x="0" y="0"/>
                </a:moveTo>
                <a:lnTo>
                  <a:pt x="48790" y="242938"/>
                </a:lnTo>
              </a:path>
            </a:pathLst>
          </a:custGeom>
          <a:ln w="99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83029" y="3265406"/>
            <a:ext cx="55880" cy="633730"/>
          </a:xfrm>
          <a:custGeom>
            <a:avLst/>
            <a:gdLst/>
            <a:ahLst/>
            <a:cxnLst/>
            <a:rect l="l" t="t" r="r" b="b"/>
            <a:pathLst>
              <a:path w="55880" h="633729">
                <a:moveTo>
                  <a:pt x="0" y="633146"/>
                </a:moveTo>
                <a:lnTo>
                  <a:pt x="55826" y="0"/>
                </a:lnTo>
              </a:path>
            </a:pathLst>
          </a:custGeom>
          <a:ln w="5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8856" y="3265406"/>
            <a:ext cx="1073150" cy="0"/>
          </a:xfrm>
          <a:custGeom>
            <a:avLst/>
            <a:gdLst/>
            <a:ahLst/>
            <a:cxnLst/>
            <a:rect l="l" t="t" r="r" b="b"/>
            <a:pathLst>
              <a:path w="1073150">
                <a:moveTo>
                  <a:pt x="0" y="0"/>
                </a:moveTo>
                <a:lnTo>
                  <a:pt x="1073040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92910" y="4326013"/>
            <a:ext cx="953769" cy="0"/>
          </a:xfrm>
          <a:custGeom>
            <a:avLst/>
            <a:gdLst/>
            <a:ahLst/>
            <a:cxnLst/>
            <a:rect l="l" t="t" r="r" b="b"/>
            <a:pathLst>
              <a:path w="953769">
                <a:moveTo>
                  <a:pt x="0" y="0"/>
                </a:moveTo>
                <a:lnTo>
                  <a:pt x="953644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3688" y="4415440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8276"/>
                </a:moveTo>
                <a:lnTo>
                  <a:pt x="33099" y="0"/>
                </a:lnTo>
              </a:path>
            </a:pathLst>
          </a:custGeom>
          <a:ln w="51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6788" y="4417964"/>
            <a:ext cx="48895" cy="243204"/>
          </a:xfrm>
          <a:custGeom>
            <a:avLst/>
            <a:gdLst/>
            <a:ahLst/>
            <a:cxnLst/>
            <a:rect l="l" t="t" r="r" b="b"/>
            <a:pathLst>
              <a:path w="48894" h="243204">
                <a:moveTo>
                  <a:pt x="0" y="0"/>
                </a:moveTo>
                <a:lnTo>
                  <a:pt x="48814" y="242947"/>
                </a:lnTo>
              </a:path>
            </a:pathLst>
          </a:custGeom>
          <a:ln w="99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8020" y="4027949"/>
            <a:ext cx="56515" cy="633095"/>
          </a:xfrm>
          <a:custGeom>
            <a:avLst/>
            <a:gdLst/>
            <a:ahLst/>
            <a:cxnLst/>
            <a:rect l="l" t="t" r="r" b="b"/>
            <a:pathLst>
              <a:path w="56515" h="633095">
                <a:moveTo>
                  <a:pt x="0" y="632962"/>
                </a:moveTo>
                <a:lnTo>
                  <a:pt x="56041" y="0"/>
                </a:lnTo>
              </a:path>
            </a:pathLst>
          </a:custGeom>
          <a:ln w="5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4062" y="4027949"/>
            <a:ext cx="982980" cy="0"/>
          </a:xfrm>
          <a:custGeom>
            <a:avLst/>
            <a:gdLst/>
            <a:ahLst/>
            <a:cxnLst/>
            <a:rect l="l" t="t" r="r" b="b"/>
            <a:pathLst>
              <a:path w="982980">
                <a:moveTo>
                  <a:pt x="0" y="0"/>
                </a:moveTo>
                <a:lnTo>
                  <a:pt x="982384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1020" y="6237134"/>
            <a:ext cx="1445260" cy="0"/>
          </a:xfrm>
          <a:custGeom>
            <a:avLst/>
            <a:gdLst/>
            <a:ahLst/>
            <a:cxnLst/>
            <a:rect l="l" t="t" r="r" b="b"/>
            <a:pathLst>
              <a:path w="1445260">
                <a:moveTo>
                  <a:pt x="0" y="0"/>
                </a:moveTo>
                <a:lnTo>
                  <a:pt x="1445135" y="0"/>
                </a:lnTo>
              </a:path>
            </a:pathLst>
          </a:custGeom>
          <a:ln w="5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20985" y="1722008"/>
            <a:ext cx="154559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25"/>
              </a:lnSpc>
            </a:pPr>
            <a:r>
              <a:rPr sz="1900" spc="-35" dirty="0">
                <a:latin typeface="Symbol"/>
                <a:cs typeface="Symbol"/>
              </a:rPr>
              <a:t></a:t>
            </a:r>
            <a:r>
              <a:rPr sz="1900" i="1" spc="-15" dirty="0">
                <a:latin typeface="Times New Roman"/>
                <a:cs typeface="Times New Roman"/>
              </a:rPr>
              <a:t>N</a:t>
            </a:r>
            <a:r>
              <a:rPr sz="1900" i="1" spc="-275" dirty="0">
                <a:latin typeface="Times New Roman"/>
                <a:cs typeface="Times New Roman"/>
              </a:rPr>
              <a:t> </a:t>
            </a:r>
            <a:r>
              <a:rPr sz="2350" spc="-220" dirty="0">
                <a:latin typeface="Symbol"/>
                <a:cs typeface="Symbol"/>
              </a:rPr>
              <a:t></a:t>
            </a:r>
            <a:r>
              <a:rPr sz="1900" i="1" spc="-15" dirty="0">
                <a:latin typeface="Times New Roman"/>
                <a:cs typeface="Times New Roman"/>
              </a:rPr>
              <a:t>Q</a:t>
            </a:r>
            <a:r>
              <a:rPr sz="1900" i="1" spc="-9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,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r>
              <a:rPr sz="2000" i="1" spc="-185" dirty="0">
                <a:latin typeface="Times New Roman"/>
                <a:cs typeface="Times New Roman"/>
              </a:rPr>
              <a:t> </a:t>
            </a:r>
            <a:r>
              <a:rPr sz="2350" spc="-165" dirty="0">
                <a:latin typeface="Symbol"/>
                <a:cs typeface="Symbol"/>
              </a:rPr>
              <a:t></a:t>
            </a:r>
            <a:r>
              <a:rPr sz="2350" spc="-200" dirty="0">
                <a:latin typeface="Times New Roman"/>
                <a:cs typeface="Times New Roman"/>
              </a:rPr>
              <a:t> </a:t>
            </a:r>
            <a:r>
              <a:rPr sz="2850" spc="-22" baseline="-35087" dirty="0">
                <a:latin typeface="Symbol"/>
                <a:cs typeface="Symbol"/>
              </a:rPr>
              <a:t></a:t>
            </a:r>
            <a:r>
              <a:rPr sz="2850" spc="-52" baseline="-35087" dirty="0">
                <a:latin typeface="Times New Roman"/>
                <a:cs typeface="Times New Roman"/>
              </a:rPr>
              <a:t> </a:t>
            </a:r>
            <a:r>
              <a:rPr sz="2100" baseline="-45634" dirty="0">
                <a:latin typeface="Symbol"/>
                <a:cs typeface="Symbol"/>
              </a:rPr>
              <a:t></a:t>
            </a:r>
            <a:r>
              <a:rPr sz="2100" spc="217" baseline="-45634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  <a:p>
            <a:pPr marL="549275">
              <a:lnSpc>
                <a:spcPts val="565"/>
              </a:lnSpc>
              <a:tabLst>
                <a:tab pos="1504315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57877" y="2649244"/>
            <a:ext cx="1704339" cy="47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650" spc="-325" dirty="0">
                <a:latin typeface="Symbol"/>
                <a:cs typeface="Symbol"/>
              </a:rPr>
              <a:t>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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r>
              <a:rPr sz="2000" i="1" spc="-185" dirty="0">
                <a:latin typeface="Times New Roman"/>
                <a:cs typeface="Times New Roman"/>
              </a:rPr>
              <a:t> </a:t>
            </a:r>
            <a:r>
              <a:rPr sz="2650" spc="-265" dirty="0">
                <a:latin typeface="Symbol"/>
                <a:cs typeface="Symbol"/>
              </a:rPr>
              <a:t></a:t>
            </a:r>
            <a:r>
              <a:rPr sz="2650" spc="-250" dirty="0">
                <a:latin typeface="Times New Roman"/>
                <a:cs typeface="Times New Roman"/>
              </a:rPr>
              <a:t> </a:t>
            </a:r>
            <a:r>
              <a:rPr sz="2850" spc="-22" baseline="42397" dirty="0">
                <a:latin typeface="Symbol"/>
                <a:cs typeface="Symbol"/>
              </a:rPr>
              <a:t></a:t>
            </a:r>
            <a:r>
              <a:rPr sz="2850" spc="-150" baseline="42397" dirty="0">
                <a:latin typeface="Times New Roman"/>
                <a:cs typeface="Times New Roman"/>
              </a:rPr>
              <a:t> </a:t>
            </a:r>
            <a:r>
              <a:rPr sz="2850" i="1" spc="-22" baseline="42397" dirty="0">
                <a:latin typeface="Times New Roman"/>
                <a:cs typeface="Times New Roman"/>
              </a:rPr>
              <a:t>O</a:t>
            </a:r>
            <a:endParaRPr sz="2850" baseline="4239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96452" y="3411804"/>
            <a:ext cx="144335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650" spc="-325" dirty="0">
                <a:latin typeface="Symbol"/>
                <a:cs typeface="Symbol"/>
              </a:rPr>
              <a:t>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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r>
              <a:rPr sz="2000" i="1" spc="-185" dirty="0">
                <a:latin typeface="Times New Roman"/>
                <a:cs typeface="Times New Roman"/>
              </a:rPr>
              <a:t> </a:t>
            </a:r>
            <a:r>
              <a:rPr sz="2650" spc="-265" dirty="0">
                <a:latin typeface="Symbol"/>
                <a:cs typeface="Symbol"/>
              </a:rPr>
              <a:t></a:t>
            </a:r>
            <a:r>
              <a:rPr sz="2650" spc="105" dirty="0">
                <a:latin typeface="Times New Roman"/>
                <a:cs typeface="Times New Roman"/>
              </a:rPr>
              <a:t> </a:t>
            </a:r>
            <a:r>
              <a:rPr sz="2850" spc="-22" baseline="42397" dirty="0">
                <a:latin typeface="Symbol"/>
                <a:cs typeface="Symbol"/>
              </a:rPr>
              <a:t></a:t>
            </a:r>
            <a:r>
              <a:rPr sz="2850" spc="-150" baseline="42397" dirty="0">
                <a:latin typeface="Times New Roman"/>
                <a:cs typeface="Times New Roman"/>
              </a:rPr>
              <a:t> </a:t>
            </a:r>
            <a:r>
              <a:rPr sz="2850" i="1" spc="-22" baseline="42397" dirty="0">
                <a:latin typeface="Times New Roman"/>
                <a:cs typeface="Times New Roman"/>
              </a:rPr>
              <a:t>O</a:t>
            </a:r>
            <a:endParaRPr sz="2850" baseline="4239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86484" y="4279226"/>
            <a:ext cx="99377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650" spc="-325" dirty="0">
                <a:latin typeface="Symbol"/>
                <a:cs typeface="Symbol"/>
              </a:rPr>
              <a:t>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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r>
              <a:rPr sz="2000" i="1" spc="-185" dirty="0">
                <a:latin typeface="Times New Roman"/>
                <a:cs typeface="Times New Roman"/>
              </a:rPr>
              <a:t> </a:t>
            </a:r>
            <a:r>
              <a:rPr sz="2650" spc="-265" dirty="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4596" y="5016258"/>
            <a:ext cx="99377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2650" spc="-325" dirty="0">
                <a:latin typeface="Symbol"/>
                <a:cs typeface="Symbol"/>
              </a:rPr>
              <a:t>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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r>
              <a:rPr sz="2000" i="1" spc="-185" dirty="0">
                <a:latin typeface="Times New Roman"/>
                <a:cs typeface="Times New Roman"/>
              </a:rPr>
              <a:t> </a:t>
            </a:r>
            <a:r>
              <a:rPr sz="2650" spc="-265" dirty="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09185" y="4865197"/>
            <a:ext cx="138747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22350" algn="l"/>
              </a:tabLst>
            </a:pP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85" dirty="0">
                <a:latin typeface="Times New Roman"/>
                <a:cs typeface="Times New Roman"/>
              </a:rPr>
              <a:t> </a:t>
            </a:r>
            <a:r>
              <a:rPr sz="2350" spc="-155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45" dirty="0">
                <a:latin typeface="Times New Roman"/>
                <a:cs typeface="Times New Roman"/>
              </a:rPr>
              <a:t> </a:t>
            </a:r>
            <a:r>
              <a:rPr sz="2350" spc="-165" dirty="0">
                <a:latin typeface="Symbol"/>
                <a:cs typeface="Symbol"/>
              </a:rPr>
              <a:t></a:t>
            </a:r>
            <a:r>
              <a:rPr sz="2350" dirty="0"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O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9718" y="5470595"/>
            <a:ext cx="348615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25"/>
              </a:lnSpc>
            </a:pP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85" dirty="0">
                <a:latin typeface="Times New Roman"/>
                <a:cs typeface="Times New Roman"/>
              </a:rPr>
              <a:t> </a:t>
            </a:r>
            <a:r>
              <a:rPr sz="2350" spc="-155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45" dirty="0">
                <a:latin typeface="Times New Roman"/>
                <a:cs typeface="Times New Roman"/>
              </a:rPr>
              <a:t> </a:t>
            </a:r>
            <a:r>
              <a:rPr sz="2350" spc="-190" dirty="0">
                <a:latin typeface="Symbol"/>
                <a:cs typeface="Symbol"/>
              </a:rPr>
              <a:t></a:t>
            </a:r>
            <a:r>
              <a:rPr sz="1200" spc="-15" baseline="76388" dirty="0">
                <a:latin typeface="Times New Roman"/>
                <a:cs typeface="Times New Roman"/>
              </a:rPr>
              <a:t>2</a:t>
            </a:r>
            <a:r>
              <a:rPr sz="1200" baseline="76388" dirty="0">
                <a:latin typeface="Times New Roman"/>
                <a:cs typeface="Times New Roman"/>
              </a:rPr>
              <a:t>  </a:t>
            </a:r>
            <a:r>
              <a:rPr sz="1200" spc="52" baseline="76388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305" dirty="0">
                <a:latin typeface="Times New Roman"/>
                <a:cs typeface="Times New Roman"/>
              </a:rPr>
              <a:t> </a:t>
            </a:r>
            <a:r>
              <a:rPr sz="1900" i="1" spc="110" dirty="0">
                <a:latin typeface="Times New Roman"/>
                <a:cs typeface="Times New Roman"/>
              </a:rPr>
              <a:t>O</a:t>
            </a:r>
            <a:r>
              <a:rPr sz="1200" spc="-15" baseline="59027" dirty="0">
                <a:latin typeface="Times New Roman"/>
                <a:cs typeface="Times New Roman"/>
              </a:rPr>
              <a:t>2</a:t>
            </a:r>
            <a:r>
              <a:rPr sz="1200" baseline="59027" dirty="0">
                <a:latin typeface="Times New Roman"/>
                <a:cs typeface="Times New Roman"/>
              </a:rPr>
              <a:t> </a:t>
            </a:r>
            <a:r>
              <a:rPr sz="1200" spc="44" baseline="59027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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300" dirty="0">
                <a:latin typeface="Times New Roman"/>
                <a:cs typeface="Times New Roman"/>
              </a:rPr>
              <a:t> </a:t>
            </a:r>
            <a:r>
              <a:rPr sz="1900" i="1" spc="110" dirty="0">
                <a:latin typeface="Times New Roman"/>
                <a:cs typeface="Times New Roman"/>
              </a:rPr>
              <a:t>O</a:t>
            </a:r>
            <a:r>
              <a:rPr sz="1200" spc="-15" baseline="59027" dirty="0">
                <a:latin typeface="Times New Roman"/>
                <a:cs typeface="Times New Roman"/>
              </a:rPr>
              <a:t>2</a:t>
            </a:r>
            <a:r>
              <a:rPr sz="1200" baseline="59027" dirty="0">
                <a:latin typeface="Times New Roman"/>
                <a:cs typeface="Times New Roman"/>
              </a:rPr>
              <a:t> </a:t>
            </a:r>
            <a:r>
              <a:rPr sz="1200" spc="44" baseline="59027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endParaRPr sz="2000">
              <a:latin typeface="Symbol"/>
              <a:cs typeface="Symbol"/>
            </a:endParaRPr>
          </a:p>
          <a:p>
            <a:pPr marL="412750">
              <a:lnSpc>
                <a:spcPts val="565"/>
              </a:lnSpc>
              <a:tabLst>
                <a:tab pos="969010" algn="l"/>
                <a:tab pos="1245235" algn="l"/>
                <a:tab pos="245364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s	</a:t>
            </a:r>
            <a:r>
              <a:rPr sz="800" i="1" spc="-5" dirty="0">
                <a:latin typeface="Times New Roman"/>
                <a:cs typeface="Times New Roman"/>
              </a:rPr>
              <a:t>i	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9622" y="5889625"/>
            <a:ext cx="140525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85" dirty="0">
                <a:latin typeface="Times New Roman"/>
                <a:cs typeface="Times New Roman"/>
              </a:rPr>
              <a:t> </a:t>
            </a:r>
            <a:r>
              <a:rPr sz="2350" spc="-155" dirty="0">
                <a:latin typeface="Symbol"/>
                <a:cs typeface="Symbol"/>
              </a:rPr>
              <a:t>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45" dirty="0">
                <a:latin typeface="Times New Roman"/>
                <a:cs typeface="Times New Roman"/>
              </a:rPr>
              <a:t> </a:t>
            </a:r>
            <a:r>
              <a:rPr sz="2350" spc="-165" dirty="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1766" y="6074846"/>
            <a:ext cx="76962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4975" algn="l"/>
              </a:tabLst>
            </a:pPr>
            <a:r>
              <a:rPr sz="1900" spc="-15" dirty="0">
                <a:latin typeface="Symbol"/>
                <a:cs typeface="Symbol"/>
              </a:rPr>
              <a:t></a:t>
            </a:r>
            <a:r>
              <a:rPr sz="1900" spc="-16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Symbol"/>
                <a:cs typeface="Symbol"/>
              </a:rPr>
              <a:t>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43299" y="2093381"/>
            <a:ext cx="121666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0605" algn="l"/>
              </a:tabLst>
            </a:pPr>
            <a:r>
              <a:rPr sz="1900" spc="-30" dirty="0">
                <a:latin typeface="Symbol"/>
                <a:cs typeface="Symbol"/>
              </a:rPr>
              <a:t></a:t>
            </a:r>
            <a:r>
              <a:rPr sz="2000" i="1" spc="-70" dirty="0">
                <a:latin typeface="Symbol"/>
                <a:cs typeface="Symbol"/>
              </a:rPr>
              <a:t>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1900" i="1" spc="-15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97452" y="6271403"/>
            <a:ext cx="49149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300" dirty="0">
                <a:latin typeface="Times New Roman"/>
                <a:cs typeface="Times New Roman"/>
              </a:rPr>
              <a:t> </a:t>
            </a:r>
            <a:r>
              <a:rPr sz="1900" i="1" spc="110" dirty="0">
                <a:latin typeface="Times New Roman"/>
                <a:cs typeface="Times New Roman"/>
              </a:rPr>
              <a:t>O</a:t>
            </a:r>
            <a:r>
              <a:rPr sz="1200" spc="-15" baseline="59027" dirty="0">
                <a:latin typeface="Times New Roman"/>
                <a:cs typeface="Times New Roman"/>
              </a:rPr>
              <a:t>2</a:t>
            </a:r>
            <a:endParaRPr sz="1200" baseline="59027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8320" y="4761295"/>
            <a:ext cx="103631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  <a:tab pos="1022350" algn="l"/>
              </a:tabLst>
            </a:pPr>
            <a:r>
              <a:rPr sz="1900" i="1" u="sng" spc="-5" dirty="0">
                <a:latin typeface="Times New Roman"/>
                <a:cs typeface="Times New Roman"/>
              </a:rPr>
              <a:t> 	</a:t>
            </a:r>
            <a:r>
              <a:rPr sz="1900" i="1" u="sng" spc="-15" dirty="0">
                <a:latin typeface="Times New Roman"/>
                <a:cs typeface="Times New Roman"/>
              </a:rPr>
              <a:t>T</a:t>
            </a:r>
            <a:r>
              <a:rPr sz="1900" i="1" u="sng" spc="-25" dirty="0">
                <a:latin typeface="Times New Roman"/>
                <a:cs typeface="Times New Roman"/>
              </a:rPr>
              <a:t> </a:t>
            </a:r>
            <a:r>
              <a:rPr sz="1900" u="sng" spc="-5" dirty="0">
                <a:latin typeface="Symbol"/>
                <a:cs typeface="Symbol"/>
              </a:rPr>
              <a:t></a:t>
            </a:r>
            <a:r>
              <a:rPr sz="1900" u="sng" spc="-245" dirty="0">
                <a:latin typeface="Times New Roman"/>
                <a:cs typeface="Times New Roman"/>
              </a:rPr>
              <a:t> </a:t>
            </a:r>
            <a:r>
              <a:rPr sz="1900" i="1" u="sng" spc="-10" dirty="0">
                <a:latin typeface="Times New Roman"/>
                <a:cs typeface="Times New Roman"/>
              </a:rPr>
              <a:t>n </a:t>
            </a:r>
            <a:r>
              <a:rPr sz="1900" i="1" u="sng" dirty="0">
                <a:latin typeface="Times New Roman"/>
                <a:cs typeface="Times New Roman"/>
              </a:rPr>
              <a:t>	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80964" y="4174055"/>
            <a:ext cx="11512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Symbol"/>
                <a:cs typeface="Symbol"/>
              </a:rPr>
              <a:t>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8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O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17950" y="4024369"/>
            <a:ext cx="42481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55133" y="3261809"/>
            <a:ext cx="100266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0" dirty="0">
                <a:latin typeface="Times New Roman"/>
                <a:cs typeface="Times New Roman"/>
              </a:rPr>
              <a:t>S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105" dirty="0">
                <a:latin typeface="Symbol"/>
                <a:cs typeface="Symbol"/>
              </a:rPr>
              <a:t></a:t>
            </a: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04338" y="2499452"/>
            <a:ext cx="74104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0"/>
              </a:lnSpc>
            </a:pPr>
            <a:r>
              <a:rPr sz="1900" i="1" spc="-15" dirty="0">
                <a:latin typeface="Times New Roman"/>
                <a:cs typeface="Times New Roman"/>
              </a:rPr>
              <a:t>T</a:t>
            </a:r>
            <a:r>
              <a:rPr sz="1900" i="1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  <a:p>
            <a:pPr marL="412750">
              <a:lnSpc>
                <a:spcPts val="610"/>
              </a:lnSpc>
              <a:tabLst>
                <a:tab pos="69977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s 	</a:t>
            </a: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15662" y="2649244"/>
            <a:ext cx="4667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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33354" y="1917676"/>
            <a:ext cx="7162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Symbol"/>
                <a:cs typeface="Symbol"/>
              </a:rPr>
              <a:t></a:t>
            </a:r>
            <a:r>
              <a:rPr sz="1900" spc="-1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0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O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5662" y="3459503"/>
            <a:ext cx="15367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21067" y="6268027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09759" y="6118269"/>
            <a:ext cx="8864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8960" algn="l"/>
                <a:tab pos="84518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s	</a:t>
            </a:r>
            <a:r>
              <a:rPr sz="800" i="1" spc="-5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68792" y="5093879"/>
            <a:ext cx="329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64356" y="5280199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56202" y="4944086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66613" y="4356858"/>
            <a:ext cx="329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26245" y="4543274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17841" y="4207065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36212" y="3780726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82466" y="3444814"/>
            <a:ext cx="9017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3405" algn="l"/>
                <a:tab pos="860425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	</a:t>
            </a:r>
            <a:r>
              <a:rPr sz="800" i="1" spc="-10" dirty="0">
                <a:latin typeface="Times New Roman"/>
                <a:cs typeface="Times New Roman"/>
              </a:rPr>
              <a:t>s 	</a:t>
            </a: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23939" y="3018368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10683" y="2832238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26312" y="2286788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186119" y="5921514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86905" y="4924864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88687" y="4897301"/>
            <a:ext cx="755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56612" y="4220564"/>
            <a:ext cx="895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20620" y="4208937"/>
            <a:ext cx="10223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62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Omezení kapitálem, počtem objednávek, velikostí skladu</a:t>
            </a:r>
            <a:endParaRPr lang="cs-CZ" sz="2800" b="1" dirty="0">
              <a:solidFill>
                <a:schemeClr val="bg1"/>
              </a:solidFill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2178313" y="4191000"/>
            <a:ext cx="503687" cy="276860"/>
            <a:chOff x="2178313" y="4191000"/>
            <a:chExt cx="503687" cy="276860"/>
          </a:xfrm>
        </p:grpSpPr>
        <p:sp>
          <p:nvSpPr>
            <p:cNvPr id="69" name="object 34"/>
            <p:cNvSpPr/>
            <p:nvPr/>
          </p:nvSpPr>
          <p:spPr>
            <a:xfrm>
              <a:off x="2178313" y="4365558"/>
              <a:ext cx="48895" cy="102235"/>
            </a:xfrm>
            <a:custGeom>
              <a:avLst/>
              <a:gdLst/>
              <a:ahLst/>
              <a:cxnLst/>
              <a:rect l="l" t="t" r="r" b="b"/>
              <a:pathLst>
                <a:path w="48894" h="102235">
                  <a:moveTo>
                    <a:pt x="0" y="0"/>
                  </a:moveTo>
                  <a:lnTo>
                    <a:pt x="48697" y="102038"/>
                  </a:lnTo>
                </a:path>
              </a:pathLst>
            </a:custGeom>
            <a:ln w="9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5"/>
            <p:cNvSpPr/>
            <p:nvPr/>
          </p:nvSpPr>
          <p:spPr>
            <a:xfrm>
              <a:off x="2229485" y="4191000"/>
              <a:ext cx="56515" cy="276860"/>
            </a:xfrm>
            <a:custGeom>
              <a:avLst/>
              <a:gdLst/>
              <a:ahLst/>
              <a:cxnLst/>
              <a:rect l="l" t="t" r="r" b="b"/>
              <a:pathLst>
                <a:path w="56514" h="276860">
                  <a:moveTo>
                    <a:pt x="0" y="276596"/>
                  </a:moveTo>
                  <a:lnTo>
                    <a:pt x="56019" y="0"/>
                  </a:lnTo>
                </a:path>
              </a:pathLst>
            </a:custGeom>
            <a:ln w="50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>
              <a:off x="2286000" y="4191000"/>
              <a:ext cx="396000" cy="0"/>
            </a:xfrm>
            <a:custGeom>
              <a:avLst/>
              <a:gdLst/>
              <a:ahLst/>
              <a:cxnLst/>
              <a:rect l="l" t="t" r="r" b="b"/>
              <a:pathLst>
                <a:path w="1289685">
                  <a:moveTo>
                    <a:pt x="0" y="0"/>
                  </a:moveTo>
                  <a:lnTo>
                    <a:pt x="1289101" y="0"/>
                  </a:lnTo>
                </a:path>
              </a:pathLst>
            </a:custGeom>
            <a:ln w="51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2087113" y="4904740"/>
            <a:ext cx="503687" cy="276860"/>
            <a:chOff x="2178313" y="4191000"/>
            <a:chExt cx="503687" cy="276860"/>
          </a:xfrm>
        </p:grpSpPr>
        <p:sp>
          <p:nvSpPr>
            <p:cNvPr id="73" name="object 34"/>
            <p:cNvSpPr/>
            <p:nvPr/>
          </p:nvSpPr>
          <p:spPr>
            <a:xfrm>
              <a:off x="2178313" y="4365558"/>
              <a:ext cx="48895" cy="102235"/>
            </a:xfrm>
            <a:custGeom>
              <a:avLst/>
              <a:gdLst/>
              <a:ahLst/>
              <a:cxnLst/>
              <a:rect l="l" t="t" r="r" b="b"/>
              <a:pathLst>
                <a:path w="48894" h="102235">
                  <a:moveTo>
                    <a:pt x="0" y="0"/>
                  </a:moveTo>
                  <a:lnTo>
                    <a:pt x="48697" y="102038"/>
                  </a:lnTo>
                </a:path>
              </a:pathLst>
            </a:custGeom>
            <a:ln w="9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5"/>
            <p:cNvSpPr/>
            <p:nvPr/>
          </p:nvSpPr>
          <p:spPr>
            <a:xfrm>
              <a:off x="2229485" y="4191000"/>
              <a:ext cx="56515" cy="276860"/>
            </a:xfrm>
            <a:custGeom>
              <a:avLst/>
              <a:gdLst/>
              <a:ahLst/>
              <a:cxnLst/>
              <a:rect l="l" t="t" r="r" b="b"/>
              <a:pathLst>
                <a:path w="56514" h="276860">
                  <a:moveTo>
                    <a:pt x="0" y="276596"/>
                  </a:moveTo>
                  <a:lnTo>
                    <a:pt x="56019" y="0"/>
                  </a:lnTo>
                </a:path>
              </a:pathLst>
            </a:custGeom>
            <a:ln w="50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10"/>
            <p:cNvSpPr/>
            <p:nvPr/>
          </p:nvSpPr>
          <p:spPr>
            <a:xfrm>
              <a:off x="2286000" y="4191000"/>
              <a:ext cx="396000" cy="0"/>
            </a:xfrm>
            <a:custGeom>
              <a:avLst/>
              <a:gdLst/>
              <a:ahLst/>
              <a:cxnLst/>
              <a:rect l="l" t="t" r="r" b="b"/>
              <a:pathLst>
                <a:path w="1289685">
                  <a:moveTo>
                    <a:pt x="0" y="0"/>
                  </a:moveTo>
                  <a:lnTo>
                    <a:pt x="1289101" y="0"/>
                  </a:lnTo>
                </a:path>
              </a:pathLst>
            </a:custGeom>
            <a:ln w="51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Skupina 75"/>
          <p:cNvGrpSpPr/>
          <p:nvPr/>
        </p:nvGrpSpPr>
        <p:grpSpPr>
          <a:xfrm>
            <a:off x="1553713" y="5514340"/>
            <a:ext cx="503687" cy="276860"/>
            <a:chOff x="2178313" y="4191000"/>
            <a:chExt cx="503687" cy="276860"/>
          </a:xfrm>
        </p:grpSpPr>
        <p:sp>
          <p:nvSpPr>
            <p:cNvPr id="77" name="object 34"/>
            <p:cNvSpPr/>
            <p:nvPr/>
          </p:nvSpPr>
          <p:spPr>
            <a:xfrm>
              <a:off x="2178313" y="4365558"/>
              <a:ext cx="48895" cy="102235"/>
            </a:xfrm>
            <a:custGeom>
              <a:avLst/>
              <a:gdLst/>
              <a:ahLst/>
              <a:cxnLst/>
              <a:rect l="l" t="t" r="r" b="b"/>
              <a:pathLst>
                <a:path w="48894" h="102235">
                  <a:moveTo>
                    <a:pt x="0" y="0"/>
                  </a:moveTo>
                  <a:lnTo>
                    <a:pt x="48697" y="102038"/>
                  </a:lnTo>
                </a:path>
              </a:pathLst>
            </a:custGeom>
            <a:ln w="9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35"/>
            <p:cNvSpPr/>
            <p:nvPr/>
          </p:nvSpPr>
          <p:spPr>
            <a:xfrm>
              <a:off x="2229485" y="4191000"/>
              <a:ext cx="56515" cy="276860"/>
            </a:xfrm>
            <a:custGeom>
              <a:avLst/>
              <a:gdLst/>
              <a:ahLst/>
              <a:cxnLst/>
              <a:rect l="l" t="t" r="r" b="b"/>
              <a:pathLst>
                <a:path w="56514" h="276860">
                  <a:moveTo>
                    <a:pt x="0" y="276596"/>
                  </a:moveTo>
                  <a:lnTo>
                    <a:pt x="56019" y="0"/>
                  </a:lnTo>
                </a:path>
              </a:pathLst>
            </a:custGeom>
            <a:ln w="50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10"/>
            <p:cNvSpPr/>
            <p:nvPr/>
          </p:nvSpPr>
          <p:spPr>
            <a:xfrm>
              <a:off x="2286000" y="4191000"/>
              <a:ext cx="396000" cy="0"/>
            </a:xfrm>
            <a:custGeom>
              <a:avLst/>
              <a:gdLst/>
              <a:ahLst/>
              <a:cxnLst/>
              <a:rect l="l" t="t" r="r" b="b"/>
              <a:pathLst>
                <a:path w="1289685">
                  <a:moveTo>
                    <a:pt x="0" y="0"/>
                  </a:moveTo>
                  <a:lnTo>
                    <a:pt x="1289101" y="0"/>
                  </a:lnTo>
                </a:path>
              </a:pathLst>
            </a:custGeom>
            <a:ln w="51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Skupina 79"/>
          <p:cNvGrpSpPr/>
          <p:nvPr/>
        </p:nvGrpSpPr>
        <p:grpSpPr>
          <a:xfrm>
            <a:off x="1553713" y="5943600"/>
            <a:ext cx="503687" cy="276860"/>
            <a:chOff x="2178313" y="4191000"/>
            <a:chExt cx="503687" cy="276860"/>
          </a:xfrm>
        </p:grpSpPr>
        <p:sp>
          <p:nvSpPr>
            <p:cNvPr id="81" name="object 34"/>
            <p:cNvSpPr/>
            <p:nvPr/>
          </p:nvSpPr>
          <p:spPr>
            <a:xfrm>
              <a:off x="2178313" y="4365558"/>
              <a:ext cx="48895" cy="102235"/>
            </a:xfrm>
            <a:custGeom>
              <a:avLst/>
              <a:gdLst/>
              <a:ahLst/>
              <a:cxnLst/>
              <a:rect l="l" t="t" r="r" b="b"/>
              <a:pathLst>
                <a:path w="48894" h="102235">
                  <a:moveTo>
                    <a:pt x="0" y="0"/>
                  </a:moveTo>
                  <a:lnTo>
                    <a:pt x="48697" y="102038"/>
                  </a:lnTo>
                </a:path>
              </a:pathLst>
            </a:custGeom>
            <a:ln w="9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35"/>
            <p:cNvSpPr/>
            <p:nvPr/>
          </p:nvSpPr>
          <p:spPr>
            <a:xfrm>
              <a:off x="2229485" y="4191000"/>
              <a:ext cx="56515" cy="276860"/>
            </a:xfrm>
            <a:custGeom>
              <a:avLst/>
              <a:gdLst/>
              <a:ahLst/>
              <a:cxnLst/>
              <a:rect l="l" t="t" r="r" b="b"/>
              <a:pathLst>
                <a:path w="56514" h="276860">
                  <a:moveTo>
                    <a:pt x="0" y="276596"/>
                  </a:moveTo>
                  <a:lnTo>
                    <a:pt x="56019" y="0"/>
                  </a:lnTo>
                </a:path>
              </a:pathLst>
            </a:custGeom>
            <a:ln w="50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10"/>
            <p:cNvSpPr/>
            <p:nvPr/>
          </p:nvSpPr>
          <p:spPr>
            <a:xfrm>
              <a:off x="2286000" y="4191000"/>
              <a:ext cx="396000" cy="0"/>
            </a:xfrm>
            <a:custGeom>
              <a:avLst/>
              <a:gdLst/>
              <a:ahLst/>
              <a:cxnLst/>
              <a:rect l="l" t="t" r="r" b="b"/>
              <a:pathLst>
                <a:path w="1289685">
                  <a:moveTo>
                    <a:pt x="0" y="0"/>
                  </a:moveTo>
                  <a:lnTo>
                    <a:pt x="1289101" y="0"/>
                  </a:lnTo>
                </a:path>
              </a:pathLst>
            </a:custGeom>
            <a:ln w="51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266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5045710" cy="137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5" dirty="0">
                <a:latin typeface="Times New Roman"/>
                <a:cs typeface="Times New Roman"/>
              </a:rPr>
              <a:t>Ob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a</a:t>
            </a:r>
            <a:r>
              <a:rPr sz="2000" u="heavy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ř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i</a:t>
            </a:r>
            <a:r>
              <a:rPr sz="2000" u="heavy" spc="-3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r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ů</a:t>
            </a:r>
            <a:r>
              <a:rPr sz="2000" u="heavy" spc="-10" dirty="0">
                <a:latin typeface="Times New Roman"/>
                <a:cs typeface="Times New Roman"/>
              </a:rPr>
              <a:t>z</a:t>
            </a:r>
            <a:r>
              <a:rPr sz="2000" u="heavy" spc="-20" dirty="0">
                <a:latin typeface="Times New Roman"/>
                <a:cs typeface="Times New Roman"/>
              </a:rPr>
              <a:t>n</a:t>
            </a:r>
            <a:r>
              <a:rPr sz="2000" u="heavy" spc="-50" dirty="0">
                <a:latin typeface="Times New Roman"/>
                <a:cs typeface="Times New Roman"/>
              </a:rPr>
              <a:t>ý</a:t>
            </a:r>
            <a:r>
              <a:rPr sz="2000" u="heavy" spc="-10" dirty="0">
                <a:latin typeface="Times New Roman"/>
                <a:cs typeface="Times New Roman"/>
              </a:rPr>
              <a:t>ch</a:t>
            </a:r>
            <a:r>
              <a:rPr sz="2000" u="heavy" spc="5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60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eze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ích </a:t>
            </a:r>
            <a:endParaRPr sz="2000">
              <a:latin typeface="Times New Roman"/>
              <a:cs typeface="Times New Roman"/>
            </a:endParaRPr>
          </a:p>
          <a:p>
            <a:pPr marL="12700" marR="488315">
              <a:lnSpc>
                <a:spcPts val="2880"/>
              </a:lnSpc>
              <a:spcBef>
                <a:spcPts val="175"/>
              </a:spcBef>
              <a:tabLst>
                <a:tab pos="546100" algn="l"/>
              </a:tabLst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ity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 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50" dirty="0">
                <a:latin typeface="Times New Roman"/>
                <a:cs typeface="Times New Roman"/>
              </a:rPr>
              <a:t>ý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Q</a:t>
            </a:r>
            <a:r>
              <a:rPr sz="2025" i="1" spc="0" baseline="-20576" dirty="0">
                <a:latin typeface="Times New Roman"/>
                <a:cs typeface="Times New Roman"/>
              </a:rPr>
              <a:t>i</a:t>
            </a:r>
            <a:r>
              <a:rPr sz="2025" i="1" spc="-15" baseline="24691" dirty="0">
                <a:latin typeface="Times New Roman"/>
                <a:cs typeface="Times New Roman"/>
              </a:rPr>
              <a:t>*</a:t>
            </a:r>
            <a:r>
              <a:rPr sz="2025" i="1" spc="-7" baseline="24691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P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alet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50" dirty="0">
                <a:latin typeface="Times New Roman"/>
                <a:cs typeface="Times New Roman"/>
              </a:rPr>
              <a:t>ý</a:t>
            </a:r>
            <a:r>
              <a:rPr sz="2000" spc="-10" dirty="0">
                <a:latin typeface="Times New Roman"/>
                <a:cs typeface="Times New Roman"/>
              </a:rPr>
              <a:t>ch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t,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spc="-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spc="-20" dirty="0">
                <a:latin typeface="Times New Roman"/>
                <a:cs typeface="Times New Roman"/>
              </a:rPr>
              <a:t>h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000" i="1" dirty="0">
                <a:latin typeface="Times New Roman"/>
                <a:cs typeface="Times New Roman"/>
              </a:rPr>
              <a:t>p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tře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spc="-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spc="-20" dirty="0">
                <a:latin typeface="Times New Roman"/>
                <a:cs typeface="Times New Roman"/>
              </a:rPr>
              <a:t>h</a:t>
            </a:r>
            <a:r>
              <a:rPr sz="2000" spc="-10" dirty="0">
                <a:latin typeface="Times New Roman"/>
                <a:cs typeface="Times New Roman"/>
              </a:rPr>
              <a:t>a/</a:t>
            </a:r>
            <a:r>
              <a:rPr sz="2000" spc="5" dirty="0">
                <a:latin typeface="Times New Roman"/>
                <a:cs typeface="Times New Roman"/>
              </a:rPr>
              <a:t>j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u z</a:t>
            </a:r>
            <a:r>
              <a:rPr sz="2000" dirty="0">
                <a:latin typeface="Times New Roman"/>
                <a:cs typeface="Times New Roman"/>
              </a:rPr>
              <a:t>bo</a:t>
            </a:r>
            <a:r>
              <a:rPr sz="2000" spc="-10" dirty="0">
                <a:latin typeface="Times New Roman"/>
                <a:cs typeface="Times New Roman"/>
              </a:rPr>
              <a:t>ží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5300" y="286983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183" y="0"/>
                </a:lnTo>
              </a:path>
            </a:pathLst>
          </a:custGeom>
          <a:ln w="51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9349" y="2869835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336" y="0"/>
                </a:lnTo>
              </a:path>
            </a:pathLst>
          </a:custGeom>
          <a:ln w="51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95319" y="394417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44" y="0"/>
                </a:lnTo>
              </a:path>
            </a:pathLst>
          </a:custGeom>
          <a:ln w="51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59428" y="3944174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40" y="0"/>
                </a:lnTo>
              </a:path>
            </a:pathLst>
          </a:custGeom>
          <a:ln w="51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5347" y="6250199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7978"/>
                </a:moveTo>
                <a:lnTo>
                  <a:pt x="33123" y="0"/>
                </a:lnTo>
              </a:path>
            </a:pathLst>
          </a:custGeom>
          <a:ln w="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8471" y="6252650"/>
            <a:ext cx="48895" cy="242570"/>
          </a:xfrm>
          <a:custGeom>
            <a:avLst/>
            <a:gdLst/>
            <a:ahLst/>
            <a:cxnLst/>
            <a:rect l="l" t="t" r="r" b="b"/>
            <a:pathLst>
              <a:path w="48894" h="242570">
                <a:moveTo>
                  <a:pt x="0" y="0"/>
                </a:moveTo>
                <a:lnTo>
                  <a:pt x="48851" y="242412"/>
                </a:lnTo>
              </a:path>
            </a:pathLst>
          </a:custGeom>
          <a:ln w="99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9738" y="5863184"/>
            <a:ext cx="55880" cy="632460"/>
          </a:xfrm>
          <a:custGeom>
            <a:avLst/>
            <a:gdLst/>
            <a:ahLst/>
            <a:cxnLst/>
            <a:rect l="l" t="t" r="r" b="b"/>
            <a:pathLst>
              <a:path w="55880" h="632460">
                <a:moveTo>
                  <a:pt x="0" y="631878"/>
                </a:moveTo>
                <a:lnTo>
                  <a:pt x="55853" y="0"/>
                </a:lnTo>
              </a:path>
            </a:pathLst>
          </a:custGeom>
          <a:ln w="50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5592" y="5863184"/>
            <a:ext cx="1702435" cy="0"/>
          </a:xfrm>
          <a:custGeom>
            <a:avLst/>
            <a:gdLst/>
            <a:ahLst/>
            <a:cxnLst/>
            <a:rect l="l" t="t" r="r" b="b"/>
            <a:pathLst>
              <a:path w="1702435">
                <a:moveTo>
                  <a:pt x="0" y="0"/>
                </a:moveTo>
                <a:lnTo>
                  <a:pt x="1702187" y="0"/>
                </a:lnTo>
              </a:path>
            </a:pathLst>
          </a:custGeom>
          <a:ln w="51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70263" y="2581706"/>
            <a:ext cx="3160395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30" dirty="0">
                <a:latin typeface="Times New Roman"/>
                <a:cs typeface="Times New Roman"/>
              </a:rPr>
              <a:t>N</a:t>
            </a:r>
            <a:r>
              <a:rPr sz="1900" i="1" spc="-270" dirty="0">
                <a:latin typeface="Times New Roman"/>
                <a:cs typeface="Times New Roman"/>
              </a:rPr>
              <a:t> </a:t>
            </a:r>
            <a:r>
              <a:rPr sz="2350" spc="-229" dirty="0">
                <a:latin typeface="Symbol"/>
                <a:cs typeface="Symbol"/>
              </a:rPr>
              <a:t>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2350" spc="-175" dirty="0">
                <a:latin typeface="Symbol"/>
                <a:cs typeface="Symbol"/>
              </a:rPr>
              <a:t></a:t>
            </a:r>
            <a:r>
              <a:rPr sz="2350" spc="-27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2850" i="1" spc="60" baseline="35087" dirty="0">
                <a:latin typeface="Times New Roman"/>
                <a:cs typeface="Times New Roman"/>
              </a:rPr>
              <a:t>S</a:t>
            </a:r>
            <a:r>
              <a:rPr sz="1200" i="1" spc="-15" baseline="48611" dirty="0">
                <a:latin typeface="Times New Roman"/>
                <a:cs typeface="Times New Roman"/>
              </a:rPr>
              <a:t>i</a:t>
            </a:r>
            <a:r>
              <a:rPr sz="1200" i="1" baseline="48611" dirty="0">
                <a:latin typeface="Times New Roman"/>
                <a:cs typeface="Times New Roman"/>
              </a:rPr>
              <a:t>  </a:t>
            </a:r>
            <a:r>
              <a:rPr sz="1200" i="1" spc="60" baseline="48611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80" dirty="0">
                <a:latin typeface="Times New Roman"/>
                <a:cs typeface="Times New Roman"/>
              </a:rPr>
              <a:t> </a:t>
            </a:r>
            <a:r>
              <a:rPr sz="2850" spc="-30" baseline="35087" dirty="0">
                <a:latin typeface="Times New Roman"/>
                <a:cs typeface="Times New Roman"/>
              </a:rPr>
              <a:t>1</a:t>
            </a:r>
            <a:r>
              <a:rPr sz="2850" spc="-247" baseline="35087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1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0264" y="3655949"/>
            <a:ext cx="5191125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30" dirty="0">
                <a:latin typeface="Times New Roman"/>
                <a:cs typeface="Times New Roman"/>
              </a:rPr>
              <a:t>N</a:t>
            </a:r>
            <a:r>
              <a:rPr sz="1900" i="1" spc="-270" dirty="0">
                <a:latin typeface="Times New Roman"/>
                <a:cs typeface="Times New Roman"/>
              </a:rPr>
              <a:t> </a:t>
            </a:r>
            <a:r>
              <a:rPr sz="2350" spc="-229" dirty="0">
                <a:latin typeface="Symbol"/>
                <a:cs typeface="Symbol"/>
              </a:rPr>
              <a:t>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,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</a:t>
            </a:r>
            <a:r>
              <a:rPr sz="2000" i="1" spc="-240" dirty="0">
                <a:latin typeface="Times New Roman"/>
                <a:cs typeface="Times New Roman"/>
              </a:rPr>
              <a:t> </a:t>
            </a:r>
            <a:r>
              <a:rPr sz="2350" spc="-175" dirty="0">
                <a:latin typeface="Symbol"/>
                <a:cs typeface="Symbol"/>
              </a:rPr>
              <a:t></a:t>
            </a:r>
            <a:r>
              <a:rPr sz="2350" spc="-27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2850" i="1" spc="67" baseline="35087" dirty="0">
                <a:latin typeface="Times New Roman"/>
                <a:cs typeface="Times New Roman"/>
              </a:rPr>
              <a:t>S</a:t>
            </a:r>
            <a:r>
              <a:rPr sz="1200" i="1" spc="-15" baseline="48611" dirty="0">
                <a:latin typeface="Times New Roman"/>
                <a:cs typeface="Times New Roman"/>
              </a:rPr>
              <a:t>i</a:t>
            </a:r>
            <a:r>
              <a:rPr sz="1200" i="1" baseline="48611" dirty="0">
                <a:latin typeface="Times New Roman"/>
                <a:cs typeface="Times New Roman"/>
              </a:rPr>
              <a:t>  </a:t>
            </a:r>
            <a:r>
              <a:rPr sz="1200" i="1" spc="60" baseline="48611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80" dirty="0">
                <a:latin typeface="Times New Roman"/>
                <a:cs typeface="Times New Roman"/>
              </a:rPr>
              <a:t> </a:t>
            </a:r>
            <a:r>
              <a:rPr sz="2850" spc="-30" baseline="33625" dirty="0">
                <a:latin typeface="Times New Roman"/>
                <a:cs typeface="Times New Roman"/>
              </a:rPr>
              <a:t>1</a:t>
            </a:r>
            <a:r>
              <a:rPr sz="2850" spc="-240" baseline="336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1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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sz="1900" spc="130" dirty="0">
                <a:latin typeface="Symbol"/>
                <a:cs typeface="Symbol"/>
              </a:rPr>
              <a:t></a:t>
            </a:r>
            <a:r>
              <a:rPr sz="2400" spc="-235" dirty="0">
                <a:latin typeface="Symbol"/>
                <a:cs typeface="Symbol"/>
              </a:rPr>
              <a:t>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1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p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50" dirty="0">
                <a:latin typeface="Times New Roman"/>
                <a:cs typeface="Times New Roman"/>
              </a:rPr>
              <a:t>P</a:t>
            </a:r>
            <a:r>
              <a:rPr sz="2400" spc="-185" dirty="0">
                <a:latin typeface="Symbol"/>
                <a:cs typeface="Symbol"/>
              </a:rPr>
              <a:t>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5188" y="4302333"/>
            <a:ext cx="958850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u="sng" spc="-40" dirty="0">
                <a:latin typeface="Symbol"/>
                <a:cs typeface="Symbol"/>
              </a:rPr>
              <a:t></a:t>
            </a:r>
            <a:r>
              <a:rPr sz="1900" i="1" u="sng" spc="-30" dirty="0">
                <a:latin typeface="Times New Roman"/>
                <a:cs typeface="Times New Roman"/>
              </a:rPr>
              <a:t>N</a:t>
            </a:r>
            <a:r>
              <a:rPr sz="1900" i="1" u="sng" spc="-275" dirty="0">
                <a:latin typeface="Times New Roman"/>
                <a:cs typeface="Times New Roman"/>
              </a:rPr>
              <a:t> </a:t>
            </a:r>
            <a:r>
              <a:rPr sz="2350" u="sng" spc="-229" dirty="0">
                <a:latin typeface="Symbol"/>
                <a:cs typeface="Symbol"/>
              </a:rPr>
              <a:t></a:t>
            </a:r>
            <a:r>
              <a:rPr sz="1900" i="1" u="sng" spc="-30" dirty="0">
                <a:latin typeface="Times New Roman"/>
                <a:cs typeface="Times New Roman"/>
              </a:rPr>
              <a:t>Q</a:t>
            </a:r>
            <a:r>
              <a:rPr sz="1900" i="1" u="sng" spc="-95" dirty="0">
                <a:latin typeface="Times New Roman"/>
                <a:cs typeface="Times New Roman"/>
              </a:rPr>
              <a:t> </a:t>
            </a:r>
            <a:r>
              <a:rPr sz="1900" u="sng" spc="-10" dirty="0">
                <a:latin typeface="Times New Roman"/>
                <a:cs typeface="Times New Roman"/>
              </a:rPr>
              <a:t>,</a:t>
            </a:r>
            <a:r>
              <a:rPr sz="1900" u="sng" spc="-185" dirty="0">
                <a:latin typeface="Times New Roman"/>
                <a:cs typeface="Times New Roman"/>
              </a:rPr>
              <a:t> </a:t>
            </a:r>
            <a:r>
              <a:rPr sz="2000" i="1" u="sng" spc="-80" dirty="0">
                <a:latin typeface="Symbol"/>
                <a:cs typeface="Symbol"/>
              </a:rPr>
              <a:t></a:t>
            </a:r>
            <a:r>
              <a:rPr sz="2000" i="1" spc="-240" dirty="0">
                <a:latin typeface="Times New Roman"/>
                <a:cs typeface="Times New Roman"/>
              </a:rPr>
              <a:t> </a:t>
            </a:r>
            <a:r>
              <a:rPr sz="2350" u="sng" spc="-175" dirty="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1654" y="5388922"/>
            <a:ext cx="314198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80"/>
              </a:lnSpc>
            </a:pPr>
            <a:r>
              <a:rPr sz="1900" i="1" spc="100" dirty="0">
                <a:latin typeface="Times New Roman"/>
                <a:cs typeface="Times New Roman"/>
              </a:rPr>
              <a:t>Q</a:t>
            </a:r>
            <a:r>
              <a:rPr sz="1200" spc="-22" baseline="59027" dirty="0">
                <a:latin typeface="Times New Roman"/>
                <a:cs typeface="Times New Roman"/>
              </a:rPr>
              <a:t>2</a:t>
            </a:r>
            <a:r>
              <a:rPr sz="1200" baseline="59027" dirty="0">
                <a:latin typeface="Times New Roman"/>
                <a:cs typeface="Times New Roman"/>
              </a:rPr>
              <a:t> </a:t>
            </a:r>
            <a:r>
              <a:rPr sz="1200" spc="44" baseline="59027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</a:t>
            </a:r>
            <a:r>
              <a:rPr sz="2400" spc="-275" dirty="0">
                <a:latin typeface="Symbol"/>
                <a:cs typeface="Symbol"/>
              </a:rPr>
              <a:t>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12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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p</a:t>
            </a:r>
            <a:r>
              <a:rPr sz="1900" i="1" spc="1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Symbol"/>
                <a:cs typeface="Symbol"/>
              </a:rPr>
              <a:t>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  <a:p>
            <a:pPr marL="177165">
              <a:lnSpc>
                <a:spcPts val="560"/>
              </a:lnSpc>
              <a:tabLst>
                <a:tab pos="556260" algn="l"/>
                <a:tab pos="1116330" algn="l"/>
                <a:tab pos="2063750" algn="l"/>
                <a:tab pos="2788285" algn="l"/>
                <a:tab pos="310134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i	s	i	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14408" y="6205280"/>
            <a:ext cx="1665605" cy="32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39"/>
              </a:lnSpc>
            </a:pP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12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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p</a:t>
            </a:r>
            <a:endParaRPr sz="1900">
              <a:latin typeface="Times New Roman"/>
              <a:cs typeface="Times New Roman"/>
            </a:endParaRPr>
          </a:p>
          <a:p>
            <a:pPr marL="116839">
              <a:lnSpc>
                <a:spcPts val="600"/>
              </a:lnSpc>
              <a:tabLst>
                <a:tab pos="677545" algn="l"/>
                <a:tab pos="162433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s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1990" y="6041914"/>
            <a:ext cx="17208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8360" algn="l"/>
                <a:tab pos="1161415" algn="l"/>
                <a:tab pos="1707514" algn="l"/>
              </a:tabLst>
            </a:pPr>
            <a:r>
              <a:rPr sz="800" i="1" u="sng" spc="-10" dirty="0">
                <a:latin typeface="Times New Roman"/>
                <a:cs typeface="Times New Roman"/>
              </a:rPr>
              <a:t> 	i 	j 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6326" y="6212137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96431" y="5235884"/>
            <a:ext cx="29991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  <a:tab pos="756285" algn="l"/>
                <a:tab pos="1075055" algn="l"/>
                <a:tab pos="1635760" algn="l"/>
                <a:tab pos="2310765" algn="l"/>
                <a:tab pos="295783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	i	i	s	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31108" y="4679850"/>
            <a:ext cx="19558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1985" algn="l"/>
                <a:tab pos="1202690" algn="l"/>
                <a:tab pos="191452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j	i	s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35837" y="4865897"/>
            <a:ext cx="9836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2340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4026" y="453029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02225" y="453029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19700" y="3975071"/>
            <a:ext cx="21602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848994" algn="l"/>
                <a:tab pos="1794510" algn="l"/>
                <a:tab pos="211899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i	s	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1717" y="3975071"/>
            <a:ext cx="13309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968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46111" y="4160820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81215" y="3456054"/>
            <a:ext cx="3778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69729" y="2900520"/>
            <a:ext cx="9010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848994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i	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91718" y="2900520"/>
            <a:ext cx="10807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9494" algn="l"/>
              </a:tabLst>
            </a:pPr>
            <a:r>
              <a:rPr sz="800" i="1" spc="-10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96033" y="3086472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82059" y="5859665"/>
            <a:ext cx="68643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1659" y="6029639"/>
            <a:ext cx="46482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50" dirty="0">
                <a:latin typeface="Times New Roman"/>
                <a:cs typeface="Times New Roman"/>
              </a:rPr>
              <a:t>Q</a:t>
            </a:r>
            <a:r>
              <a:rPr sz="1200" spc="-22" baseline="59027" dirty="0">
                <a:latin typeface="Times New Roman"/>
                <a:cs typeface="Times New Roman"/>
              </a:rPr>
              <a:t>*</a:t>
            </a:r>
            <a:r>
              <a:rPr sz="1200" baseline="59027" dirty="0">
                <a:latin typeface="Times New Roman"/>
                <a:cs typeface="Times New Roman"/>
              </a:rPr>
              <a:t>   </a:t>
            </a:r>
            <a:r>
              <a:rPr sz="1900" spc="-25" dirty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9140" y="5043313"/>
            <a:ext cx="3922395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spc="-15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dirty="0">
                <a:latin typeface="Times New Roman"/>
                <a:cs typeface="Times New Roman"/>
              </a:rPr>
              <a:t> 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</a:t>
            </a:r>
            <a:r>
              <a:rPr sz="1900" i="1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300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8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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p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6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48299" y="4487279"/>
            <a:ext cx="3224530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  <a:tab pos="1334135" algn="l"/>
              </a:tabLst>
            </a:pP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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Symbol"/>
                <a:cs typeface="Symbol"/>
              </a:rPr>
              <a:t></a:t>
            </a:r>
            <a:r>
              <a:rPr sz="1900" i="1" spc="-25" dirty="0">
                <a:latin typeface="Times New Roman"/>
                <a:cs typeface="Times New Roman"/>
              </a:rPr>
              <a:t>T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24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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2000" i="1" spc="-80" dirty="0">
                <a:latin typeface="Symbol"/>
                <a:cs typeface="Symbol"/>
              </a:rPr>
              <a:t>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p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6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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01126" y="4696330"/>
            <a:ext cx="263525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i="1" spc="142" baseline="-24853" dirty="0">
                <a:latin typeface="Times New Roman"/>
                <a:cs typeface="Times New Roman"/>
              </a:rPr>
              <a:t>Q</a:t>
            </a:r>
            <a:r>
              <a:rPr sz="800" spc="-1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02315" y="4361026"/>
            <a:ext cx="953769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1055" algn="l"/>
              </a:tabLst>
            </a:pPr>
            <a:r>
              <a:rPr sz="1900" i="1" u="sng" spc="-130" dirty="0">
                <a:latin typeface="Times New Roman"/>
                <a:cs typeface="Times New Roman"/>
              </a:rPr>
              <a:t> </a:t>
            </a:r>
            <a:r>
              <a:rPr sz="1900" i="1" u="sng" spc="-15" dirty="0">
                <a:latin typeface="Times New Roman"/>
                <a:cs typeface="Times New Roman"/>
              </a:rPr>
              <a:t>S </a:t>
            </a:r>
            <a:r>
              <a:rPr sz="1900" i="1" u="sng" dirty="0">
                <a:latin typeface="Times New Roman"/>
                <a:cs typeface="Times New Roman"/>
              </a:rPr>
              <a:t> </a:t>
            </a:r>
            <a:r>
              <a:rPr sz="1900" i="1" u="sng" spc="-18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u="sng" spc="-2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55581" y="4683386"/>
            <a:ext cx="31305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40" dirty="0">
                <a:latin typeface="Symbol"/>
                <a:cs typeface="Symbol"/>
              </a:rPr>
              <a:t>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81439" y="3991550"/>
            <a:ext cx="916305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3590" algn="l"/>
              </a:tabLst>
            </a:pP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spc="-10" dirty="0">
                <a:latin typeface="Times New Roman"/>
                <a:cs typeface="Times New Roman"/>
              </a:rPr>
              <a:t> 	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0120" y="3273731"/>
            <a:ext cx="111950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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i="1" spc="1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Symbol"/>
                <a:cs typeface="Symbol"/>
              </a:rPr>
              <a:t>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i="1" spc="-20" dirty="0">
                <a:latin typeface="Times New Roman"/>
                <a:cs typeface="Times New Roman"/>
              </a:rPr>
              <a:t>p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9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Symbol"/>
                <a:cs typeface="Symbol"/>
              </a:rPr>
              <a:t>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i="1" spc="-25" dirty="0">
                <a:latin typeface="Times New Roman"/>
                <a:cs typeface="Times New Roman"/>
              </a:rPr>
              <a:t>P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31383" y="2917201"/>
            <a:ext cx="916305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4225" algn="l"/>
              </a:tabLst>
            </a:pPr>
            <a:r>
              <a:rPr sz="1900" i="1" spc="-30" dirty="0">
                <a:latin typeface="Times New Roman"/>
                <a:cs typeface="Times New Roman"/>
              </a:rPr>
              <a:t>Q</a:t>
            </a:r>
            <a:r>
              <a:rPr sz="1900" spc="-10" dirty="0">
                <a:latin typeface="Times New Roman"/>
                <a:cs typeface="Times New Roman"/>
              </a:rPr>
              <a:t> 	</a:t>
            </a:r>
            <a:r>
              <a:rPr sz="1900" spc="-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14959" y="4698611"/>
            <a:ext cx="144780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64375" y="5067059"/>
            <a:ext cx="16300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7180" algn="l"/>
              </a:tabLst>
            </a:pPr>
            <a:r>
              <a:rPr sz="800" spc="-15" dirty="0">
                <a:latin typeface="Times New Roman"/>
                <a:cs typeface="Times New Roman"/>
              </a:rPr>
              <a:t>2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57347" y="4498097"/>
            <a:ext cx="434340" cy="26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i="1" baseline="-16975" dirty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sz="2700" i="1" spc="15" baseline="-1697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200" i="1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200" i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46907" y="4623065"/>
            <a:ext cx="679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48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Omezení kapitálem, počtem objednávek, velikostí skladu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5045710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5" dirty="0">
                <a:latin typeface="Times New Roman"/>
                <a:cs typeface="Times New Roman"/>
              </a:rPr>
              <a:t>Ob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a</a:t>
            </a:r>
            <a:r>
              <a:rPr sz="2000" u="heavy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ř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i</a:t>
            </a:r>
            <a:r>
              <a:rPr sz="2000" u="heavy" spc="-3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r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ů</a:t>
            </a:r>
            <a:r>
              <a:rPr sz="2000" u="heavy" spc="-10" dirty="0">
                <a:latin typeface="Times New Roman"/>
                <a:cs typeface="Times New Roman"/>
              </a:rPr>
              <a:t>z</a:t>
            </a:r>
            <a:r>
              <a:rPr sz="2000" u="heavy" spc="-20" dirty="0">
                <a:latin typeface="Times New Roman"/>
                <a:cs typeface="Times New Roman"/>
              </a:rPr>
              <a:t>n</a:t>
            </a:r>
            <a:r>
              <a:rPr sz="2000" u="heavy" spc="-50" dirty="0">
                <a:latin typeface="Times New Roman"/>
                <a:cs typeface="Times New Roman"/>
              </a:rPr>
              <a:t>ý</a:t>
            </a:r>
            <a:r>
              <a:rPr sz="2000" u="heavy" spc="-10" dirty="0">
                <a:latin typeface="Times New Roman"/>
                <a:cs typeface="Times New Roman"/>
              </a:rPr>
              <a:t>ch</a:t>
            </a:r>
            <a:r>
              <a:rPr sz="2000" u="heavy" spc="5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60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eze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ích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46100" algn="l"/>
              </a:tabLst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ity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 </a:t>
            </a:r>
            <a:r>
              <a:rPr sz="2000" spc="-25">
                <a:latin typeface="Times New Roman"/>
                <a:cs typeface="Times New Roman"/>
              </a:rPr>
              <a:t>v</a:t>
            </a:r>
            <a:r>
              <a:rPr sz="2000" spc="-50">
                <a:latin typeface="Times New Roman"/>
                <a:cs typeface="Times New Roman"/>
              </a:rPr>
              <a:t>ý</a:t>
            </a:r>
            <a:r>
              <a:rPr sz="2000">
                <a:latin typeface="Times New Roman"/>
                <a:cs typeface="Times New Roman"/>
              </a:rPr>
              <a:t>po</a:t>
            </a:r>
            <a:r>
              <a:rPr sz="2000" spc="-10">
                <a:latin typeface="Times New Roman"/>
                <a:cs typeface="Times New Roman"/>
              </a:rPr>
              <a:t>č</a:t>
            </a:r>
            <a:r>
              <a:rPr sz="2000" spc="-5">
                <a:latin typeface="Times New Roman"/>
                <a:cs typeface="Times New Roman"/>
              </a:rPr>
              <a:t>e</a:t>
            </a:r>
            <a:r>
              <a:rPr sz="2000" spc="-10">
                <a:latin typeface="Times New Roman"/>
                <a:cs typeface="Times New Roman"/>
              </a:rPr>
              <a:t>t</a:t>
            </a:r>
            <a:r>
              <a:rPr sz="2000" spc="55">
                <a:latin typeface="Times New Roman"/>
                <a:cs typeface="Times New Roman"/>
              </a:rPr>
              <a:t> </a:t>
            </a:r>
            <a:r>
              <a:rPr lang="cs-CZ" sz="2000" i="1" spc="-70">
                <a:latin typeface="Symbol"/>
                <a:cs typeface="Symbol"/>
              </a:rPr>
              <a:t>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1719" y="2878794"/>
            <a:ext cx="1620000" cy="0"/>
          </a:xfrm>
          <a:custGeom>
            <a:avLst/>
            <a:gdLst/>
            <a:ahLst/>
            <a:cxnLst/>
            <a:rect l="l" t="t" r="r" b="b"/>
            <a:pathLst>
              <a:path w="745489">
                <a:moveTo>
                  <a:pt x="0" y="0"/>
                </a:moveTo>
                <a:lnTo>
                  <a:pt x="745463" y="0"/>
                </a:lnTo>
              </a:path>
            </a:pathLst>
          </a:custGeom>
          <a:ln w="51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12379" y="2947666"/>
            <a:ext cx="33655" cy="18415"/>
          </a:xfrm>
          <a:custGeom>
            <a:avLst/>
            <a:gdLst/>
            <a:ahLst/>
            <a:cxnLst/>
            <a:rect l="l" t="t" r="r" b="b"/>
            <a:pathLst>
              <a:path w="33655" h="18414">
                <a:moveTo>
                  <a:pt x="0" y="18132"/>
                </a:moveTo>
                <a:lnTo>
                  <a:pt x="33086" y="0"/>
                </a:lnTo>
              </a:path>
            </a:pathLst>
          </a:custGeom>
          <a:ln w="51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466" y="2950339"/>
            <a:ext cx="48895" cy="242570"/>
          </a:xfrm>
          <a:custGeom>
            <a:avLst/>
            <a:gdLst/>
            <a:ahLst/>
            <a:cxnLst/>
            <a:rect l="l" t="t" r="r" b="b"/>
            <a:pathLst>
              <a:path w="48894" h="242569">
                <a:moveTo>
                  <a:pt x="0" y="0"/>
                </a:moveTo>
                <a:lnTo>
                  <a:pt x="48756" y="242357"/>
                </a:lnTo>
              </a:path>
            </a:pathLst>
          </a:custGeom>
          <a:ln w="99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6876" y="2560987"/>
            <a:ext cx="55880" cy="631825"/>
          </a:xfrm>
          <a:custGeom>
            <a:avLst/>
            <a:gdLst/>
            <a:ahLst/>
            <a:cxnLst/>
            <a:rect l="l" t="t" r="r" b="b"/>
            <a:pathLst>
              <a:path w="55880" h="631825">
                <a:moveTo>
                  <a:pt x="0" y="631710"/>
                </a:moveTo>
                <a:lnTo>
                  <a:pt x="55769" y="0"/>
                </a:lnTo>
              </a:path>
            </a:pathLst>
          </a:custGeom>
          <a:ln w="5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2645" y="2560987"/>
            <a:ext cx="1620000" cy="0"/>
          </a:xfrm>
          <a:custGeom>
            <a:avLst/>
            <a:gdLst/>
            <a:ahLst/>
            <a:cxnLst/>
            <a:rect l="l" t="t" r="r" b="b"/>
            <a:pathLst>
              <a:path w="1710689">
                <a:moveTo>
                  <a:pt x="0" y="0"/>
                </a:moveTo>
                <a:lnTo>
                  <a:pt x="1710625" y="0"/>
                </a:lnTo>
              </a:path>
            </a:pathLst>
          </a:custGeom>
          <a:ln w="51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9870" y="1794655"/>
            <a:ext cx="95948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u="sng" spc="-35" dirty="0">
                <a:latin typeface="Symbol"/>
                <a:cs typeface="Symbol"/>
              </a:rPr>
              <a:t></a:t>
            </a:r>
            <a:r>
              <a:rPr sz="1900" i="1" u="sng" spc="-15" dirty="0">
                <a:latin typeface="Times New Roman"/>
                <a:cs typeface="Times New Roman"/>
              </a:rPr>
              <a:t>N</a:t>
            </a:r>
            <a:r>
              <a:rPr sz="1900" i="1" u="sng" spc="-275" dirty="0">
                <a:latin typeface="Times New Roman"/>
                <a:cs typeface="Times New Roman"/>
              </a:rPr>
              <a:t> </a:t>
            </a:r>
            <a:r>
              <a:rPr sz="2350" u="sng" spc="-220" dirty="0">
                <a:latin typeface="Symbol"/>
                <a:cs typeface="Symbol"/>
              </a:rPr>
              <a:t></a:t>
            </a:r>
            <a:r>
              <a:rPr sz="1900" i="1" u="sng" spc="-15" dirty="0">
                <a:latin typeface="Times New Roman"/>
                <a:cs typeface="Times New Roman"/>
              </a:rPr>
              <a:t>Q</a:t>
            </a:r>
            <a:r>
              <a:rPr sz="1900" i="1" u="sng" spc="-95" dirty="0">
                <a:latin typeface="Times New Roman"/>
                <a:cs typeface="Times New Roman"/>
              </a:rPr>
              <a:t> </a:t>
            </a:r>
            <a:r>
              <a:rPr sz="1900" u="sng" spc="-5" dirty="0">
                <a:latin typeface="Times New Roman"/>
                <a:cs typeface="Times New Roman"/>
              </a:rPr>
              <a:t>,</a:t>
            </a:r>
            <a:r>
              <a:rPr sz="1900" u="sng" spc="-185" dirty="0">
                <a:latin typeface="Times New Roman"/>
                <a:cs typeface="Times New Roman"/>
              </a:rPr>
              <a:t> </a:t>
            </a:r>
            <a:r>
              <a:rPr sz="2000" i="1" u="sng" spc="-70" dirty="0">
                <a:latin typeface="Symbol"/>
                <a:cs typeface="Symbol"/>
              </a:rPr>
              <a:t></a:t>
            </a:r>
            <a:r>
              <a:rPr sz="2000" i="1" spc="-240" dirty="0">
                <a:latin typeface="Times New Roman"/>
                <a:cs typeface="Times New Roman"/>
              </a:rPr>
              <a:t> </a:t>
            </a:r>
            <a:r>
              <a:rPr sz="2350" u="sng" spc="-165" dirty="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2750" y="2716997"/>
            <a:ext cx="1326515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1900" spc="-15" smtClean="0">
                <a:latin typeface="Symbol"/>
                <a:cs typeface="Symbol"/>
              </a:rPr>
              <a:t>                </a:t>
            </a:r>
            <a:r>
              <a:rPr sz="1900" spc="-15" smtClean="0">
                <a:latin typeface="Symbol"/>
                <a:cs typeface="Symbol"/>
              </a:rPr>
              <a:t></a:t>
            </a:r>
            <a:r>
              <a:rPr sz="1900" spc="15" smtClean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P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5530" y="2913176"/>
            <a:ext cx="169780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i="1" spc="-10" dirty="0">
                <a:latin typeface="Times New Roman"/>
                <a:cs typeface="Times New Roman"/>
              </a:rPr>
              <a:t>c</a:t>
            </a:r>
            <a:r>
              <a:rPr sz="1900" i="1" spc="19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0" dirty="0">
                <a:latin typeface="Times New Roman"/>
                <a:cs typeface="Times New Roman"/>
              </a:rPr>
              <a:t> </a:t>
            </a:r>
            <a:r>
              <a:rPr sz="1900" spc="105">
                <a:latin typeface="Symbol"/>
                <a:cs typeface="Symbol"/>
              </a:rPr>
              <a:t></a:t>
            </a:r>
            <a:r>
              <a:rPr sz="1900" i="1" spc="-15" smtClean="0">
                <a:latin typeface="Times New Roman"/>
                <a:cs typeface="Times New Roman"/>
              </a:rPr>
              <a:t>T</a:t>
            </a:r>
            <a:r>
              <a:rPr lang="cs-CZ" sz="1900" spc="-15">
                <a:latin typeface="Symbol"/>
                <a:cs typeface="Symbol"/>
              </a:rPr>
              <a:t> </a:t>
            </a:r>
            <a:r>
              <a:rPr lang="cs-CZ" sz="1900" spc="-130">
                <a:latin typeface="Times New Roman"/>
                <a:cs typeface="Times New Roman"/>
              </a:rPr>
              <a:t> </a:t>
            </a:r>
            <a:r>
              <a:rPr lang="cs-CZ" sz="1900" spc="-10">
                <a:latin typeface="Times New Roman"/>
                <a:cs typeface="Times New Roman"/>
              </a:rPr>
              <a:t>2</a:t>
            </a:r>
            <a:r>
              <a:rPr lang="cs-CZ" sz="1900" spc="-275">
                <a:latin typeface="Times New Roman"/>
                <a:cs typeface="Times New Roman"/>
              </a:rPr>
              <a:t> </a:t>
            </a:r>
            <a:r>
              <a:rPr lang="cs-CZ" sz="1900" spc="-5">
                <a:latin typeface="Symbol"/>
                <a:cs typeface="Symbol"/>
              </a:rPr>
              <a:t></a:t>
            </a:r>
            <a:r>
              <a:rPr lang="cs-CZ" sz="1900" spc="-185">
                <a:latin typeface="Times New Roman"/>
                <a:cs typeface="Times New Roman"/>
              </a:rPr>
              <a:t> </a:t>
            </a:r>
            <a:r>
              <a:rPr lang="cs-CZ" sz="2000" i="1" spc="-70">
                <a:latin typeface="Symbol"/>
                <a:cs typeface="Symbol"/>
              </a:rPr>
              <a:t></a:t>
            </a:r>
            <a:r>
              <a:rPr lang="cs-CZ" sz="2000" i="1" spc="-100">
                <a:latin typeface="Times New Roman"/>
                <a:cs typeface="Times New Roman"/>
              </a:rPr>
              <a:t> </a:t>
            </a:r>
            <a:r>
              <a:rPr lang="cs-CZ" sz="1900" spc="-5">
                <a:latin typeface="Symbol"/>
                <a:cs typeface="Symbol"/>
              </a:rPr>
              <a:t></a:t>
            </a:r>
            <a:r>
              <a:rPr lang="cs-CZ" sz="1900" spc="-10">
                <a:latin typeface="Times New Roman"/>
                <a:cs typeface="Times New Roman"/>
              </a:rPr>
              <a:t> </a:t>
            </a:r>
            <a:r>
              <a:rPr lang="cs-CZ" sz="1900" i="1" spc="-10">
                <a:latin typeface="Times New Roman"/>
                <a:cs typeface="Times New Roman"/>
              </a:rPr>
              <a:t>p</a:t>
            </a:r>
            <a:r>
              <a:rPr lang="cs-CZ" sz="1900" i="1">
                <a:latin typeface="Times New Roman"/>
                <a:cs typeface="Times New Roman"/>
              </a:rPr>
              <a:t> 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4621" y="2557382"/>
            <a:ext cx="68643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2</a:t>
            </a:r>
            <a:r>
              <a:rPr sz="1900" spc="-27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S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2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4558" y="2727439"/>
            <a:ext cx="48450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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p</a:t>
            </a:r>
            <a:r>
              <a:rPr sz="1900" i="1" spc="2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92863" y="1989929"/>
            <a:ext cx="164274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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Q</a:t>
            </a:r>
            <a:r>
              <a:rPr sz="1900" i="1" spc="1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Symbol"/>
                <a:cs typeface="Symbol"/>
              </a:rPr>
              <a:t>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i="1" spc="-10" dirty="0">
                <a:latin typeface="Times New Roman"/>
                <a:cs typeface="Times New Roman"/>
              </a:rPr>
              <a:t>p</a:t>
            </a:r>
            <a:r>
              <a:rPr sz="1900" i="1" dirty="0">
                <a:latin typeface="Times New Roman"/>
                <a:cs typeface="Times New Roman"/>
              </a:rPr>
              <a:t> </a:t>
            </a:r>
            <a:r>
              <a:rPr sz="1900" i="1" spc="-18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Symbol"/>
                <a:cs typeface="Symbol"/>
              </a:rPr>
              <a:t>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i="1" spc="-15" dirty="0">
                <a:latin typeface="Times New Roman"/>
                <a:cs typeface="Times New Roman"/>
              </a:rPr>
              <a:t>P </a:t>
            </a:r>
            <a:r>
              <a:rPr sz="1900" spc="-15" dirty="0">
                <a:latin typeface="Symbol"/>
                <a:cs typeface="Symbol"/>
              </a:rPr>
              <a:t>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4200" y="3124200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0072" y="3095573"/>
            <a:ext cx="3606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8610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	</a:t>
            </a:r>
            <a:r>
              <a:rPr sz="800" i="1" spc="-1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00605" y="2739778"/>
            <a:ext cx="3663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120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	j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17907" y="2909585"/>
            <a:ext cx="53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01332" y="2172278"/>
            <a:ext cx="3784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sz="800" i="1" spc="-5" dirty="0">
                <a:latin typeface="Times New Roman"/>
                <a:cs typeface="Times New Roman"/>
              </a:rPr>
              <a:t>i 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34078" y="2022855"/>
            <a:ext cx="272415" cy="42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430" algn="r">
              <a:lnSpc>
                <a:spcPct val="100000"/>
              </a:lnSpc>
            </a:pPr>
            <a:r>
              <a:rPr sz="800" i="1" spc="-5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900" spc="-30" dirty="0">
                <a:latin typeface="Symbol"/>
                <a:cs typeface="Symbol"/>
              </a:rPr>
              <a:t></a:t>
            </a:r>
            <a:r>
              <a:rPr sz="2000" i="1" spc="-70" dirty="0">
                <a:latin typeface="Symbol"/>
                <a:cs typeface="Symbol"/>
              </a:rPr>
              <a:t>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58460" y="3545721"/>
            <a:ext cx="17557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000" i="1" spc="-70">
                <a:latin typeface="Symbol"/>
                <a:cs typeface="Symbol"/>
              </a:rPr>
              <a:t></a:t>
            </a:r>
            <a:r>
              <a:rPr sz="2000" i="1" spc="10" smtClean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u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čí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ite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č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ě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4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Omezení kapitálem, počtem objednávek, velikostí skladu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Hladinové řízení zásob – Q systém</a:t>
            </a:r>
            <a:endParaRPr lang="cs-CZ" sz="2800" b="1" dirty="0">
              <a:solidFill>
                <a:schemeClr val="bg1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51618" y="990600"/>
            <a:ext cx="8640763" cy="5715000"/>
            <a:chOff x="304800" y="990600"/>
            <a:chExt cx="8640763" cy="5715000"/>
          </a:xfrm>
        </p:grpSpPr>
        <p:sp>
          <p:nvSpPr>
            <p:cNvPr id="27" name="Obdélník 26"/>
            <p:cNvSpPr/>
            <p:nvPr/>
          </p:nvSpPr>
          <p:spPr>
            <a:xfrm>
              <a:off x="6134100" y="5943600"/>
              <a:ext cx="27051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94"/>
            <p:cNvSpPr>
              <a:spLocks noChangeArrowheads="1"/>
            </p:cNvSpPr>
            <p:nvPr/>
          </p:nvSpPr>
          <p:spPr bwMode="auto">
            <a:xfrm>
              <a:off x="304800" y="990600"/>
              <a:ext cx="8640763" cy="52562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Rectangle 95"/>
            <p:cNvSpPr>
              <a:spLocks noChangeArrowheads="1"/>
            </p:cNvSpPr>
            <p:nvPr/>
          </p:nvSpPr>
          <p:spPr bwMode="auto">
            <a:xfrm>
              <a:off x="449263" y="1279525"/>
              <a:ext cx="1079500" cy="595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>
              <a:spAutoFit/>
            </a:bodyPr>
            <a:lstStyle/>
            <a:p>
              <a:r>
                <a:rPr lang="cs-CZ" altLang="cs-CZ" b="1">
                  <a:latin typeface="Times New Roman" panose="02020603050405020304" pitchFamily="18" charset="0"/>
                </a:rPr>
                <a:t>Q systém</a:t>
              </a:r>
            </a:p>
            <a:p>
              <a:pPr eaLnBrk="0" hangingPunct="0"/>
              <a:endParaRPr lang="cs-CZ" altLang="cs-CZ"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96"/>
            <p:cNvSpPr>
              <a:spLocks noChangeArrowheads="1"/>
            </p:cNvSpPr>
            <p:nvPr/>
          </p:nvSpPr>
          <p:spPr bwMode="auto">
            <a:xfrm>
              <a:off x="1744663" y="1135062"/>
              <a:ext cx="6696075" cy="47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 anchor="ctr">
              <a:spAutoFit/>
            </a:bodyPr>
            <a:lstStyle/>
            <a:p>
              <a:r>
                <a:rPr lang="cs-CZ" altLang="cs-CZ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Hlavní řídící veličina             Signální stav zásob  x</a:t>
              </a:r>
              <a:r>
                <a:rPr lang="cs-CZ" altLang="cs-CZ" sz="1400" b="1" baseline="-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s             </a:t>
              </a:r>
              <a:r>
                <a:rPr lang="cs-CZ" altLang="cs-CZ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(Dolní objednací mez)</a:t>
              </a:r>
            </a:p>
            <a:p>
              <a:pPr eaLnBrk="0" hangingPunct="0"/>
              <a:endParaRPr lang="cs-CZ" altLang="cs-CZ" sz="1400"/>
            </a:p>
          </p:txBody>
        </p:sp>
        <p:sp>
          <p:nvSpPr>
            <p:cNvPr id="15" name="Line 97"/>
            <p:cNvSpPr>
              <a:spLocks noChangeShapeType="1"/>
            </p:cNvSpPr>
            <p:nvPr/>
          </p:nvSpPr>
          <p:spPr bwMode="auto">
            <a:xfrm>
              <a:off x="1784350" y="5465762"/>
              <a:ext cx="63103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98"/>
            <p:cNvSpPr>
              <a:spLocks noChangeShapeType="1"/>
            </p:cNvSpPr>
            <p:nvPr/>
          </p:nvSpPr>
          <p:spPr bwMode="auto">
            <a:xfrm>
              <a:off x="2151063" y="4733925"/>
              <a:ext cx="585152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99"/>
            <p:cNvSpPr>
              <a:spLocks noChangeShapeType="1"/>
            </p:cNvSpPr>
            <p:nvPr/>
          </p:nvSpPr>
          <p:spPr bwMode="auto">
            <a:xfrm>
              <a:off x="2608263" y="3911600"/>
              <a:ext cx="0" cy="457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00"/>
            <p:cNvSpPr>
              <a:spLocks noChangeShapeType="1"/>
            </p:cNvSpPr>
            <p:nvPr/>
          </p:nvSpPr>
          <p:spPr bwMode="auto">
            <a:xfrm>
              <a:off x="2608263" y="4368800"/>
              <a:ext cx="27305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01"/>
            <p:cNvSpPr>
              <a:spLocks noChangeShapeType="1"/>
            </p:cNvSpPr>
            <p:nvPr/>
          </p:nvSpPr>
          <p:spPr bwMode="auto">
            <a:xfrm>
              <a:off x="2881313" y="4368800"/>
              <a:ext cx="0" cy="5476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02"/>
            <p:cNvSpPr>
              <a:spLocks noChangeShapeType="1"/>
            </p:cNvSpPr>
            <p:nvPr/>
          </p:nvSpPr>
          <p:spPr bwMode="auto">
            <a:xfrm>
              <a:off x="2881313" y="4916487"/>
              <a:ext cx="27463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03"/>
            <p:cNvSpPr>
              <a:spLocks noChangeShapeType="1"/>
            </p:cNvSpPr>
            <p:nvPr/>
          </p:nvSpPr>
          <p:spPr bwMode="auto">
            <a:xfrm>
              <a:off x="3155950" y="4916487"/>
              <a:ext cx="0" cy="1825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04"/>
            <p:cNvSpPr>
              <a:spLocks noChangeShapeType="1"/>
            </p:cNvSpPr>
            <p:nvPr/>
          </p:nvSpPr>
          <p:spPr bwMode="auto">
            <a:xfrm>
              <a:off x="3155950" y="5099050"/>
              <a:ext cx="18256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05"/>
            <p:cNvSpPr>
              <a:spLocks noChangeShapeType="1"/>
            </p:cNvSpPr>
            <p:nvPr/>
          </p:nvSpPr>
          <p:spPr bwMode="auto">
            <a:xfrm>
              <a:off x="1876425" y="2601912"/>
              <a:ext cx="594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06"/>
            <p:cNvSpPr>
              <a:spLocks noChangeShapeType="1"/>
            </p:cNvSpPr>
            <p:nvPr/>
          </p:nvSpPr>
          <p:spPr bwMode="auto">
            <a:xfrm>
              <a:off x="2103438" y="4733925"/>
              <a:ext cx="0" cy="731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107"/>
            <p:cNvSpPr>
              <a:spLocks noChangeShapeType="1"/>
            </p:cNvSpPr>
            <p:nvPr/>
          </p:nvSpPr>
          <p:spPr bwMode="auto">
            <a:xfrm flipV="1">
              <a:off x="3338513" y="2967037"/>
              <a:ext cx="0" cy="21034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108"/>
            <p:cNvSpPr>
              <a:spLocks noChangeShapeType="1"/>
            </p:cNvSpPr>
            <p:nvPr/>
          </p:nvSpPr>
          <p:spPr bwMode="auto">
            <a:xfrm>
              <a:off x="3522663" y="3636962"/>
              <a:ext cx="36512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109"/>
            <p:cNvSpPr>
              <a:spLocks noChangeShapeType="1"/>
            </p:cNvSpPr>
            <p:nvPr/>
          </p:nvSpPr>
          <p:spPr bwMode="auto">
            <a:xfrm>
              <a:off x="3887788" y="3636962"/>
              <a:ext cx="0" cy="457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110"/>
            <p:cNvSpPr>
              <a:spLocks noChangeShapeType="1"/>
            </p:cNvSpPr>
            <p:nvPr/>
          </p:nvSpPr>
          <p:spPr bwMode="auto">
            <a:xfrm>
              <a:off x="3887788" y="4094162"/>
              <a:ext cx="27463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111"/>
            <p:cNvSpPr>
              <a:spLocks noChangeShapeType="1"/>
            </p:cNvSpPr>
            <p:nvPr/>
          </p:nvSpPr>
          <p:spPr bwMode="auto">
            <a:xfrm>
              <a:off x="4162425" y="4094162"/>
              <a:ext cx="0" cy="457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112"/>
            <p:cNvSpPr>
              <a:spLocks noChangeShapeType="1"/>
            </p:cNvSpPr>
            <p:nvPr/>
          </p:nvSpPr>
          <p:spPr bwMode="auto">
            <a:xfrm>
              <a:off x="4162425" y="4551362"/>
              <a:ext cx="36512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Line 113"/>
            <p:cNvSpPr>
              <a:spLocks noChangeShapeType="1"/>
            </p:cNvSpPr>
            <p:nvPr/>
          </p:nvSpPr>
          <p:spPr bwMode="auto">
            <a:xfrm>
              <a:off x="4527550" y="4916487"/>
              <a:ext cx="18256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114"/>
            <p:cNvSpPr>
              <a:spLocks noChangeShapeType="1"/>
            </p:cNvSpPr>
            <p:nvPr/>
          </p:nvSpPr>
          <p:spPr bwMode="auto">
            <a:xfrm>
              <a:off x="4710113" y="4916487"/>
              <a:ext cx="0" cy="2746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115"/>
            <p:cNvSpPr>
              <a:spLocks noChangeShapeType="1"/>
            </p:cNvSpPr>
            <p:nvPr/>
          </p:nvSpPr>
          <p:spPr bwMode="auto">
            <a:xfrm>
              <a:off x="4710113" y="5191125"/>
              <a:ext cx="27463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116"/>
            <p:cNvSpPr>
              <a:spLocks noChangeShapeType="1"/>
            </p:cNvSpPr>
            <p:nvPr/>
          </p:nvSpPr>
          <p:spPr bwMode="auto">
            <a:xfrm flipV="1">
              <a:off x="4984750" y="3149600"/>
              <a:ext cx="0" cy="20129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Line 117"/>
            <p:cNvSpPr>
              <a:spLocks noChangeShapeType="1"/>
            </p:cNvSpPr>
            <p:nvPr/>
          </p:nvSpPr>
          <p:spPr bwMode="auto">
            <a:xfrm>
              <a:off x="4984750" y="3149600"/>
              <a:ext cx="5492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118"/>
            <p:cNvSpPr>
              <a:spLocks noChangeShapeType="1"/>
            </p:cNvSpPr>
            <p:nvPr/>
          </p:nvSpPr>
          <p:spPr bwMode="auto">
            <a:xfrm>
              <a:off x="5534025" y="3636962"/>
              <a:ext cx="36512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Line 119"/>
            <p:cNvSpPr>
              <a:spLocks noChangeShapeType="1"/>
            </p:cNvSpPr>
            <p:nvPr/>
          </p:nvSpPr>
          <p:spPr bwMode="auto">
            <a:xfrm>
              <a:off x="5899150" y="3636962"/>
              <a:ext cx="0" cy="6397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Line 120"/>
            <p:cNvSpPr>
              <a:spLocks noChangeShapeType="1"/>
            </p:cNvSpPr>
            <p:nvPr/>
          </p:nvSpPr>
          <p:spPr bwMode="auto">
            <a:xfrm>
              <a:off x="5899150" y="4276725"/>
              <a:ext cx="27463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Line 121"/>
            <p:cNvSpPr>
              <a:spLocks noChangeShapeType="1"/>
            </p:cNvSpPr>
            <p:nvPr/>
          </p:nvSpPr>
          <p:spPr bwMode="auto">
            <a:xfrm>
              <a:off x="6173788" y="4276725"/>
              <a:ext cx="0" cy="2746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122"/>
            <p:cNvSpPr>
              <a:spLocks noChangeShapeType="1"/>
            </p:cNvSpPr>
            <p:nvPr/>
          </p:nvSpPr>
          <p:spPr bwMode="auto">
            <a:xfrm>
              <a:off x="6173788" y="4551362"/>
              <a:ext cx="1825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123"/>
            <p:cNvSpPr>
              <a:spLocks noChangeShapeType="1"/>
            </p:cNvSpPr>
            <p:nvPr/>
          </p:nvSpPr>
          <p:spPr bwMode="auto">
            <a:xfrm>
              <a:off x="6356350" y="4551362"/>
              <a:ext cx="0" cy="2746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Line 124"/>
            <p:cNvSpPr>
              <a:spLocks noChangeShapeType="1"/>
            </p:cNvSpPr>
            <p:nvPr/>
          </p:nvSpPr>
          <p:spPr bwMode="auto">
            <a:xfrm>
              <a:off x="6356350" y="4826000"/>
              <a:ext cx="3667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Line 125"/>
            <p:cNvSpPr>
              <a:spLocks noChangeShapeType="1"/>
            </p:cNvSpPr>
            <p:nvPr/>
          </p:nvSpPr>
          <p:spPr bwMode="auto">
            <a:xfrm>
              <a:off x="6723063" y="4826000"/>
              <a:ext cx="0" cy="2730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Line 126"/>
            <p:cNvSpPr>
              <a:spLocks noChangeShapeType="1"/>
            </p:cNvSpPr>
            <p:nvPr/>
          </p:nvSpPr>
          <p:spPr bwMode="auto">
            <a:xfrm>
              <a:off x="6723063" y="5099050"/>
              <a:ext cx="457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Line 127"/>
            <p:cNvSpPr>
              <a:spLocks noChangeShapeType="1"/>
            </p:cNvSpPr>
            <p:nvPr/>
          </p:nvSpPr>
          <p:spPr bwMode="auto">
            <a:xfrm flipV="1">
              <a:off x="7180263" y="3149600"/>
              <a:ext cx="0" cy="19208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Line 128"/>
            <p:cNvSpPr>
              <a:spLocks noChangeShapeType="1"/>
            </p:cNvSpPr>
            <p:nvPr/>
          </p:nvSpPr>
          <p:spPr bwMode="auto">
            <a:xfrm>
              <a:off x="7180263" y="3149600"/>
              <a:ext cx="27305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129"/>
            <p:cNvSpPr>
              <a:spLocks noChangeShapeType="1"/>
            </p:cNvSpPr>
            <p:nvPr/>
          </p:nvSpPr>
          <p:spPr bwMode="auto">
            <a:xfrm>
              <a:off x="7453313" y="3149600"/>
              <a:ext cx="0" cy="5492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Line 130"/>
            <p:cNvSpPr>
              <a:spLocks noChangeShapeType="1"/>
            </p:cNvSpPr>
            <p:nvPr/>
          </p:nvSpPr>
          <p:spPr bwMode="auto">
            <a:xfrm>
              <a:off x="7432675" y="3725862"/>
              <a:ext cx="27463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131"/>
            <p:cNvSpPr>
              <a:spLocks noChangeShapeType="1"/>
            </p:cNvSpPr>
            <p:nvPr/>
          </p:nvSpPr>
          <p:spPr bwMode="auto">
            <a:xfrm>
              <a:off x="7720013" y="3725862"/>
              <a:ext cx="0" cy="2746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132"/>
            <p:cNvSpPr>
              <a:spLocks noChangeShapeType="1"/>
            </p:cNvSpPr>
            <p:nvPr/>
          </p:nvSpPr>
          <p:spPr bwMode="auto">
            <a:xfrm>
              <a:off x="7720013" y="4014787"/>
              <a:ext cx="1825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Line 133"/>
            <p:cNvSpPr>
              <a:spLocks noChangeShapeType="1"/>
            </p:cNvSpPr>
            <p:nvPr/>
          </p:nvSpPr>
          <p:spPr bwMode="auto">
            <a:xfrm>
              <a:off x="2881313" y="4916487"/>
              <a:ext cx="0" cy="8239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134"/>
            <p:cNvSpPr>
              <a:spLocks noChangeShapeType="1"/>
            </p:cNvSpPr>
            <p:nvPr/>
          </p:nvSpPr>
          <p:spPr bwMode="auto">
            <a:xfrm>
              <a:off x="3338513" y="5099050"/>
              <a:ext cx="0" cy="64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Line 135"/>
            <p:cNvSpPr>
              <a:spLocks noChangeShapeType="1"/>
            </p:cNvSpPr>
            <p:nvPr/>
          </p:nvSpPr>
          <p:spPr bwMode="auto">
            <a:xfrm>
              <a:off x="4527550" y="4916487"/>
              <a:ext cx="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Line 136"/>
            <p:cNvSpPr>
              <a:spLocks noChangeShapeType="1"/>
            </p:cNvSpPr>
            <p:nvPr/>
          </p:nvSpPr>
          <p:spPr bwMode="auto">
            <a:xfrm>
              <a:off x="4984750" y="5191125"/>
              <a:ext cx="0" cy="639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Line 137"/>
            <p:cNvSpPr>
              <a:spLocks noChangeShapeType="1"/>
            </p:cNvSpPr>
            <p:nvPr/>
          </p:nvSpPr>
          <p:spPr bwMode="auto">
            <a:xfrm>
              <a:off x="6356350" y="4826000"/>
              <a:ext cx="0" cy="1004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Line 138"/>
            <p:cNvSpPr>
              <a:spLocks noChangeShapeType="1"/>
            </p:cNvSpPr>
            <p:nvPr/>
          </p:nvSpPr>
          <p:spPr bwMode="auto">
            <a:xfrm>
              <a:off x="7180263" y="5099050"/>
              <a:ext cx="0" cy="731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Line 139"/>
            <p:cNvSpPr>
              <a:spLocks noChangeShapeType="1"/>
            </p:cNvSpPr>
            <p:nvPr/>
          </p:nvSpPr>
          <p:spPr bwMode="auto">
            <a:xfrm flipV="1">
              <a:off x="3338513" y="2327275"/>
              <a:ext cx="0" cy="6397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Line 140"/>
            <p:cNvSpPr>
              <a:spLocks noChangeShapeType="1"/>
            </p:cNvSpPr>
            <p:nvPr/>
          </p:nvSpPr>
          <p:spPr bwMode="auto">
            <a:xfrm flipV="1">
              <a:off x="4984750" y="2235200"/>
              <a:ext cx="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Line 141"/>
            <p:cNvSpPr>
              <a:spLocks noChangeShapeType="1"/>
            </p:cNvSpPr>
            <p:nvPr/>
          </p:nvSpPr>
          <p:spPr bwMode="auto">
            <a:xfrm flipV="1">
              <a:off x="7180263" y="2235200"/>
              <a:ext cx="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142"/>
            <p:cNvSpPr>
              <a:spLocks noChangeShapeType="1"/>
            </p:cNvSpPr>
            <p:nvPr/>
          </p:nvSpPr>
          <p:spPr bwMode="auto">
            <a:xfrm>
              <a:off x="2881313" y="5648325"/>
              <a:ext cx="45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Line 143"/>
            <p:cNvSpPr>
              <a:spLocks noChangeShapeType="1"/>
            </p:cNvSpPr>
            <p:nvPr/>
          </p:nvSpPr>
          <p:spPr bwMode="auto">
            <a:xfrm>
              <a:off x="4527550" y="5648325"/>
              <a:ext cx="45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Line 144"/>
            <p:cNvSpPr>
              <a:spLocks noChangeShapeType="1"/>
            </p:cNvSpPr>
            <p:nvPr/>
          </p:nvSpPr>
          <p:spPr bwMode="auto">
            <a:xfrm>
              <a:off x="6356350" y="5648325"/>
              <a:ext cx="82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145"/>
            <p:cNvSpPr>
              <a:spLocks noChangeShapeType="1"/>
            </p:cNvSpPr>
            <p:nvPr/>
          </p:nvSpPr>
          <p:spPr bwMode="auto">
            <a:xfrm flipH="1">
              <a:off x="1966913" y="4733925"/>
              <a:ext cx="184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146"/>
            <p:cNvSpPr>
              <a:spLocks noChangeShapeType="1"/>
            </p:cNvSpPr>
            <p:nvPr/>
          </p:nvSpPr>
          <p:spPr bwMode="auto">
            <a:xfrm flipV="1">
              <a:off x="2881313" y="2601912"/>
              <a:ext cx="0" cy="1736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Line 147"/>
            <p:cNvSpPr>
              <a:spLocks noChangeShapeType="1"/>
            </p:cNvSpPr>
            <p:nvPr/>
          </p:nvSpPr>
          <p:spPr bwMode="auto">
            <a:xfrm flipV="1">
              <a:off x="4527550" y="2601912"/>
              <a:ext cx="0" cy="1919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Line 148"/>
            <p:cNvSpPr>
              <a:spLocks noChangeShapeType="1"/>
            </p:cNvSpPr>
            <p:nvPr/>
          </p:nvSpPr>
          <p:spPr bwMode="auto">
            <a:xfrm flipV="1">
              <a:off x="6356350" y="2601912"/>
              <a:ext cx="0" cy="1919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Line 149"/>
            <p:cNvSpPr>
              <a:spLocks noChangeShapeType="1"/>
            </p:cNvSpPr>
            <p:nvPr/>
          </p:nvSpPr>
          <p:spPr bwMode="auto">
            <a:xfrm>
              <a:off x="3338513" y="2419350"/>
              <a:ext cx="16462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Line 150"/>
            <p:cNvSpPr>
              <a:spLocks noChangeShapeType="1"/>
            </p:cNvSpPr>
            <p:nvPr/>
          </p:nvSpPr>
          <p:spPr bwMode="auto">
            <a:xfrm>
              <a:off x="4984750" y="2419350"/>
              <a:ext cx="21955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Line 151"/>
            <p:cNvSpPr>
              <a:spLocks noChangeShapeType="1"/>
            </p:cNvSpPr>
            <p:nvPr/>
          </p:nvSpPr>
          <p:spPr bwMode="auto">
            <a:xfrm>
              <a:off x="6280150" y="6173787"/>
              <a:ext cx="1371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Line 152"/>
            <p:cNvSpPr>
              <a:spLocks noChangeShapeType="1"/>
            </p:cNvSpPr>
            <p:nvPr/>
          </p:nvSpPr>
          <p:spPr bwMode="auto">
            <a:xfrm flipV="1">
              <a:off x="663575" y="2717800"/>
              <a:ext cx="0" cy="1371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Text Box 153"/>
            <p:cNvSpPr txBox="1">
              <a:spLocks noChangeArrowheads="1"/>
            </p:cNvSpPr>
            <p:nvPr/>
          </p:nvSpPr>
          <p:spPr bwMode="auto">
            <a:xfrm>
              <a:off x="1887538" y="1782762"/>
              <a:ext cx="1290637" cy="287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cs-CZ" sz="1000"/>
                <a:t>Objednávka 1</a:t>
              </a:r>
            </a:p>
          </p:txBody>
        </p:sp>
        <p:sp>
          <p:nvSpPr>
            <p:cNvPr id="81" name="Text Box 154"/>
            <p:cNvSpPr txBox="1">
              <a:spLocks noChangeArrowheads="1"/>
            </p:cNvSpPr>
            <p:nvPr/>
          </p:nvSpPr>
          <p:spPr bwMode="auto">
            <a:xfrm>
              <a:off x="3616325" y="1782762"/>
              <a:ext cx="1203325" cy="287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cs-CZ" sz="1000"/>
                <a:t>Objednávka 2</a:t>
              </a:r>
            </a:p>
          </p:txBody>
        </p:sp>
        <p:sp>
          <p:nvSpPr>
            <p:cNvPr id="82" name="Text Box 155"/>
            <p:cNvSpPr txBox="1">
              <a:spLocks noChangeArrowheads="1"/>
            </p:cNvSpPr>
            <p:nvPr/>
          </p:nvSpPr>
          <p:spPr bwMode="auto">
            <a:xfrm>
              <a:off x="5127625" y="1782762"/>
              <a:ext cx="1271588" cy="287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cs-CZ" sz="1000"/>
                <a:t>Objednávka 3</a:t>
              </a:r>
            </a:p>
          </p:txBody>
        </p:sp>
        <p:sp>
          <p:nvSpPr>
            <p:cNvPr id="83" name="Line 156"/>
            <p:cNvSpPr>
              <a:spLocks noChangeShapeType="1"/>
            </p:cNvSpPr>
            <p:nvPr/>
          </p:nvSpPr>
          <p:spPr bwMode="auto">
            <a:xfrm>
              <a:off x="2392363" y="2286000"/>
              <a:ext cx="0" cy="3240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Line 157"/>
            <p:cNvSpPr>
              <a:spLocks noChangeShapeType="1"/>
            </p:cNvSpPr>
            <p:nvPr/>
          </p:nvSpPr>
          <p:spPr bwMode="auto">
            <a:xfrm flipH="1">
              <a:off x="2392363" y="3941762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Line 158"/>
            <p:cNvSpPr>
              <a:spLocks noChangeShapeType="1"/>
            </p:cNvSpPr>
            <p:nvPr/>
          </p:nvSpPr>
          <p:spPr bwMode="auto">
            <a:xfrm>
              <a:off x="3544888" y="2933700"/>
              <a:ext cx="0" cy="720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Line 159"/>
            <p:cNvSpPr>
              <a:spLocks noChangeShapeType="1"/>
            </p:cNvSpPr>
            <p:nvPr/>
          </p:nvSpPr>
          <p:spPr bwMode="auto">
            <a:xfrm flipV="1">
              <a:off x="4552950" y="4518025"/>
              <a:ext cx="0" cy="431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Line 160"/>
            <p:cNvSpPr>
              <a:spLocks noChangeShapeType="1"/>
            </p:cNvSpPr>
            <p:nvPr/>
          </p:nvSpPr>
          <p:spPr bwMode="auto">
            <a:xfrm>
              <a:off x="5561013" y="3149600"/>
              <a:ext cx="0" cy="5048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Text Box 161"/>
            <p:cNvSpPr txBox="1">
              <a:spLocks noChangeArrowheads="1"/>
            </p:cNvSpPr>
            <p:nvPr/>
          </p:nvSpPr>
          <p:spPr bwMode="auto">
            <a:xfrm>
              <a:off x="447675" y="2070100"/>
              <a:ext cx="7191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200">
                  <a:latin typeface="Times New Roman" panose="02020603050405020304" pitchFamily="18" charset="0"/>
                </a:rPr>
                <a:t>Stav zásob</a:t>
              </a:r>
            </a:p>
          </p:txBody>
        </p:sp>
        <p:sp>
          <p:nvSpPr>
            <p:cNvPr id="89" name="Text Box 162"/>
            <p:cNvSpPr txBox="1">
              <a:spLocks noChangeArrowheads="1"/>
            </p:cNvSpPr>
            <p:nvPr/>
          </p:nvSpPr>
          <p:spPr bwMode="auto">
            <a:xfrm>
              <a:off x="7793038" y="5886450"/>
              <a:ext cx="115252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>
                  <a:latin typeface="Times New Roman" panose="02020603050405020304" pitchFamily="18" charset="0"/>
                </a:rPr>
                <a:t>čas</a:t>
              </a:r>
            </a:p>
          </p:txBody>
        </p:sp>
        <p:sp>
          <p:nvSpPr>
            <p:cNvPr id="90" name="Line 163"/>
            <p:cNvSpPr>
              <a:spLocks noChangeShapeType="1"/>
            </p:cNvSpPr>
            <p:nvPr/>
          </p:nvSpPr>
          <p:spPr bwMode="auto">
            <a:xfrm>
              <a:off x="2103438" y="2573337"/>
              <a:ext cx="0" cy="21605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Rectangle 164"/>
            <p:cNvSpPr>
              <a:spLocks noChangeArrowheads="1"/>
            </p:cNvSpPr>
            <p:nvPr/>
          </p:nvSpPr>
          <p:spPr bwMode="auto">
            <a:xfrm>
              <a:off x="736600" y="4662487"/>
              <a:ext cx="12954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altLang="cs-CZ" sz="1200">
                  <a:latin typeface="Times New Roman" panose="02020603050405020304" pitchFamily="18" charset="0"/>
                </a:rPr>
                <a:t>Signálnístav    </a:t>
              </a:r>
              <a:r>
                <a:rPr lang="cs-CZ" altLang="cs-CZ" sz="1200" b="1" i="1">
                  <a:latin typeface="Times New Roman" panose="02020603050405020304" pitchFamily="18" charset="0"/>
                </a:rPr>
                <a:t>x</a:t>
              </a:r>
              <a:r>
                <a:rPr lang="cs-CZ" altLang="cs-CZ" sz="1200" b="1" i="1" baseline="-25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92" name="Text Box 165"/>
            <p:cNvSpPr txBox="1">
              <a:spLocks noChangeArrowheads="1"/>
            </p:cNvSpPr>
            <p:nvPr/>
          </p:nvSpPr>
          <p:spPr bwMode="auto">
            <a:xfrm>
              <a:off x="952500" y="3078162"/>
              <a:ext cx="1150938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200" dirty="0">
                  <a:latin typeface="Times New Roman" panose="02020603050405020304" pitchFamily="18" charset="0"/>
                </a:rPr>
                <a:t>Velikost dodávky          Q = </a:t>
              </a:r>
              <a:r>
                <a:rPr lang="cs-CZ" altLang="cs-CZ" sz="1200" dirty="0" err="1">
                  <a:latin typeface="Times New Roman" panose="02020603050405020304" pitchFamily="18" charset="0"/>
                </a:rPr>
                <a:t>konst</a:t>
              </a:r>
              <a:r>
                <a:rPr lang="cs-CZ" altLang="cs-CZ" sz="1200" dirty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3" name="Line 166"/>
            <p:cNvSpPr>
              <a:spLocks noChangeShapeType="1"/>
            </p:cNvSpPr>
            <p:nvPr/>
          </p:nvSpPr>
          <p:spPr bwMode="auto">
            <a:xfrm>
              <a:off x="2679700" y="2070100"/>
              <a:ext cx="144463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Line 167"/>
            <p:cNvSpPr>
              <a:spLocks noChangeShapeType="1"/>
            </p:cNvSpPr>
            <p:nvPr/>
          </p:nvSpPr>
          <p:spPr bwMode="auto">
            <a:xfrm>
              <a:off x="4335463" y="2070100"/>
              <a:ext cx="144462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Line 168"/>
            <p:cNvSpPr>
              <a:spLocks noChangeShapeType="1"/>
            </p:cNvSpPr>
            <p:nvPr/>
          </p:nvSpPr>
          <p:spPr bwMode="auto">
            <a:xfrm>
              <a:off x="6135688" y="2070100"/>
              <a:ext cx="144462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Text Box 169"/>
            <p:cNvSpPr txBox="1">
              <a:spLocks noChangeArrowheads="1"/>
            </p:cNvSpPr>
            <p:nvPr/>
          </p:nvSpPr>
          <p:spPr bwMode="auto">
            <a:xfrm>
              <a:off x="2968625" y="5741987"/>
              <a:ext cx="431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i="1">
                  <a:latin typeface="Times New Roman" panose="02020603050405020304" pitchFamily="18" charset="0"/>
                </a:rPr>
                <a:t>t</a:t>
              </a:r>
              <a:r>
                <a:rPr lang="cs-CZ" altLang="cs-CZ" sz="1600" i="1" baseline="-25000">
                  <a:latin typeface="Times New Roman" panose="02020603050405020304" pitchFamily="18" charset="0"/>
                </a:rPr>
                <a:t>p1</a:t>
              </a:r>
              <a:endParaRPr lang="cs-CZ" altLang="cs-CZ" sz="1600" i="1">
                <a:latin typeface="Times New Roman" panose="02020603050405020304" pitchFamily="18" charset="0"/>
              </a:endParaRPr>
            </a:p>
          </p:txBody>
        </p:sp>
        <p:sp>
          <p:nvSpPr>
            <p:cNvPr id="97" name="Text Box 170"/>
            <p:cNvSpPr txBox="1">
              <a:spLocks noChangeArrowheads="1"/>
            </p:cNvSpPr>
            <p:nvPr/>
          </p:nvSpPr>
          <p:spPr bwMode="auto">
            <a:xfrm>
              <a:off x="4552950" y="5741987"/>
              <a:ext cx="431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i="1">
                  <a:latin typeface="Times New Roman" panose="02020603050405020304" pitchFamily="18" charset="0"/>
                </a:rPr>
                <a:t>t</a:t>
              </a:r>
              <a:r>
                <a:rPr lang="cs-CZ" altLang="cs-CZ" sz="1600" i="1" baseline="-25000">
                  <a:latin typeface="Times New Roman" panose="02020603050405020304" pitchFamily="18" charset="0"/>
                </a:rPr>
                <a:t>p2</a:t>
              </a:r>
              <a:endParaRPr lang="cs-CZ" altLang="cs-CZ" sz="1600" i="1">
                <a:latin typeface="Times New Roman" panose="02020603050405020304" pitchFamily="18" charset="0"/>
              </a:endParaRPr>
            </a:p>
          </p:txBody>
        </p:sp>
        <p:sp>
          <p:nvSpPr>
            <p:cNvPr id="98" name="Text Box 171"/>
            <p:cNvSpPr txBox="1">
              <a:spLocks noChangeArrowheads="1"/>
            </p:cNvSpPr>
            <p:nvPr/>
          </p:nvSpPr>
          <p:spPr bwMode="auto">
            <a:xfrm>
              <a:off x="6569075" y="5741987"/>
              <a:ext cx="431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i="1">
                  <a:latin typeface="Times New Roman" panose="02020603050405020304" pitchFamily="18" charset="0"/>
                </a:rPr>
                <a:t>t</a:t>
              </a:r>
              <a:r>
                <a:rPr lang="cs-CZ" altLang="cs-CZ" sz="1600" i="1" baseline="-25000">
                  <a:latin typeface="Times New Roman" panose="02020603050405020304" pitchFamily="18" charset="0"/>
                </a:rPr>
                <a:t>p3</a:t>
              </a:r>
              <a:endParaRPr lang="cs-CZ" altLang="cs-CZ" sz="1600" i="1">
                <a:latin typeface="Times New Roman" panose="02020603050405020304" pitchFamily="18" charset="0"/>
              </a:endParaRPr>
            </a:p>
          </p:txBody>
        </p:sp>
        <p:sp>
          <p:nvSpPr>
            <p:cNvPr id="99" name="Text Box 172"/>
            <p:cNvSpPr txBox="1">
              <a:spLocks noChangeArrowheads="1"/>
            </p:cNvSpPr>
            <p:nvPr/>
          </p:nvSpPr>
          <p:spPr bwMode="auto">
            <a:xfrm>
              <a:off x="6353175" y="2070100"/>
              <a:ext cx="431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i="1">
                  <a:latin typeface="Times New Roman" panose="02020603050405020304" pitchFamily="18" charset="0"/>
                </a:rPr>
                <a:t>t</a:t>
              </a:r>
              <a:r>
                <a:rPr lang="cs-CZ" altLang="cs-CZ" sz="1600" i="1" baseline="-25000">
                  <a:latin typeface="Times New Roman" panose="02020603050405020304" pitchFamily="18" charset="0"/>
                </a:rPr>
                <a:t>c2</a:t>
              </a:r>
              <a:endParaRPr lang="cs-CZ" altLang="cs-CZ" sz="1600" i="1">
                <a:latin typeface="Times New Roman" panose="02020603050405020304" pitchFamily="18" charset="0"/>
              </a:endParaRPr>
            </a:p>
          </p:txBody>
        </p:sp>
        <p:sp>
          <p:nvSpPr>
            <p:cNvPr id="100" name="Text Box 173"/>
            <p:cNvSpPr txBox="1">
              <a:spLocks noChangeArrowheads="1"/>
            </p:cNvSpPr>
            <p:nvPr/>
          </p:nvSpPr>
          <p:spPr bwMode="auto">
            <a:xfrm>
              <a:off x="3471863" y="2070100"/>
              <a:ext cx="431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1600" i="1">
                  <a:latin typeface="Times New Roman" panose="02020603050405020304" pitchFamily="18" charset="0"/>
                </a:rPr>
                <a:t>t</a:t>
              </a:r>
              <a:r>
                <a:rPr lang="cs-CZ" altLang="cs-CZ" sz="1600" i="1" baseline="-25000">
                  <a:latin typeface="Times New Roman" panose="02020603050405020304" pitchFamily="18" charset="0"/>
                </a:rPr>
                <a:t>c1</a:t>
              </a:r>
              <a:endParaRPr lang="cs-CZ" altLang="cs-CZ" sz="1600" i="1">
                <a:latin typeface="Times New Roman" panose="02020603050405020304" pitchFamily="18" charset="0"/>
              </a:endParaRPr>
            </a:p>
          </p:txBody>
        </p:sp>
        <p:sp>
          <p:nvSpPr>
            <p:cNvPr id="101" name="Line 174"/>
            <p:cNvSpPr>
              <a:spLocks noChangeShapeType="1"/>
            </p:cNvSpPr>
            <p:nvPr/>
          </p:nvSpPr>
          <p:spPr bwMode="auto">
            <a:xfrm>
              <a:off x="3327400" y="2933700"/>
              <a:ext cx="217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725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Hladinové řízení zásob – P systém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95288" y="1052513"/>
            <a:ext cx="8640762" cy="5256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84213" y="1341438"/>
            <a:ext cx="1041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r>
              <a:rPr lang="cs-CZ" altLang="cs-CZ" b="1">
                <a:latin typeface="Times New Roman" panose="02020603050405020304" pitchFamily="18" charset="0"/>
              </a:rPr>
              <a:t>P systém</a:t>
            </a:r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771775" y="1196975"/>
            <a:ext cx="418147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Hlavní řídící veličina             Horní objednací mez  x</a:t>
            </a:r>
            <a:r>
              <a:rPr lang="cs-CZ" altLang="cs-CZ" sz="1400" b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cs-CZ" altLang="cs-CZ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endParaRPr lang="cs-CZ" altLang="cs-CZ" sz="1400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50825" y="2997200"/>
            <a:ext cx="719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400">
                <a:latin typeface="Times New Roman" panose="02020603050405020304" pitchFamily="18" charset="0"/>
              </a:rPr>
              <a:t>Stav zásob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2432050" y="2162175"/>
            <a:ext cx="0" cy="3748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1792288" y="5694363"/>
            <a:ext cx="6310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2463800" y="3656013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646363" y="365601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46363" y="4113213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2921000" y="4113213"/>
            <a:ext cx="0" cy="547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921000" y="4660900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3194050" y="4660900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3194050" y="4843463"/>
            <a:ext cx="184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1884363" y="2830513"/>
            <a:ext cx="59436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3378200" y="5575300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3378200" y="4843463"/>
            <a:ext cx="0" cy="731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3925888" y="35639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3925888" y="4021138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>
            <a:off x="4200525" y="40211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4200525" y="4570413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4565650" y="4570413"/>
            <a:ext cx="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4565650" y="4843463"/>
            <a:ext cx="0" cy="92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4565650" y="4935538"/>
            <a:ext cx="184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5022850" y="3198813"/>
            <a:ext cx="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4749800" y="3198813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5022850" y="3471863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5572125" y="3471863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5846763" y="3381375"/>
            <a:ext cx="0" cy="639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5846763" y="4021138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>
            <a:off x="6121400" y="4021138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6121400" y="4295775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6303963" y="4295775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>
            <a:off x="6394450" y="3381375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6761163" y="3381375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Line 48"/>
          <p:cNvSpPr>
            <a:spLocks noChangeShapeType="1"/>
          </p:cNvSpPr>
          <p:nvPr/>
        </p:nvSpPr>
        <p:spPr bwMode="auto">
          <a:xfrm>
            <a:off x="6761163" y="365601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7218363" y="3656013"/>
            <a:ext cx="0" cy="547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7218363" y="4203700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>
            <a:off x="7493000" y="420370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>
            <a:off x="7493000" y="4478338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>
            <a:off x="6372225" y="616585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 flipV="1">
            <a:off x="684213" y="3716338"/>
            <a:ext cx="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55"/>
          <p:cNvSpPr>
            <a:spLocks noChangeShapeType="1"/>
          </p:cNvSpPr>
          <p:nvPr/>
        </p:nvSpPr>
        <p:spPr bwMode="auto">
          <a:xfrm flipV="1">
            <a:off x="3286125" y="2649538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4200525" y="2741613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V="1">
            <a:off x="5114925" y="2649538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 flipV="1">
            <a:off x="6029325" y="2649538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59"/>
          <p:cNvSpPr>
            <a:spLocks noChangeShapeType="1"/>
          </p:cNvSpPr>
          <p:nvPr/>
        </p:nvSpPr>
        <p:spPr bwMode="auto">
          <a:xfrm flipV="1">
            <a:off x="6943725" y="2649538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60"/>
          <p:cNvSpPr>
            <a:spLocks noChangeShapeType="1"/>
          </p:cNvSpPr>
          <p:nvPr/>
        </p:nvSpPr>
        <p:spPr bwMode="auto">
          <a:xfrm>
            <a:off x="3560763" y="3563938"/>
            <a:ext cx="182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Line 61"/>
          <p:cNvSpPr>
            <a:spLocks noChangeShapeType="1"/>
          </p:cNvSpPr>
          <p:nvPr/>
        </p:nvSpPr>
        <p:spPr bwMode="auto">
          <a:xfrm flipV="1">
            <a:off x="3560763" y="3563938"/>
            <a:ext cx="0" cy="2011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Line 62"/>
          <p:cNvSpPr>
            <a:spLocks noChangeShapeType="1"/>
          </p:cNvSpPr>
          <p:nvPr/>
        </p:nvSpPr>
        <p:spPr bwMode="auto">
          <a:xfrm>
            <a:off x="3743325" y="3563938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 flipV="1">
            <a:off x="4749800" y="3746500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" name="Line 64"/>
          <p:cNvSpPr>
            <a:spLocks noChangeShapeType="1"/>
          </p:cNvSpPr>
          <p:nvPr/>
        </p:nvSpPr>
        <p:spPr bwMode="auto">
          <a:xfrm flipV="1">
            <a:off x="4749800" y="3198813"/>
            <a:ext cx="0" cy="547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>
            <a:off x="5572125" y="4021138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" name="Line 66"/>
          <p:cNvSpPr>
            <a:spLocks noChangeShapeType="1"/>
          </p:cNvSpPr>
          <p:nvPr/>
        </p:nvSpPr>
        <p:spPr bwMode="auto">
          <a:xfrm flipV="1">
            <a:off x="5664200" y="3381375"/>
            <a:ext cx="0" cy="639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67"/>
          <p:cNvSpPr>
            <a:spLocks noChangeShapeType="1"/>
          </p:cNvSpPr>
          <p:nvPr/>
        </p:nvSpPr>
        <p:spPr bwMode="auto">
          <a:xfrm>
            <a:off x="5664200" y="3381375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68"/>
          <p:cNvSpPr>
            <a:spLocks noChangeShapeType="1"/>
          </p:cNvSpPr>
          <p:nvPr/>
        </p:nvSpPr>
        <p:spPr bwMode="auto">
          <a:xfrm>
            <a:off x="6303963" y="4570413"/>
            <a:ext cx="90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69"/>
          <p:cNvSpPr>
            <a:spLocks noChangeShapeType="1"/>
          </p:cNvSpPr>
          <p:nvPr/>
        </p:nvSpPr>
        <p:spPr bwMode="auto">
          <a:xfrm flipV="1">
            <a:off x="6394450" y="3381375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Line 70"/>
          <p:cNvSpPr>
            <a:spLocks noChangeShapeType="1"/>
          </p:cNvSpPr>
          <p:nvPr/>
        </p:nvSpPr>
        <p:spPr bwMode="auto">
          <a:xfrm flipV="1">
            <a:off x="7675563" y="3656013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" name="Line 71"/>
          <p:cNvSpPr>
            <a:spLocks noChangeShapeType="1"/>
          </p:cNvSpPr>
          <p:nvPr/>
        </p:nvSpPr>
        <p:spPr bwMode="auto">
          <a:xfrm>
            <a:off x="3560763" y="5575300"/>
            <a:ext cx="0" cy="36671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72"/>
          <p:cNvSpPr>
            <a:spLocks noChangeShapeType="1"/>
          </p:cNvSpPr>
          <p:nvPr/>
        </p:nvSpPr>
        <p:spPr bwMode="auto">
          <a:xfrm>
            <a:off x="5664200" y="4021138"/>
            <a:ext cx="0" cy="19208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73"/>
          <p:cNvSpPr>
            <a:spLocks noChangeShapeType="1"/>
          </p:cNvSpPr>
          <p:nvPr/>
        </p:nvSpPr>
        <p:spPr bwMode="auto">
          <a:xfrm>
            <a:off x="6394450" y="4570413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74"/>
          <p:cNvSpPr>
            <a:spLocks noChangeShapeType="1"/>
          </p:cNvSpPr>
          <p:nvPr/>
        </p:nvSpPr>
        <p:spPr bwMode="auto">
          <a:xfrm>
            <a:off x="7675563" y="4478338"/>
            <a:ext cx="0" cy="14636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Line 75"/>
          <p:cNvSpPr>
            <a:spLocks noChangeShapeType="1"/>
          </p:cNvSpPr>
          <p:nvPr/>
        </p:nvSpPr>
        <p:spPr bwMode="auto">
          <a:xfrm>
            <a:off x="3286125" y="5757863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" name="Line 76"/>
          <p:cNvSpPr>
            <a:spLocks noChangeShapeType="1"/>
          </p:cNvSpPr>
          <p:nvPr/>
        </p:nvSpPr>
        <p:spPr bwMode="auto">
          <a:xfrm>
            <a:off x="5114925" y="5667375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Line 77"/>
          <p:cNvSpPr>
            <a:spLocks noChangeShapeType="1"/>
          </p:cNvSpPr>
          <p:nvPr/>
        </p:nvSpPr>
        <p:spPr bwMode="auto">
          <a:xfrm>
            <a:off x="6029325" y="5757863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" name="Line 78"/>
          <p:cNvSpPr>
            <a:spLocks noChangeShapeType="1"/>
          </p:cNvSpPr>
          <p:nvPr/>
        </p:nvSpPr>
        <p:spPr bwMode="auto">
          <a:xfrm>
            <a:off x="4200525" y="5757863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" name="Line 79"/>
          <p:cNvSpPr>
            <a:spLocks noChangeShapeType="1"/>
          </p:cNvSpPr>
          <p:nvPr/>
        </p:nvSpPr>
        <p:spPr bwMode="auto">
          <a:xfrm>
            <a:off x="6394450" y="5757863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" name="Line 80"/>
          <p:cNvSpPr>
            <a:spLocks noChangeShapeType="1"/>
          </p:cNvSpPr>
          <p:nvPr/>
        </p:nvSpPr>
        <p:spPr bwMode="auto">
          <a:xfrm>
            <a:off x="6943725" y="5757863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" name="Line 81"/>
          <p:cNvSpPr>
            <a:spLocks noChangeShapeType="1"/>
          </p:cNvSpPr>
          <p:nvPr/>
        </p:nvSpPr>
        <p:spPr bwMode="auto">
          <a:xfrm>
            <a:off x="3286125" y="5849938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Line 82"/>
          <p:cNvSpPr>
            <a:spLocks noChangeShapeType="1"/>
          </p:cNvSpPr>
          <p:nvPr/>
        </p:nvSpPr>
        <p:spPr bwMode="auto">
          <a:xfrm>
            <a:off x="4200525" y="5849938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Line 83"/>
          <p:cNvSpPr>
            <a:spLocks noChangeShapeType="1"/>
          </p:cNvSpPr>
          <p:nvPr/>
        </p:nvSpPr>
        <p:spPr bwMode="auto">
          <a:xfrm>
            <a:off x="5114925" y="5849938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" name="Line 84"/>
          <p:cNvSpPr>
            <a:spLocks noChangeShapeType="1"/>
          </p:cNvSpPr>
          <p:nvPr/>
        </p:nvSpPr>
        <p:spPr bwMode="auto">
          <a:xfrm>
            <a:off x="6029325" y="5849938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" name="Line 85"/>
          <p:cNvSpPr>
            <a:spLocks noChangeShapeType="1"/>
          </p:cNvSpPr>
          <p:nvPr/>
        </p:nvSpPr>
        <p:spPr bwMode="auto">
          <a:xfrm>
            <a:off x="6943725" y="5849938"/>
            <a:ext cx="731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Line 86"/>
          <p:cNvSpPr>
            <a:spLocks noChangeShapeType="1"/>
          </p:cNvSpPr>
          <p:nvPr/>
        </p:nvSpPr>
        <p:spPr bwMode="auto">
          <a:xfrm flipV="1">
            <a:off x="7675563" y="2924175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" name="Text Box 87"/>
          <p:cNvSpPr txBox="1">
            <a:spLocks noChangeArrowheads="1"/>
          </p:cNvSpPr>
          <p:nvPr/>
        </p:nvSpPr>
        <p:spPr bwMode="auto">
          <a:xfrm>
            <a:off x="3924300" y="1773238"/>
            <a:ext cx="2138363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/>
              <a:t>Pevné objednací termíny</a:t>
            </a:r>
            <a:endParaRPr lang="cs-CZ" altLang="cs-CZ"/>
          </a:p>
        </p:txBody>
      </p:sp>
      <p:sp>
        <p:nvSpPr>
          <p:cNvPr id="94" name="Line 88"/>
          <p:cNvSpPr>
            <a:spLocks noChangeShapeType="1"/>
          </p:cNvSpPr>
          <p:nvPr/>
        </p:nvSpPr>
        <p:spPr bwMode="auto">
          <a:xfrm flipH="1">
            <a:off x="3378200" y="2141538"/>
            <a:ext cx="91440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89"/>
          <p:cNvSpPr>
            <a:spLocks noChangeShapeType="1"/>
          </p:cNvSpPr>
          <p:nvPr/>
        </p:nvSpPr>
        <p:spPr bwMode="auto">
          <a:xfrm>
            <a:off x="5846763" y="2141538"/>
            <a:ext cx="1096962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90"/>
          <p:cNvSpPr>
            <a:spLocks noChangeShapeType="1"/>
          </p:cNvSpPr>
          <p:nvPr/>
        </p:nvSpPr>
        <p:spPr bwMode="auto">
          <a:xfrm flipV="1">
            <a:off x="5114925" y="2141538"/>
            <a:ext cx="0" cy="92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" name="Line 91"/>
          <p:cNvSpPr>
            <a:spLocks noChangeShapeType="1"/>
          </p:cNvSpPr>
          <p:nvPr/>
        </p:nvSpPr>
        <p:spPr bwMode="auto">
          <a:xfrm flipV="1">
            <a:off x="4200525" y="4478338"/>
            <a:ext cx="0" cy="92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" name="Text Box 92"/>
          <p:cNvSpPr txBox="1">
            <a:spLocks noChangeArrowheads="1"/>
          </p:cNvSpPr>
          <p:nvPr/>
        </p:nvSpPr>
        <p:spPr bwMode="auto">
          <a:xfrm>
            <a:off x="2916238" y="3500438"/>
            <a:ext cx="365125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 b="1"/>
              <a:t>Q</a:t>
            </a:r>
            <a:endParaRPr lang="cs-CZ" altLang="cs-CZ"/>
          </a:p>
        </p:txBody>
      </p:sp>
      <p:sp>
        <p:nvSpPr>
          <p:cNvPr id="99" name="Text Box 95"/>
          <p:cNvSpPr txBox="1">
            <a:spLocks noChangeArrowheads="1"/>
          </p:cNvSpPr>
          <p:nvPr/>
        </p:nvSpPr>
        <p:spPr bwMode="auto">
          <a:xfrm>
            <a:off x="4108450" y="3289300"/>
            <a:ext cx="366713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 b="1"/>
              <a:t>Q</a:t>
            </a:r>
            <a:endParaRPr lang="cs-CZ" altLang="cs-CZ"/>
          </a:p>
        </p:txBody>
      </p:sp>
      <p:sp>
        <p:nvSpPr>
          <p:cNvPr id="100" name="Line 96"/>
          <p:cNvSpPr>
            <a:spLocks noChangeShapeType="1"/>
          </p:cNvSpPr>
          <p:nvPr/>
        </p:nvSpPr>
        <p:spPr bwMode="auto">
          <a:xfrm flipV="1">
            <a:off x="4200525" y="28321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97"/>
          <p:cNvSpPr>
            <a:spLocks noChangeShapeType="1"/>
          </p:cNvSpPr>
          <p:nvPr/>
        </p:nvSpPr>
        <p:spPr bwMode="auto">
          <a:xfrm>
            <a:off x="4200525" y="35639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Text Box 98"/>
          <p:cNvSpPr txBox="1">
            <a:spLocks noChangeArrowheads="1"/>
          </p:cNvSpPr>
          <p:nvPr/>
        </p:nvSpPr>
        <p:spPr bwMode="auto">
          <a:xfrm>
            <a:off x="4932363" y="2924175"/>
            <a:ext cx="36512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 b="1"/>
              <a:t>Q</a:t>
            </a:r>
            <a:endParaRPr lang="cs-CZ" altLang="cs-CZ"/>
          </a:p>
        </p:txBody>
      </p:sp>
      <p:sp>
        <p:nvSpPr>
          <p:cNvPr id="103" name="Line 99"/>
          <p:cNvSpPr>
            <a:spLocks noChangeShapeType="1"/>
          </p:cNvSpPr>
          <p:nvPr/>
        </p:nvSpPr>
        <p:spPr bwMode="auto">
          <a:xfrm>
            <a:off x="5114925" y="3198813"/>
            <a:ext cx="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" name="Line 100"/>
          <p:cNvSpPr>
            <a:spLocks noChangeShapeType="1"/>
          </p:cNvSpPr>
          <p:nvPr/>
        </p:nvSpPr>
        <p:spPr bwMode="auto">
          <a:xfrm flipV="1">
            <a:off x="5114925" y="2832100"/>
            <a:ext cx="0" cy="92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Text Box 101"/>
          <p:cNvSpPr txBox="1">
            <a:spLocks noChangeArrowheads="1"/>
          </p:cNvSpPr>
          <p:nvPr/>
        </p:nvSpPr>
        <p:spPr bwMode="auto">
          <a:xfrm>
            <a:off x="5937250" y="3198813"/>
            <a:ext cx="366713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 b="1"/>
              <a:t>Q</a:t>
            </a:r>
            <a:endParaRPr lang="cs-CZ" altLang="cs-CZ"/>
          </a:p>
        </p:txBody>
      </p:sp>
      <p:sp>
        <p:nvSpPr>
          <p:cNvPr id="106" name="Line 102"/>
          <p:cNvSpPr>
            <a:spLocks noChangeShapeType="1"/>
          </p:cNvSpPr>
          <p:nvPr/>
        </p:nvSpPr>
        <p:spPr bwMode="auto">
          <a:xfrm>
            <a:off x="6029325" y="3471863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" name="Line 103"/>
          <p:cNvSpPr>
            <a:spLocks noChangeShapeType="1"/>
          </p:cNvSpPr>
          <p:nvPr/>
        </p:nvSpPr>
        <p:spPr bwMode="auto">
          <a:xfrm flipV="1">
            <a:off x="6029325" y="2832100"/>
            <a:ext cx="0" cy="366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Text Box 104"/>
          <p:cNvSpPr txBox="1">
            <a:spLocks noChangeArrowheads="1"/>
          </p:cNvSpPr>
          <p:nvPr/>
        </p:nvSpPr>
        <p:spPr bwMode="auto">
          <a:xfrm>
            <a:off x="6851650" y="3198813"/>
            <a:ext cx="366713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 b="1"/>
              <a:t>Q</a:t>
            </a:r>
            <a:endParaRPr lang="cs-CZ" altLang="cs-CZ"/>
          </a:p>
        </p:txBody>
      </p:sp>
      <p:sp>
        <p:nvSpPr>
          <p:cNvPr id="109" name="Line 105"/>
          <p:cNvSpPr>
            <a:spLocks noChangeShapeType="1"/>
          </p:cNvSpPr>
          <p:nvPr/>
        </p:nvSpPr>
        <p:spPr bwMode="auto">
          <a:xfrm>
            <a:off x="6943725" y="3471863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6"/>
          <p:cNvSpPr>
            <a:spLocks noChangeShapeType="1"/>
          </p:cNvSpPr>
          <p:nvPr/>
        </p:nvSpPr>
        <p:spPr bwMode="auto">
          <a:xfrm flipV="1">
            <a:off x="6943725" y="2832100"/>
            <a:ext cx="0" cy="366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Line 107"/>
          <p:cNvSpPr>
            <a:spLocks noChangeShapeType="1"/>
          </p:cNvSpPr>
          <p:nvPr/>
        </p:nvSpPr>
        <p:spPr bwMode="auto">
          <a:xfrm flipH="1">
            <a:off x="4200525" y="2312988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5114925" y="2312988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9"/>
          <p:cNvSpPr>
            <a:spLocks noChangeShapeType="1"/>
          </p:cNvSpPr>
          <p:nvPr/>
        </p:nvSpPr>
        <p:spPr bwMode="auto">
          <a:xfrm>
            <a:off x="5572125" y="2312988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110"/>
          <p:cNvSpPr>
            <a:spLocks noChangeShapeType="1"/>
          </p:cNvSpPr>
          <p:nvPr/>
        </p:nvSpPr>
        <p:spPr bwMode="auto">
          <a:xfrm>
            <a:off x="2051050" y="28527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Rectangle 111"/>
          <p:cNvSpPr>
            <a:spLocks noChangeArrowheads="1"/>
          </p:cNvSpPr>
          <p:nvPr/>
        </p:nvSpPr>
        <p:spPr bwMode="auto">
          <a:xfrm>
            <a:off x="900113" y="3500438"/>
            <a:ext cx="115093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400">
                <a:latin typeface="Times New Roman" panose="02020603050405020304" pitchFamily="18" charset="0"/>
              </a:rPr>
              <a:t>Horní objednací mez   </a:t>
            </a:r>
          </a:p>
          <a:p>
            <a:pPr algn="ctr"/>
            <a:r>
              <a:rPr lang="cs-CZ" altLang="cs-CZ" sz="1400">
                <a:latin typeface="Times New Roman" panose="02020603050405020304" pitchFamily="18" charset="0"/>
              </a:rPr>
              <a:t> </a:t>
            </a:r>
            <a:r>
              <a:rPr lang="cs-CZ" altLang="cs-CZ" sz="1400" b="1" i="1">
                <a:latin typeface="Times New Roman" panose="02020603050405020304" pitchFamily="18" charset="0"/>
              </a:rPr>
              <a:t>x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16" name="Text Box 112"/>
          <p:cNvSpPr txBox="1">
            <a:spLocks noChangeArrowheads="1"/>
          </p:cNvSpPr>
          <p:nvPr/>
        </p:nvSpPr>
        <p:spPr bwMode="auto">
          <a:xfrm>
            <a:off x="7885113" y="58769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Times New Roman" panose="02020603050405020304" pitchFamily="18" charset="0"/>
              </a:rPr>
              <a:t>čas</a:t>
            </a:r>
          </a:p>
        </p:txBody>
      </p:sp>
      <p:sp>
        <p:nvSpPr>
          <p:cNvPr id="117" name="Line 113"/>
          <p:cNvSpPr>
            <a:spLocks noChangeShapeType="1"/>
          </p:cNvSpPr>
          <p:nvPr/>
        </p:nvSpPr>
        <p:spPr bwMode="auto">
          <a:xfrm>
            <a:off x="3563938" y="53006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Line 114"/>
          <p:cNvSpPr>
            <a:spLocks noChangeShapeType="1"/>
          </p:cNvSpPr>
          <p:nvPr/>
        </p:nvSpPr>
        <p:spPr bwMode="auto">
          <a:xfrm>
            <a:off x="4787900" y="5300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15"/>
          <p:cNvSpPr>
            <a:spLocks noChangeShapeType="1"/>
          </p:cNvSpPr>
          <p:nvPr/>
        </p:nvSpPr>
        <p:spPr bwMode="auto">
          <a:xfrm>
            <a:off x="5651500" y="53006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16"/>
          <p:cNvSpPr>
            <a:spLocks noChangeShapeType="1"/>
          </p:cNvSpPr>
          <p:nvPr/>
        </p:nvSpPr>
        <p:spPr bwMode="auto">
          <a:xfrm>
            <a:off x="6372225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Text Box 117"/>
          <p:cNvSpPr txBox="1">
            <a:spLocks noChangeArrowheads="1"/>
          </p:cNvSpPr>
          <p:nvPr/>
        </p:nvSpPr>
        <p:spPr bwMode="auto">
          <a:xfrm>
            <a:off x="2771775" y="5805488"/>
            <a:ext cx="5040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 b="1" i="1">
                <a:latin typeface="Times New Roman" panose="02020603050405020304" pitchFamily="18" charset="0"/>
              </a:rPr>
              <a:t>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p1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p2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p3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p4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p5</a:t>
            </a:r>
          </a:p>
        </p:txBody>
      </p:sp>
      <p:sp>
        <p:nvSpPr>
          <p:cNvPr id="122" name="Text Box 118"/>
          <p:cNvSpPr txBox="1">
            <a:spLocks noChangeArrowheads="1"/>
          </p:cNvSpPr>
          <p:nvPr/>
        </p:nvSpPr>
        <p:spPr bwMode="auto">
          <a:xfrm>
            <a:off x="3635375" y="5300663"/>
            <a:ext cx="3960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 b="1" i="1">
                <a:latin typeface="Times New Roman" panose="02020603050405020304" pitchFamily="18" charset="0"/>
              </a:rPr>
              <a:t>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c1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c2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c3</a:t>
            </a:r>
            <a:r>
              <a:rPr lang="cs-CZ" altLang="cs-CZ" sz="1400" b="1" i="1">
                <a:latin typeface="Times New Roman" panose="02020603050405020304" pitchFamily="18" charset="0"/>
              </a:rPr>
              <a:t>                   t</a:t>
            </a:r>
            <a:r>
              <a:rPr lang="cs-CZ" altLang="cs-CZ" sz="1400" b="1" i="1" baseline="-25000">
                <a:latin typeface="Times New Roman" panose="02020603050405020304" pitchFamily="18" charset="0"/>
              </a:rPr>
              <a:t>c4</a:t>
            </a:r>
            <a:r>
              <a:rPr lang="cs-CZ" altLang="cs-CZ" sz="1400" b="1" i="1">
                <a:latin typeface="Times New Roman" panose="02020603050405020304" pitchFamily="18" charset="0"/>
              </a:rPr>
              <a:t>  </a:t>
            </a:r>
            <a:endParaRPr lang="cs-CZ" altLang="cs-CZ" sz="1400" b="1" i="1" baseline="-25000">
              <a:latin typeface="Times New Roman" panose="02020603050405020304" pitchFamily="18" charset="0"/>
            </a:endParaRPr>
          </a:p>
        </p:txBody>
      </p:sp>
      <p:sp>
        <p:nvSpPr>
          <p:cNvPr id="124" name="Line 120"/>
          <p:cNvSpPr>
            <a:spLocks noChangeShapeType="1"/>
          </p:cNvSpPr>
          <p:nvPr/>
        </p:nvSpPr>
        <p:spPr bwMode="auto">
          <a:xfrm>
            <a:off x="3276600" y="28527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Operativní nákup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741363" y="5848350"/>
            <a:ext cx="72723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odsouhlasení dodacího listu s fakturou pro účtárnu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741363" y="931862"/>
            <a:ext cx="72009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Arial" charset="0"/>
              </a:rPr>
              <a:t>Výchozí stav: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sz="2000" b="1" dirty="0">
                <a:latin typeface="Arial" charset="0"/>
              </a:rPr>
              <a:t>pro každou položku vybrán dodavatel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sz="2000" b="1" dirty="0">
                <a:latin typeface="Arial" charset="0"/>
              </a:rPr>
              <a:t>uzavřena rámcová smlouva na plánovací období (rok…)</a:t>
            </a:r>
            <a:endParaRPr lang="cs-CZ" sz="2000" dirty="0">
              <a:latin typeface="Arial" charset="0"/>
            </a:endParaRPr>
          </a:p>
        </p:txBody>
      </p:sp>
      <p:sp>
        <p:nvSpPr>
          <p:cNvPr id="41" name="Obdélník 6"/>
          <p:cNvSpPr>
            <a:spLocks noChangeArrowheads="1"/>
          </p:cNvSpPr>
          <p:nvPr/>
        </p:nvSpPr>
        <p:spPr bwMode="auto">
          <a:xfrm>
            <a:off x="706438" y="2155825"/>
            <a:ext cx="720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1"/>
              <a:t>Další postup:</a:t>
            </a:r>
          </a:p>
        </p:txBody>
      </p:sp>
      <p:sp>
        <p:nvSpPr>
          <p:cNvPr id="42" name="Obdélník 2"/>
          <p:cNvSpPr>
            <a:spLocks noChangeArrowheads="1"/>
          </p:cNvSpPr>
          <p:nvPr/>
        </p:nvSpPr>
        <p:spPr bwMode="auto">
          <a:xfrm>
            <a:off x="741363" y="3811587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firemní schvalovací řízení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43" name="Obdélník 3"/>
          <p:cNvSpPr>
            <a:spLocks noChangeArrowheads="1"/>
          </p:cNvSpPr>
          <p:nvPr/>
        </p:nvSpPr>
        <p:spPr bwMode="auto">
          <a:xfrm>
            <a:off x="741363" y="4740275"/>
            <a:ext cx="669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předání objednávky různou formou přenosu dodavateli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bdélník 4"/>
          <p:cNvSpPr>
            <a:spLocks noChangeArrowheads="1"/>
          </p:cNvSpPr>
          <p:nvPr/>
        </p:nvSpPr>
        <p:spPr bwMode="auto">
          <a:xfrm>
            <a:off x="741363" y="5140325"/>
            <a:ext cx="698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příjem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dod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ávky včetně kvalitativní a kvantitativní přejímky na sklad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Obdélník 5"/>
          <p:cNvSpPr>
            <a:spLocks noChangeArrowheads="1"/>
          </p:cNvSpPr>
          <p:nvPr/>
        </p:nvSpPr>
        <p:spPr bwMode="auto">
          <a:xfrm>
            <a:off x="742950" y="4319587"/>
            <a:ext cx="6624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projednání dodacích podmínek s dodavatelem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Obdélník 2"/>
          <p:cNvSpPr>
            <a:spLocks noChangeArrowheads="1"/>
          </p:cNvSpPr>
          <p:nvPr/>
        </p:nvSpPr>
        <p:spPr bwMode="auto">
          <a:xfrm>
            <a:off x="741363" y="2530475"/>
            <a:ext cx="7488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1800" b="1"/>
              <a:t>pro každou položku postupně zpřesňovat požadavky </a:t>
            </a:r>
          </a:p>
        </p:txBody>
      </p:sp>
      <p:sp>
        <p:nvSpPr>
          <p:cNvPr id="47" name="Obdélník 3"/>
          <p:cNvSpPr>
            <a:spLocks noChangeArrowheads="1"/>
          </p:cNvSpPr>
          <p:nvPr/>
        </p:nvSpPr>
        <p:spPr bwMode="auto">
          <a:xfrm>
            <a:off x="741363" y="2900362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1800" b="1"/>
              <a:t>vystavovat objednávky s určením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en-US" sz="1800" b="1"/>
              <a:t>množství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en-US" sz="1800" b="1"/>
              <a:t>dodací lhůty, termínu dodání</a:t>
            </a:r>
            <a:endParaRPr lang="cs-CZ" altLang="en-US" sz="1800"/>
          </a:p>
        </p:txBody>
      </p:sp>
    </p:spTree>
    <p:extLst>
      <p:ext uri="{BB962C8B-B14F-4D97-AF65-F5344CB8AC3E}">
        <p14:creationId xmlns:p14="http://schemas.microsoft.com/office/powerpoint/2010/main" val="22451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Operativní nákup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" y="1846263"/>
            <a:ext cx="7200900" cy="4402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interní vyskladnění a doprava na místo spotřeby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promítnutí spotřeby do nákladů organizace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evidence průběhu vlastní realizace dodávky, zejména plnění dohodnuté úrovně služeb, kterou poskytuje dodavatel. Pokud dojde ze strany dodavatele k porušení smluvních podmínek je třeba zajistit</a:t>
            </a:r>
          </a:p>
          <a:p>
            <a:pPr lvl="4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latin typeface="Calibri" panose="020F0502020204030204" pitchFamily="34" charset="0"/>
                <a:cs typeface="Calibri" panose="020F0502020204030204" pitchFamily="34" charset="0"/>
              </a:rPr>
              <a:t>reklamační řízení</a:t>
            </a:r>
            <a:endParaRPr lang="cs-CZ" altLang="en-US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Char char="•"/>
            </a:pP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sběr nebo recyklace případných odpadů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ve spolupráci s dodavatelem řeš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ení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problém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vratných přepravních a manipulačních obalů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1"/>
          <p:cNvSpPr>
            <a:spLocks noChangeArrowheads="1"/>
          </p:cNvSpPr>
          <p:nvPr/>
        </p:nvSpPr>
        <p:spPr bwMode="auto">
          <a:xfrm>
            <a:off x="906463" y="1055688"/>
            <a:ext cx="164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b="1"/>
              <a:t>Další postup:</a:t>
            </a:r>
          </a:p>
        </p:txBody>
      </p:sp>
    </p:spTree>
    <p:extLst>
      <p:ext uri="{BB962C8B-B14F-4D97-AF65-F5344CB8AC3E}">
        <p14:creationId xmlns:p14="http://schemas.microsoft.com/office/powerpoint/2010/main" val="382046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50" y="864783"/>
            <a:ext cx="2281555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15" dirty="0">
                <a:latin typeface="Times New Roman"/>
                <a:cs typeface="Times New Roman"/>
              </a:rPr>
              <a:t>Ná</a:t>
            </a:r>
            <a:r>
              <a:rPr sz="2000" u="heavy" spc="-20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la</a:t>
            </a:r>
            <a:r>
              <a:rPr sz="2000" u="heavy" spc="-5" dirty="0">
                <a:latin typeface="Times New Roman"/>
                <a:cs typeface="Times New Roman"/>
              </a:rPr>
              <a:t>do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é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5" dirty="0">
                <a:latin typeface="Times New Roman"/>
                <a:cs typeface="Times New Roman"/>
              </a:rPr>
              <a:t>r</a:t>
            </a:r>
            <a:r>
              <a:rPr sz="2000" u="heavy" spc="-10" dirty="0">
                <a:latin typeface="Times New Roman"/>
                <a:cs typeface="Times New Roman"/>
              </a:rPr>
              <a:t>itéri</a:t>
            </a:r>
            <a:r>
              <a:rPr sz="2000" u="heavy" spc="-20" dirty="0">
                <a:latin typeface="Times New Roman"/>
                <a:cs typeface="Times New Roman"/>
              </a:rPr>
              <a:t>um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</a:t>
            </a:r>
            <a:r>
              <a:rPr sz="2025" spc="-15" baseline="-20576" dirty="0">
                <a:latin typeface="Times New Roman"/>
                <a:cs typeface="Times New Roman"/>
              </a:rPr>
              <a:t>1</a:t>
            </a:r>
            <a:r>
              <a:rPr sz="2025" spc="247" baseline="-20576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Times New Roman"/>
                <a:cs typeface="Times New Roman"/>
              </a:rPr>
              <a:t>N</a:t>
            </a:r>
            <a:r>
              <a:rPr sz="2025" spc="-15" baseline="-20576" dirty="0" smtClean="0">
                <a:latin typeface="Times New Roman"/>
                <a:cs typeface="Times New Roman"/>
              </a:rPr>
              <a:t>2</a:t>
            </a:r>
            <a:endParaRPr sz="2025" baseline="-20576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9" y="1584111"/>
            <a:ext cx="364299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25" dirty="0">
                <a:latin typeface="Times New Roman"/>
                <a:cs typeface="Times New Roman"/>
              </a:rPr>
              <a:t>N</a:t>
            </a:r>
            <a:r>
              <a:rPr sz="2025" i="1" spc="-15" baseline="-20576" dirty="0">
                <a:latin typeface="Times New Roman"/>
                <a:cs typeface="Times New Roman"/>
              </a:rPr>
              <a:t>1</a:t>
            </a:r>
            <a:r>
              <a:rPr sz="2025" i="1" spc="247" baseline="-20576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po</a:t>
            </a:r>
            <a:r>
              <a:rPr sz="2000" spc="-5" dirty="0">
                <a:latin typeface="Times New Roman"/>
                <a:cs typeface="Times New Roman"/>
              </a:rPr>
              <a:t>ř</a:t>
            </a:r>
            <a:r>
              <a:rPr sz="2000" spc="-10" dirty="0">
                <a:latin typeface="Times New Roman"/>
                <a:cs typeface="Times New Roman"/>
              </a:rPr>
              <a:t>iz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-25" dirty="0">
                <a:latin typeface="Times New Roman"/>
                <a:cs typeface="Times New Roman"/>
              </a:rPr>
              <a:t> n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Times New Roman"/>
                <a:cs typeface="Times New Roman"/>
              </a:rPr>
              <a:t>N</a:t>
            </a:r>
            <a:r>
              <a:rPr sz="2025" i="1" spc="-15" baseline="-20576" dirty="0">
                <a:latin typeface="Times New Roman"/>
                <a:cs typeface="Times New Roman"/>
              </a:rPr>
              <a:t>1</a:t>
            </a:r>
            <a:r>
              <a:rPr sz="2025" i="1" spc="247" baseline="-20576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=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f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30" dirty="0">
                <a:latin typeface="Times New Roman"/>
                <a:cs typeface="Times New Roman"/>
              </a:rPr>
              <a:t>(</a:t>
            </a:r>
            <a:r>
              <a:rPr sz="2000" i="1" dirty="0">
                <a:latin typeface="Times New Roman"/>
                <a:cs typeface="Times New Roman"/>
              </a:rPr>
              <a:t>o</a:t>
            </a:r>
            <a:r>
              <a:rPr sz="2000" i="1" spc="-10" dirty="0">
                <a:latin typeface="Times New Roman"/>
                <a:cs typeface="Times New Roman"/>
              </a:rPr>
              <a:t>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9" y="1888911"/>
            <a:ext cx="3636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38854" algn="l"/>
              </a:tabLst>
            </a:pPr>
            <a:r>
              <a:rPr sz="2000" i="1" spc="-25" dirty="0" smtClean="0">
                <a:latin typeface="Times New Roman"/>
                <a:cs typeface="Times New Roman"/>
              </a:rPr>
              <a:t>N</a:t>
            </a:r>
            <a:r>
              <a:rPr sz="2025" i="1" spc="-15" baseline="-20576" dirty="0" smtClean="0">
                <a:latin typeface="Times New Roman"/>
                <a:cs typeface="Times New Roman"/>
              </a:rPr>
              <a:t>2</a:t>
            </a:r>
            <a:r>
              <a:rPr sz="2025" i="1" spc="247" baseline="-20576" dirty="0" smtClean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ž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Times New Roman"/>
                <a:cs typeface="Times New Roman"/>
              </a:rPr>
              <a:t>N</a:t>
            </a:r>
            <a:r>
              <a:rPr sz="2025" i="1" spc="-15" baseline="-20576" dirty="0">
                <a:latin typeface="Times New Roman"/>
                <a:cs typeface="Times New Roman"/>
              </a:rPr>
              <a:t>2</a:t>
            </a:r>
            <a:r>
              <a:rPr sz="2025" i="1" spc="247" baseline="-20576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=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f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(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2000" i="1" spc="-10" dirty="0">
                <a:latin typeface="Times New Roman"/>
                <a:cs typeface="Times New Roman"/>
              </a:rPr>
              <a:t>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859" y="2418232"/>
            <a:ext cx="2354580" cy="654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15" dirty="0">
                <a:latin typeface="Times New Roman"/>
                <a:cs typeface="Times New Roman"/>
              </a:rPr>
              <a:t>T </a:t>
            </a:r>
            <a:r>
              <a:rPr sz="2000" spc="-20" dirty="0">
                <a:latin typeface="Times New Roman"/>
                <a:cs typeface="Times New Roman"/>
              </a:rPr>
              <a:t>…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él</a:t>
            </a:r>
            <a:r>
              <a:rPr sz="2000" spc="-2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obdob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10" dirty="0">
                <a:latin typeface="Times New Roman"/>
                <a:cs typeface="Times New Roman"/>
              </a:rPr>
              <a:t>S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pop</a:t>
            </a:r>
            <a:r>
              <a:rPr sz="2000" spc="-10" dirty="0">
                <a:latin typeface="Times New Roman"/>
                <a:cs typeface="Times New Roman"/>
              </a:rPr>
              <a:t>tá</a:t>
            </a:r>
            <a:r>
              <a:rPr sz="2000" spc="-20" dirty="0">
                <a:latin typeface="Times New Roman"/>
                <a:cs typeface="Times New Roman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a,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tře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859" y="3150003"/>
            <a:ext cx="29394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15" dirty="0">
                <a:latin typeface="Times New Roman"/>
                <a:cs typeface="Times New Roman"/>
              </a:rPr>
              <a:t>Q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 err="1">
                <a:latin typeface="Times New Roman"/>
                <a:cs typeface="Times New Roman"/>
              </a:rPr>
              <a:t>v</a:t>
            </a:r>
            <a:r>
              <a:rPr sz="2000" spc="-10" dirty="0" err="1">
                <a:latin typeface="Times New Roman"/>
                <a:cs typeface="Times New Roman"/>
              </a:rPr>
              <a:t>eli</a:t>
            </a:r>
            <a:r>
              <a:rPr sz="2000" spc="-25" dirty="0" err="1">
                <a:latin typeface="Times New Roman"/>
                <a:cs typeface="Times New Roman"/>
              </a:rPr>
              <a:t>k</a:t>
            </a:r>
            <a:r>
              <a:rPr sz="2000" dirty="0" err="1">
                <a:latin typeface="Times New Roman"/>
                <a:cs typeface="Times New Roman"/>
              </a:rPr>
              <a:t>o</a:t>
            </a:r>
            <a:r>
              <a:rPr sz="2000" spc="-20" dirty="0" err="1">
                <a:latin typeface="Times New Roman"/>
                <a:cs typeface="Times New Roman"/>
              </a:rPr>
              <a:t>s</a:t>
            </a:r>
            <a:r>
              <a:rPr sz="2000" spc="-10" dirty="0" err="1">
                <a:latin typeface="Times New Roman"/>
                <a:cs typeface="Times New Roman"/>
              </a:rPr>
              <a:t>t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lang="cs-CZ" sz="2000" spc="20" dirty="0" smtClean="0">
                <a:latin typeface="Times New Roman"/>
                <a:cs typeface="Times New Roman"/>
              </a:rPr>
              <a:t>objednávky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47900" y="5017598"/>
            <a:ext cx="4800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indent="-2540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…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25" i="1" spc="-15" baseline="-20576" dirty="0">
                <a:latin typeface="Times New Roman"/>
                <a:cs typeface="Times New Roman"/>
              </a:rPr>
              <a:t>s</a:t>
            </a:r>
            <a:r>
              <a:rPr sz="2025" i="1" baseline="-20576" dirty="0">
                <a:latin typeface="Times New Roman"/>
                <a:cs typeface="Times New Roman"/>
              </a:rPr>
              <a:t> </a:t>
            </a:r>
            <a:r>
              <a:rPr sz="2025" i="1" spc="-254" baseline="-20576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lang="cs-CZ" sz="2000" spc="-20" dirty="0" smtClean="0">
                <a:latin typeface="Times New Roman"/>
                <a:cs typeface="Times New Roman"/>
              </a:rPr>
              <a:t>skladovací náklady jako </a:t>
            </a:r>
            <a:r>
              <a:rPr sz="2000" spc="-20" dirty="0" smtClean="0">
                <a:latin typeface="Times New Roman"/>
                <a:cs typeface="Times New Roman"/>
              </a:rPr>
              <a:t>%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5" dirty="0" err="1" smtClean="0">
                <a:latin typeface="Times New Roman"/>
                <a:cs typeface="Times New Roman"/>
              </a:rPr>
              <a:t>h</a:t>
            </a:r>
            <a:r>
              <a:rPr sz="2000" dirty="0" err="1" smtClean="0">
                <a:latin typeface="Times New Roman"/>
                <a:cs typeface="Times New Roman"/>
              </a:rPr>
              <a:t>od</a:t>
            </a:r>
            <a:r>
              <a:rPr sz="2000" spc="-25" dirty="0" err="1" smtClean="0">
                <a:latin typeface="Times New Roman"/>
                <a:cs typeface="Times New Roman"/>
              </a:rPr>
              <a:t>n</a:t>
            </a:r>
            <a:r>
              <a:rPr sz="2000" dirty="0" err="1" smtClean="0">
                <a:latin typeface="Times New Roman"/>
                <a:cs typeface="Times New Roman"/>
              </a:rPr>
              <a:t>o</a:t>
            </a:r>
            <a:r>
              <a:rPr sz="2000" spc="-10" dirty="0" err="1" smtClean="0">
                <a:latin typeface="Times New Roman"/>
                <a:cs typeface="Times New Roman"/>
              </a:rPr>
              <a:t>ty</a:t>
            </a:r>
            <a:r>
              <a:rPr lang="cs-CZ" sz="2000" spc="-10" dirty="0">
                <a:latin typeface="Times New Roman"/>
                <a:cs typeface="Times New Roman"/>
              </a:rPr>
              <a:t> </a:t>
            </a:r>
            <a:r>
              <a:rPr lang="cs-CZ" sz="2000" spc="-10" dirty="0" smtClean="0">
                <a:latin typeface="Times New Roman"/>
                <a:cs typeface="Times New Roman"/>
              </a:rPr>
              <a:t>průměrné zásoby v Kč za rok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7081" y="3558255"/>
            <a:ext cx="98551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10" dirty="0" smtClean="0">
                <a:latin typeface="Times New Roman"/>
                <a:cs typeface="Times New Roman"/>
              </a:rPr>
              <a:t>c</a:t>
            </a:r>
            <a:r>
              <a:rPr sz="2000" spc="-15" dirty="0" smtClean="0">
                <a:latin typeface="Times New Roman"/>
                <a:cs typeface="Times New Roman"/>
              </a:rPr>
              <a:t>…</a:t>
            </a:r>
            <a:r>
              <a:rPr sz="2000" spc="-15" dirty="0" err="1" smtClean="0">
                <a:latin typeface="Times New Roman"/>
                <a:cs typeface="Times New Roman"/>
              </a:rPr>
              <a:t>c</a:t>
            </a:r>
            <a:r>
              <a:rPr sz="2000" spc="-5" dirty="0" err="1" smtClean="0">
                <a:latin typeface="Times New Roman"/>
                <a:cs typeface="Times New Roman"/>
              </a:rPr>
              <a:t>e</a:t>
            </a:r>
            <a:r>
              <a:rPr sz="2000" spc="-25" dirty="0" err="1" smtClean="0">
                <a:latin typeface="Times New Roman"/>
                <a:cs typeface="Times New Roman"/>
              </a:rPr>
              <a:t>n</a:t>
            </a:r>
            <a:r>
              <a:rPr sz="2000" spc="-10" dirty="0" err="1" smtClean="0">
                <a:latin typeface="Times New Roman"/>
                <a:cs typeface="Times New Roman"/>
              </a:rPr>
              <a:t>a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64246" y="1973684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1800" y="0"/>
                </a:lnTo>
              </a:path>
            </a:pathLst>
          </a:custGeom>
          <a:ln w="8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57894" y="1994690"/>
            <a:ext cx="11239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4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48200" y="196221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1771" y="0"/>
                </a:lnTo>
              </a:path>
            </a:pathLst>
          </a:custGeom>
          <a:ln w="8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648200" y="1524000"/>
            <a:ext cx="2900426" cy="1066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i="1" spc="-10" dirty="0">
                <a:latin typeface="Times New Roman"/>
                <a:cs typeface="Times New Roman"/>
              </a:rPr>
              <a:t>o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err="1" smtClean="0">
                <a:latin typeface="Times New Roman"/>
                <a:cs typeface="Times New Roman"/>
              </a:rPr>
              <a:t>po</a:t>
            </a:r>
            <a:r>
              <a:rPr sz="2000" spc="-10" dirty="0" err="1" smtClean="0">
                <a:latin typeface="Times New Roman"/>
                <a:cs typeface="Times New Roman"/>
              </a:rPr>
              <a:t>č</a:t>
            </a:r>
            <a:r>
              <a:rPr sz="2000" spc="-5" dirty="0" err="1" smtClean="0">
                <a:latin typeface="Times New Roman"/>
                <a:cs typeface="Times New Roman"/>
              </a:rPr>
              <a:t>e</a:t>
            </a:r>
            <a:r>
              <a:rPr sz="2000" spc="-10" dirty="0" err="1" smtClean="0">
                <a:latin typeface="Times New Roman"/>
                <a:cs typeface="Times New Roman"/>
              </a:rPr>
              <a:t>t</a:t>
            </a:r>
            <a:r>
              <a:rPr lang="cs-CZ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obj</a:t>
            </a:r>
            <a:r>
              <a:rPr lang="en-US" sz="2000" spc="-10" dirty="0" err="1" smtClean="0">
                <a:latin typeface="Times New Roman"/>
                <a:cs typeface="Times New Roman"/>
              </a:rPr>
              <a:t>e</a:t>
            </a:r>
            <a:r>
              <a:rPr lang="en-US" sz="2000" dirty="0" err="1" smtClean="0">
                <a:latin typeface="Times New Roman"/>
                <a:cs typeface="Times New Roman"/>
              </a:rPr>
              <a:t>d</a:t>
            </a:r>
            <a:r>
              <a:rPr lang="en-US" sz="2000" spc="-25" dirty="0" err="1" smtClean="0">
                <a:latin typeface="Times New Roman"/>
                <a:cs typeface="Times New Roman"/>
              </a:rPr>
              <a:t>n</a:t>
            </a:r>
            <a:r>
              <a:rPr lang="en-US" sz="2000" spc="-10" dirty="0" err="1" smtClean="0">
                <a:latin typeface="Times New Roman"/>
                <a:cs typeface="Times New Roman"/>
              </a:rPr>
              <a:t>á</a:t>
            </a:r>
            <a:r>
              <a:rPr lang="en-US" sz="2000" spc="-20" dirty="0" err="1" smtClean="0">
                <a:latin typeface="Times New Roman"/>
                <a:cs typeface="Times New Roman"/>
              </a:rPr>
              <a:t>v</a:t>
            </a:r>
            <a:r>
              <a:rPr lang="en-US" sz="2000" spc="-10" dirty="0" err="1" smtClean="0">
                <a:latin typeface="Times New Roman"/>
                <a:cs typeface="Times New Roman"/>
              </a:rPr>
              <a:t>ek</a:t>
            </a:r>
            <a:endParaRPr sz="2000" dirty="0">
              <a:latin typeface="Times New Roman"/>
              <a:cs typeface="Times New Roman"/>
            </a:endParaRPr>
          </a:p>
          <a:p>
            <a:pPr marL="29845">
              <a:spcBef>
                <a:spcPts val="830"/>
              </a:spcBef>
            </a:pPr>
            <a:r>
              <a:rPr sz="2000" i="1" spc="-40" dirty="0" smtClean="0">
                <a:latin typeface="Times New Roman"/>
                <a:cs typeface="Times New Roman"/>
              </a:rPr>
              <a:t>x</a:t>
            </a:r>
            <a:r>
              <a:rPr lang="en-US" sz="2000" spc="-20" dirty="0">
                <a:latin typeface="Times New Roman"/>
                <a:cs typeface="Times New Roman"/>
              </a:rPr>
              <a:t>… </a:t>
            </a:r>
            <a:r>
              <a:rPr lang="en-US" sz="2000" dirty="0" err="1">
                <a:latin typeface="Times New Roman"/>
                <a:cs typeface="Times New Roman"/>
              </a:rPr>
              <a:t>p</a:t>
            </a:r>
            <a:r>
              <a:rPr lang="en-US" sz="2000" spc="-5" dirty="0" err="1">
                <a:latin typeface="Times New Roman"/>
                <a:cs typeface="Times New Roman"/>
              </a:rPr>
              <a:t>r</a:t>
            </a:r>
            <a:r>
              <a:rPr lang="en-US" sz="2000" spc="-25" dirty="0" err="1">
                <a:latin typeface="Times New Roman"/>
                <a:cs typeface="Times New Roman"/>
              </a:rPr>
              <a:t>ů</a:t>
            </a:r>
            <a:r>
              <a:rPr lang="en-US" sz="2000" spc="-60" dirty="0" err="1">
                <a:latin typeface="Times New Roman"/>
                <a:cs typeface="Times New Roman"/>
              </a:rPr>
              <a:t>m</a:t>
            </a:r>
            <a:r>
              <a:rPr lang="en-US" sz="2000" spc="-10" dirty="0" err="1">
                <a:latin typeface="Times New Roman"/>
                <a:cs typeface="Times New Roman"/>
              </a:rPr>
              <a:t>ě</a:t>
            </a:r>
            <a:r>
              <a:rPr lang="en-US" sz="2000" dirty="0" err="1">
                <a:latin typeface="Times New Roman"/>
                <a:cs typeface="Times New Roman"/>
              </a:rPr>
              <a:t>r</a:t>
            </a:r>
            <a:r>
              <a:rPr lang="en-US" sz="2000" spc="-25" dirty="0" err="1">
                <a:latin typeface="Times New Roman"/>
                <a:cs typeface="Times New Roman"/>
              </a:rPr>
              <a:t>n</a:t>
            </a:r>
            <a:r>
              <a:rPr lang="en-US" sz="2000" spc="-10" dirty="0" err="1">
                <a:latin typeface="Times New Roman"/>
                <a:cs typeface="Times New Roman"/>
              </a:rPr>
              <a:t>á</a:t>
            </a:r>
            <a:r>
              <a:rPr lang="en-US" sz="2000" spc="25" dirty="0">
                <a:latin typeface="Times New Roman"/>
                <a:cs typeface="Times New Roman"/>
              </a:rPr>
              <a:t> </a:t>
            </a:r>
            <a:r>
              <a:rPr lang="en-US" sz="2000" spc="-10" dirty="0" err="1">
                <a:latin typeface="Times New Roman"/>
                <a:cs typeface="Times New Roman"/>
              </a:rPr>
              <a:t>z</a:t>
            </a:r>
            <a:r>
              <a:rPr lang="en-US" sz="2000" spc="-5" dirty="0" err="1">
                <a:latin typeface="Times New Roman"/>
                <a:cs typeface="Times New Roman"/>
              </a:rPr>
              <a:t>á</a:t>
            </a:r>
            <a:r>
              <a:rPr lang="en-US" sz="2000" spc="-20" dirty="0" err="1">
                <a:latin typeface="Times New Roman"/>
                <a:cs typeface="Times New Roman"/>
              </a:rPr>
              <a:t>s</a:t>
            </a:r>
            <a:r>
              <a:rPr lang="en-US" sz="2000" dirty="0" err="1">
                <a:latin typeface="Times New Roman"/>
                <a:cs typeface="Times New Roman"/>
              </a:rPr>
              <a:t>ob</a:t>
            </a:r>
            <a:r>
              <a:rPr lang="en-US" sz="2000" spc="-10" dirty="0" err="1">
                <a:latin typeface="Times New Roman"/>
                <a:cs typeface="Times New Roman"/>
              </a:rPr>
              <a:t>a</a:t>
            </a:r>
            <a:endParaRPr lang="en-US" sz="2000" dirty="0">
              <a:latin typeface="Times New Roman"/>
              <a:cs typeface="Times New Roman"/>
            </a:endParaRPr>
          </a:p>
          <a:p>
            <a:pPr marL="29845">
              <a:lnSpc>
                <a:spcPct val="100000"/>
              </a:lnSpc>
              <a:spcBef>
                <a:spcPts val="830"/>
              </a:spcBef>
            </a:pP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5814" y="2342032"/>
            <a:ext cx="7059930" cy="0"/>
          </a:xfrm>
          <a:custGeom>
            <a:avLst/>
            <a:gdLst/>
            <a:ahLst/>
            <a:cxnLst/>
            <a:rect l="l" t="t" r="r" b="b"/>
            <a:pathLst>
              <a:path w="7059930">
                <a:moveTo>
                  <a:pt x="0" y="0"/>
                </a:moveTo>
                <a:lnTo>
                  <a:pt x="705961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5654" y="3886200"/>
            <a:ext cx="7086600" cy="0"/>
          </a:xfrm>
          <a:custGeom>
            <a:avLst/>
            <a:gdLst/>
            <a:ahLst/>
            <a:cxnLst/>
            <a:rect l="l" t="t" r="r" b="b"/>
            <a:pathLst>
              <a:path w="7086600">
                <a:moveTo>
                  <a:pt x="0" y="0"/>
                </a:moveTo>
                <a:lnTo>
                  <a:pt x="708660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14900" y="3070161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314" y="0"/>
                </a:lnTo>
              </a:path>
            </a:pathLst>
          </a:custGeom>
          <a:ln w="9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539788" y="2951632"/>
            <a:ext cx="554990" cy="58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2384" algn="r">
              <a:lnSpc>
                <a:spcPts val="1789"/>
              </a:lnSpc>
            </a:pPr>
            <a:r>
              <a:rPr sz="1800" i="1" dirty="0">
                <a:latin typeface="Times New Roman"/>
                <a:cs typeface="Times New Roman"/>
              </a:rPr>
              <a:t>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0" dirty="0">
                <a:latin typeface="Times New Roman"/>
                <a:cs typeface="Times New Roman"/>
              </a:rPr>
              <a:t> </a:t>
            </a:r>
            <a:r>
              <a:rPr sz="2700" i="1" baseline="35493" dirty="0">
                <a:latin typeface="Times New Roman"/>
                <a:cs typeface="Times New Roman"/>
              </a:rPr>
              <a:t>S</a:t>
            </a:r>
            <a:endParaRPr sz="2700" baseline="35493" dirty="0">
              <a:latin typeface="Times New Roman"/>
              <a:cs typeface="Times New Roman"/>
            </a:endParaRPr>
          </a:p>
          <a:p>
            <a:pPr marR="5080" algn="r">
              <a:lnSpc>
                <a:spcPts val="1789"/>
              </a:lnSpc>
            </a:pPr>
            <a:r>
              <a:rPr sz="1800" i="1" dirty="0">
                <a:latin typeface="Times New Roman"/>
                <a:cs typeface="Times New Roman"/>
              </a:rPr>
              <a:t>Q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64186" y="5029200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548" y="0"/>
                </a:lnTo>
              </a:path>
            </a:pathLst>
          </a:custGeom>
          <a:ln w="97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71288" y="4186602"/>
            <a:ext cx="1415415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0" dirty="0">
                <a:latin typeface="Times New Roman"/>
                <a:cs typeface="Times New Roman"/>
              </a:rPr>
              <a:t>N</a:t>
            </a:r>
            <a:r>
              <a:rPr sz="1575" baseline="-23809" dirty="0">
                <a:latin typeface="Times New Roman"/>
                <a:cs typeface="Times New Roman"/>
              </a:rPr>
              <a:t>1 </a:t>
            </a:r>
            <a:r>
              <a:rPr sz="1575" spc="-7" baseline="-2380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</a:t>
            </a:r>
            <a:r>
              <a:rPr sz="1800" i="1" spc="-254" dirty="0">
                <a:latin typeface="Times New Roman"/>
                <a:cs typeface="Times New Roman"/>
              </a:rPr>
              <a:t> </a:t>
            </a:r>
            <a:r>
              <a:rPr sz="1575" i="1" baseline="-23809" dirty="0">
                <a:latin typeface="Times New Roman"/>
                <a:cs typeface="Times New Roman"/>
              </a:rPr>
              <a:t>j </a:t>
            </a:r>
            <a:r>
              <a:rPr sz="1575" i="1" spc="-104" baseline="-2380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</a:t>
            </a:r>
            <a:r>
              <a:rPr sz="1800" spc="-2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o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endParaRPr lang="cs-CZ" sz="1800" i="1" spc="12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800" i="1" spc="125" dirty="0" smtClean="0">
                <a:latin typeface="Times New Roman"/>
                <a:cs typeface="Times New Roman"/>
              </a:rPr>
              <a:t>N</a:t>
            </a:r>
            <a:r>
              <a:rPr sz="1575" baseline="-23809" dirty="0" smtClean="0">
                <a:latin typeface="Times New Roman"/>
                <a:cs typeface="Times New Roman"/>
              </a:rPr>
              <a:t>2 </a:t>
            </a:r>
            <a:r>
              <a:rPr sz="1575" spc="112" baseline="-23809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n</a:t>
            </a:r>
            <a:r>
              <a:rPr sz="1575" i="1" baseline="-23809" dirty="0">
                <a:latin typeface="Times New Roman"/>
                <a:cs typeface="Times New Roman"/>
              </a:rPr>
              <a:t>s </a:t>
            </a:r>
            <a:r>
              <a:rPr sz="1575" i="1" spc="-127" baseline="-23809" dirty="0">
                <a:latin typeface="Times New Roman"/>
                <a:cs typeface="Times New Roman"/>
              </a:rPr>
              <a:t> </a:t>
            </a:r>
            <a:r>
              <a:rPr sz="1800" spc="114" dirty="0">
                <a:latin typeface="Symbol"/>
                <a:cs typeface="Symbol"/>
              </a:rPr>
              <a:t></a:t>
            </a:r>
            <a:r>
              <a:rPr sz="1800" i="1" dirty="0">
                <a:latin typeface="Times New Roman"/>
                <a:cs typeface="Times New Roman"/>
              </a:rPr>
              <a:t>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</a:t>
            </a:r>
            <a:r>
              <a:rPr sz="1800" spc="-2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</a:t>
            </a:r>
            <a:r>
              <a:rPr sz="1800" i="1" spc="-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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Stanovení optimální velikosti objednávky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bject 10"/>
          <p:cNvSpPr txBox="1"/>
          <p:nvPr/>
        </p:nvSpPr>
        <p:spPr>
          <a:xfrm>
            <a:off x="1752600" y="4188023"/>
            <a:ext cx="4800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indent="-2540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… </a:t>
            </a:r>
            <a:r>
              <a:rPr sz="2000" i="1" dirty="0" smtClean="0">
                <a:latin typeface="Times New Roman"/>
                <a:cs typeface="Times New Roman"/>
              </a:rPr>
              <a:t>n</a:t>
            </a:r>
            <a:r>
              <a:rPr lang="cs-CZ" sz="2025" i="1" spc="-15" baseline="-20576" dirty="0">
                <a:latin typeface="Times New Roman"/>
                <a:cs typeface="Times New Roman"/>
              </a:rPr>
              <a:t>j</a:t>
            </a:r>
            <a:r>
              <a:rPr sz="2025" i="1" baseline="-20576" dirty="0" smtClean="0">
                <a:latin typeface="Times New Roman"/>
                <a:cs typeface="Times New Roman"/>
              </a:rPr>
              <a:t> </a:t>
            </a:r>
            <a:r>
              <a:rPr sz="2025" i="1" spc="-254" baseline="-20576" dirty="0" smtClean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lang="cs-CZ" sz="2000" spc="-20" dirty="0" smtClean="0">
                <a:latin typeface="Times New Roman"/>
                <a:cs typeface="Times New Roman"/>
              </a:rPr>
              <a:t>náklady na 1 objednávku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8" name="Šipka dolů 37"/>
          <p:cNvSpPr/>
          <p:nvPr/>
        </p:nvSpPr>
        <p:spPr>
          <a:xfrm rot="16200000">
            <a:off x="3739453" y="2855920"/>
            <a:ext cx="76515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760664" y="3838169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55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0526" y="3838169"/>
            <a:ext cx="420370" cy="0"/>
          </a:xfrm>
          <a:custGeom>
            <a:avLst/>
            <a:gdLst/>
            <a:ahLst/>
            <a:cxnLst/>
            <a:rect l="l" t="t" r="r" b="b"/>
            <a:pathLst>
              <a:path w="420370">
                <a:moveTo>
                  <a:pt x="0" y="0"/>
                </a:moveTo>
                <a:lnTo>
                  <a:pt x="419984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68507" y="449512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85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93" y="4495120"/>
            <a:ext cx="672465" cy="0"/>
          </a:xfrm>
          <a:custGeom>
            <a:avLst/>
            <a:gdLst/>
            <a:ahLst/>
            <a:cxnLst/>
            <a:rect l="l" t="t" r="r" b="b"/>
            <a:pathLst>
              <a:path w="672465">
                <a:moveTo>
                  <a:pt x="0" y="0"/>
                </a:moveTo>
                <a:lnTo>
                  <a:pt x="672364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50523" y="4553399"/>
            <a:ext cx="28575" cy="15875"/>
          </a:xfrm>
          <a:custGeom>
            <a:avLst/>
            <a:gdLst/>
            <a:ahLst/>
            <a:cxnLst/>
            <a:rect l="l" t="t" r="r" b="b"/>
            <a:pathLst>
              <a:path w="28575" h="15875">
                <a:moveTo>
                  <a:pt x="0" y="15777"/>
                </a:moveTo>
                <a:lnTo>
                  <a:pt x="27964" y="0"/>
                </a:lnTo>
              </a:path>
            </a:pathLst>
          </a:custGeom>
          <a:ln w="9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8487" y="4557794"/>
            <a:ext cx="40640" cy="226695"/>
          </a:xfrm>
          <a:custGeom>
            <a:avLst/>
            <a:gdLst/>
            <a:ahLst/>
            <a:cxnLst/>
            <a:rect l="l" t="t" r="r" b="b"/>
            <a:pathLst>
              <a:path w="40640" h="226695">
                <a:moveTo>
                  <a:pt x="0" y="0"/>
                </a:moveTo>
                <a:lnTo>
                  <a:pt x="40153" y="226563"/>
                </a:lnTo>
              </a:path>
            </a:pathLst>
          </a:custGeom>
          <a:ln w="183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23017" y="4178699"/>
            <a:ext cx="53340" cy="605790"/>
          </a:xfrm>
          <a:custGeom>
            <a:avLst/>
            <a:gdLst/>
            <a:ahLst/>
            <a:cxnLst/>
            <a:rect l="l" t="t" r="r" b="b"/>
            <a:pathLst>
              <a:path w="53340" h="605789">
                <a:moveTo>
                  <a:pt x="0" y="605658"/>
                </a:moveTo>
                <a:lnTo>
                  <a:pt x="53254" y="0"/>
                </a:lnTo>
              </a:path>
            </a:pathLst>
          </a:custGeom>
          <a:ln w="91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76272" y="4178699"/>
            <a:ext cx="708025" cy="0"/>
          </a:xfrm>
          <a:custGeom>
            <a:avLst/>
            <a:gdLst/>
            <a:ahLst/>
            <a:cxnLst/>
            <a:rect l="l" t="t" r="r" b="b"/>
            <a:pathLst>
              <a:path w="708025">
                <a:moveTo>
                  <a:pt x="0" y="0"/>
                </a:moveTo>
                <a:lnTo>
                  <a:pt x="707714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16080" y="522305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403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73309" y="5281350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40" h="15875">
                <a:moveTo>
                  <a:pt x="0" y="15773"/>
                </a:moveTo>
                <a:lnTo>
                  <a:pt x="27508" y="0"/>
                </a:lnTo>
              </a:path>
            </a:pathLst>
          </a:custGeom>
          <a:ln w="9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00818" y="5285729"/>
            <a:ext cx="40640" cy="226695"/>
          </a:xfrm>
          <a:custGeom>
            <a:avLst/>
            <a:gdLst/>
            <a:ahLst/>
            <a:cxnLst/>
            <a:rect l="l" t="t" r="r" b="b"/>
            <a:pathLst>
              <a:path w="40640" h="226695">
                <a:moveTo>
                  <a:pt x="0" y="0"/>
                </a:moveTo>
                <a:lnTo>
                  <a:pt x="40153" y="226135"/>
                </a:lnTo>
              </a:path>
            </a:pathLst>
          </a:custGeom>
          <a:ln w="183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45773" y="4906634"/>
            <a:ext cx="53340" cy="605790"/>
          </a:xfrm>
          <a:custGeom>
            <a:avLst/>
            <a:gdLst/>
            <a:ahLst/>
            <a:cxnLst/>
            <a:rect l="l" t="t" r="r" b="b"/>
            <a:pathLst>
              <a:path w="53340" h="605789">
                <a:moveTo>
                  <a:pt x="0" y="605230"/>
                </a:moveTo>
                <a:lnTo>
                  <a:pt x="53284" y="0"/>
                </a:lnTo>
              </a:path>
            </a:pathLst>
          </a:custGeom>
          <a:ln w="91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99058" y="4906634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>
                <a:moveTo>
                  <a:pt x="0" y="0"/>
                </a:moveTo>
                <a:lnTo>
                  <a:pt x="710754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32639" y="5255618"/>
            <a:ext cx="622935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dirty="0">
                <a:latin typeface="Times New Roman"/>
                <a:cs typeface="Times New Roman"/>
              </a:rPr>
              <a:t>S</a:t>
            </a:r>
            <a:r>
              <a:rPr sz="1700" i="1" spc="-7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Times New Roman"/>
                <a:cs typeface="Times New Roman"/>
              </a:rPr>
              <a:t>n</a:t>
            </a:r>
            <a:r>
              <a:rPr sz="1500" i="1" spc="-7" baseline="-25000" dirty="0">
                <a:latin typeface="Times New Roman"/>
                <a:cs typeface="Times New Roman"/>
              </a:rPr>
              <a:t>s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17790" y="4922123"/>
            <a:ext cx="6477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-235" dirty="0">
                <a:latin typeface="Times New Roman"/>
                <a:cs typeface="Times New Roman"/>
              </a:rPr>
              <a:t> </a:t>
            </a:r>
            <a:r>
              <a:rPr sz="1700" spc="105" dirty="0">
                <a:latin typeface="Symbol"/>
                <a:cs typeface="Symbol"/>
              </a:rPr>
              <a:t></a:t>
            </a: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45" dirty="0">
                <a:latin typeface="Times New Roman"/>
                <a:cs typeface="Times New Roman"/>
              </a:rPr>
              <a:t> </a:t>
            </a:r>
            <a:r>
              <a:rPr sz="1500" i="1" spc="-7" baseline="-25000" dirty="0">
                <a:latin typeface="Times New Roman"/>
                <a:cs typeface="Times New Roman"/>
              </a:rPr>
              <a:t>j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3205" y="5221470"/>
            <a:ext cx="819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75901" y="4527682"/>
            <a:ext cx="1057275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6084" algn="l"/>
              </a:tabLst>
            </a:pPr>
            <a:r>
              <a:rPr sz="1700" i="1" dirty="0">
                <a:latin typeface="Times New Roman"/>
                <a:cs typeface="Times New Roman"/>
              </a:rPr>
              <a:t>S	T</a:t>
            </a:r>
            <a:r>
              <a:rPr sz="1700" i="1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Times New Roman"/>
                <a:cs typeface="Times New Roman"/>
              </a:rPr>
              <a:t>n</a:t>
            </a:r>
            <a:r>
              <a:rPr sz="1500" i="1" spc="-7" baseline="-25000" dirty="0">
                <a:latin typeface="Times New Roman"/>
                <a:cs typeface="Times New Roman"/>
              </a:rPr>
              <a:t>s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95456" y="4194604"/>
            <a:ext cx="64389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18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S</a:t>
            </a:r>
            <a:r>
              <a:rPr sz="1700" i="1" spc="-7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45" dirty="0">
                <a:latin typeface="Times New Roman"/>
                <a:cs typeface="Times New Roman"/>
              </a:rPr>
              <a:t> </a:t>
            </a:r>
            <a:r>
              <a:rPr sz="1500" i="1" spc="-7" baseline="-25000" dirty="0">
                <a:latin typeface="Times New Roman"/>
                <a:cs typeface="Times New Roman"/>
              </a:rPr>
              <a:t>j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43208" y="4493973"/>
            <a:ext cx="819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43208" y="3837022"/>
            <a:ext cx="819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77723" y="5070786"/>
            <a:ext cx="34925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114" dirty="0">
                <a:latin typeface="Times New Roman"/>
                <a:cs typeface="Times New Roman"/>
              </a:rPr>
              <a:t>t</a:t>
            </a:r>
            <a:r>
              <a:rPr sz="1500" spc="-7" baseline="41666" dirty="0">
                <a:latin typeface="Times New Roman"/>
                <a:cs typeface="Times New Roman"/>
              </a:rPr>
              <a:t>*</a:t>
            </a:r>
            <a:r>
              <a:rPr sz="1500" baseline="41666" dirty="0">
                <a:latin typeface="Times New Roman"/>
                <a:cs typeface="Times New Roman"/>
              </a:rPr>
              <a:t> </a:t>
            </a:r>
            <a:r>
              <a:rPr sz="1500" spc="30" baseline="41666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77721" y="4232871"/>
            <a:ext cx="65024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114" dirty="0">
                <a:latin typeface="Times New Roman"/>
                <a:cs typeface="Times New Roman"/>
              </a:rPr>
              <a:t>t</a:t>
            </a:r>
            <a:r>
              <a:rPr sz="1500" spc="-7" baseline="41666" dirty="0">
                <a:latin typeface="Times New Roman"/>
                <a:cs typeface="Times New Roman"/>
              </a:rPr>
              <a:t>*</a:t>
            </a:r>
            <a:r>
              <a:rPr sz="1500" baseline="41666" dirty="0">
                <a:latin typeface="Times New Roman"/>
                <a:cs typeface="Times New Roman"/>
              </a:rPr>
              <a:t> </a:t>
            </a:r>
            <a:r>
              <a:rPr sz="1500" spc="30" baseline="41666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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2550" i="1" baseline="35947" dirty="0">
                <a:latin typeface="Times New Roman"/>
                <a:cs typeface="Times New Roman"/>
              </a:rPr>
              <a:t>T</a:t>
            </a:r>
            <a:r>
              <a:rPr sz="2550" i="1" spc="195" baseline="35947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74616" y="3564001"/>
            <a:ext cx="994410" cy="617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820" marR="5080" indent="-198755">
              <a:lnSpc>
                <a:spcPct val="118400"/>
              </a:lnSpc>
              <a:tabLst>
                <a:tab pos="730885" algn="l"/>
              </a:tabLst>
            </a:pPr>
            <a:r>
              <a:rPr sz="2550" baseline="-35947" dirty="0">
                <a:latin typeface="Symbol"/>
                <a:cs typeface="Symbol"/>
              </a:rPr>
              <a:t></a:t>
            </a:r>
            <a:r>
              <a:rPr sz="2550" spc="15" baseline="-35947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T </a:t>
            </a:r>
            <a:r>
              <a:rPr sz="1700" i="1" spc="-105" dirty="0">
                <a:latin typeface="Times New Roman"/>
                <a:cs typeface="Times New Roman"/>
              </a:rPr>
              <a:t> </a:t>
            </a:r>
            <a:r>
              <a:rPr sz="2550" baseline="-35947" dirty="0">
                <a:latin typeface="Symbol"/>
                <a:cs typeface="Symbol"/>
              </a:rPr>
              <a:t></a:t>
            </a:r>
            <a:r>
              <a:rPr sz="2550" spc="15" baseline="-35947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6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Q o	</a:t>
            </a:r>
            <a:r>
              <a:rPr lang="cs-CZ" sz="1700" i="1" dirty="0" smtClean="0">
                <a:latin typeface="Times New Roman"/>
                <a:cs typeface="Times New Roman"/>
              </a:rPr>
              <a:t>S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77721" y="3713102"/>
            <a:ext cx="85725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dirty="0">
                <a:latin typeface="Times New Roman"/>
                <a:cs typeface="Times New Roman"/>
              </a:rPr>
              <a:t>t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46512" y="3331431"/>
            <a:ext cx="179070" cy="0"/>
          </a:xfrm>
          <a:custGeom>
            <a:avLst/>
            <a:gdLst/>
            <a:ahLst/>
            <a:cxnLst/>
            <a:rect l="l" t="t" r="r" b="b"/>
            <a:pathLst>
              <a:path w="179069">
                <a:moveTo>
                  <a:pt x="0" y="0"/>
                </a:moveTo>
                <a:lnTo>
                  <a:pt x="179059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35861" y="3331431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4">
                <a:moveTo>
                  <a:pt x="0" y="0"/>
                </a:moveTo>
                <a:lnTo>
                  <a:pt x="131099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1558" y="3960174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>
                <a:moveTo>
                  <a:pt x="0" y="0"/>
                </a:moveTo>
                <a:lnTo>
                  <a:pt x="294752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36834" y="3960174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378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22526" y="3960174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4">
                <a:moveTo>
                  <a:pt x="0" y="0"/>
                </a:moveTo>
                <a:lnTo>
                  <a:pt x="131090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22580" y="4719491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40" h="15875">
                <a:moveTo>
                  <a:pt x="0" y="15811"/>
                </a:moveTo>
                <a:lnTo>
                  <a:pt x="27729" y="0"/>
                </a:lnTo>
              </a:path>
            </a:pathLst>
          </a:custGeom>
          <a:ln w="9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50309" y="4723884"/>
            <a:ext cx="40640" cy="226695"/>
          </a:xfrm>
          <a:custGeom>
            <a:avLst/>
            <a:gdLst/>
            <a:ahLst/>
            <a:cxnLst/>
            <a:rect l="l" t="t" r="r" b="b"/>
            <a:pathLst>
              <a:path w="40640" h="226695">
                <a:moveTo>
                  <a:pt x="0" y="0"/>
                </a:moveTo>
                <a:lnTo>
                  <a:pt x="40469" y="226278"/>
                </a:lnTo>
              </a:path>
            </a:pathLst>
          </a:custGeom>
          <a:ln w="18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95173" y="4345066"/>
            <a:ext cx="53340" cy="605155"/>
          </a:xfrm>
          <a:custGeom>
            <a:avLst/>
            <a:gdLst/>
            <a:ahLst/>
            <a:cxnLst/>
            <a:rect l="l" t="t" r="r" b="b"/>
            <a:pathLst>
              <a:path w="53340" h="605154">
                <a:moveTo>
                  <a:pt x="0" y="605096"/>
                </a:moveTo>
                <a:lnTo>
                  <a:pt x="53231" y="0"/>
                </a:lnTo>
              </a:path>
            </a:pathLst>
          </a:custGeom>
          <a:ln w="92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48405" y="4345066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>
                <a:moveTo>
                  <a:pt x="0" y="0"/>
                </a:moveTo>
                <a:lnTo>
                  <a:pt x="707400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00525" y="5388704"/>
            <a:ext cx="672465" cy="0"/>
          </a:xfrm>
          <a:custGeom>
            <a:avLst/>
            <a:gdLst/>
            <a:ahLst/>
            <a:cxnLst/>
            <a:rect l="l" t="t" r="r" b="b"/>
            <a:pathLst>
              <a:path w="672464">
                <a:moveTo>
                  <a:pt x="0" y="0"/>
                </a:moveTo>
                <a:lnTo>
                  <a:pt x="672272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57554" y="5472628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814"/>
                </a:moveTo>
                <a:lnTo>
                  <a:pt x="27717" y="0"/>
                </a:lnTo>
              </a:path>
            </a:pathLst>
          </a:custGeom>
          <a:ln w="9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85271" y="5477464"/>
            <a:ext cx="40640" cy="226695"/>
          </a:xfrm>
          <a:custGeom>
            <a:avLst/>
            <a:gdLst/>
            <a:ahLst/>
            <a:cxnLst/>
            <a:rect l="l" t="t" r="r" b="b"/>
            <a:pathLst>
              <a:path w="40639" h="226695">
                <a:moveTo>
                  <a:pt x="0" y="0"/>
                </a:moveTo>
                <a:lnTo>
                  <a:pt x="40469" y="226290"/>
                </a:lnTo>
              </a:path>
            </a:pathLst>
          </a:custGeom>
          <a:ln w="18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0147" y="5098264"/>
            <a:ext cx="53340" cy="605790"/>
          </a:xfrm>
          <a:custGeom>
            <a:avLst/>
            <a:gdLst/>
            <a:ahLst/>
            <a:cxnLst/>
            <a:rect l="l" t="t" r="r" b="b"/>
            <a:pathLst>
              <a:path w="53339" h="605789">
                <a:moveTo>
                  <a:pt x="0" y="605490"/>
                </a:moveTo>
                <a:lnTo>
                  <a:pt x="53231" y="0"/>
                </a:lnTo>
              </a:path>
            </a:pathLst>
          </a:custGeom>
          <a:ln w="92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83379" y="5098264"/>
            <a:ext cx="708025" cy="0"/>
          </a:xfrm>
          <a:custGeom>
            <a:avLst/>
            <a:gdLst/>
            <a:ahLst/>
            <a:cxnLst/>
            <a:rect l="l" t="t" r="r" b="b"/>
            <a:pathLst>
              <a:path w="708025">
                <a:moveTo>
                  <a:pt x="0" y="0"/>
                </a:moveTo>
                <a:lnTo>
                  <a:pt x="707445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97961" y="5388704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577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91194" y="5446698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835"/>
                </a:moveTo>
                <a:lnTo>
                  <a:pt x="27759" y="0"/>
                </a:lnTo>
              </a:path>
            </a:pathLst>
          </a:custGeom>
          <a:ln w="9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18954" y="5451092"/>
            <a:ext cx="40640" cy="226695"/>
          </a:xfrm>
          <a:custGeom>
            <a:avLst/>
            <a:gdLst/>
            <a:ahLst/>
            <a:cxnLst/>
            <a:rect l="l" t="t" r="r" b="b"/>
            <a:pathLst>
              <a:path w="40639" h="226695">
                <a:moveTo>
                  <a:pt x="0" y="0"/>
                </a:moveTo>
                <a:lnTo>
                  <a:pt x="40588" y="226299"/>
                </a:lnTo>
              </a:path>
            </a:pathLst>
          </a:custGeom>
          <a:ln w="18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63840" y="5072319"/>
            <a:ext cx="53340" cy="605155"/>
          </a:xfrm>
          <a:custGeom>
            <a:avLst/>
            <a:gdLst/>
            <a:ahLst/>
            <a:cxnLst/>
            <a:rect l="l" t="t" r="r" b="b"/>
            <a:pathLst>
              <a:path w="53339" h="605154">
                <a:moveTo>
                  <a:pt x="0" y="605072"/>
                </a:moveTo>
                <a:lnTo>
                  <a:pt x="53173" y="0"/>
                </a:lnTo>
              </a:path>
            </a:pathLst>
          </a:custGeom>
          <a:ln w="92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17013" y="5072319"/>
            <a:ext cx="708025" cy="0"/>
          </a:xfrm>
          <a:custGeom>
            <a:avLst/>
            <a:gdLst/>
            <a:ahLst/>
            <a:cxnLst/>
            <a:rect l="l" t="t" r="r" b="b"/>
            <a:pathLst>
              <a:path w="708025">
                <a:moveTo>
                  <a:pt x="0" y="0"/>
                </a:moveTo>
                <a:lnTo>
                  <a:pt x="707558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16902" y="6014850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40" h="15875">
                <a:moveTo>
                  <a:pt x="0" y="15823"/>
                </a:moveTo>
                <a:lnTo>
                  <a:pt x="27708" y="0"/>
                </a:lnTo>
              </a:path>
            </a:pathLst>
          </a:custGeom>
          <a:ln w="9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44611" y="6019243"/>
            <a:ext cx="40640" cy="104775"/>
          </a:xfrm>
          <a:custGeom>
            <a:avLst/>
            <a:gdLst/>
            <a:ahLst/>
            <a:cxnLst/>
            <a:rect l="l" t="t" r="r" b="b"/>
            <a:pathLst>
              <a:path w="40640" h="104775">
                <a:moveTo>
                  <a:pt x="0" y="0"/>
                </a:moveTo>
                <a:lnTo>
                  <a:pt x="40040" y="104582"/>
                </a:lnTo>
              </a:path>
            </a:pathLst>
          </a:custGeom>
          <a:ln w="180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89045" y="5825910"/>
            <a:ext cx="53340" cy="298450"/>
          </a:xfrm>
          <a:custGeom>
            <a:avLst/>
            <a:gdLst/>
            <a:ahLst/>
            <a:cxnLst/>
            <a:rect l="l" t="t" r="r" b="b"/>
            <a:pathLst>
              <a:path w="53339" h="298450">
                <a:moveTo>
                  <a:pt x="0" y="297915"/>
                </a:moveTo>
                <a:lnTo>
                  <a:pt x="53231" y="0"/>
                </a:lnTo>
              </a:path>
            </a:pathLst>
          </a:custGeom>
          <a:ln w="92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42276" y="5825910"/>
            <a:ext cx="1410335" cy="0"/>
          </a:xfrm>
          <a:custGeom>
            <a:avLst/>
            <a:gdLst/>
            <a:ahLst/>
            <a:cxnLst/>
            <a:rect l="l" t="t" r="r" b="b"/>
            <a:pathLst>
              <a:path w="1410335">
                <a:moveTo>
                  <a:pt x="0" y="0"/>
                </a:moveTo>
                <a:lnTo>
                  <a:pt x="1409885" y="0"/>
                </a:lnTo>
              </a:path>
            </a:pathLst>
          </a:custGeom>
          <a:ln w="9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55897" y="3069622"/>
            <a:ext cx="245554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35" dirty="0">
                <a:latin typeface="Times New Roman"/>
                <a:cs typeface="Times New Roman"/>
              </a:rPr>
              <a:t> </a:t>
            </a:r>
            <a:r>
              <a:rPr sz="2250" spc="-275" dirty="0">
                <a:latin typeface="Symbol"/>
                <a:cs typeface="Symbol"/>
              </a:rPr>
              <a:t></a:t>
            </a:r>
            <a:r>
              <a:rPr sz="1700" i="1" spc="100" dirty="0">
                <a:latin typeface="Times New Roman"/>
                <a:cs typeface="Times New Roman"/>
              </a:rPr>
              <a:t>Q</a:t>
            </a:r>
            <a:r>
              <a:rPr sz="2250" spc="-190" dirty="0">
                <a:latin typeface="Symbol"/>
                <a:cs typeface="Symbol"/>
              </a:rPr>
              <a:t></a:t>
            </a:r>
            <a:r>
              <a:rPr sz="2250" spc="-30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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90" dirty="0">
                <a:latin typeface="Times New Roman"/>
                <a:cs typeface="Times New Roman"/>
              </a:rPr>
              <a:t> </a:t>
            </a:r>
            <a:r>
              <a:rPr sz="2550" i="1" baseline="35947" dirty="0">
                <a:latin typeface="Times New Roman"/>
                <a:cs typeface="Times New Roman"/>
              </a:rPr>
              <a:t>S</a:t>
            </a:r>
            <a:r>
              <a:rPr sz="2550" i="1" spc="240" baseline="35947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 </a:t>
            </a:r>
            <a:r>
              <a:rPr sz="1700" i="1" spc="1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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2550" baseline="35947" dirty="0">
                <a:latin typeface="Times New Roman"/>
                <a:cs typeface="Times New Roman"/>
              </a:rPr>
              <a:t>1</a:t>
            </a:r>
            <a:r>
              <a:rPr sz="2550" spc="-97" baseline="35947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6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Q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spc="105" dirty="0">
                <a:latin typeface="Symbol"/>
                <a:cs typeface="Symbol"/>
              </a:rPr>
              <a:t></a:t>
            </a: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2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55895" y="5143527"/>
            <a:ext cx="1279525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29" dirty="0">
                <a:latin typeface="Times New Roman"/>
                <a:cs typeface="Times New Roman"/>
              </a:rPr>
              <a:t> </a:t>
            </a:r>
            <a:r>
              <a:rPr sz="2750" spc="-515" dirty="0">
                <a:latin typeface="Symbol"/>
                <a:cs typeface="Symbol"/>
              </a:rPr>
              <a:t></a:t>
            </a:r>
            <a:r>
              <a:rPr sz="1700" i="1" dirty="0">
                <a:latin typeface="Times New Roman"/>
                <a:cs typeface="Times New Roman"/>
              </a:rPr>
              <a:t>Q </a:t>
            </a:r>
            <a:r>
              <a:rPr sz="1700" i="1" spc="-100" dirty="0">
                <a:latin typeface="Times New Roman"/>
                <a:cs typeface="Times New Roman"/>
              </a:rPr>
              <a:t> </a:t>
            </a:r>
            <a:r>
              <a:rPr sz="2750" spc="-175" dirty="0">
                <a:latin typeface="Symbol"/>
                <a:cs typeface="Symbol"/>
              </a:rPr>
              <a:t></a:t>
            </a:r>
            <a:r>
              <a:rPr sz="1700" dirty="0">
                <a:latin typeface="Symbol"/>
                <a:cs typeface="Symbol"/>
              </a:rPr>
              <a:t>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S</a:t>
            </a:r>
            <a:r>
              <a:rPr sz="1700" i="1" spc="-8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 </a:t>
            </a:r>
            <a:r>
              <a:rPr sz="1700" i="1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55896" y="5733202"/>
            <a:ext cx="715010" cy="374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29" dirty="0">
                <a:latin typeface="Times New Roman"/>
                <a:cs typeface="Times New Roman"/>
              </a:rPr>
              <a:t> </a:t>
            </a:r>
            <a:r>
              <a:rPr sz="2750" spc="-515" dirty="0">
                <a:latin typeface="Symbol"/>
                <a:cs typeface="Symbol"/>
              </a:rPr>
              <a:t></a:t>
            </a:r>
            <a:r>
              <a:rPr sz="1700" i="1" spc="50" dirty="0">
                <a:latin typeface="Times New Roman"/>
                <a:cs typeface="Times New Roman"/>
              </a:rPr>
              <a:t>Q</a:t>
            </a:r>
            <a:r>
              <a:rPr sz="1500" spc="-7" baseline="41666" dirty="0">
                <a:latin typeface="Times New Roman"/>
                <a:cs typeface="Times New Roman"/>
              </a:rPr>
              <a:t>*</a:t>
            </a:r>
            <a:r>
              <a:rPr sz="1500" spc="-75" baseline="41666" dirty="0">
                <a:latin typeface="Times New Roman"/>
                <a:cs typeface="Times New Roman"/>
              </a:rPr>
              <a:t> </a:t>
            </a:r>
            <a:r>
              <a:rPr sz="2750" spc="-175" dirty="0">
                <a:latin typeface="Symbol"/>
                <a:cs typeface="Symbol"/>
              </a:rPr>
              <a:t></a:t>
            </a:r>
            <a:r>
              <a:rPr sz="1700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50277" y="5977153"/>
            <a:ext cx="375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sz="1000" i="1" spc="-5" dirty="0">
                <a:latin typeface="Times New Roman"/>
                <a:cs typeface="Times New Roman"/>
              </a:rPr>
              <a:t>s	j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30296" y="5223998"/>
            <a:ext cx="650240" cy="48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j</a:t>
            </a:r>
            <a:endParaRPr sz="1000">
              <a:latin typeface="Times New Roman"/>
              <a:cs typeface="Times New Roman"/>
            </a:endParaRPr>
          </a:p>
          <a:p>
            <a:pPr marR="10795" algn="r">
              <a:lnSpc>
                <a:spcPct val="100000"/>
              </a:lnSpc>
              <a:spcBef>
                <a:spcPts val="290"/>
              </a:spcBef>
            </a:pP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Times New Roman"/>
                <a:cs typeface="Times New Roman"/>
              </a:rPr>
              <a:t>n</a:t>
            </a:r>
            <a:r>
              <a:rPr sz="1500" i="1" spc="-7" baseline="-25000" dirty="0">
                <a:latin typeface="Times New Roman"/>
                <a:cs typeface="Times New Roman"/>
              </a:rPr>
              <a:t>s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22114" y="5251589"/>
            <a:ext cx="1147445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0995" indent="-328295">
              <a:lnSpc>
                <a:spcPct val="100000"/>
              </a:lnSpc>
              <a:buFont typeface="Symbol"/>
              <a:buChar char=""/>
              <a:tabLst>
                <a:tab pos="341630" algn="l"/>
              </a:tabLst>
            </a:pPr>
            <a:r>
              <a:rPr sz="1700" spc="105" dirty="0">
                <a:latin typeface="Symbol"/>
                <a:cs typeface="Symbol"/>
              </a:rPr>
              <a:t></a:t>
            </a: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Times New Roman"/>
                <a:cs typeface="Times New Roman"/>
              </a:rPr>
              <a:t>n</a:t>
            </a:r>
            <a:r>
              <a:rPr sz="1500" i="1" spc="-7" baseline="-25000" dirty="0">
                <a:latin typeface="Times New Roman"/>
                <a:cs typeface="Times New Roman"/>
              </a:rPr>
              <a:t>s</a:t>
            </a:r>
            <a:r>
              <a:rPr sz="1500" i="1" baseline="-25000" dirty="0">
                <a:latin typeface="Times New Roman"/>
                <a:cs typeface="Times New Roman"/>
              </a:rPr>
              <a:t> </a:t>
            </a:r>
            <a:r>
              <a:rPr sz="1500" i="1" spc="-127" baseline="-250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02364" y="5421194"/>
            <a:ext cx="103251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9955" algn="l"/>
              </a:tabLst>
            </a:pP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18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S</a:t>
            </a:r>
            <a:r>
              <a:rPr sz="1700" i="1" spc="-8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45" dirty="0">
                <a:latin typeface="Times New Roman"/>
                <a:cs typeface="Times New Roman"/>
              </a:rPr>
              <a:t> </a:t>
            </a:r>
            <a:r>
              <a:rPr sz="1500" i="1" spc="-7" baseline="-25000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 	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65460" y="5249942"/>
            <a:ext cx="749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65370" y="5387459"/>
            <a:ext cx="609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j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52876" y="4496335"/>
            <a:ext cx="726440" cy="48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0235" algn="l"/>
                <a:tab pos="713105" algn="l"/>
              </a:tabLst>
            </a:pPr>
            <a:r>
              <a:rPr sz="1000" i="1" u="sng" spc="-5" dirty="0">
                <a:latin typeface="Times New Roman"/>
                <a:cs typeface="Times New Roman"/>
              </a:rPr>
              <a:t> 	j 	</a:t>
            </a: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295"/>
              </a:spcBef>
            </a:pP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Times New Roman"/>
                <a:cs typeface="Times New Roman"/>
              </a:rPr>
              <a:t>n</a:t>
            </a:r>
            <a:r>
              <a:rPr sz="1500" i="1" spc="-7" baseline="-25000" dirty="0">
                <a:latin typeface="Times New Roman"/>
                <a:cs typeface="Times New Roman"/>
              </a:rPr>
              <a:t>s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01244" y="3823483"/>
            <a:ext cx="23368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4525" algn="l"/>
                <a:tab pos="1286510" algn="l"/>
              </a:tabLst>
            </a:pPr>
            <a:r>
              <a:rPr sz="1700" dirty="0">
                <a:latin typeface="Symbol"/>
                <a:cs typeface="Symbol"/>
              </a:rPr>
              <a:t>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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r>
              <a:rPr sz="1700" i="1" spc="-245" dirty="0">
                <a:latin typeface="Times New Roman"/>
                <a:cs typeface="Times New Roman"/>
              </a:rPr>
              <a:t> </a:t>
            </a:r>
            <a:r>
              <a:rPr sz="1500" i="1" spc="-7" baseline="-25000" dirty="0">
                <a:latin typeface="Times New Roman"/>
                <a:cs typeface="Times New Roman"/>
              </a:rPr>
              <a:t>j</a:t>
            </a:r>
            <a:r>
              <a:rPr sz="1500" i="1" baseline="-25000" dirty="0">
                <a:latin typeface="Times New Roman"/>
                <a:cs typeface="Times New Roman"/>
              </a:rPr>
              <a:t> </a:t>
            </a:r>
            <a:r>
              <a:rPr sz="1500" i="1" spc="15" baseline="-250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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105" dirty="0">
                <a:latin typeface="Symbol"/>
                <a:cs typeface="Symbol"/>
              </a:rPr>
              <a:t></a:t>
            </a: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spc="10" dirty="0">
                <a:latin typeface="Times New Roman"/>
                <a:cs typeface="Times New Roman"/>
              </a:rPr>
              <a:t>n</a:t>
            </a:r>
            <a:r>
              <a:rPr sz="1500" i="1" spc="-7" baseline="-25000" dirty="0">
                <a:latin typeface="Times New Roman"/>
                <a:cs typeface="Times New Roman"/>
              </a:rPr>
              <a:t>s</a:t>
            </a:r>
            <a:r>
              <a:rPr sz="1500" i="1" baseline="-25000" dirty="0">
                <a:latin typeface="Times New Roman"/>
                <a:cs typeface="Times New Roman"/>
              </a:rPr>
              <a:t> </a:t>
            </a:r>
            <a:r>
              <a:rPr sz="1500" i="1" spc="150" baseline="-250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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86918" y="3330235"/>
            <a:ext cx="749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59655" y="3330235"/>
            <a:ext cx="609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Times New Roman"/>
                <a:cs typeface="Times New Roman"/>
              </a:rPr>
              <a:t>j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43223" y="5841712"/>
            <a:ext cx="132461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-2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18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S</a:t>
            </a:r>
            <a:r>
              <a:rPr sz="1700" i="1" spc="-80" dirty="0">
                <a:latin typeface="Times New Roman"/>
                <a:cs typeface="Times New Roman"/>
              </a:rPr>
              <a:t> </a:t>
            </a:r>
            <a:r>
              <a:rPr sz="1700" spc="105" dirty="0">
                <a:latin typeface="Symbol"/>
                <a:cs typeface="Symbol"/>
              </a:rPr>
              <a:t></a:t>
            </a: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 </a:t>
            </a:r>
            <a:r>
              <a:rPr sz="1700" i="1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36071" y="5088128"/>
            <a:ext cx="73469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21360" algn="l"/>
              </a:tabLst>
            </a:pPr>
            <a:r>
              <a:rPr sz="1700" u="sng" dirty="0">
                <a:latin typeface="Times New Roman"/>
                <a:cs typeface="Times New Roman"/>
              </a:rPr>
              <a:t>2</a:t>
            </a:r>
            <a:r>
              <a:rPr sz="1700" u="sng" spc="-245" dirty="0">
                <a:latin typeface="Times New Roman"/>
                <a:cs typeface="Times New Roman"/>
              </a:rPr>
              <a:t> </a:t>
            </a:r>
            <a:r>
              <a:rPr sz="1700" u="sng" dirty="0">
                <a:latin typeface="Symbol"/>
                <a:cs typeface="Symbol"/>
              </a:rPr>
              <a:t></a:t>
            </a:r>
            <a:r>
              <a:rPr sz="1700" u="sng" spc="-185" dirty="0">
                <a:latin typeface="Times New Roman"/>
                <a:cs typeface="Times New Roman"/>
              </a:rPr>
              <a:t> </a:t>
            </a:r>
            <a:r>
              <a:rPr sz="1700" i="1" u="sng" dirty="0">
                <a:latin typeface="Times New Roman"/>
                <a:cs typeface="Times New Roman"/>
              </a:rPr>
              <a:t>S</a:t>
            </a:r>
            <a:r>
              <a:rPr sz="1700" i="1" u="sng" spc="-85" dirty="0">
                <a:latin typeface="Times New Roman"/>
                <a:cs typeface="Times New Roman"/>
              </a:rPr>
              <a:t> </a:t>
            </a:r>
            <a:r>
              <a:rPr sz="1700" u="sng" dirty="0">
                <a:latin typeface="Symbol"/>
                <a:cs typeface="Symbol"/>
              </a:rPr>
              <a:t></a:t>
            </a:r>
            <a:r>
              <a:rPr sz="1700" u="sng" spc="-215" dirty="0">
                <a:latin typeface="Times New Roman"/>
                <a:cs typeface="Times New Roman"/>
              </a:rPr>
              <a:t> </a:t>
            </a:r>
            <a:r>
              <a:rPr sz="1700" i="1" u="sng" dirty="0">
                <a:latin typeface="Times New Roman"/>
                <a:cs typeface="Times New Roman"/>
              </a:rPr>
              <a:t>n 	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96636" y="5114061"/>
            <a:ext cx="1034415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12494" algn="l"/>
              </a:tabLst>
            </a:pPr>
            <a:r>
              <a:rPr sz="1700" i="1" dirty="0">
                <a:latin typeface="Times New Roman"/>
                <a:cs typeface="Times New Roman"/>
              </a:rPr>
              <a:t>T</a:t>
            </a:r>
            <a:r>
              <a:rPr sz="1700" i="1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4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c</a:t>
            </a:r>
            <a:r>
              <a:rPr sz="1700" i="1" spc="-1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	</a:t>
            </a:r>
            <a:r>
              <a:rPr sz="1700" dirty="0">
                <a:latin typeface="Times New Roman"/>
                <a:cs typeface="Times New Roman"/>
              </a:rPr>
              <a:t>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367389" y="4360920"/>
            <a:ext cx="58674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-2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18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S</a:t>
            </a:r>
            <a:r>
              <a:rPr sz="1700" i="1" spc="-8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</a:t>
            </a:r>
            <a:r>
              <a:rPr sz="1700" spc="-210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38739" y="4524380"/>
            <a:ext cx="43815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6070" algn="l"/>
              </a:tabLst>
            </a:pPr>
            <a:r>
              <a:rPr sz="1700" i="1" dirty="0">
                <a:latin typeface="Times New Roman"/>
                <a:cs typeface="Times New Roman"/>
              </a:rPr>
              <a:t>Q	</a:t>
            </a:r>
            <a:r>
              <a:rPr sz="1700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32045" y="3978332"/>
            <a:ext cx="26035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i="1" spc="172" baseline="-24509" dirty="0">
                <a:latin typeface="Times New Roman"/>
                <a:cs typeface="Times New Roman"/>
              </a:rPr>
              <a:t>Q</a:t>
            </a:r>
            <a:r>
              <a:rPr sz="1000" spc="-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60308" y="3686405"/>
            <a:ext cx="159512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4380" algn="l"/>
                <a:tab pos="1472565" algn="l"/>
              </a:tabLst>
            </a:pPr>
            <a:r>
              <a:rPr sz="1700" spc="-15" dirty="0">
                <a:latin typeface="Symbol"/>
                <a:cs typeface="Symbol"/>
              </a:rPr>
              <a:t></a:t>
            </a:r>
            <a:r>
              <a:rPr sz="1700" i="1" dirty="0">
                <a:latin typeface="Times New Roman"/>
                <a:cs typeface="Times New Roman"/>
              </a:rPr>
              <a:t>N	S</a:t>
            </a:r>
            <a:r>
              <a:rPr sz="1700" dirty="0">
                <a:latin typeface="Times New Roman"/>
                <a:cs typeface="Times New Roman"/>
              </a:rPr>
              <a:t> 	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3821" y="3993195"/>
            <a:ext cx="287655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20" dirty="0">
                <a:latin typeface="Symbol"/>
                <a:cs typeface="Symbol"/>
              </a:rPr>
              <a:t></a:t>
            </a:r>
            <a:r>
              <a:rPr sz="1700" i="1" dirty="0">
                <a:latin typeface="Times New Roman"/>
                <a:cs typeface="Times New Roman"/>
              </a:rPr>
              <a:t>Q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441721" y="3376233"/>
            <a:ext cx="830580" cy="24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08025" algn="l"/>
              </a:tabLst>
            </a:pPr>
            <a:r>
              <a:rPr sz="1700" i="1" dirty="0">
                <a:latin typeface="Times New Roman"/>
                <a:cs typeface="Times New Roman"/>
              </a:rPr>
              <a:t>Q</a:t>
            </a:r>
            <a:r>
              <a:rPr sz="1700" dirty="0">
                <a:latin typeface="Times New Roman"/>
                <a:cs typeface="Times New Roman"/>
              </a:rPr>
              <a:t> 	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224353" y="4006804"/>
            <a:ext cx="13462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41717" y="5236835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Times New Roman"/>
                <a:cs typeface="Times New Roman"/>
              </a:rPr>
              <a:t>*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02401" y="4509172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Times New Roman"/>
                <a:cs typeface="Times New Roman"/>
              </a:rPr>
              <a:t>*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186689" y="3831204"/>
            <a:ext cx="5241290" cy="820419"/>
          </a:xfrm>
          <a:custGeom>
            <a:avLst/>
            <a:gdLst/>
            <a:ahLst/>
            <a:cxnLst/>
            <a:rect l="l" t="t" r="r" b="b"/>
            <a:pathLst>
              <a:path w="5241290" h="820420">
                <a:moveTo>
                  <a:pt x="5164989" y="31482"/>
                </a:moveTo>
                <a:lnTo>
                  <a:pt x="0" y="807601"/>
                </a:lnTo>
                <a:lnTo>
                  <a:pt x="1773" y="820043"/>
                </a:lnTo>
                <a:lnTo>
                  <a:pt x="5166874" y="44060"/>
                </a:lnTo>
                <a:lnTo>
                  <a:pt x="5164989" y="31482"/>
                </a:lnTo>
                <a:close/>
              </a:path>
              <a:path w="5241290" h="820420">
                <a:moveTo>
                  <a:pt x="5236650" y="29599"/>
                </a:moveTo>
                <a:lnTo>
                  <a:pt x="5177521" y="29599"/>
                </a:lnTo>
                <a:lnTo>
                  <a:pt x="5179441" y="42172"/>
                </a:lnTo>
                <a:lnTo>
                  <a:pt x="5166874" y="44060"/>
                </a:lnTo>
                <a:lnTo>
                  <a:pt x="5171578" y="75437"/>
                </a:lnTo>
                <a:lnTo>
                  <a:pt x="5236650" y="29599"/>
                </a:lnTo>
                <a:close/>
              </a:path>
              <a:path w="5241290" h="820420">
                <a:moveTo>
                  <a:pt x="5177521" y="29599"/>
                </a:moveTo>
                <a:lnTo>
                  <a:pt x="5164989" y="31482"/>
                </a:lnTo>
                <a:lnTo>
                  <a:pt x="5166874" y="44060"/>
                </a:lnTo>
                <a:lnTo>
                  <a:pt x="5179441" y="42172"/>
                </a:lnTo>
                <a:lnTo>
                  <a:pt x="5177521" y="29599"/>
                </a:lnTo>
                <a:close/>
              </a:path>
              <a:path w="5241290" h="820420">
                <a:moveTo>
                  <a:pt x="5160269" y="0"/>
                </a:moveTo>
                <a:lnTo>
                  <a:pt x="5164989" y="31482"/>
                </a:lnTo>
                <a:lnTo>
                  <a:pt x="5177521" y="29599"/>
                </a:lnTo>
                <a:lnTo>
                  <a:pt x="5236650" y="29599"/>
                </a:lnTo>
                <a:lnTo>
                  <a:pt x="5241163" y="26420"/>
                </a:lnTo>
                <a:lnTo>
                  <a:pt x="516026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053" y="3562350"/>
            <a:ext cx="421640" cy="898525"/>
          </a:xfrm>
          <a:custGeom>
            <a:avLst/>
            <a:gdLst/>
            <a:ahLst/>
            <a:cxnLst/>
            <a:rect l="l" t="t" r="r" b="b"/>
            <a:pathLst>
              <a:path w="421640" h="898525">
                <a:moveTo>
                  <a:pt x="380822" y="66507"/>
                </a:moveTo>
                <a:lnTo>
                  <a:pt x="0" y="892682"/>
                </a:lnTo>
                <a:lnTo>
                  <a:pt x="11539" y="898016"/>
                </a:lnTo>
                <a:lnTo>
                  <a:pt x="392386" y="71834"/>
                </a:lnTo>
                <a:lnTo>
                  <a:pt x="380822" y="66507"/>
                </a:lnTo>
                <a:close/>
              </a:path>
              <a:path w="421640" h="898525">
                <a:moveTo>
                  <a:pt x="420241" y="54985"/>
                </a:moveTo>
                <a:lnTo>
                  <a:pt x="386132" y="54985"/>
                </a:lnTo>
                <a:lnTo>
                  <a:pt x="397693" y="60319"/>
                </a:lnTo>
                <a:lnTo>
                  <a:pt x="392386" y="71834"/>
                </a:lnTo>
                <a:lnTo>
                  <a:pt x="421184" y="85100"/>
                </a:lnTo>
                <a:lnTo>
                  <a:pt x="420241" y="54985"/>
                </a:lnTo>
                <a:close/>
              </a:path>
              <a:path w="421640" h="898525">
                <a:moveTo>
                  <a:pt x="386132" y="54985"/>
                </a:moveTo>
                <a:lnTo>
                  <a:pt x="380822" y="66507"/>
                </a:lnTo>
                <a:lnTo>
                  <a:pt x="392386" y="71834"/>
                </a:lnTo>
                <a:lnTo>
                  <a:pt x="397693" y="60319"/>
                </a:lnTo>
                <a:lnTo>
                  <a:pt x="386132" y="54985"/>
                </a:lnTo>
                <a:close/>
              </a:path>
              <a:path w="421640" h="898525">
                <a:moveTo>
                  <a:pt x="418517" y="0"/>
                </a:moveTo>
                <a:lnTo>
                  <a:pt x="351973" y="53218"/>
                </a:lnTo>
                <a:lnTo>
                  <a:pt x="380822" y="66507"/>
                </a:lnTo>
                <a:lnTo>
                  <a:pt x="386132" y="54985"/>
                </a:lnTo>
                <a:lnTo>
                  <a:pt x="420241" y="54985"/>
                </a:lnTo>
                <a:lnTo>
                  <a:pt x="41851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59835" y="3474963"/>
            <a:ext cx="1330960" cy="993140"/>
          </a:xfrm>
          <a:custGeom>
            <a:avLst/>
            <a:gdLst/>
            <a:ahLst/>
            <a:cxnLst/>
            <a:rect l="l" t="t" r="r" b="b"/>
            <a:pathLst>
              <a:path w="1330960" h="993139">
                <a:moveTo>
                  <a:pt x="1266058" y="40437"/>
                </a:moveTo>
                <a:lnTo>
                  <a:pt x="0" y="982355"/>
                </a:lnTo>
                <a:lnTo>
                  <a:pt x="7571" y="992642"/>
                </a:lnTo>
                <a:lnTo>
                  <a:pt x="1273652" y="50638"/>
                </a:lnTo>
                <a:lnTo>
                  <a:pt x="1266058" y="40437"/>
                </a:lnTo>
                <a:close/>
              </a:path>
              <a:path w="1330960" h="993139">
                <a:moveTo>
                  <a:pt x="1314361" y="32887"/>
                </a:moveTo>
                <a:lnTo>
                  <a:pt x="1276206" y="32887"/>
                </a:lnTo>
                <a:lnTo>
                  <a:pt x="1283826" y="43068"/>
                </a:lnTo>
                <a:lnTo>
                  <a:pt x="1273652" y="50638"/>
                </a:lnTo>
                <a:lnTo>
                  <a:pt x="1292589" y="76078"/>
                </a:lnTo>
                <a:lnTo>
                  <a:pt x="1314361" y="32887"/>
                </a:lnTo>
                <a:close/>
              </a:path>
              <a:path w="1330960" h="993139">
                <a:moveTo>
                  <a:pt x="1276206" y="32887"/>
                </a:moveTo>
                <a:lnTo>
                  <a:pt x="1266058" y="40437"/>
                </a:lnTo>
                <a:lnTo>
                  <a:pt x="1273652" y="50638"/>
                </a:lnTo>
                <a:lnTo>
                  <a:pt x="1283826" y="43068"/>
                </a:lnTo>
                <a:lnTo>
                  <a:pt x="1276206" y="32887"/>
                </a:lnTo>
                <a:close/>
              </a:path>
              <a:path w="1330960" h="993139">
                <a:moveTo>
                  <a:pt x="1330939" y="0"/>
                </a:moveTo>
                <a:lnTo>
                  <a:pt x="1247119" y="14996"/>
                </a:lnTo>
                <a:lnTo>
                  <a:pt x="1266058" y="40437"/>
                </a:lnTo>
                <a:lnTo>
                  <a:pt x="1276206" y="32887"/>
                </a:lnTo>
                <a:lnTo>
                  <a:pt x="1314361" y="32887"/>
                </a:lnTo>
                <a:lnTo>
                  <a:pt x="13309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4375" y="5692771"/>
            <a:ext cx="631825" cy="548005"/>
          </a:xfrm>
          <a:custGeom>
            <a:avLst/>
            <a:gdLst/>
            <a:ahLst/>
            <a:cxnLst/>
            <a:rect l="l" t="t" r="r" b="b"/>
            <a:pathLst>
              <a:path w="631825" h="548004">
                <a:moveTo>
                  <a:pt x="0" y="273844"/>
                </a:moveTo>
                <a:lnTo>
                  <a:pt x="4134" y="229427"/>
                </a:lnTo>
                <a:lnTo>
                  <a:pt x="16104" y="187291"/>
                </a:lnTo>
                <a:lnTo>
                  <a:pt x="35260" y="148000"/>
                </a:lnTo>
                <a:lnTo>
                  <a:pt x="60951" y="112118"/>
                </a:lnTo>
                <a:lnTo>
                  <a:pt x="92526" y="80210"/>
                </a:lnTo>
                <a:lnTo>
                  <a:pt x="129335" y="52838"/>
                </a:lnTo>
                <a:lnTo>
                  <a:pt x="170729" y="30567"/>
                </a:lnTo>
                <a:lnTo>
                  <a:pt x="216056" y="13961"/>
                </a:lnTo>
                <a:lnTo>
                  <a:pt x="264666" y="3584"/>
                </a:lnTo>
                <a:lnTo>
                  <a:pt x="315909" y="0"/>
                </a:lnTo>
                <a:lnTo>
                  <a:pt x="341819" y="907"/>
                </a:lnTo>
                <a:lnTo>
                  <a:pt x="391827" y="7959"/>
                </a:lnTo>
                <a:lnTo>
                  <a:pt x="438878" y="21521"/>
                </a:lnTo>
                <a:lnTo>
                  <a:pt x="482321" y="41029"/>
                </a:lnTo>
                <a:lnTo>
                  <a:pt x="521505" y="65921"/>
                </a:lnTo>
                <a:lnTo>
                  <a:pt x="555780" y="95632"/>
                </a:lnTo>
                <a:lnTo>
                  <a:pt x="584496" y="129598"/>
                </a:lnTo>
                <a:lnTo>
                  <a:pt x="607002" y="167255"/>
                </a:lnTo>
                <a:lnTo>
                  <a:pt x="622647" y="208038"/>
                </a:lnTo>
                <a:lnTo>
                  <a:pt x="630781" y="251386"/>
                </a:lnTo>
                <a:lnTo>
                  <a:pt x="631829" y="273844"/>
                </a:lnTo>
                <a:lnTo>
                  <a:pt x="630781" y="296304"/>
                </a:lnTo>
                <a:lnTo>
                  <a:pt x="622647" y="339654"/>
                </a:lnTo>
                <a:lnTo>
                  <a:pt x="607002" y="380439"/>
                </a:lnTo>
                <a:lnTo>
                  <a:pt x="584496" y="418096"/>
                </a:lnTo>
                <a:lnTo>
                  <a:pt x="555780" y="452061"/>
                </a:lnTo>
                <a:lnTo>
                  <a:pt x="521505" y="481771"/>
                </a:lnTo>
                <a:lnTo>
                  <a:pt x="482321" y="506661"/>
                </a:lnTo>
                <a:lnTo>
                  <a:pt x="438878" y="526169"/>
                </a:lnTo>
                <a:lnTo>
                  <a:pt x="391827" y="539730"/>
                </a:lnTo>
                <a:lnTo>
                  <a:pt x="341819" y="546781"/>
                </a:lnTo>
                <a:lnTo>
                  <a:pt x="315909" y="547689"/>
                </a:lnTo>
                <a:lnTo>
                  <a:pt x="289999" y="546781"/>
                </a:lnTo>
                <a:lnTo>
                  <a:pt x="239991" y="539730"/>
                </a:lnTo>
                <a:lnTo>
                  <a:pt x="192941" y="526169"/>
                </a:lnTo>
                <a:lnTo>
                  <a:pt x="149500" y="506661"/>
                </a:lnTo>
                <a:lnTo>
                  <a:pt x="110317" y="481771"/>
                </a:lnTo>
                <a:lnTo>
                  <a:pt x="76043" y="452061"/>
                </a:lnTo>
                <a:lnTo>
                  <a:pt x="47329" y="418096"/>
                </a:lnTo>
                <a:lnTo>
                  <a:pt x="24825" y="380439"/>
                </a:lnTo>
                <a:lnTo>
                  <a:pt x="9180" y="339654"/>
                </a:lnTo>
                <a:lnTo>
                  <a:pt x="1047" y="296304"/>
                </a:lnTo>
                <a:lnTo>
                  <a:pt x="0" y="273844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24590" y="4957703"/>
            <a:ext cx="631825" cy="548005"/>
          </a:xfrm>
          <a:custGeom>
            <a:avLst/>
            <a:gdLst/>
            <a:ahLst/>
            <a:cxnLst/>
            <a:rect l="l" t="t" r="r" b="b"/>
            <a:pathLst>
              <a:path w="631825" h="548004">
                <a:moveTo>
                  <a:pt x="0" y="273938"/>
                </a:moveTo>
                <a:lnTo>
                  <a:pt x="4135" y="229513"/>
                </a:lnTo>
                <a:lnTo>
                  <a:pt x="16107" y="187366"/>
                </a:lnTo>
                <a:lnTo>
                  <a:pt x="35266" y="148063"/>
                </a:lnTo>
                <a:lnTo>
                  <a:pt x="60960" y="112169"/>
                </a:lnTo>
                <a:lnTo>
                  <a:pt x="92541" y="80248"/>
                </a:lnTo>
                <a:lnTo>
                  <a:pt x="129356" y="52864"/>
                </a:lnTo>
                <a:lnTo>
                  <a:pt x="170755" y="30583"/>
                </a:lnTo>
                <a:lnTo>
                  <a:pt x="216089" y="13968"/>
                </a:lnTo>
                <a:lnTo>
                  <a:pt x="264705" y="3586"/>
                </a:lnTo>
                <a:lnTo>
                  <a:pt x="315955" y="0"/>
                </a:lnTo>
                <a:lnTo>
                  <a:pt x="341851" y="908"/>
                </a:lnTo>
                <a:lnTo>
                  <a:pt x="391838" y="7963"/>
                </a:lnTo>
                <a:lnTo>
                  <a:pt x="438874" y="21532"/>
                </a:lnTo>
                <a:lnTo>
                  <a:pt x="482308" y="41050"/>
                </a:lnTo>
                <a:lnTo>
                  <a:pt x="521487" y="65953"/>
                </a:lnTo>
                <a:lnTo>
                  <a:pt x="555762" y="95676"/>
                </a:lnTo>
                <a:lnTo>
                  <a:pt x="584479" y="129655"/>
                </a:lnTo>
                <a:lnTo>
                  <a:pt x="606987" y="167324"/>
                </a:lnTo>
                <a:lnTo>
                  <a:pt x="622635" y="208119"/>
                </a:lnTo>
                <a:lnTo>
                  <a:pt x="630772" y="251476"/>
                </a:lnTo>
                <a:lnTo>
                  <a:pt x="631819" y="273938"/>
                </a:lnTo>
                <a:lnTo>
                  <a:pt x="630772" y="296400"/>
                </a:lnTo>
                <a:lnTo>
                  <a:pt x="622635" y="339750"/>
                </a:lnTo>
                <a:lnTo>
                  <a:pt x="606987" y="380533"/>
                </a:lnTo>
                <a:lnTo>
                  <a:pt x="584479" y="418185"/>
                </a:lnTo>
                <a:lnTo>
                  <a:pt x="555762" y="452145"/>
                </a:lnTo>
                <a:lnTo>
                  <a:pt x="521487" y="481848"/>
                </a:lnTo>
                <a:lnTo>
                  <a:pt x="482308" y="506733"/>
                </a:lnTo>
                <a:lnTo>
                  <a:pt x="438874" y="526234"/>
                </a:lnTo>
                <a:lnTo>
                  <a:pt x="391838" y="539791"/>
                </a:lnTo>
                <a:lnTo>
                  <a:pt x="341851" y="546839"/>
                </a:lnTo>
                <a:lnTo>
                  <a:pt x="315955" y="547746"/>
                </a:lnTo>
                <a:lnTo>
                  <a:pt x="290042" y="546839"/>
                </a:lnTo>
                <a:lnTo>
                  <a:pt x="240027" y="539791"/>
                </a:lnTo>
                <a:lnTo>
                  <a:pt x="192971" y="526234"/>
                </a:lnTo>
                <a:lnTo>
                  <a:pt x="149523" y="506733"/>
                </a:lnTo>
                <a:lnTo>
                  <a:pt x="110334" y="481848"/>
                </a:lnTo>
                <a:lnTo>
                  <a:pt x="76056" y="452145"/>
                </a:lnTo>
                <a:lnTo>
                  <a:pt x="47337" y="418185"/>
                </a:lnTo>
                <a:lnTo>
                  <a:pt x="24829" y="380533"/>
                </a:lnTo>
                <a:lnTo>
                  <a:pt x="9182" y="339750"/>
                </a:lnTo>
                <a:lnTo>
                  <a:pt x="1047" y="296400"/>
                </a:lnTo>
                <a:lnTo>
                  <a:pt x="0" y="273938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83189" y="1935236"/>
            <a:ext cx="0" cy="805180"/>
          </a:xfrm>
          <a:custGeom>
            <a:avLst/>
            <a:gdLst/>
            <a:ahLst/>
            <a:cxnLst/>
            <a:rect l="l" t="t" r="r" b="b"/>
            <a:pathLst>
              <a:path h="805180">
                <a:moveTo>
                  <a:pt x="0" y="0"/>
                </a:moveTo>
                <a:lnTo>
                  <a:pt x="0" y="804793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83189" y="2006589"/>
            <a:ext cx="857250" cy="581660"/>
          </a:xfrm>
          <a:custGeom>
            <a:avLst/>
            <a:gdLst/>
            <a:ahLst/>
            <a:cxnLst/>
            <a:rect l="l" t="t" r="r" b="b"/>
            <a:pathLst>
              <a:path w="857250" h="581660">
                <a:moveTo>
                  <a:pt x="0" y="0"/>
                </a:moveTo>
                <a:lnTo>
                  <a:pt x="857249" y="58104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40439" y="2006589"/>
            <a:ext cx="857250" cy="581660"/>
          </a:xfrm>
          <a:custGeom>
            <a:avLst/>
            <a:gdLst/>
            <a:ahLst/>
            <a:cxnLst/>
            <a:rect l="l" t="t" r="r" b="b"/>
            <a:pathLst>
              <a:path w="857250" h="581660">
                <a:moveTo>
                  <a:pt x="0" y="0"/>
                </a:moveTo>
                <a:lnTo>
                  <a:pt x="857249" y="58104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12186" y="2006589"/>
            <a:ext cx="857250" cy="581660"/>
          </a:xfrm>
          <a:custGeom>
            <a:avLst/>
            <a:gdLst/>
            <a:ahLst/>
            <a:cxnLst/>
            <a:rect l="l" t="t" r="r" b="b"/>
            <a:pathLst>
              <a:path w="857250" h="581660">
                <a:moveTo>
                  <a:pt x="0" y="0"/>
                </a:moveTo>
                <a:lnTo>
                  <a:pt x="857249" y="58104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11680" y="2586868"/>
            <a:ext cx="4367530" cy="0"/>
          </a:xfrm>
          <a:custGeom>
            <a:avLst/>
            <a:gdLst/>
            <a:ahLst/>
            <a:cxnLst/>
            <a:rect l="l" t="t" r="r" b="b"/>
            <a:pathLst>
              <a:path w="4367530">
                <a:moveTo>
                  <a:pt x="0" y="0"/>
                </a:moveTo>
                <a:lnTo>
                  <a:pt x="4367265" y="0"/>
                </a:lnTo>
              </a:path>
            </a:pathLst>
          </a:custGeom>
          <a:ln w="1104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140439" y="2006589"/>
            <a:ext cx="0" cy="581660"/>
          </a:xfrm>
          <a:custGeom>
            <a:avLst/>
            <a:gdLst/>
            <a:ahLst/>
            <a:cxnLst/>
            <a:rect l="l" t="t" r="r" b="b"/>
            <a:pathLst>
              <a:path h="581660">
                <a:moveTo>
                  <a:pt x="0" y="0"/>
                </a:moveTo>
                <a:lnTo>
                  <a:pt x="0" y="58104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12186" y="2006589"/>
            <a:ext cx="0" cy="581660"/>
          </a:xfrm>
          <a:custGeom>
            <a:avLst/>
            <a:gdLst/>
            <a:ahLst/>
            <a:cxnLst/>
            <a:rect l="l" t="t" r="r" b="b"/>
            <a:pathLst>
              <a:path h="581660">
                <a:moveTo>
                  <a:pt x="0" y="0"/>
                </a:moveTo>
                <a:lnTo>
                  <a:pt x="0" y="58104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869436" y="2587630"/>
            <a:ext cx="0" cy="262255"/>
          </a:xfrm>
          <a:custGeom>
            <a:avLst/>
            <a:gdLst/>
            <a:ahLst/>
            <a:cxnLst/>
            <a:rect l="l" t="t" r="r" b="b"/>
            <a:pathLst>
              <a:path h="262255">
                <a:moveTo>
                  <a:pt x="0" y="0"/>
                </a:moveTo>
                <a:lnTo>
                  <a:pt x="0" y="262006"/>
                </a:lnTo>
              </a:path>
            </a:pathLst>
          </a:custGeom>
          <a:ln w="952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83189" y="2654289"/>
            <a:ext cx="857250" cy="76200"/>
          </a:xfrm>
          <a:custGeom>
            <a:avLst/>
            <a:gdLst/>
            <a:ahLst/>
            <a:cxnLst/>
            <a:rect l="l" t="t" r="r" b="b"/>
            <a:pathLst>
              <a:path w="857250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4464"/>
                </a:lnTo>
                <a:lnTo>
                  <a:pt x="63520" y="44464"/>
                </a:lnTo>
                <a:lnTo>
                  <a:pt x="63520" y="31760"/>
                </a:lnTo>
                <a:lnTo>
                  <a:pt x="76199" y="31760"/>
                </a:lnTo>
                <a:lnTo>
                  <a:pt x="76199" y="0"/>
                </a:lnTo>
                <a:close/>
              </a:path>
              <a:path w="857250" h="76200">
                <a:moveTo>
                  <a:pt x="76199" y="31760"/>
                </a:moveTo>
                <a:lnTo>
                  <a:pt x="63520" y="31760"/>
                </a:lnTo>
                <a:lnTo>
                  <a:pt x="63520" y="44464"/>
                </a:lnTo>
                <a:lnTo>
                  <a:pt x="76199" y="44464"/>
                </a:lnTo>
                <a:lnTo>
                  <a:pt x="76199" y="31760"/>
                </a:lnTo>
                <a:close/>
              </a:path>
              <a:path w="857250" h="76200">
                <a:moveTo>
                  <a:pt x="76212" y="31760"/>
                </a:moveTo>
                <a:lnTo>
                  <a:pt x="76199" y="44464"/>
                </a:lnTo>
                <a:lnTo>
                  <a:pt x="76212" y="31760"/>
                </a:lnTo>
                <a:close/>
              </a:path>
              <a:path w="857250" h="76200">
                <a:moveTo>
                  <a:pt x="101614" y="31760"/>
                </a:moveTo>
                <a:lnTo>
                  <a:pt x="88910" y="31760"/>
                </a:lnTo>
                <a:lnTo>
                  <a:pt x="88910" y="44464"/>
                </a:lnTo>
                <a:lnTo>
                  <a:pt x="101614" y="44464"/>
                </a:lnTo>
                <a:lnTo>
                  <a:pt x="101614" y="31760"/>
                </a:lnTo>
                <a:close/>
              </a:path>
              <a:path w="857250" h="76200">
                <a:moveTo>
                  <a:pt x="127003" y="31760"/>
                </a:moveTo>
                <a:lnTo>
                  <a:pt x="114299" y="31760"/>
                </a:lnTo>
                <a:lnTo>
                  <a:pt x="114299" y="44464"/>
                </a:lnTo>
                <a:lnTo>
                  <a:pt x="127003" y="44464"/>
                </a:lnTo>
                <a:lnTo>
                  <a:pt x="127003" y="31760"/>
                </a:lnTo>
                <a:close/>
              </a:path>
              <a:path w="857250" h="76200">
                <a:moveTo>
                  <a:pt x="152412" y="31760"/>
                </a:moveTo>
                <a:lnTo>
                  <a:pt x="139720" y="31760"/>
                </a:lnTo>
                <a:lnTo>
                  <a:pt x="139720" y="44464"/>
                </a:lnTo>
                <a:lnTo>
                  <a:pt x="152412" y="44464"/>
                </a:lnTo>
                <a:lnTo>
                  <a:pt x="152412" y="31760"/>
                </a:lnTo>
                <a:close/>
              </a:path>
              <a:path w="857250" h="76200">
                <a:moveTo>
                  <a:pt x="177814" y="31760"/>
                </a:moveTo>
                <a:lnTo>
                  <a:pt x="165110" y="31760"/>
                </a:lnTo>
                <a:lnTo>
                  <a:pt x="165110" y="44464"/>
                </a:lnTo>
                <a:lnTo>
                  <a:pt x="177814" y="44464"/>
                </a:lnTo>
                <a:lnTo>
                  <a:pt x="177814" y="31760"/>
                </a:lnTo>
                <a:close/>
              </a:path>
              <a:path w="857250" h="76200">
                <a:moveTo>
                  <a:pt x="203203" y="31760"/>
                </a:moveTo>
                <a:lnTo>
                  <a:pt x="190499" y="31760"/>
                </a:lnTo>
                <a:lnTo>
                  <a:pt x="190499" y="44464"/>
                </a:lnTo>
                <a:lnTo>
                  <a:pt x="203203" y="44464"/>
                </a:lnTo>
                <a:lnTo>
                  <a:pt x="203203" y="31760"/>
                </a:lnTo>
                <a:close/>
              </a:path>
              <a:path w="857250" h="76200">
                <a:moveTo>
                  <a:pt x="228612" y="31760"/>
                </a:moveTo>
                <a:lnTo>
                  <a:pt x="215920" y="31760"/>
                </a:lnTo>
                <a:lnTo>
                  <a:pt x="215920" y="44464"/>
                </a:lnTo>
                <a:lnTo>
                  <a:pt x="228612" y="44464"/>
                </a:lnTo>
                <a:lnTo>
                  <a:pt x="228612" y="31760"/>
                </a:lnTo>
                <a:close/>
              </a:path>
              <a:path w="857250" h="76200">
                <a:moveTo>
                  <a:pt x="254014" y="31760"/>
                </a:moveTo>
                <a:lnTo>
                  <a:pt x="241310" y="31760"/>
                </a:lnTo>
                <a:lnTo>
                  <a:pt x="241310" y="44464"/>
                </a:lnTo>
                <a:lnTo>
                  <a:pt x="254014" y="44464"/>
                </a:lnTo>
                <a:lnTo>
                  <a:pt x="254014" y="31760"/>
                </a:lnTo>
                <a:close/>
              </a:path>
              <a:path w="857250" h="76200">
                <a:moveTo>
                  <a:pt x="279403" y="31760"/>
                </a:moveTo>
                <a:lnTo>
                  <a:pt x="266699" y="31760"/>
                </a:lnTo>
                <a:lnTo>
                  <a:pt x="266699" y="44464"/>
                </a:lnTo>
                <a:lnTo>
                  <a:pt x="279403" y="44464"/>
                </a:lnTo>
                <a:lnTo>
                  <a:pt x="279403" y="31760"/>
                </a:lnTo>
                <a:close/>
              </a:path>
              <a:path w="857250" h="76200">
                <a:moveTo>
                  <a:pt x="304812" y="31760"/>
                </a:moveTo>
                <a:lnTo>
                  <a:pt x="292120" y="31760"/>
                </a:lnTo>
                <a:lnTo>
                  <a:pt x="292120" y="44464"/>
                </a:lnTo>
                <a:lnTo>
                  <a:pt x="304812" y="44464"/>
                </a:lnTo>
                <a:lnTo>
                  <a:pt x="304812" y="31760"/>
                </a:lnTo>
                <a:close/>
              </a:path>
              <a:path w="857250" h="76200">
                <a:moveTo>
                  <a:pt x="330214" y="31760"/>
                </a:moveTo>
                <a:lnTo>
                  <a:pt x="317510" y="31760"/>
                </a:lnTo>
                <a:lnTo>
                  <a:pt x="317510" y="44464"/>
                </a:lnTo>
                <a:lnTo>
                  <a:pt x="330214" y="44464"/>
                </a:lnTo>
                <a:lnTo>
                  <a:pt x="330214" y="31760"/>
                </a:lnTo>
                <a:close/>
              </a:path>
              <a:path w="857250" h="76200">
                <a:moveTo>
                  <a:pt x="355603" y="31760"/>
                </a:moveTo>
                <a:lnTo>
                  <a:pt x="342899" y="31760"/>
                </a:lnTo>
                <a:lnTo>
                  <a:pt x="342899" y="44464"/>
                </a:lnTo>
                <a:lnTo>
                  <a:pt x="355603" y="44464"/>
                </a:lnTo>
                <a:lnTo>
                  <a:pt x="355603" y="31760"/>
                </a:lnTo>
                <a:close/>
              </a:path>
              <a:path w="857250" h="76200">
                <a:moveTo>
                  <a:pt x="381012" y="31760"/>
                </a:moveTo>
                <a:lnTo>
                  <a:pt x="368320" y="31760"/>
                </a:lnTo>
                <a:lnTo>
                  <a:pt x="368320" y="44464"/>
                </a:lnTo>
                <a:lnTo>
                  <a:pt x="381012" y="44464"/>
                </a:lnTo>
                <a:lnTo>
                  <a:pt x="381012" y="31760"/>
                </a:lnTo>
                <a:close/>
              </a:path>
              <a:path w="857250" h="76200">
                <a:moveTo>
                  <a:pt x="406414" y="31760"/>
                </a:moveTo>
                <a:lnTo>
                  <a:pt x="393710" y="31760"/>
                </a:lnTo>
                <a:lnTo>
                  <a:pt x="393710" y="44464"/>
                </a:lnTo>
                <a:lnTo>
                  <a:pt x="406414" y="44464"/>
                </a:lnTo>
                <a:lnTo>
                  <a:pt x="406414" y="31760"/>
                </a:lnTo>
                <a:close/>
              </a:path>
              <a:path w="857250" h="76200">
                <a:moveTo>
                  <a:pt x="431803" y="31760"/>
                </a:moveTo>
                <a:lnTo>
                  <a:pt x="419099" y="31760"/>
                </a:lnTo>
                <a:lnTo>
                  <a:pt x="419099" y="44464"/>
                </a:lnTo>
                <a:lnTo>
                  <a:pt x="431803" y="44464"/>
                </a:lnTo>
                <a:lnTo>
                  <a:pt x="431803" y="31760"/>
                </a:lnTo>
                <a:close/>
              </a:path>
              <a:path w="857250" h="76200">
                <a:moveTo>
                  <a:pt x="457212" y="31760"/>
                </a:moveTo>
                <a:lnTo>
                  <a:pt x="444520" y="31760"/>
                </a:lnTo>
                <a:lnTo>
                  <a:pt x="444520" y="44464"/>
                </a:lnTo>
                <a:lnTo>
                  <a:pt x="457212" y="44464"/>
                </a:lnTo>
                <a:lnTo>
                  <a:pt x="457212" y="31760"/>
                </a:lnTo>
                <a:close/>
              </a:path>
              <a:path w="857250" h="76200">
                <a:moveTo>
                  <a:pt x="482614" y="31760"/>
                </a:moveTo>
                <a:lnTo>
                  <a:pt x="469910" y="31760"/>
                </a:lnTo>
                <a:lnTo>
                  <a:pt x="469910" y="44464"/>
                </a:lnTo>
                <a:lnTo>
                  <a:pt x="482614" y="44464"/>
                </a:lnTo>
                <a:lnTo>
                  <a:pt x="482614" y="31760"/>
                </a:lnTo>
                <a:close/>
              </a:path>
              <a:path w="857250" h="76200">
                <a:moveTo>
                  <a:pt x="508003" y="31760"/>
                </a:moveTo>
                <a:lnTo>
                  <a:pt x="495299" y="31760"/>
                </a:lnTo>
                <a:lnTo>
                  <a:pt x="495299" y="44464"/>
                </a:lnTo>
                <a:lnTo>
                  <a:pt x="508003" y="44464"/>
                </a:lnTo>
                <a:lnTo>
                  <a:pt x="508003" y="31760"/>
                </a:lnTo>
                <a:close/>
              </a:path>
              <a:path w="857250" h="76200">
                <a:moveTo>
                  <a:pt x="533412" y="31760"/>
                </a:moveTo>
                <a:lnTo>
                  <a:pt x="520720" y="31760"/>
                </a:lnTo>
                <a:lnTo>
                  <a:pt x="520720" y="44464"/>
                </a:lnTo>
                <a:lnTo>
                  <a:pt x="533412" y="44464"/>
                </a:lnTo>
                <a:lnTo>
                  <a:pt x="533412" y="31760"/>
                </a:lnTo>
                <a:close/>
              </a:path>
              <a:path w="857250" h="76200">
                <a:moveTo>
                  <a:pt x="558814" y="31760"/>
                </a:moveTo>
                <a:lnTo>
                  <a:pt x="546110" y="31760"/>
                </a:lnTo>
                <a:lnTo>
                  <a:pt x="546110" y="44464"/>
                </a:lnTo>
                <a:lnTo>
                  <a:pt x="558814" y="44464"/>
                </a:lnTo>
                <a:lnTo>
                  <a:pt x="558814" y="31760"/>
                </a:lnTo>
                <a:close/>
              </a:path>
              <a:path w="857250" h="76200">
                <a:moveTo>
                  <a:pt x="584203" y="31760"/>
                </a:moveTo>
                <a:lnTo>
                  <a:pt x="571499" y="31760"/>
                </a:lnTo>
                <a:lnTo>
                  <a:pt x="571499" y="44464"/>
                </a:lnTo>
                <a:lnTo>
                  <a:pt x="584203" y="44464"/>
                </a:lnTo>
                <a:lnTo>
                  <a:pt x="584203" y="31760"/>
                </a:lnTo>
                <a:close/>
              </a:path>
              <a:path w="857250" h="76200">
                <a:moveTo>
                  <a:pt x="609612" y="31760"/>
                </a:moveTo>
                <a:lnTo>
                  <a:pt x="596920" y="31760"/>
                </a:lnTo>
                <a:lnTo>
                  <a:pt x="596920" y="44464"/>
                </a:lnTo>
                <a:lnTo>
                  <a:pt x="609612" y="44464"/>
                </a:lnTo>
                <a:lnTo>
                  <a:pt x="609612" y="31760"/>
                </a:lnTo>
                <a:close/>
              </a:path>
              <a:path w="857250" h="76200">
                <a:moveTo>
                  <a:pt x="635014" y="31760"/>
                </a:moveTo>
                <a:lnTo>
                  <a:pt x="622310" y="31760"/>
                </a:lnTo>
                <a:lnTo>
                  <a:pt x="622310" y="44464"/>
                </a:lnTo>
                <a:lnTo>
                  <a:pt x="635014" y="44464"/>
                </a:lnTo>
                <a:lnTo>
                  <a:pt x="635014" y="31760"/>
                </a:lnTo>
                <a:close/>
              </a:path>
              <a:path w="857250" h="76200">
                <a:moveTo>
                  <a:pt x="660403" y="31760"/>
                </a:moveTo>
                <a:lnTo>
                  <a:pt x="647699" y="31760"/>
                </a:lnTo>
                <a:lnTo>
                  <a:pt x="647699" y="44464"/>
                </a:lnTo>
                <a:lnTo>
                  <a:pt x="660403" y="44464"/>
                </a:lnTo>
                <a:lnTo>
                  <a:pt x="660403" y="31760"/>
                </a:lnTo>
                <a:close/>
              </a:path>
              <a:path w="857250" h="76200">
                <a:moveTo>
                  <a:pt x="685812" y="31760"/>
                </a:moveTo>
                <a:lnTo>
                  <a:pt x="673120" y="31760"/>
                </a:lnTo>
                <a:lnTo>
                  <a:pt x="673120" y="44464"/>
                </a:lnTo>
                <a:lnTo>
                  <a:pt x="685812" y="44464"/>
                </a:lnTo>
                <a:lnTo>
                  <a:pt x="685812" y="31760"/>
                </a:lnTo>
                <a:close/>
              </a:path>
              <a:path w="857250" h="76200">
                <a:moveTo>
                  <a:pt x="711214" y="31760"/>
                </a:moveTo>
                <a:lnTo>
                  <a:pt x="698510" y="31760"/>
                </a:lnTo>
                <a:lnTo>
                  <a:pt x="698510" y="44464"/>
                </a:lnTo>
                <a:lnTo>
                  <a:pt x="711214" y="44464"/>
                </a:lnTo>
                <a:lnTo>
                  <a:pt x="711214" y="31760"/>
                </a:lnTo>
                <a:close/>
              </a:path>
              <a:path w="857250" h="76200">
                <a:moveTo>
                  <a:pt x="736603" y="31760"/>
                </a:moveTo>
                <a:lnTo>
                  <a:pt x="723899" y="31760"/>
                </a:lnTo>
                <a:lnTo>
                  <a:pt x="723899" y="44464"/>
                </a:lnTo>
                <a:lnTo>
                  <a:pt x="736603" y="44464"/>
                </a:lnTo>
                <a:lnTo>
                  <a:pt x="736603" y="31760"/>
                </a:lnTo>
                <a:close/>
              </a:path>
              <a:path w="857250" h="76200">
                <a:moveTo>
                  <a:pt x="762012" y="31760"/>
                </a:moveTo>
                <a:lnTo>
                  <a:pt x="749320" y="31760"/>
                </a:lnTo>
                <a:lnTo>
                  <a:pt x="749320" y="44464"/>
                </a:lnTo>
                <a:lnTo>
                  <a:pt x="762012" y="44464"/>
                </a:lnTo>
                <a:lnTo>
                  <a:pt x="762012" y="31760"/>
                </a:lnTo>
                <a:close/>
              </a:path>
              <a:path w="857250" h="76200">
                <a:moveTo>
                  <a:pt x="781049" y="0"/>
                </a:moveTo>
                <a:lnTo>
                  <a:pt x="781049" y="76199"/>
                </a:lnTo>
                <a:lnTo>
                  <a:pt x="844521" y="44464"/>
                </a:lnTo>
                <a:lnTo>
                  <a:pt x="787414" y="44464"/>
                </a:lnTo>
                <a:lnTo>
                  <a:pt x="787414" y="31760"/>
                </a:lnTo>
                <a:lnTo>
                  <a:pt x="844570" y="31760"/>
                </a:lnTo>
                <a:lnTo>
                  <a:pt x="781049" y="0"/>
                </a:lnTo>
                <a:close/>
              </a:path>
              <a:path w="857250" h="76200">
                <a:moveTo>
                  <a:pt x="781049" y="31760"/>
                </a:moveTo>
                <a:lnTo>
                  <a:pt x="774710" y="31760"/>
                </a:lnTo>
                <a:lnTo>
                  <a:pt x="774710" y="44464"/>
                </a:lnTo>
                <a:lnTo>
                  <a:pt x="781049" y="44464"/>
                </a:lnTo>
                <a:lnTo>
                  <a:pt x="781049" y="31760"/>
                </a:lnTo>
                <a:close/>
              </a:path>
              <a:path w="857250" h="76200">
                <a:moveTo>
                  <a:pt x="844570" y="31760"/>
                </a:moveTo>
                <a:lnTo>
                  <a:pt x="787414" y="31760"/>
                </a:lnTo>
                <a:lnTo>
                  <a:pt x="787414" y="44464"/>
                </a:lnTo>
                <a:lnTo>
                  <a:pt x="844521" y="44464"/>
                </a:lnTo>
                <a:lnTo>
                  <a:pt x="857249" y="38099"/>
                </a:lnTo>
                <a:lnTo>
                  <a:pt x="844570" y="31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83189" y="2806689"/>
            <a:ext cx="3586479" cy="76200"/>
          </a:xfrm>
          <a:custGeom>
            <a:avLst/>
            <a:gdLst/>
            <a:ahLst/>
            <a:cxnLst/>
            <a:rect l="l" t="t" r="r" b="b"/>
            <a:pathLst>
              <a:path w="35864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4464"/>
                </a:lnTo>
                <a:lnTo>
                  <a:pt x="63520" y="44464"/>
                </a:lnTo>
                <a:lnTo>
                  <a:pt x="63520" y="31760"/>
                </a:lnTo>
                <a:lnTo>
                  <a:pt x="76199" y="31760"/>
                </a:lnTo>
                <a:lnTo>
                  <a:pt x="76199" y="0"/>
                </a:lnTo>
                <a:close/>
              </a:path>
              <a:path w="3586479" h="76200">
                <a:moveTo>
                  <a:pt x="76199" y="31760"/>
                </a:moveTo>
                <a:lnTo>
                  <a:pt x="63520" y="31760"/>
                </a:lnTo>
                <a:lnTo>
                  <a:pt x="63520" y="44464"/>
                </a:lnTo>
                <a:lnTo>
                  <a:pt x="76199" y="44464"/>
                </a:lnTo>
                <a:lnTo>
                  <a:pt x="76199" y="31760"/>
                </a:lnTo>
                <a:close/>
              </a:path>
              <a:path w="3586479" h="76200">
                <a:moveTo>
                  <a:pt x="76212" y="31760"/>
                </a:moveTo>
                <a:lnTo>
                  <a:pt x="76199" y="44464"/>
                </a:lnTo>
                <a:lnTo>
                  <a:pt x="76212" y="31760"/>
                </a:lnTo>
                <a:close/>
              </a:path>
              <a:path w="3586479" h="76200">
                <a:moveTo>
                  <a:pt x="101614" y="31760"/>
                </a:moveTo>
                <a:lnTo>
                  <a:pt x="88910" y="31760"/>
                </a:lnTo>
                <a:lnTo>
                  <a:pt x="88910" y="44464"/>
                </a:lnTo>
                <a:lnTo>
                  <a:pt x="101614" y="44464"/>
                </a:lnTo>
                <a:lnTo>
                  <a:pt x="101614" y="31760"/>
                </a:lnTo>
                <a:close/>
              </a:path>
              <a:path w="3586479" h="76200">
                <a:moveTo>
                  <a:pt x="127003" y="31760"/>
                </a:moveTo>
                <a:lnTo>
                  <a:pt x="114299" y="31760"/>
                </a:lnTo>
                <a:lnTo>
                  <a:pt x="114299" y="44464"/>
                </a:lnTo>
                <a:lnTo>
                  <a:pt x="127003" y="44464"/>
                </a:lnTo>
                <a:lnTo>
                  <a:pt x="127003" y="31760"/>
                </a:lnTo>
                <a:close/>
              </a:path>
              <a:path w="3586479" h="76200">
                <a:moveTo>
                  <a:pt x="152412" y="31760"/>
                </a:moveTo>
                <a:lnTo>
                  <a:pt x="139720" y="31760"/>
                </a:lnTo>
                <a:lnTo>
                  <a:pt x="139720" y="44464"/>
                </a:lnTo>
                <a:lnTo>
                  <a:pt x="152412" y="44464"/>
                </a:lnTo>
                <a:lnTo>
                  <a:pt x="152412" y="31760"/>
                </a:lnTo>
                <a:close/>
              </a:path>
              <a:path w="3586479" h="76200">
                <a:moveTo>
                  <a:pt x="177814" y="31760"/>
                </a:moveTo>
                <a:lnTo>
                  <a:pt x="165110" y="31760"/>
                </a:lnTo>
                <a:lnTo>
                  <a:pt x="165110" y="44464"/>
                </a:lnTo>
                <a:lnTo>
                  <a:pt x="177814" y="44464"/>
                </a:lnTo>
                <a:lnTo>
                  <a:pt x="177814" y="31760"/>
                </a:lnTo>
                <a:close/>
              </a:path>
              <a:path w="3586479" h="76200">
                <a:moveTo>
                  <a:pt x="203203" y="31760"/>
                </a:moveTo>
                <a:lnTo>
                  <a:pt x="190499" y="31760"/>
                </a:lnTo>
                <a:lnTo>
                  <a:pt x="190499" y="44464"/>
                </a:lnTo>
                <a:lnTo>
                  <a:pt x="203203" y="44464"/>
                </a:lnTo>
                <a:lnTo>
                  <a:pt x="203203" y="31760"/>
                </a:lnTo>
                <a:close/>
              </a:path>
              <a:path w="3586479" h="76200">
                <a:moveTo>
                  <a:pt x="228612" y="31760"/>
                </a:moveTo>
                <a:lnTo>
                  <a:pt x="215920" y="31760"/>
                </a:lnTo>
                <a:lnTo>
                  <a:pt x="215920" y="44464"/>
                </a:lnTo>
                <a:lnTo>
                  <a:pt x="228612" y="44464"/>
                </a:lnTo>
                <a:lnTo>
                  <a:pt x="228612" y="31760"/>
                </a:lnTo>
                <a:close/>
              </a:path>
              <a:path w="3586479" h="76200">
                <a:moveTo>
                  <a:pt x="254014" y="31760"/>
                </a:moveTo>
                <a:lnTo>
                  <a:pt x="241310" y="31760"/>
                </a:lnTo>
                <a:lnTo>
                  <a:pt x="241310" y="44464"/>
                </a:lnTo>
                <a:lnTo>
                  <a:pt x="254014" y="44464"/>
                </a:lnTo>
                <a:lnTo>
                  <a:pt x="254014" y="31760"/>
                </a:lnTo>
                <a:close/>
              </a:path>
              <a:path w="3586479" h="76200">
                <a:moveTo>
                  <a:pt x="279403" y="31760"/>
                </a:moveTo>
                <a:lnTo>
                  <a:pt x="266699" y="31760"/>
                </a:lnTo>
                <a:lnTo>
                  <a:pt x="266699" y="44464"/>
                </a:lnTo>
                <a:lnTo>
                  <a:pt x="279403" y="44464"/>
                </a:lnTo>
                <a:lnTo>
                  <a:pt x="279403" y="31760"/>
                </a:lnTo>
                <a:close/>
              </a:path>
              <a:path w="3586479" h="76200">
                <a:moveTo>
                  <a:pt x="304812" y="31760"/>
                </a:moveTo>
                <a:lnTo>
                  <a:pt x="292120" y="31760"/>
                </a:lnTo>
                <a:lnTo>
                  <a:pt x="292120" y="44464"/>
                </a:lnTo>
                <a:lnTo>
                  <a:pt x="304812" y="44464"/>
                </a:lnTo>
                <a:lnTo>
                  <a:pt x="304812" y="31760"/>
                </a:lnTo>
                <a:close/>
              </a:path>
              <a:path w="3586479" h="76200">
                <a:moveTo>
                  <a:pt x="330214" y="31760"/>
                </a:moveTo>
                <a:lnTo>
                  <a:pt x="317510" y="31760"/>
                </a:lnTo>
                <a:lnTo>
                  <a:pt x="317510" y="44464"/>
                </a:lnTo>
                <a:lnTo>
                  <a:pt x="330214" y="44464"/>
                </a:lnTo>
                <a:lnTo>
                  <a:pt x="330214" y="31760"/>
                </a:lnTo>
                <a:close/>
              </a:path>
              <a:path w="3586479" h="76200">
                <a:moveTo>
                  <a:pt x="355603" y="31760"/>
                </a:moveTo>
                <a:lnTo>
                  <a:pt x="342899" y="31760"/>
                </a:lnTo>
                <a:lnTo>
                  <a:pt x="342899" y="44464"/>
                </a:lnTo>
                <a:lnTo>
                  <a:pt x="355603" y="44464"/>
                </a:lnTo>
                <a:lnTo>
                  <a:pt x="355603" y="31760"/>
                </a:lnTo>
                <a:close/>
              </a:path>
              <a:path w="3586479" h="76200">
                <a:moveTo>
                  <a:pt x="381012" y="31760"/>
                </a:moveTo>
                <a:lnTo>
                  <a:pt x="368320" y="31760"/>
                </a:lnTo>
                <a:lnTo>
                  <a:pt x="368320" y="44464"/>
                </a:lnTo>
                <a:lnTo>
                  <a:pt x="381012" y="44464"/>
                </a:lnTo>
                <a:lnTo>
                  <a:pt x="381012" y="31760"/>
                </a:lnTo>
                <a:close/>
              </a:path>
              <a:path w="3586479" h="76200">
                <a:moveTo>
                  <a:pt x="406414" y="31760"/>
                </a:moveTo>
                <a:lnTo>
                  <a:pt x="393710" y="31760"/>
                </a:lnTo>
                <a:lnTo>
                  <a:pt x="393710" y="44464"/>
                </a:lnTo>
                <a:lnTo>
                  <a:pt x="406414" y="44464"/>
                </a:lnTo>
                <a:lnTo>
                  <a:pt x="406414" y="31760"/>
                </a:lnTo>
                <a:close/>
              </a:path>
              <a:path w="3586479" h="76200">
                <a:moveTo>
                  <a:pt x="431803" y="31760"/>
                </a:moveTo>
                <a:lnTo>
                  <a:pt x="419099" y="31760"/>
                </a:lnTo>
                <a:lnTo>
                  <a:pt x="419099" y="44464"/>
                </a:lnTo>
                <a:lnTo>
                  <a:pt x="431803" y="44464"/>
                </a:lnTo>
                <a:lnTo>
                  <a:pt x="431803" y="31760"/>
                </a:lnTo>
                <a:close/>
              </a:path>
              <a:path w="3586479" h="76200">
                <a:moveTo>
                  <a:pt x="457212" y="31760"/>
                </a:moveTo>
                <a:lnTo>
                  <a:pt x="444520" y="31760"/>
                </a:lnTo>
                <a:lnTo>
                  <a:pt x="444520" y="44464"/>
                </a:lnTo>
                <a:lnTo>
                  <a:pt x="457212" y="44464"/>
                </a:lnTo>
                <a:lnTo>
                  <a:pt x="457212" y="31760"/>
                </a:lnTo>
                <a:close/>
              </a:path>
              <a:path w="3586479" h="76200">
                <a:moveTo>
                  <a:pt x="482614" y="31760"/>
                </a:moveTo>
                <a:lnTo>
                  <a:pt x="469910" y="31760"/>
                </a:lnTo>
                <a:lnTo>
                  <a:pt x="469910" y="44464"/>
                </a:lnTo>
                <a:lnTo>
                  <a:pt x="482614" y="44464"/>
                </a:lnTo>
                <a:lnTo>
                  <a:pt x="482614" y="31760"/>
                </a:lnTo>
                <a:close/>
              </a:path>
              <a:path w="3586479" h="76200">
                <a:moveTo>
                  <a:pt x="508003" y="31760"/>
                </a:moveTo>
                <a:lnTo>
                  <a:pt x="495299" y="31760"/>
                </a:lnTo>
                <a:lnTo>
                  <a:pt x="495299" y="44464"/>
                </a:lnTo>
                <a:lnTo>
                  <a:pt x="508003" y="44464"/>
                </a:lnTo>
                <a:lnTo>
                  <a:pt x="508003" y="31760"/>
                </a:lnTo>
                <a:close/>
              </a:path>
              <a:path w="3586479" h="76200">
                <a:moveTo>
                  <a:pt x="533412" y="31760"/>
                </a:moveTo>
                <a:lnTo>
                  <a:pt x="520720" y="31760"/>
                </a:lnTo>
                <a:lnTo>
                  <a:pt x="520720" y="44464"/>
                </a:lnTo>
                <a:lnTo>
                  <a:pt x="533412" y="44464"/>
                </a:lnTo>
                <a:lnTo>
                  <a:pt x="533412" y="31760"/>
                </a:lnTo>
                <a:close/>
              </a:path>
              <a:path w="3586479" h="76200">
                <a:moveTo>
                  <a:pt x="558814" y="31760"/>
                </a:moveTo>
                <a:lnTo>
                  <a:pt x="546110" y="31760"/>
                </a:lnTo>
                <a:lnTo>
                  <a:pt x="546110" y="44464"/>
                </a:lnTo>
                <a:lnTo>
                  <a:pt x="558814" y="44464"/>
                </a:lnTo>
                <a:lnTo>
                  <a:pt x="558814" y="31760"/>
                </a:lnTo>
                <a:close/>
              </a:path>
              <a:path w="3586479" h="76200">
                <a:moveTo>
                  <a:pt x="584203" y="31760"/>
                </a:moveTo>
                <a:lnTo>
                  <a:pt x="571499" y="31760"/>
                </a:lnTo>
                <a:lnTo>
                  <a:pt x="571499" y="44464"/>
                </a:lnTo>
                <a:lnTo>
                  <a:pt x="584203" y="44464"/>
                </a:lnTo>
                <a:lnTo>
                  <a:pt x="584203" y="31760"/>
                </a:lnTo>
                <a:close/>
              </a:path>
              <a:path w="3586479" h="76200">
                <a:moveTo>
                  <a:pt x="609612" y="31760"/>
                </a:moveTo>
                <a:lnTo>
                  <a:pt x="596920" y="31760"/>
                </a:lnTo>
                <a:lnTo>
                  <a:pt x="596920" y="44464"/>
                </a:lnTo>
                <a:lnTo>
                  <a:pt x="609612" y="44464"/>
                </a:lnTo>
                <a:lnTo>
                  <a:pt x="609612" y="31760"/>
                </a:lnTo>
                <a:close/>
              </a:path>
              <a:path w="3586479" h="76200">
                <a:moveTo>
                  <a:pt x="635014" y="31760"/>
                </a:moveTo>
                <a:lnTo>
                  <a:pt x="622310" y="31760"/>
                </a:lnTo>
                <a:lnTo>
                  <a:pt x="622310" y="44464"/>
                </a:lnTo>
                <a:lnTo>
                  <a:pt x="635014" y="44464"/>
                </a:lnTo>
                <a:lnTo>
                  <a:pt x="635014" y="31760"/>
                </a:lnTo>
                <a:close/>
              </a:path>
              <a:path w="3586479" h="76200">
                <a:moveTo>
                  <a:pt x="660403" y="31760"/>
                </a:moveTo>
                <a:lnTo>
                  <a:pt x="647699" y="31760"/>
                </a:lnTo>
                <a:lnTo>
                  <a:pt x="647699" y="44464"/>
                </a:lnTo>
                <a:lnTo>
                  <a:pt x="660403" y="44464"/>
                </a:lnTo>
                <a:lnTo>
                  <a:pt x="660403" y="31760"/>
                </a:lnTo>
                <a:close/>
              </a:path>
              <a:path w="3586479" h="76200">
                <a:moveTo>
                  <a:pt x="685812" y="31760"/>
                </a:moveTo>
                <a:lnTo>
                  <a:pt x="673120" y="31760"/>
                </a:lnTo>
                <a:lnTo>
                  <a:pt x="673120" y="44464"/>
                </a:lnTo>
                <a:lnTo>
                  <a:pt x="685812" y="44464"/>
                </a:lnTo>
                <a:lnTo>
                  <a:pt x="685812" y="31760"/>
                </a:lnTo>
                <a:close/>
              </a:path>
              <a:path w="3586479" h="76200">
                <a:moveTo>
                  <a:pt x="711214" y="31760"/>
                </a:moveTo>
                <a:lnTo>
                  <a:pt x="698510" y="31760"/>
                </a:lnTo>
                <a:lnTo>
                  <a:pt x="698510" y="44464"/>
                </a:lnTo>
                <a:lnTo>
                  <a:pt x="711214" y="44464"/>
                </a:lnTo>
                <a:lnTo>
                  <a:pt x="711214" y="31760"/>
                </a:lnTo>
                <a:close/>
              </a:path>
              <a:path w="3586479" h="76200">
                <a:moveTo>
                  <a:pt x="736603" y="31760"/>
                </a:moveTo>
                <a:lnTo>
                  <a:pt x="723899" y="31760"/>
                </a:lnTo>
                <a:lnTo>
                  <a:pt x="723899" y="44464"/>
                </a:lnTo>
                <a:lnTo>
                  <a:pt x="736603" y="44464"/>
                </a:lnTo>
                <a:lnTo>
                  <a:pt x="736603" y="31760"/>
                </a:lnTo>
                <a:close/>
              </a:path>
              <a:path w="3586479" h="76200">
                <a:moveTo>
                  <a:pt x="762012" y="31760"/>
                </a:moveTo>
                <a:lnTo>
                  <a:pt x="749320" y="31760"/>
                </a:lnTo>
                <a:lnTo>
                  <a:pt x="749320" y="44464"/>
                </a:lnTo>
                <a:lnTo>
                  <a:pt x="762012" y="44464"/>
                </a:lnTo>
                <a:lnTo>
                  <a:pt x="762012" y="31760"/>
                </a:lnTo>
                <a:close/>
              </a:path>
              <a:path w="3586479" h="76200">
                <a:moveTo>
                  <a:pt x="787414" y="31760"/>
                </a:moveTo>
                <a:lnTo>
                  <a:pt x="774710" y="31760"/>
                </a:lnTo>
                <a:lnTo>
                  <a:pt x="774710" y="44464"/>
                </a:lnTo>
                <a:lnTo>
                  <a:pt x="787414" y="44464"/>
                </a:lnTo>
                <a:lnTo>
                  <a:pt x="787414" y="31760"/>
                </a:lnTo>
                <a:close/>
              </a:path>
              <a:path w="3586479" h="76200">
                <a:moveTo>
                  <a:pt x="812803" y="31760"/>
                </a:moveTo>
                <a:lnTo>
                  <a:pt x="800099" y="31760"/>
                </a:lnTo>
                <a:lnTo>
                  <a:pt x="800099" y="44464"/>
                </a:lnTo>
                <a:lnTo>
                  <a:pt x="812803" y="44464"/>
                </a:lnTo>
                <a:lnTo>
                  <a:pt x="812803" y="31760"/>
                </a:lnTo>
                <a:close/>
              </a:path>
              <a:path w="3586479" h="76200">
                <a:moveTo>
                  <a:pt x="838212" y="31760"/>
                </a:moveTo>
                <a:lnTo>
                  <a:pt x="825520" y="31760"/>
                </a:lnTo>
                <a:lnTo>
                  <a:pt x="825520" y="44464"/>
                </a:lnTo>
                <a:lnTo>
                  <a:pt x="838212" y="44464"/>
                </a:lnTo>
                <a:lnTo>
                  <a:pt x="838212" y="31760"/>
                </a:lnTo>
                <a:close/>
              </a:path>
              <a:path w="3586479" h="76200">
                <a:moveTo>
                  <a:pt x="863614" y="31760"/>
                </a:moveTo>
                <a:lnTo>
                  <a:pt x="850910" y="31760"/>
                </a:lnTo>
                <a:lnTo>
                  <a:pt x="850910" y="44464"/>
                </a:lnTo>
                <a:lnTo>
                  <a:pt x="863614" y="44464"/>
                </a:lnTo>
                <a:lnTo>
                  <a:pt x="863614" y="31760"/>
                </a:lnTo>
                <a:close/>
              </a:path>
              <a:path w="3586479" h="76200">
                <a:moveTo>
                  <a:pt x="889003" y="31760"/>
                </a:moveTo>
                <a:lnTo>
                  <a:pt x="876299" y="31760"/>
                </a:lnTo>
                <a:lnTo>
                  <a:pt x="876299" y="44464"/>
                </a:lnTo>
                <a:lnTo>
                  <a:pt x="889003" y="44464"/>
                </a:lnTo>
                <a:lnTo>
                  <a:pt x="889003" y="31760"/>
                </a:lnTo>
                <a:close/>
              </a:path>
              <a:path w="3586479" h="76200">
                <a:moveTo>
                  <a:pt x="914412" y="31760"/>
                </a:moveTo>
                <a:lnTo>
                  <a:pt x="901720" y="31760"/>
                </a:lnTo>
                <a:lnTo>
                  <a:pt x="901720" y="44464"/>
                </a:lnTo>
                <a:lnTo>
                  <a:pt x="914412" y="44464"/>
                </a:lnTo>
                <a:lnTo>
                  <a:pt x="914412" y="31760"/>
                </a:lnTo>
                <a:close/>
              </a:path>
              <a:path w="3586479" h="76200">
                <a:moveTo>
                  <a:pt x="939814" y="31760"/>
                </a:moveTo>
                <a:lnTo>
                  <a:pt x="927110" y="31760"/>
                </a:lnTo>
                <a:lnTo>
                  <a:pt x="927110" y="44464"/>
                </a:lnTo>
                <a:lnTo>
                  <a:pt x="939814" y="44464"/>
                </a:lnTo>
                <a:lnTo>
                  <a:pt x="939814" y="31760"/>
                </a:lnTo>
                <a:close/>
              </a:path>
              <a:path w="3586479" h="76200">
                <a:moveTo>
                  <a:pt x="965203" y="31760"/>
                </a:moveTo>
                <a:lnTo>
                  <a:pt x="952499" y="31760"/>
                </a:lnTo>
                <a:lnTo>
                  <a:pt x="952499" y="44464"/>
                </a:lnTo>
                <a:lnTo>
                  <a:pt x="965203" y="44464"/>
                </a:lnTo>
                <a:lnTo>
                  <a:pt x="965203" y="31760"/>
                </a:lnTo>
                <a:close/>
              </a:path>
              <a:path w="3586479" h="76200">
                <a:moveTo>
                  <a:pt x="990612" y="31760"/>
                </a:moveTo>
                <a:lnTo>
                  <a:pt x="977920" y="31760"/>
                </a:lnTo>
                <a:lnTo>
                  <a:pt x="977920" y="44464"/>
                </a:lnTo>
                <a:lnTo>
                  <a:pt x="990612" y="44464"/>
                </a:lnTo>
                <a:lnTo>
                  <a:pt x="990612" y="31760"/>
                </a:lnTo>
                <a:close/>
              </a:path>
              <a:path w="3586479" h="76200">
                <a:moveTo>
                  <a:pt x="1016014" y="31760"/>
                </a:moveTo>
                <a:lnTo>
                  <a:pt x="1003310" y="31760"/>
                </a:lnTo>
                <a:lnTo>
                  <a:pt x="1003310" y="44464"/>
                </a:lnTo>
                <a:lnTo>
                  <a:pt x="1016014" y="44464"/>
                </a:lnTo>
                <a:lnTo>
                  <a:pt x="1016014" y="31760"/>
                </a:lnTo>
                <a:close/>
              </a:path>
              <a:path w="3586479" h="76200">
                <a:moveTo>
                  <a:pt x="1041403" y="31760"/>
                </a:moveTo>
                <a:lnTo>
                  <a:pt x="1028699" y="31760"/>
                </a:lnTo>
                <a:lnTo>
                  <a:pt x="1028699" y="44464"/>
                </a:lnTo>
                <a:lnTo>
                  <a:pt x="1041403" y="44464"/>
                </a:lnTo>
                <a:lnTo>
                  <a:pt x="1041403" y="31760"/>
                </a:lnTo>
                <a:close/>
              </a:path>
              <a:path w="3586479" h="76200">
                <a:moveTo>
                  <a:pt x="1066812" y="31760"/>
                </a:moveTo>
                <a:lnTo>
                  <a:pt x="1054120" y="31760"/>
                </a:lnTo>
                <a:lnTo>
                  <a:pt x="1054120" y="44464"/>
                </a:lnTo>
                <a:lnTo>
                  <a:pt x="1066812" y="44464"/>
                </a:lnTo>
                <a:lnTo>
                  <a:pt x="1066812" y="31760"/>
                </a:lnTo>
                <a:close/>
              </a:path>
              <a:path w="3586479" h="76200">
                <a:moveTo>
                  <a:pt x="1092214" y="31760"/>
                </a:moveTo>
                <a:lnTo>
                  <a:pt x="1079510" y="31760"/>
                </a:lnTo>
                <a:lnTo>
                  <a:pt x="1079510" y="44464"/>
                </a:lnTo>
                <a:lnTo>
                  <a:pt x="1092214" y="44464"/>
                </a:lnTo>
                <a:lnTo>
                  <a:pt x="1092214" y="31760"/>
                </a:lnTo>
                <a:close/>
              </a:path>
              <a:path w="3586479" h="76200">
                <a:moveTo>
                  <a:pt x="1117603" y="31760"/>
                </a:moveTo>
                <a:lnTo>
                  <a:pt x="1104899" y="31760"/>
                </a:lnTo>
                <a:lnTo>
                  <a:pt x="1104899" y="44464"/>
                </a:lnTo>
                <a:lnTo>
                  <a:pt x="1117603" y="44464"/>
                </a:lnTo>
                <a:lnTo>
                  <a:pt x="1117603" y="31760"/>
                </a:lnTo>
                <a:close/>
              </a:path>
              <a:path w="3586479" h="76200">
                <a:moveTo>
                  <a:pt x="1143012" y="31760"/>
                </a:moveTo>
                <a:lnTo>
                  <a:pt x="1130320" y="31760"/>
                </a:lnTo>
                <a:lnTo>
                  <a:pt x="1130320" y="44464"/>
                </a:lnTo>
                <a:lnTo>
                  <a:pt x="1143012" y="44464"/>
                </a:lnTo>
                <a:lnTo>
                  <a:pt x="1143012" y="31760"/>
                </a:lnTo>
                <a:close/>
              </a:path>
              <a:path w="3586479" h="76200">
                <a:moveTo>
                  <a:pt x="1168414" y="31760"/>
                </a:moveTo>
                <a:lnTo>
                  <a:pt x="1155710" y="31760"/>
                </a:lnTo>
                <a:lnTo>
                  <a:pt x="1155710" y="44464"/>
                </a:lnTo>
                <a:lnTo>
                  <a:pt x="1168414" y="44464"/>
                </a:lnTo>
                <a:lnTo>
                  <a:pt x="1168414" y="31760"/>
                </a:lnTo>
                <a:close/>
              </a:path>
              <a:path w="3586479" h="76200">
                <a:moveTo>
                  <a:pt x="1193803" y="31760"/>
                </a:moveTo>
                <a:lnTo>
                  <a:pt x="1181099" y="31760"/>
                </a:lnTo>
                <a:lnTo>
                  <a:pt x="1181099" y="44464"/>
                </a:lnTo>
                <a:lnTo>
                  <a:pt x="1193803" y="44464"/>
                </a:lnTo>
                <a:lnTo>
                  <a:pt x="1193803" y="31760"/>
                </a:lnTo>
                <a:close/>
              </a:path>
              <a:path w="3586479" h="76200">
                <a:moveTo>
                  <a:pt x="1219212" y="31760"/>
                </a:moveTo>
                <a:lnTo>
                  <a:pt x="1206520" y="31760"/>
                </a:lnTo>
                <a:lnTo>
                  <a:pt x="1206520" y="44464"/>
                </a:lnTo>
                <a:lnTo>
                  <a:pt x="1219212" y="44464"/>
                </a:lnTo>
                <a:lnTo>
                  <a:pt x="1219212" y="31760"/>
                </a:lnTo>
                <a:close/>
              </a:path>
              <a:path w="3586479" h="76200">
                <a:moveTo>
                  <a:pt x="1244614" y="31760"/>
                </a:moveTo>
                <a:lnTo>
                  <a:pt x="1231910" y="31760"/>
                </a:lnTo>
                <a:lnTo>
                  <a:pt x="1231910" y="44464"/>
                </a:lnTo>
                <a:lnTo>
                  <a:pt x="1244614" y="44464"/>
                </a:lnTo>
                <a:lnTo>
                  <a:pt x="1244614" y="31760"/>
                </a:lnTo>
                <a:close/>
              </a:path>
              <a:path w="3586479" h="76200">
                <a:moveTo>
                  <a:pt x="1270003" y="31760"/>
                </a:moveTo>
                <a:lnTo>
                  <a:pt x="1257299" y="31760"/>
                </a:lnTo>
                <a:lnTo>
                  <a:pt x="1257299" y="44464"/>
                </a:lnTo>
                <a:lnTo>
                  <a:pt x="1270003" y="44464"/>
                </a:lnTo>
                <a:lnTo>
                  <a:pt x="1270003" y="31760"/>
                </a:lnTo>
                <a:close/>
              </a:path>
              <a:path w="3586479" h="76200">
                <a:moveTo>
                  <a:pt x="1295412" y="31760"/>
                </a:moveTo>
                <a:lnTo>
                  <a:pt x="1282720" y="31760"/>
                </a:lnTo>
                <a:lnTo>
                  <a:pt x="1282720" y="44464"/>
                </a:lnTo>
                <a:lnTo>
                  <a:pt x="1295412" y="44464"/>
                </a:lnTo>
                <a:lnTo>
                  <a:pt x="1295412" y="31760"/>
                </a:lnTo>
                <a:close/>
              </a:path>
              <a:path w="3586479" h="76200">
                <a:moveTo>
                  <a:pt x="1320814" y="31760"/>
                </a:moveTo>
                <a:lnTo>
                  <a:pt x="1308110" y="31760"/>
                </a:lnTo>
                <a:lnTo>
                  <a:pt x="1308110" y="44464"/>
                </a:lnTo>
                <a:lnTo>
                  <a:pt x="1320814" y="44464"/>
                </a:lnTo>
                <a:lnTo>
                  <a:pt x="1320814" y="31760"/>
                </a:lnTo>
                <a:close/>
              </a:path>
              <a:path w="3586479" h="76200">
                <a:moveTo>
                  <a:pt x="1346203" y="31760"/>
                </a:moveTo>
                <a:lnTo>
                  <a:pt x="1333499" y="31760"/>
                </a:lnTo>
                <a:lnTo>
                  <a:pt x="1333499" y="44464"/>
                </a:lnTo>
                <a:lnTo>
                  <a:pt x="1346203" y="44464"/>
                </a:lnTo>
                <a:lnTo>
                  <a:pt x="1346203" y="31760"/>
                </a:lnTo>
                <a:close/>
              </a:path>
              <a:path w="3586479" h="76200">
                <a:moveTo>
                  <a:pt x="1371612" y="31760"/>
                </a:moveTo>
                <a:lnTo>
                  <a:pt x="1358920" y="31760"/>
                </a:lnTo>
                <a:lnTo>
                  <a:pt x="1358920" y="44464"/>
                </a:lnTo>
                <a:lnTo>
                  <a:pt x="1371612" y="44464"/>
                </a:lnTo>
                <a:lnTo>
                  <a:pt x="1371612" y="31760"/>
                </a:lnTo>
                <a:close/>
              </a:path>
              <a:path w="3586479" h="76200">
                <a:moveTo>
                  <a:pt x="1397014" y="31760"/>
                </a:moveTo>
                <a:lnTo>
                  <a:pt x="1384310" y="31760"/>
                </a:lnTo>
                <a:lnTo>
                  <a:pt x="1384310" y="44464"/>
                </a:lnTo>
                <a:lnTo>
                  <a:pt x="1397014" y="44464"/>
                </a:lnTo>
                <a:lnTo>
                  <a:pt x="1397014" y="31760"/>
                </a:lnTo>
                <a:close/>
              </a:path>
              <a:path w="3586479" h="76200">
                <a:moveTo>
                  <a:pt x="1422403" y="31760"/>
                </a:moveTo>
                <a:lnTo>
                  <a:pt x="1409699" y="31760"/>
                </a:lnTo>
                <a:lnTo>
                  <a:pt x="1409699" y="44464"/>
                </a:lnTo>
                <a:lnTo>
                  <a:pt x="1422403" y="44464"/>
                </a:lnTo>
                <a:lnTo>
                  <a:pt x="1422403" y="31760"/>
                </a:lnTo>
                <a:close/>
              </a:path>
              <a:path w="3586479" h="76200">
                <a:moveTo>
                  <a:pt x="1447812" y="31760"/>
                </a:moveTo>
                <a:lnTo>
                  <a:pt x="1435120" y="31760"/>
                </a:lnTo>
                <a:lnTo>
                  <a:pt x="1435120" y="44464"/>
                </a:lnTo>
                <a:lnTo>
                  <a:pt x="1447812" y="44464"/>
                </a:lnTo>
                <a:lnTo>
                  <a:pt x="1447812" y="31760"/>
                </a:lnTo>
                <a:close/>
              </a:path>
              <a:path w="3586479" h="76200">
                <a:moveTo>
                  <a:pt x="1473214" y="31760"/>
                </a:moveTo>
                <a:lnTo>
                  <a:pt x="1460510" y="31760"/>
                </a:lnTo>
                <a:lnTo>
                  <a:pt x="1460510" y="44464"/>
                </a:lnTo>
                <a:lnTo>
                  <a:pt x="1473214" y="44464"/>
                </a:lnTo>
                <a:lnTo>
                  <a:pt x="1473214" y="31760"/>
                </a:lnTo>
                <a:close/>
              </a:path>
              <a:path w="3586479" h="76200">
                <a:moveTo>
                  <a:pt x="1498603" y="31760"/>
                </a:moveTo>
                <a:lnTo>
                  <a:pt x="1485899" y="31760"/>
                </a:lnTo>
                <a:lnTo>
                  <a:pt x="1485899" y="44464"/>
                </a:lnTo>
                <a:lnTo>
                  <a:pt x="1498603" y="44464"/>
                </a:lnTo>
                <a:lnTo>
                  <a:pt x="1498603" y="31760"/>
                </a:lnTo>
                <a:close/>
              </a:path>
              <a:path w="3586479" h="76200">
                <a:moveTo>
                  <a:pt x="1524012" y="31760"/>
                </a:moveTo>
                <a:lnTo>
                  <a:pt x="1511320" y="31760"/>
                </a:lnTo>
                <a:lnTo>
                  <a:pt x="1511320" y="44464"/>
                </a:lnTo>
                <a:lnTo>
                  <a:pt x="1524012" y="44464"/>
                </a:lnTo>
                <a:lnTo>
                  <a:pt x="1524012" y="31760"/>
                </a:lnTo>
                <a:close/>
              </a:path>
              <a:path w="3586479" h="76200">
                <a:moveTo>
                  <a:pt x="1549414" y="31760"/>
                </a:moveTo>
                <a:lnTo>
                  <a:pt x="1536710" y="31760"/>
                </a:lnTo>
                <a:lnTo>
                  <a:pt x="1536710" y="44464"/>
                </a:lnTo>
                <a:lnTo>
                  <a:pt x="1549414" y="44464"/>
                </a:lnTo>
                <a:lnTo>
                  <a:pt x="1549414" y="31760"/>
                </a:lnTo>
                <a:close/>
              </a:path>
              <a:path w="3586479" h="76200">
                <a:moveTo>
                  <a:pt x="1574803" y="31760"/>
                </a:moveTo>
                <a:lnTo>
                  <a:pt x="1562099" y="31760"/>
                </a:lnTo>
                <a:lnTo>
                  <a:pt x="1562099" y="44464"/>
                </a:lnTo>
                <a:lnTo>
                  <a:pt x="1574803" y="44464"/>
                </a:lnTo>
                <a:lnTo>
                  <a:pt x="1574803" y="31760"/>
                </a:lnTo>
                <a:close/>
              </a:path>
              <a:path w="3586479" h="76200">
                <a:moveTo>
                  <a:pt x="1600212" y="31760"/>
                </a:moveTo>
                <a:lnTo>
                  <a:pt x="1587520" y="31760"/>
                </a:lnTo>
                <a:lnTo>
                  <a:pt x="1587520" y="44464"/>
                </a:lnTo>
                <a:lnTo>
                  <a:pt x="1600212" y="44464"/>
                </a:lnTo>
                <a:lnTo>
                  <a:pt x="1600212" y="31760"/>
                </a:lnTo>
                <a:close/>
              </a:path>
              <a:path w="3586479" h="76200">
                <a:moveTo>
                  <a:pt x="1625614" y="31760"/>
                </a:moveTo>
                <a:lnTo>
                  <a:pt x="1612910" y="31760"/>
                </a:lnTo>
                <a:lnTo>
                  <a:pt x="1612910" y="44464"/>
                </a:lnTo>
                <a:lnTo>
                  <a:pt x="1625614" y="44464"/>
                </a:lnTo>
                <a:lnTo>
                  <a:pt x="1625614" y="31760"/>
                </a:lnTo>
                <a:close/>
              </a:path>
              <a:path w="3586479" h="76200">
                <a:moveTo>
                  <a:pt x="1651003" y="31760"/>
                </a:moveTo>
                <a:lnTo>
                  <a:pt x="1638299" y="31760"/>
                </a:lnTo>
                <a:lnTo>
                  <a:pt x="1638299" y="44464"/>
                </a:lnTo>
                <a:lnTo>
                  <a:pt x="1651003" y="44464"/>
                </a:lnTo>
                <a:lnTo>
                  <a:pt x="1651003" y="31760"/>
                </a:lnTo>
                <a:close/>
              </a:path>
              <a:path w="3586479" h="76200">
                <a:moveTo>
                  <a:pt x="1676412" y="31760"/>
                </a:moveTo>
                <a:lnTo>
                  <a:pt x="1663720" y="31760"/>
                </a:lnTo>
                <a:lnTo>
                  <a:pt x="1663720" y="44464"/>
                </a:lnTo>
                <a:lnTo>
                  <a:pt x="1676412" y="44464"/>
                </a:lnTo>
                <a:lnTo>
                  <a:pt x="1676412" y="31760"/>
                </a:lnTo>
                <a:close/>
              </a:path>
              <a:path w="3586479" h="76200">
                <a:moveTo>
                  <a:pt x="1701814" y="31760"/>
                </a:moveTo>
                <a:lnTo>
                  <a:pt x="1689110" y="31760"/>
                </a:lnTo>
                <a:lnTo>
                  <a:pt x="1689110" y="44464"/>
                </a:lnTo>
                <a:lnTo>
                  <a:pt x="1701814" y="44464"/>
                </a:lnTo>
                <a:lnTo>
                  <a:pt x="1701814" y="31760"/>
                </a:lnTo>
                <a:close/>
              </a:path>
              <a:path w="3586479" h="76200">
                <a:moveTo>
                  <a:pt x="1727203" y="31760"/>
                </a:moveTo>
                <a:lnTo>
                  <a:pt x="1714499" y="31760"/>
                </a:lnTo>
                <a:lnTo>
                  <a:pt x="1714499" y="44464"/>
                </a:lnTo>
                <a:lnTo>
                  <a:pt x="1727203" y="44464"/>
                </a:lnTo>
                <a:lnTo>
                  <a:pt x="1727203" y="31760"/>
                </a:lnTo>
                <a:close/>
              </a:path>
              <a:path w="3586479" h="76200">
                <a:moveTo>
                  <a:pt x="1752612" y="31760"/>
                </a:moveTo>
                <a:lnTo>
                  <a:pt x="1739920" y="31760"/>
                </a:lnTo>
                <a:lnTo>
                  <a:pt x="1739920" y="44464"/>
                </a:lnTo>
                <a:lnTo>
                  <a:pt x="1752612" y="44464"/>
                </a:lnTo>
                <a:lnTo>
                  <a:pt x="1752612" y="31760"/>
                </a:lnTo>
                <a:close/>
              </a:path>
              <a:path w="3586479" h="76200">
                <a:moveTo>
                  <a:pt x="1778014" y="31760"/>
                </a:moveTo>
                <a:lnTo>
                  <a:pt x="1765310" y="31760"/>
                </a:lnTo>
                <a:lnTo>
                  <a:pt x="1765310" y="44464"/>
                </a:lnTo>
                <a:lnTo>
                  <a:pt x="1778014" y="44464"/>
                </a:lnTo>
                <a:lnTo>
                  <a:pt x="1778014" y="31760"/>
                </a:lnTo>
                <a:close/>
              </a:path>
              <a:path w="3586479" h="76200">
                <a:moveTo>
                  <a:pt x="1803403" y="31760"/>
                </a:moveTo>
                <a:lnTo>
                  <a:pt x="1790699" y="31760"/>
                </a:lnTo>
                <a:lnTo>
                  <a:pt x="1790699" y="44464"/>
                </a:lnTo>
                <a:lnTo>
                  <a:pt x="1803403" y="44464"/>
                </a:lnTo>
                <a:lnTo>
                  <a:pt x="1803403" y="31760"/>
                </a:lnTo>
                <a:close/>
              </a:path>
              <a:path w="3586479" h="76200">
                <a:moveTo>
                  <a:pt x="1828812" y="31760"/>
                </a:moveTo>
                <a:lnTo>
                  <a:pt x="1816120" y="31760"/>
                </a:lnTo>
                <a:lnTo>
                  <a:pt x="1816120" y="44464"/>
                </a:lnTo>
                <a:lnTo>
                  <a:pt x="1828812" y="44464"/>
                </a:lnTo>
                <a:lnTo>
                  <a:pt x="1828812" y="31760"/>
                </a:lnTo>
                <a:close/>
              </a:path>
              <a:path w="3586479" h="76200">
                <a:moveTo>
                  <a:pt x="1854214" y="31760"/>
                </a:moveTo>
                <a:lnTo>
                  <a:pt x="1841510" y="31760"/>
                </a:lnTo>
                <a:lnTo>
                  <a:pt x="1841510" y="44464"/>
                </a:lnTo>
                <a:lnTo>
                  <a:pt x="1854214" y="44464"/>
                </a:lnTo>
                <a:lnTo>
                  <a:pt x="1854214" y="31760"/>
                </a:lnTo>
                <a:close/>
              </a:path>
              <a:path w="3586479" h="76200">
                <a:moveTo>
                  <a:pt x="1879603" y="31760"/>
                </a:moveTo>
                <a:lnTo>
                  <a:pt x="1866899" y="31760"/>
                </a:lnTo>
                <a:lnTo>
                  <a:pt x="1866899" y="44464"/>
                </a:lnTo>
                <a:lnTo>
                  <a:pt x="1879603" y="44464"/>
                </a:lnTo>
                <a:lnTo>
                  <a:pt x="1879603" y="31760"/>
                </a:lnTo>
                <a:close/>
              </a:path>
              <a:path w="3586479" h="76200">
                <a:moveTo>
                  <a:pt x="1905012" y="31760"/>
                </a:moveTo>
                <a:lnTo>
                  <a:pt x="1892320" y="31760"/>
                </a:lnTo>
                <a:lnTo>
                  <a:pt x="1892320" y="44464"/>
                </a:lnTo>
                <a:lnTo>
                  <a:pt x="1905012" y="44464"/>
                </a:lnTo>
                <a:lnTo>
                  <a:pt x="1905012" y="31760"/>
                </a:lnTo>
                <a:close/>
              </a:path>
              <a:path w="3586479" h="76200">
                <a:moveTo>
                  <a:pt x="1930414" y="31760"/>
                </a:moveTo>
                <a:lnTo>
                  <a:pt x="1917710" y="31760"/>
                </a:lnTo>
                <a:lnTo>
                  <a:pt x="1917710" y="44464"/>
                </a:lnTo>
                <a:lnTo>
                  <a:pt x="1930414" y="44464"/>
                </a:lnTo>
                <a:lnTo>
                  <a:pt x="1930414" y="31760"/>
                </a:lnTo>
                <a:close/>
              </a:path>
              <a:path w="3586479" h="76200">
                <a:moveTo>
                  <a:pt x="1955803" y="31760"/>
                </a:moveTo>
                <a:lnTo>
                  <a:pt x="1943099" y="31760"/>
                </a:lnTo>
                <a:lnTo>
                  <a:pt x="1943099" y="44464"/>
                </a:lnTo>
                <a:lnTo>
                  <a:pt x="1955803" y="44464"/>
                </a:lnTo>
                <a:lnTo>
                  <a:pt x="1955803" y="31760"/>
                </a:lnTo>
                <a:close/>
              </a:path>
              <a:path w="3586479" h="76200">
                <a:moveTo>
                  <a:pt x="1981212" y="31760"/>
                </a:moveTo>
                <a:lnTo>
                  <a:pt x="1968520" y="31760"/>
                </a:lnTo>
                <a:lnTo>
                  <a:pt x="1968520" y="44464"/>
                </a:lnTo>
                <a:lnTo>
                  <a:pt x="1981212" y="44464"/>
                </a:lnTo>
                <a:lnTo>
                  <a:pt x="1981212" y="31760"/>
                </a:lnTo>
                <a:close/>
              </a:path>
              <a:path w="3586479" h="76200">
                <a:moveTo>
                  <a:pt x="2006614" y="31760"/>
                </a:moveTo>
                <a:lnTo>
                  <a:pt x="1993910" y="31760"/>
                </a:lnTo>
                <a:lnTo>
                  <a:pt x="1993910" y="44464"/>
                </a:lnTo>
                <a:lnTo>
                  <a:pt x="2006614" y="44464"/>
                </a:lnTo>
                <a:lnTo>
                  <a:pt x="2006614" y="31760"/>
                </a:lnTo>
                <a:close/>
              </a:path>
              <a:path w="3586479" h="76200">
                <a:moveTo>
                  <a:pt x="2032003" y="31760"/>
                </a:moveTo>
                <a:lnTo>
                  <a:pt x="2019299" y="31760"/>
                </a:lnTo>
                <a:lnTo>
                  <a:pt x="2019299" y="44464"/>
                </a:lnTo>
                <a:lnTo>
                  <a:pt x="2032003" y="44464"/>
                </a:lnTo>
                <a:lnTo>
                  <a:pt x="2032003" y="31760"/>
                </a:lnTo>
                <a:close/>
              </a:path>
              <a:path w="3586479" h="76200">
                <a:moveTo>
                  <a:pt x="2057412" y="31760"/>
                </a:moveTo>
                <a:lnTo>
                  <a:pt x="2044720" y="31760"/>
                </a:lnTo>
                <a:lnTo>
                  <a:pt x="2044720" y="44464"/>
                </a:lnTo>
                <a:lnTo>
                  <a:pt x="2057412" y="44464"/>
                </a:lnTo>
                <a:lnTo>
                  <a:pt x="2057412" y="31760"/>
                </a:lnTo>
                <a:close/>
              </a:path>
              <a:path w="3586479" h="76200">
                <a:moveTo>
                  <a:pt x="2082814" y="31760"/>
                </a:moveTo>
                <a:lnTo>
                  <a:pt x="2070110" y="31760"/>
                </a:lnTo>
                <a:lnTo>
                  <a:pt x="2070110" y="44464"/>
                </a:lnTo>
                <a:lnTo>
                  <a:pt x="2082814" y="44464"/>
                </a:lnTo>
                <a:lnTo>
                  <a:pt x="2082814" y="31760"/>
                </a:lnTo>
                <a:close/>
              </a:path>
              <a:path w="3586479" h="76200">
                <a:moveTo>
                  <a:pt x="2108203" y="31760"/>
                </a:moveTo>
                <a:lnTo>
                  <a:pt x="2095499" y="31760"/>
                </a:lnTo>
                <a:lnTo>
                  <a:pt x="2095499" y="44464"/>
                </a:lnTo>
                <a:lnTo>
                  <a:pt x="2108203" y="44464"/>
                </a:lnTo>
                <a:lnTo>
                  <a:pt x="2108203" y="31760"/>
                </a:lnTo>
                <a:close/>
              </a:path>
              <a:path w="3586479" h="76200">
                <a:moveTo>
                  <a:pt x="2133612" y="31760"/>
                </a:moveTo>
                <a:lnTo>
                  <a:pt x="2120920" y="31760"/>
                </a:lnTo>
                <a:lnTo>
                  <a:pt x="2120920" y="44464"/>
                </a:lnTo>
                <a:lnTo>
                  <a:pt x="2133612" y="44464"/>
                </a:lnTo>
                <a:lnTo>
                  <a:pt x="2133612" y="31760"/>
                </a:lnTo>
                <a:close/>
              </a:path>
              <a:path w="3586479" h="76200">
                <a:moveTo>
                  <a:pt x="2159014" y="31760"/>
                </a:moveTo>
                <a:lnTo>
                  <a:pt x="2146310" y="31760"/>
                </a:lnTo>
                <a:lnTo>
                  <a:pt x="2146310" y="44464"/>
                </a:lnTo>
                <a:lnTo>
                  <a:pt x="2159014" y="44464"/>
                </a:lnTo>
                <a:lnTo>
                  <a:pt x="2159014" y="31760"/>
                </a:lnTo>
                <a:close/>
              </a:path>
              <a:path w="3586479" h="76200">
                <a:moveTo>
                  <a:pt x="2184403" y="31760"/>
                </a:moveTo>
                <a:lnTo>
                  <a:pt x="2171699" y="31760"/>
                </a:lnTo>
                <a:lnTo>
                  <a:pt x="2171699" y="44464"/>
                </a:lnTo>
                <a:lnTo>
                  <a:pt x="2184403" y="44464"/>
                </a:lnTo>
                <a:lnTo>
                  <a:pt x="2184403" y="31760"/>
                </a:lnTo>
                <a:close/>
              </a:path>
              <a:path w="3586479" h="76200">
                <a:moveTo>
                  <a:pt x="2209812" y="31760"/>
                </a:moveTo>
                <a:lnTo>
                  <a:pt x="2197120" y="31760"/>
                </a:lnTo>
                <a:lnTo>
                  <a:pt x="2197120" y="44464"/>
                </a:lnTo>
                <a:lnTo>
                  <a:pt x="2209812" y="44464"/>
                </a:lnTo>
                <a:lnTo>
                  <a:pt x="2209812" y="31760"/>
                </a:lnTo>
                <a:close/>
              </a:path>
              <a:path w="3586479" h="76200">
                <a:moveTo>
                  <a:pt x="2235214" y="31760"/>
                </a:moveTo>
                <a:lnTo>
                  <a:pt x="2222510" y="31760"/>
                </a:lnTo>
                <a:lnTo>
                  <a:pt x="2222510" y="44464"/>
                </a:lnTo>
                <a:lnTo>
                  <a:pt x="2235214" y="44464"/>
                </a:lnTo>
                <a:lnTo>
                  <a:pt x="2235214" y="31760"/>
                </a:lnTo>
                <a:close/>
              </a:path>
              <a:path w="3586479" h="76200">
                <a:moveTo>
                  <a:pt x="2260603" y="31760"/>
                </a:moveTo>
                <a:lnTo>
                  <a:pt x="2247899" y="31760"/>
                </a:lnTo>
                <a:lnTo>
                  <a:pt x="2247899" y="44464"/>
                </a:lnTo>
                <a:lnTo>
                  <a:pt x="2260603" y="44464"/>
                </a:lnTo>
                <a:lnTo>
                  <a:pt x="2260603" y="31760"/>
                </a:lnTo>
                <a:close/>
              </a:path>
              <a:path w="3586479" h="76200">
                <a:moveTo>
                  <a:pt x="2286012" y="31760"/>
                </a:moveTo>
                <a:lnTo>
                  <a:pt x="2273320" y="31760"/>
                </a:lnTo>
                <a:lnTo>
                  <a:pt x="2273320" y="44464"/>
                </a:lnTo>
                <a:lnTo>
                  <a:pt x="2286012" y="44464"/>
                </a:lnTo>
                <a:lnTo>
                  <a:pt x="2286012" y="31760"/>
                </a:lnTo>
                <a:close/>
              </a:path>
              <a:path w="3586479" h="76200">
                <a:moveTo>
                  <a:pt x="2311414" y="31760"/>
                </a:moveTo>
                <a:lnTo>
                  <a:pt x="2298710" y="31760"/>
                </a:lnTo>
                <a:lnTo>
                  <a:pt x="2298710" y="44464"/>
                </a:lnTo>
                <a:lnTo>
                  <a:pt x="2311414" y="44464"/>
                </a:lnTo>
                <a:lnTo>
                  <a:pt x="2311414" y="31760"/>
                </a:lnTo>
                <a:close/>
              </a:path>
              <a:path w="3586479" h="76200">
                <a:moveTo>
                  <a:pt x="2336803" y="31760"/>
                </a:moveTo>
                <a:lnTo>
                  <a:pt x="2324099" y="31760"/>
                </a:lnTo>
                <a:lnTo>
                  <a:pt x="2324099" y="44464"/>
                </a:lnTo>
                <a:lnTo>
                  <a:pt x="2336803" y="44464"/>
                </a:lnTo>
                <a:lnTo>
                  <a:pt x="2336803" y="31760"/>
                </a:lnTo>
                <a:close/>
              </a:path>
              <a:path w="3586479" h="76200">
                <a:moveTo>
                  <a:pt x="2362212" y="31760"/>
                </a:moveTo>
                <a:lnTo>
                  <a:pt x="2349520" y="31760"/>
                </a:lnTo>
                <a:lnTo>
                  <a:pt x="2349520" y="44464"/>
                </a:lnTo>
                <a:lnTo>
                  <a:pt x="2362212" y="44464"/>
                </a:lnTo>
                <a:lnTo>
                  <a:pt x="2362212" y="31760"/>
                </a:lnTo>
                <a:close/>
              </a:path>
              <a:path w="3586479" h="76200">
                <a:moveTo>
                  <a:pt x="2387614" y="31760"/>
                </a:moveTo>
                <a:lnTo>
                  <a:pt x="2374910" y="31760"/>
                </a:lnTo>
                <a:lnTo>
                  <a:pt x="2374910" y="44464"/>
                </a:lnTo>
                <a:lnTo>
                  <a:pt x="2387614" y="44464"/>
                </a:lnTo>
                <a:lnTo>
                  <a:pt x="2387614" y="31760"/>
                </a:lnTo>
                <a:close/>
              </a:path>
              <a:path w="3586479" h="76200">
                <a:moveTo>
                  <a:pt x="2413003" y="31760"/>
                </a:moveTo>
                <a:lnTo>
                  <a:pt x="2400299" y="31760"/>
                </a:lnTo>
                <a:lnTo>
                  <a:pt x="2400299" y="44464"/>
                </a:lnTo>
                <a:lnTo>
                  <a:pt x="2413003" y="44464"/>
                </a:lnTo>
                <a:lnTo>
                  <a:pt x="2413003" y="31760"/>
                </a:lnTo>
                <a:close/>
              </a:path>
              <a:path w="3586479" h="76200">
                <a:moveTo>
                  <a:pt x="2438412" y="31760"/>
                </a:moveTo>
                <a:lnTo>
                  <a:pt x="2425720" y="31760"/>
                </a:lnTo>
                <a:lnTo>
                  <a:pt x="2425720" y="44464"/>
                </a:lnTo>
                <a:lnTo>
                  <a:pt x="2438412" y="44464"/>
                </a:lnTo>
                <a:lnTo>
                  <a:pt x="2438412" y="31760"/>
                </a:lnTo>
                <a:close/>
              </a:path>
              <a:path w="3586479" h="76200">
                <a:moveTo>
                  <a:pt x="2463814" y="31760"/>
                </a:moveTo>
                <a:lnTo>
                  <a:pt x="2451110" y="31760"/>
                </a:lnTo>
                <a:lnTo>
                  <a:pt x="2451110" y="44464"/>
                </a:lnTo>
                <a:lnTo>
                  <a:pt x="2463814" y="44464"/>
                </a:lnTo>
                <a:lnTo>
                  <a:pt x="2463814" y="31760"/>
                </a:lnTo>
                <a:close/>
              </a:path>
              <a:path w="3586479" h="76200">
                <a:moveTo>
                  <a:pt x="2489203" y="31760"/>
                </a:moveTo>
                <a:lnTo>
                  <a:pt x="2476499" y="31760"/>
                </a:lnTo>
                <a:lnTo>
                  <a:pt x="2476499" y="44464"/>
                </a:lnTo>
                <a:lnTo>
                  <a:pt x="2489203" y="44464"/>
                </a:lnTo>
                <a:lnTo>
                  <a:pt x="2489203" y="31760"/>
                </a:lnTo>
                <a:close/>
              </a:path>
              <a:path w="3586479" h="76200">
                <a:moveTo>
                  <a:pt x="2514612" y="31760"/>
                </a:moveTo>
                <a:lnTo>
                  <a:pt x="2501920" y="31760"/>
                </a:lnTo>
                <a:lnTo>
                  <a:pt x="2501920" y="44464"/>
                </a:lnTo>
                <a:lnTo>
                  <a:pt x="2514612" y="44464"/>
                </a:lnTo>
                <a:lnTo>
                  <a:pt x="2514612" y="31760"/>
                </a:lnTo>
                <a:close/>
              </a:path>
              <a:path w="3586479" h="76200">
                <a:moveTo>
                  <a:pt x="2540014" y="31760"/>
                </a:moveTo>
                <a:lnTo>
                  <a:pt x="2527310" y="31760"/>
                </a:lnTo>
                <a:lnTo>
                  <a:pt x="2527310" y="44464"/>
                </a:lnTo>
                <a:lnTo>
                  <a:pt x="2540014" y="44464"/>
                </a:lnTo>
                <a:lnTo>
                  <a:pt x="2540014" y="31760"/>
                </a:lnTo>
                <a:close/>
              </a:path>
              <a:path w="3586479" h="76200">
                <a:moveTo>
                  <a:pt x="2565403" y="31760"/>
                </a:moveTo>
                <a:lnTo>
                  <a:pt x="2552699" y="31760"/>
                </a:lnTo>
                <a:lnTo>
                  <a:pt x="2552699" y="44464"/>
                </a:lnTo>
                <a:lnTo>
                  <a:pt x="2565403" y="44464"/>
                </a:lnTo>
                <a:lnTo>
                  <a:pt x="2565403" y="31760"/>
                </a:lnTo>
                <a:close/>
              </a:path>
              <a:path w="3586479" h="76200">
                <a:moveTo>
                  <a:pt x="2590812" y="31760"/>
                </a:moveTo>
                <a:lnTo>
                  <a:pt x="2578120" y="31760"/>
                </a:lnTo>
                <a:lnTo>
                  <a:pt x="2578120" y="44464"/>
                </a:lnTo>
                <a:lnTo>
                  <a:pt x="2590812" y="44464"/>
                </a:lnTo>
                <a:lnTo>
                  <a:pt x="2590812" y="31760"/>
                </a:lnTo>
                <a:close/>
              </a:path>
              <a:path w="3586479" h="76200">
                <a:moveTo>
                  <a:pt x="2616214" y="31760"/>
                </a:moveTo>
                <a:lnTo>
                  <a:pt x="2603510" y="31760"/>
                </a:lnTo>
                <a:lnTo>
                  <a:pt x="2603510" y="44464"/>
                </a:lnTo>
                <a:lnTo>
                  <a:pt x="2616214" y="44464"/>
                </a:lnTo>
                <a:lnTo>
                  <a:pt x="2616214" y="31760"/>
                </a:lnTo>
                <a:close/>
              </a:path>
              <a:path w="3586479" h="76200">
                <a:moveTo>
                  <a:pt x="2641603" y="31760"/>
                </a:moveTo>
                <a:lnTo>
                  <a:pt x="2628899" y="31760"/>
                </a:lnTo>
                <a:lnTo>
                  <a:pt x="2628899" y="44464"/>
                </a:lnTo>
                <a:lnTo>
                  <a:pt x="2641603" y="44464"/>
                </a:lnTo>
                <a:lnTo>
                  <a:pt x="2641603" y="31760"/>
                </a:lnTo>
                <a:close/>
              </a:path>
              <a:path w="3586479" h="76200">
                <a:moveTo>
                  <a:pt x="2667012" y="31760"/>
                </a:moveTo>
                <a:lnTo>
                  <a:pt x="2654320" y="31760"/>
                </a:lnTo>
                <a:lnTo>
                  <a:pt x="2654320" y="44464"/>
                </a:lnTo>
                <a:lnTo>
                  <a:pt x="2667012" y="44464"/>
                </a:lnTo>
                <a:lnTo>
                  <a:pt x="2667012" y="31760"/>
                </a:lnTo>
                <a:close/>
              </a:path>
              <a:path w="3586479" h="76200">
                <a:moveTo>
                  <a:pt x="2692414" y="31760"/>
                </a:moveTo>
                <a:lnTo>
                  <a:pt x="2679710" y="31760"/>
                </a:lnTo>
                <a:lnTo>
                  <a:pt x="2679710" y="44464"/>
                </a:lnTo>
                <a:lnTo>
                  <a:pt x="2692414" y="44464"/>
                </a:lnTo>
                <a:lnTo>
                  <a:pt x="2692414" y="31760"/>
                </a:lnTo>
                <a:close/>
              </a:path>
              <a:path w="3586479" h="76200">
                <a:moveTo>
                  <a:pt x="2717803" y="31760"/>
                </a:moveTo>
                <a:lnTo>
                  <a:pt x="2705099" y="31760"/>
                </a:lnTo>
                <a:lnTo>
                  <a:pt x="2705099" y="44464"/>
                </a:lnTo>
                <a:lnTo>
                  <a:pt x="2717803" y="44464"/>
                </a:lnTo>
                <a:lnTo>
                  <a:pt x="2717803" y="31760"/>
                </a:lnTo>
                <a:close/>
              </a:path>
              <a:path w="3586479" h="76200">
                <a:moveTo>
                  <a:pt x="2743212" y="31760"/>
                </a:moveTo>
                <a:lnTo>
                  <a:pt x="2730520" y="31760"/>
                </a:lnTo>
                <a:lnTo>
                  <a:pt x="2730520" y="44464"/>
                </a:lnTo>
                <a:lnTo>
                  <a:pt x="2743212" y="44464"/>
                </a:lnTo>
                <a:lnTo>
                  <a:pt x="2743212" y="31760"/>
                </a:lnTo>
                <a:close/>
              </a:path>
              <a:path w="3586479" h="76200">
                <a:moveTo>
                  <a:pt x="2768614" y="31760"/>
                </a:moveTo>
                <a:lnTo>
                  <a:pt x="2755910" y="31760"/>
                </a:lnTo>
                <a:lnTo>
                  <a:pt x="2755910" y="44464"/>
                </a:lnTo>
                <a:lnTo>
                  <a:pt x="2768614" y="44464"/>
                </a:lnTo>
                <a:lnTo>
                  <a:pt x="2768614" y="31760"/>
                </a:lnTo>
                <a:close/>
              </a:path>
              <a:path w="3586479" h="76200">
                <a:moveTo>
                  <a:pt x="2794003" y="31760"/>
                </a:moveTo>
                <a:lnTo>
                  <a:pt x="2781299" y="31760"/>
                </a:lnTo>
                <a:lnTo>
                  <a:pt x="2781299" y="44464"/>
                </a:lnTo>
                <a:lnTo>
                  <a:pt x="2794003" y="44464"/>
                </a:lnTo>
                <a:lnTo>
                  <a:pt x="2794003" y="31760"/>
                </a:lnTo>
                <a:close/>
              </a:path>
              <a:path w="3586479" h="76200">
                <a:moveTo>
                  <a:pt x="2819412" y="31760"/>
                </a:moveTo>
                <a:lnTo>
                  <a:pt x="2806720" y="31760"/>
                </a:lnTo>
                <a:lnTo>
                  <a:pt x="2806720" y="44464"/>
                </a:lnTo>
                <a:lnTo>
                  <a:pt x="2819412" y="44464"/>
                </a:lnTo>
                <a:lnTo>
                  <a:pt x="2819412" y="31760"/>
                </a:lnTo>
                <a:close/>
              </a:path>
              <a:path w="3586479" h="76200">
                <a:moveTo>
                  <a:pt x="2844814" y="31760"/>
                </a:moveTo>
                <a:lnTo>
                  <a:pt x="2832110" y="31760"/>
                </a:lnTo>
                <a:lnTo>
                  <a:pt x="2832110" y="44464"/>
                </a:lnTo>
                <a:lnTo>
                  <a:pt x="2844814" y="44464"/>
                </a:lnTo>
                <a:lnTo>
                  <a:pt x="2844814" y="31760"/>
                </a:lnTo>
                <a:close/>
              </a:path>
              <a:path w="3586479" h="76200">
                <a:moveTo>
                  <a:pt x="2870203" y="31760"/>
                </a:moveTo>
                <a:lnTo>
                  <a:pt x="2857499" y="31760"/>
                </a:lnTo>
                <a:lnTo>
                  <a:pt x="2857499" y="44464"/>
                </a:lnTo>
                <a:lnTo>
                  <a:pt x="2870203" y="44464"/>
                </a:lnTo>
                <a:lnTo>
                  <a:pt x="2870203" y="31760"/>
                </a:lnTo>
                <a:close/>
              </a:path>
              <a:path w="3586479" h="76200">
                <a:moveTo>
                  <a:pt x="2895612" y="31760"/>
                </a:moveTo>
                <a:lnTo>
                  <a:pt x="2882920" y="31760"/>
                </a:lnTo>
                <a:lnTo>
                  <a:pt x="2882920" y="44464"/>
                </a:lnTo>
                <a:lnTo>
                  <a:pt x="2895612" y="44464"/>
                </a:lnTo>
                <a:lnTo>
                  <a:pt x="2895612" y="31760"/>
                </a:lnTo>
                <a:close/>
              </a:path>
              <a:path w="3586479" h="76200">
                <a:moveTo>
                  <a:pt x="2921014" y="31760"/>
                </a:moveTo>
                <a:lnTo>
                  <a:pt x="2908310" y="31760"/>
                </a:lnTo>
                <a:lnTo>
                  <a:pt x="2908310" y="44464"/>
                </a:lnTo>
                <a:lnTo>
                  <a:pt x="2921014" y="44464"/>
                </a:lnTo>
                <a:lnTo>
                  <a:pt x="2921014" y="31760"/>
                </a:lnTo>
                <a:close/>
              </a:path>
              <a:path w="3586479" h="76200">
                <a:moveTo>
                  <a:pt x="2946403" y="31760"/>
                </a:moveTo>
                <a:lnTo>
                  <a:pt x="2933699" y="31760"/>
                </a:lnTo>
                <a:lnTo>
                  <a:pt x="2933699" y="44464"/>
                </a:lnTo>
                <a:lnTo>
                  <a:pt x="2946403" y="44464"/>
                </a:lnTo>
                <a:lnTo>
                  <a:pt x="2946403" y="31760"/>
                </a:lnTo>
                <a:close/>
              </a:path>
              <a:path w="3586479" h="76200">
                <a:moveTo>
                  <a:pt x="2971812" y="31760"/>
                </a:moveTo>
                <a:lnTo>
                  <a:pt x="2959120" y="31760"/>
                </a:lnTo>
                <a:lnTo>
                  <a:pt x="2959120" y="44464"/>
                </a:lnTo>
                <a:lnTo>
                  <a:pt x="2971812" y="44464"/>
                </a:lnTo>
                <a:lnTo>
                  <a:pt x="2971812" y="31760"/>
                </a:lnTo>
                <a:close/>
              </a:path>
              <a:path w="3586479" h="76200">
                <a:moveTo>
                  <a:pt x="2997214" y="31760"/>
                </a:moveTo>
                <a:lnTo>
                  <a:pt x="2984510" y="31760"/>
                </a:lnTo>
                <a:lnTo>
                  <a:pt x="2984510" y="44464"/>
                </a:lnTo>
                <a:lnTo>
                  <a:pt x="2997214" y="44464"/>
                </a:lnTo>
                <a:lnTo>
                  <a:pt x="2997214" y="31760"/>
                </a:lnTo>
                <a:close/>
              </a:path>
              <a:path w="3586479" h="76200">
                <a:moveTo>
                  <a:pt x="3022603" y="31760"/>
                </a:moveTo>
                <a:lnTo>
                  <a:pt x="3009899" y="31760"/>
                </a:lnTo>
                <a:lnTo>
                  <a:pt x="3009899" y="44464"/>
                </a:lnTo>
                <a:lnTo>
                  <a:pt x="3022603" y="44464"/>
                </a:lnTo>
                <a:lnTo>
                  <a:pt x="3022603" y="31760"/>
                </a:lnTo>
                <a:close/>
              </a:path>
              <a:path w="3586479" h="76200">
                <a:moveTo>
                  <a:pt x="3048012" y="31760"/>
                </a:moveTo>
                <a:lnTo>
                  <a:pt x="3035320" y="31760"/>
                </a:lnTo>
                <a:lnTo>
                  <a:pt x="3035320" y="44464"/>
                </a:lnTo>
                <a:lnTo>
                  <a:pt x="3048012" y="44464"/>
                </a:lnTo>
                <a:lnTo>
                  <a:pt x="3048012" y="31760"/>
                </a:lnTo>
                <a:close/>
              </a:path>
              <a:path w="3586479" h="76200">
                <a:moveTo>
                  <a:pt x="3073414" y="31760"/>
                </a:moveTo>
                <a:lnTo>
                  <a:pt x="3060710" y="31760"/>
                </a:lnTo>
                <a:lnTo>
                  <a:pt x="3060710" y="44464"/>
                </a:lnTo>
                <a:lnTo>
                  <a:pt x="3073414" y="44464"/>
                </a:lnTo>
                <a:lnTo>
                  <a:pt x="3073414" y="31760"/>
                </a:lnTo>
                <a:close/>
              </a:path>
              <a:path w="3586479" h="76200">
                <a:moveTo>
                  <a:pt x="3098803" y="31760"/>
                </a:moveTo>
                <a:lnTo>
                  <a:pt x="3086099" y="31760"/>
                </a:lnTo>
                <a:lnTo>
                  <a:pt x="3086099" y="44464"/>
                </a:lnTo>
                <a:lnTo>
                  <a:pt x="3098803" y="44464"/>
                </a:lnTo>
                <a:lnTo>
                  <a:pt x="3098803" y="31760"/>
                </a:lnTo>
                <a:close/>
              </a:path>
              <a:path w="3586479" h="76200">
                <a:moveTo>
                  <a:pt x="3124212" y="31760"/>
                </a:moveTo>
                <a:lnTo>
                  <a:pt x="3111520" y="31760"/>
                </a:lnTo>
                <a:lnTo>
                  <a:pt x="3111520" y="44464"/>
                </a:lnTo>
                <a:lnTo>
                  <a:pt x="3124212" y="44464"/>
                </a:lnTo>
                <a:lnTo>
                  <a:pt x="3124212" y="31760"/>
                </a:lnTo>
                <a:close/>
              </a:path>
              <a:path w="3586479" h="76200">
                <a:moveTo>
                  <a:pt x="3149614" y="31760"/>
                </a:moveTo>
                <a:lnTo>
                  <a:pt x="3136910" y="31760"/>
                </a:lnTo>
                <a:lnTo>
                  <a:pt x="3136910" y="44464"/>
                </a:lnTo>
                <a:lnTo>
                  <a:pt x="3149614" y="44464"/>
                </a:lnTo>
                <a:lnTo>
                  <a:pt x="3149614" y="31760"/>
                </a:lnTo>
                <a:close/>
              </a:path>
              <a:path w="3586479" h="76200">
                <a:moveTo>
                  <a:pt x="3175003" y="31760"/>
                </a:moveTo>
                <a:lnTo>
                  <a:pt x="3162299" y="31760"/>
                </a:lnTo>
                <a:lnTo>
                  <a:pt x="3162299" y="44464"/>
                </a:lnTo>
                <a:lnTo>
                  <a:pt x="3175003" y="44464"/>
                </a:lnTo>
                <a:lnTo>
                  <a:pt x="3175003" y="31760"/>
                </a:lnTo>
                <a:close/>
              </a:path>
              <a:path w="3586479" h="76200">
                <a:moveTo>
                  <a:pt x="3200412" y="31760"/>
                </a:moveTo>
                <a:lnTo>
                  <a:pt x="3187720" y="31760"/>
                </a:lnTo>
                <a:lnTo>
                  <a:pt x="3187720" y="44464"/>
                </a:lnTo>
                <a:lnTo>
                  <a:pt x="3200412" y="44464"/>
                </a:lnTo>
                <a:lnTo>
                  <a:pt x="3200412" y="31760"/>
                </a:lnTo>
                <a:close/>
              </a:path>
              <a:path w="3586479" h="76200">
                <a:moveTo>
                  <a:pt x="3225814" y="31760"/>
                </a:moveTo>
                <a:lnTo>
                  <a:pt x="3213110" y="31760"/>
                </a:lnTo>
                <a:lnTo>
                  <a:pt x="3213110" y="44464"/>
                </a:lnTo>
                <a:lnTo>
                  <a:pt x="3225814" y="44464"/>
                </a:lnTo>
                <a:lnTo>
                  <a:pt x="3225814" y="31760"/>
                </a:lnTo>
                <a:close/>
              </a:path>
              <a:path w="3586479" h="76200">
                <a:moveTo>
                  <a:pt x="3251203" y="31760"/>
                </a:moveTo>
                <a:lnTo>
                  <a:pt x="3238499" y="31760"/>
                </a:lnTo>
                <a:lnTo>
                  <a:pt x="3238499" y="44464"/>
                </a:lnTo>
                <a:lnTo>
                  <a:pt x="3251203" y="44464"/>
                </a:lnTo>
                <a:lnTo>
                  <a:pt x="3251203" y="31760"/>
                </a:lnTo>
                <a:close/>
              </a:path>
              <a:path w="3586479" h="76200">
                <a:moveTo>
                  <a:pt x="3276612" y="31760"/>
                </a:moveTo>
                <a:lnTo>
                  <a:pt x="3263920" y="31760"/>
                </a:lnTo>
                <a:lnTo>
                  <a:pt x="3263920" y="44464"/>
                </a:lnTo>
                <a:lnTo>
                  <a:pt x="3276612" y="44464"/>
                </a:lnTo>
                <a:lnTo>
                  <a:pt x="3276612" y="31760"/>
                </a:lnTo>
                <a:close/>
              </a:path>
              <a:path w="3586479" h="76200">
                <a:moveTo>
                  <a:pt x="3302014" y="31760"/>
                </a:moveTo>
                <a:lnTo>
                  <a:pt x="3289310" y="31760"/>
                </a:lnTo>
                <a:lnTo>
                  <a:pt x="3289310" y="44464"/>
                </a:lnTo>
                <a:lnTo>
                  <a:pt x="3302014" y="44464"/>
                </a:lnTo>
                <a:lnTo>
                  <a:pt x="3302014" y="31760"/>
                </a:lnTo>
                <a:close/>
              </a:path>
              <a:path w="3586479" h="76200">
                <a:moveTo>
                  <a:pt x="3327403" y="31760"/>
                </a:moveTo>
                <a:lnTo>
                  <a:pt x="3314699" y="31760"/>
                </a:lnTo>
                <a:lnTo>
                  <a:pt x="3314699" y="44464"/>
                </a:lnTo>
                <a:lnTo>
                  <a:pt x="3327403" y="44464"/>
                </a:lnTo>
                <a:lnTo>
                  <a:pt x="3327403" y="31760"/>
                </a:lnTo>
                <a:close/>
              </a:path>
              <a:path w="3586479" h="76200">
                <a:moveTo>
                  <a:pt x="3352812" y="31760"/>
                </a:moveTo>
                <a:lnTo>
                  <a:pt x="3340120" y="31760"/>
                </a:lnTo>
                <a:lnTo>
                  <a:pt x="3340120" y="44464"/>
                </a:lnTo>
                <a:lnTo>
                  <a:pt x="3352812" y="44464"/>
                </a:lnTo>
                <a:lnTo>
                  <a:pt x="3352812" y="31760"/>
                </a:lnTo>
                <a:close/>
              </a:path>
              <a:path w="3586479" h="76200">
                <a:moveTo>
                  <a:pt x="3378214" y="31760"/>
                </a:moveTo>
                <a:lnTo>
                  <a:pt x="3365510" y="31760"/>
                </a:lnTo>
                <a:lnTo>
                  <a:pt x="3365510" y="44464"/>
                </a:lnTo>
                <a:lnTo>
                  <a:pt x="3378214" y="44464"/>
                </a:lnTo>
                <a:lnTo>
                  <a:pt x="3378214" y="31760"/>
                </a:lnTo>
                <a:close/>
              </a:path>
              <a:path w="3586479" h="76200">
                <a:moveTo>
                  <a:pt x="3403603" y="31760"/>
                </a:moveTo>
                <a:lnTo>
                  <a:pt x="3390899" y="31760"/>
                </a:lnTo>
                <a:lnTo>
                  <a:pt x="3390899" y="44464"/>
                </a:lnTo>
                <a:lnTo>
                  <a:pt x="3403603" y="44464"/>
                </a:lnTo>
                <a:lnTo>
                  <a:pt x="3403603" y="31760"/>
                </a:lnTo>
                <a:close/>
              </a:path>
              <a:path w="3586479" h="76200">
                <a:moveTo>
                  <a:pt x="3429012" y="31760"/>
                </a:moveTo>
                <a:lnTo>
                  <a:pt x="3416320" y="31760"/>
                </a:lnTo>
                <a:lnTo>
                  <a:pt x="3416320" y="44464"/>
                </a:lnTo>
                <a:lnTo>
                  <a:pt x="3429012" y="44464"/>
                </a:lnTo>
                <a:lnTo>
                  <a:pt x="3429012" y="31760"/>
                </a:lnTo>
                <a:close/>
              </a:path>
              <a:path w="3586479" h="76200">
                <a:moveTo>
                  <a:pt x="3454414" y="31760"/>
                </a:moveTo>
                <a:lnTo>
                  <a:pt x="3441710" y="31760"/>
                </a:lnTo>
                <a:lnTo>
                  <a:pt x="3441710" y="44464"/>
                </a:lnTo>
                <a:lnTo>
                  <a:pt x="3454414" y="44464"/>
                </a:lnTo>
                <a:lnTo>
                  <a:pt x="3454414" y="31760"/>
                </a:lnTo>
                <a:close/>
              </a:path>
              <a:path w="3586479" h="76200">
                <a:moveTo>
                  <a:pt x="3479803" y="31760"/>
                </a:moveTo>
                <a:lnTo>
                  <a:pt x="3467099" y="31760"/>
                </a:lnTo>
                <a:lnTo>
                  <a:pt x="3467099" y="44464"/>
                </a:lnTo>
                <a:lnTo>
                  <a:pt x="3479803" y="44464"/>
                </a:lnTo>
                <a:lnTo>
                  <a:pt x="3479803" y="31760"/>
                </a:lnTo>
                <a:close/>
              </a:path>
              <a:path w="3586479" h="76200">
                <a:moveTo>
                  <a:pt x="3505212" y="31760"/>
                </a:moveTo>
                <a:lnTo>
                  <a:pt x="3492520" y="31760"/>
                </a:lnTo>
                <a:lnTo>
                  <a:pt x="3492520" y="44464"/>
                </a:lnTo>
                <a:lnTo>
                  <a:pt x="3505212" y="44464"/>
                </a:lnTo>
                <a:lnTo>
                  <a:pt x="3505212" y="31760"/>
                </a:lnTo>
                <a:close/>
              </a:path>
              <a:path w="3586479" h="76200">
                <a:moveTo>
                  <a:pt x="3509924" y="0"/>
                </a:moveTo>
                <a:lnTo>
                  <a:pt x="3509924" y="76199"/>
                </a:lnTo>
                <a:lnTo>
                  <a:pt x="3573396" y="44464"/>
                </a:lnTo>
                <a:lnTo>
                  <a:pt x="3517910" y="44464"/>
                </a:lnTo>
                <a:lnTo>
                  <a:pt x="3517910" y="31760"/>
                </a:lnTo>
                <a:lnTo>
                  <a:pt x="3573444" y="31760"/>
                </a:lnTo>
                <a:lnTo>
                  <a:pt x="3509924" y="0"/>
                </a:lnTo>
                <a:close/>
              </a:path>
              <a:path w="3586479" h="76200">
                <a:moveTo>
                  <a:pt x="3522732" y="31760"/>
                </a:moveTo>
                <a:lnTo>
                  <a:pt x="3517910" y="31760"/>
                </a:lnTo>
                <a:lnTo>
                  <a:pt x="3517910" y="44464"/>
                </a:lnTo>
                <a:lnTo>
                  <a:pt x="3522732" y="44464"/>
                </a:lnTo>
                <a:lnTo>
                  <a:pt x="3522732" y="31760"/>
                </a:lnTo>
                <a:close/>
              </a:path>
              <a:path w="3586479" h="76200">
                <a:moveTo>
                  <a:pt x="3573444" y="31760"/>
                </a:moveTo>
                <a:lnTo>
                  <a:pt x="3522732" y="31760"/>
                </a:lnTo>
                <a:lnTo>
                  <a:pt x="3522732" y="44464"/>
                </a:lnTo>
                <a:lnTo>
                  <a:pt x="3573396" y="44464"/>
                </a:lnTo>
                <a:lnTo>
                  <a:pt x="3586124" y="38099"/>
                </a:lnTo>
                <a:lnTo>
                  <a:pt x="3573444" y="31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668895" y="2006589"/>
            <a:ext cx="4171950" cy="0"/>
          </a:xfrm>
          <a:custGeom>
            <a:avLst/>
            <a:gdLst/>
            <a:ahLst/>
            <a:cxnLst/>
            <a:rect l="l" t="t" r="r" b="b"/>
            <a:pathLst>
              <a:path w="4171950">
                <a:moveTo>
                  <a:pt x="0" y="0"/>
                </a:moveTo>
                <a:lnTo>
                  <a:pt x="4171949" y="0"/>
                </a:lnTo>
              </a:path>
            </a:pathLst>
          </a:custGeom>
          <a:ln w="952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07117" y="2008113"/>
            <a:ext cx="77470" cy="581660"/>
          </a:xfrm>
          <a:custGeom>
            <a:avLst/>
            <a:gdLst/>
            <a:ahLst/>
            <a:cxnLst/>
            <a:rect l="l" t="t" r="r" b="b"/>
            <a:pathLst>
              <a:path w="77470" h="581660">
                <a:moveTo>
                  <a:pt x="0" y="504840"/>
                </a:moveTo>
                <a:lnTo>
                  <a:pt x="37856" y="581040"/>
                </a:lnTo>
                <a:lnTo>
                  <a:pt x="69793" y="517672"/>
                </a:lnTo>
                <a:lnTo>
                  <a:pt x="44470" y="517672"/>
                </a:lnTo>
                <a:lnTo>
                  <a:pt x="31760" y="517519"/>
                </a:lnTo>
                <a:lnTo>
                  <a:pt x="31760" y="504891"/>
                </a:lnTo>
                <a:lnTo>
                  <a:pt x="0" y="504840"/>
                </a:lnTo>
                <a:close/>
              </a:path>
              <a:path w="77470" h="581660">
                <a:moveTo>
                  <a:pt x="31760" y="504891"/>
                </a:moveTo>
                <a:lnTo>
                  <a:pt x="31760" y="517519"/>
                </a:lnTo>
                <a:lnTo>
                  <a:pt x="44470" y="517672"/>
                </a:lnTo>
                <a:lnTo>
                  <a:pt x="44470" y="504962"/>
                </a:lnTo>
                <a:lnTo>
                  <a:pt x="31760" y="504891"/>
                </a:lnTo>
                <a:close/>
              </a:path>
              <a:path w="77470" h="581660">
                <a:moveTo>
                  <a:pt x="38118" y="504901"/>
                </a:moveTo>
                <a:lnTo>
                  <a:pt x="44470" y="504962"/>
                </a:lnTo>
                <a:lnTo>
                  <a:pt x="44470" y="517672"/>
                </a:lnTo>
                <a:lnTo>
                  <a:pt x="69793" y="517672"/>
                </a:lnTo>
                <a:lnTo>
                  <a:pt x="76199" y="504962"/>
                </a:lnTo>
                <a:lnTo>
                  <a:pt x="38118" y="504901"/>
                </a:lnTo>
                <a:close/>
              </a:path>
              <a:path w="77470" h="581660">
                <a:moveTo>
                  <a:pt x="31760" y="504840"/>
                </a:moveTo>
                <a:lnTo>
                  <a:pt x="38118" y="504901"/>
                </a:lnTo>
                <a:lnTo>
                  <a:pt x="31760" y="504840"/>
                </a:lnTo>
                <a:close/>
              </a:path>
              <a:path w="77470" h="581660">
                <a:moveTo>
                  <a:pt x="31882" y="479419"/>
                </a:moveTo>
                <a:lnTo>
                  <a:pt x="31760" y="492130"/>
                </a:lnTo>
                <a:lnTo>
                  <a:pt x="44470" y="492251"/>
                </a:lnTo>
                <a:lnTo>
                  <a:pt x="44592" y="479572"/>
                </a:lnTo>
                <a:lnTo>
                  <a:pt x="31882" y="479419"/>
                </a:lnTo>
                <a:close/>
              </a:path>
              <a:path w="77470" h="581660">
                <a:moveTo>
                  <a:pt x="31882" y="454030"/>
                </a:moveTo>
                <a:lnTo>
                  <a:pt x="31882" y="466740"/>
                </a:lnTo>
                <a:lnTo>
                  <a:pt x="44592" y="466862"/>
                </a:lnTo>
                <a:lnTo>
                  <a:pt x="44592" y="454151"/>
                </a:lnTo>
                <a:lnTo>
                  <a:pt x="31882" y="454030"/>
                </a:lnTo>
                <a:close/>
              </a:path>
              <a:path w="77470" h="581660">
                <a:moveTo>
                  <a:pt x="32003" y="428640"/>
                </a:moveTo>
                <a:lnTo>
                  <a:pt x="31882" y="441319"/>
                </a:lnTo>
                <a:lnTo>
                  <a:pt x="44592" y="441472"/>
                </a:lnTo>
                <a:lnTo>
                  <a:pt x="44714" y="428762"/>
                </a:lnTo>
                <a:lnTo>
                  <a:pt x="32003" y="428640"/>
                </a:lnTo>
                <a:close/>
              </a:path>
              <a:path w="77470" h="581660">
                <a:moveTo>
                  <a:pt x="32003" y="403219"/>
                </a:moveTo>
                <a:lnTo>
                  <a:pt x="32003" y="415930"/>
                </a:lnTo>
                <a:lnTo>
                  <a:pt x="44714" y="416051"/>
                </a:lnTo>
                <a:lnTo>
                  <a:pt x="44714" y="403372"/>
                </a:lnTo>
                <a:lnTo>
                  <a:pt x="32003" y="403219"/>
                </a:lnTo>
                <a:close/>
              </a:path>
              <a:path w="77470" h="581660">
                <a:moveTo>
                  <a:pt x="32156" y="377830"/>
                </a:moveTo>
                <a:lnTo>
                  <a:pt x="32156" y="390540"/>
                </a:lnTo>
                <a:lnTo>
                  <a:pt x="44836" y="390662"/>
                </a:lnTo>
                <a:lnTo>
                  <a:pt x="44836" y="377951"/>
                </a:lnTo>
                <a:lnTo>
                  <a:pt x="32156" y="377830"/>
                </a:lnTo>
                <a:close/>
              </a:path>
              <a:path w="77470" h="581660">
                <a:moveTo>
                  <a:pt x="32156" y="352440"/>
                </a:moveTo>
                <a:lnTo>
                  <a:pt x="32156" y="365119"/>
                </a:lnTo>
                <a:lnTo>
                  <a:pt x="44836" y="365272"/>
                </a:lnTo>
                <a:lnTo>
                  <a:pt x="44836" y="352562"/>
                </a:lnTo>
                <a:lnTo>
                  <a:pt x="32156" y="352440"/>
                </a:lnTo>
                <a:close/>
              </a:path>
              <a:path w="77470" h="581660">
                <a:moveTo>
                  <a:pt x="32278" y="327019"/>
                </a:moveTo>
                <a:lnTo>
                  <a:pt x="32278" y="339730"/>
                </a:lnTo>
                <a:lnTo>
                  <a:pt x="44957" y="339851"/>
                </a:lnTo>
                <a:lnTo>
                  <a:pt x="44957" y="327172"/>
                </a:lnTo>
                <a:lnTo>
                  <a:pt x="32278" y="327019"/>
                </a:lnTo>
                <a:close/>
              </a:path>
              <a:path w="77470" h="581660">
                <a:moveTo>
                  <a:pt x="32400" y="301630"/>
                </a:moveTo>
                <a:lnTo>
                  <a:pt x="32278" y="314340"/>
                </a:lnTo>
                <a:lnTo>
                  <a:pt x="44957" y="314462"/>
                </a:lnTo>
                <a:lnTo>
                  <a:pt x="45110" y="301751"/>
                </a:lnTo>
                <a:lnTo>
                  <a:pt x="32400" y="301630"/>
                </a:lnTo>
                <a:close/>
              </a:path>
              <a:path w="77470" h="581660">
                <a:moveTo>
                  <a:pt x="32400" y="276240"/>
                </a:moveTo>
                <a:lnTo>
                  <a:pt x="32400" y="288919"/>
                </a:lnTo>
                <a:lnTo>
                  <a:pt x="45110" y="289072"/>
                </a:lnTo>
                <a:lnTo>
                  <a:pt x="45110" y="276362"/>
                </a:lnTo>
                <a:lnTo>
                  <a:pt x="32400" y="276240"/>
                </a:lnTo>
                <a:close/>
              </a:path>
              <a:path w="77470" h="581660">
                <a:moveTo>
                  <a:pt x="32522" y="250819"/>
                </a:moveTo>
                <a:lnTo>
                  <a:pt x="32400" y="263530"/>
                </a:lnTo>
                <a:lnTo>
                  <a:pt x="45110" y="263651"/>
                </a:lnTo>
                <a:lnTo>
                  <a:pt x="45232" y="250972"/>
                </a:lnTo>
                <a:lnTo>
                  <a:pt x="32522" y="250819"/>
                </a:lnTo>
                <a:close/>
              </a:path>
              <a:path w="77470" h="581660">
                <a:moveTo>
                  <a:pt x="32522" y="225430"/>
                </a:moveTo>
                <a:lnTo>
                  <a:pt x="32522" y="238140"/>
                </a:lnTo>
                <a:lnTo>
                  <a:pt x="45232" y="238262"/>
                </a:lnTo>
                <a:lnTo>
                  <a:pt x="45232" y="225551"/>
                </a:lnTo>
                <a:lnTo>
                  <a:pt x="32522" y="225430"/>
                </a:lnTo>
                <a:close/>
              </a:path>
              <a:path w="77470" h="581660">
                <a:moveTo>
                  <a:pt x="32644" y="200040"/>
                </a:moveTo>
                <a:lnTo>
                  <a:pt x="32522" y="212719"/>
                </a:lnTo>
                <a:lnTo>
                  <a:pt x="45232" y="212872"/>
                </a:lnTo>
                <a:lnTo>
                  <a:pt x="45354" y="200162"/>
                </a:lnTo>
                <a:lnTo>
                  <a:pt x="32644" y="200040"/>
                </a:lnTo>
                <a:close/>
              </a:path>
              <a:path w="77470" h="581660">
                <a:moveTo>
                  <a:pt x="32644" y="174619"/>
                </a:moveTo>
                <a:lnTo>
                  <a:pt x="32644" y="187330"/>
                </a:lnTo>
                <a:lnTo>
                  <a:pt x="45354" y="187451"/>
                </a:lnTo>
                <a:lnTo>
                  <a:pt x="45354" y="174772"/>
                </a:lnTo>
                <a:lnTo>
                  <a:pt x="32644" y="174619"/>
                </a:lnTo>
                <a:close/>
              </a:path>
              <a:path w="77470" h="581660">
                <a:moveTo>
                  <a:pt x="32765" y="149230"/>
                </a:moveTo>
                <a:lnTo>
                  <a:pt x="32765" y="161940"/>
                </a:lnTo>
                <a:lnTo>
                  <a:pt x="45476" y="162062"/>
                </a:lnTo>
                <a:lnTo>
                  <a:pt x="45476" y="149351"/>
                </a:lnTo>
                <a:lnTo>
                  <a:pt x="32765" y="149230"/>
                </a:lnTo>
                <a:close/>
              </a:path>
              <a:path w="77470" h="581660">
                <a:moveTo>
                  <a:pt x="32765" y="123840"/>
                </a:moveTo>
                <a:lnTo>
                  <a:pt x="32765" y="136519"/>
                </a:lnTo>
                <a:lnTo>
                  <a:pt x="45476" y="136672"/>
                </a:lnTo>
                <a:lnTo>
                  <a:pt x="45476" y="123962"/>
                </a:lnTo>
                <a:lnTo>
                  <a:pt x="32765" y="123840"/>
                </a:lnTo>
                <a:close/>
              </a:path>
              <a:path w="77470" h="581660">
                <a:moveTo>
                  <a:pt x="32918" y="98419"/>
                </a:moveTo>
                <a:lnTo>
                  <a:pt x="32918" y="111130"/>
                </a:lnTo>
                <a:lnTo>
                  <a:pt x="45598" y="111251"/>
                </a:lnTo>
                <a:lnTo>
                  <a:pt x="45598" y="98572"/>
                </a:lnTo>
                <a:lnTo>
                  <a:pt x="32918" y="98419"/>
                </a:lnTo>
                <a:close/>
              </a:path>
              <a:path w="77470" h="581660">
                <a:moveTo>
                  <a:pt x="32918" y="76250"/>
                </a:moveTo>
                <a:lnTo>
                  <a:pt x="32918" y="85740"/>
                </a:lnTo>
                <a:lnTo>
                  <a:pt x="45598" y="85862"/>
                </a:lnTo>
                <a:lnTo>
                  <a:pt x="45598" y="76271"/>
                </a:lnTo>
                <a:lnTo>
                  <a:pt x="32918" y="76250"/>
                </a:lnTo>
                <a:close/>
              </a:path>
              <a:path w="77470" h="581660">
                <a:moveTo>
                  <a:pt x="75725" y="73030"/>
                </a:moveTo>
                <a:lnTo>
                  <a:pt x="32918" y="73030"/>
                </a:lnTo>
                <a:lnTo>
                  <a:pt x="45598" y="73151"/>
                </a:lnTo>
                <a:lnTo>
                  <a:pt x="45598" y="76271"/>
                </a:lnTo>
                <a:lnTo>
                  <a:pt x="77358" y="76321"/>
                </a:lnTo>
                <a:lnTo>
                  <a:pt x="75725" y="73030"/>
                </a:lnTo>
                <a:close/>
              </a:path>
              <a:path w="77470" h="581660">
                <a:moveTo>
                  <a:pt x="32918" y="73030"/>
                </a:moveTo>
                <a:lnTo>
                  <a:pt x="32918" y="76250"/>
                </a:lnTo>
                <a:lnTo>
                  <a:pt x="45598" y="76271"/>
                </a:lnTo>
                <a:lnTo>
                  <a:pt x="45598" y="73151"/>
                </a:lnTo>
                <a:lnTo>
                  <a:pt x="32918" y="73030"/>
                </a:lnTo>
                <a:close/>
              </a:path>
              <a:path w="77470" h="581660">
                <a:moveTo>
                  <a:pt x="39502" y="0"/>
                </a:moveTo>
                <a:lnTo>
                  <a:pt x="1158" y="76199"/>
                </a:lnTo>
                <a:lnTo>
                  <a:pt x="32918" y="76250"/>
                </a:lnTo>
                <a:lnTo>
                  <a:pt x="32918" y="73030"/>
                </a:lnTo>
                <a:lnTo>
                  <a:pt x="75725" y="73030"/>
                </a:lnTo>
                <a:lnTo>
                  <a:pt x="395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64186" y="2320930"/>
            <a:ext cx="3876675" cy="0"/>
          </a:xfrm>
          <a:custGeom>
            <a:avLst/>
            <a:gdLst/>
            <a:ahLst/>
            <a:cxnLst/>
            <a:rect l="l" t="t" r="r" b="b"/>
            <a:pathLst>
              <a:path w="3876675">
                <a:moveTo>
                  <a:pt x="0" y="0"/>
                </a:moveTo>
                <a:lnTo>
                  <a:pt x="3876659" y="0"/>
                </a:lnTo>
              </a:path>
            </a:pathLst>
          </a:custGeom>
          <a:ln w="952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93142" y="2327269"/>
            <a:ext cx="76835" cy="260350"/>
          </a:xfrm>
          <a:custGeom>
            <a:avLst/>
            <a:gdLst/>
            <a:ahLst/>
            <a:cxnLst/>
            <a:rect l="l" t="t" r="r" b="b"/>
            <a:pathLst>
              <a:path w="76835" h="260350">
                <a:moveTo>
                  <a:pt x="0" y="183885"/>
                </a:moveTo>
                <a:lnTo>
                  <a:pt x="37581" y="260360"/>
                </a:lnTo>
                <a:lnTo>
                  <a:pt x="69864" y="196864"/>
                </a:lnTo>
                <a:lnTo>
                  <a:pt x="31735" y="196864"/>
                </a:lnTo>
                <a:lnTo>
                  <a:pt x="31735" y="184160"/>
                </a:lnTo>
                <a:lnTo>
                  <a:pt x="40341" y="184160"/>
                </a:lnTo>
                <a:lnTo>
                  <a:pt x="0" y="183885"/>
                </a:lnTo>
                <a:close/>
              </a:path>
              <a:path w="76835" h="260350">
                <a:moveTo>
                  <a:pt x="40341" y="184160"/>
                </a:moveTo>
                <a:lnTo>
                  <a:pt x="31735" y="184160"/>
                </a:lnTo>
                <a:lnTo>
                  <a:pt x="31735" y="196864"/>
                </a:lnTo>
                <a:lnTo>
                  <a:pt x="44439" y="196864"/>
                </a:lnTo>
                <a:lnTo>
                  <a:pt x="44439" y="184188"/>
                </a:lnTo>
                <a:lnTo>
                  <a:pt x="40341" y="184160"/>
                </a:lnTo>
                <a:close/>
              </a:path>
              <a:path w="76835" h="260350">
                <a:moveTo>
                  <a:pt x="44439" y="184188"/>
                </a:moveTo>
                <a:lnTo>
                  <a:pt x="44439" y="196864"/>
                </a:lnTo>
                <a:lnTo>
                  <a:pt x="69864" y="196864"/>
                </a:lnTo>
                <a:lnTo>
                  <a:pt x="76199" y="184403"/>
                </a:lnTo>
                <a:lnTo>
                  <a:pt x="44439" y="184188"/>
                </a:lnTo>
                <a:close/>
              </a:path>
              <a:path w="76835" h="260350">
                <a:moveTo>
                  <a:pt x="44439" y="184160"/>
                </a:moveTo>
                <a:lnTo>
                  <a:pt x="40341" y="184160"/>
                </a:lnTo>
                <a:lnTo>
                  <a:pt x="44439" y="184188"/>
                </a:lnTo>
                <a:close/>
              </a:path>
              <a:path w="76835" h="260350">
                <a:moveTo>
                  <a:pt x="44561" y="158739"/>
                </a:moveTo>
                <a:lnTo>
                  <a:pt x="31857" y="158739"/>
                </a:lnTo>
                <a:lnTo>
                  <a:pt x="31857" y="171443"/>
                </a:lnTo>
                <a:lnTo>
                  <a:pt x="44561" y="171443"/>
                </a:lnTo>
                <a:lnTo>
                  <a:pt x="44561" y="158739"/>
                </a:lnTo>
                <a:close/>
              </a:path>
              <a:path w="76835" h="260350">
                <a:moveTo>
                  <a:pt x="44836" y="133349"/>
                </a:moveTo>
                <a:lnTo>
                  <a:pt x="32125" y="133349"/>
                </a:lnTo>
                <a:lnTo>
                  <a:pt x="32003" y="146060"/>
                </a:lnTo>
                <a:lnTo>
                  <a:pt x="44683" y="146060"/>
                </a:lnTo>
                <a:lnTo>
                  <a:pt x="44836" y="133349"/>
                </a:lnTo>
                <a:close/>
              </a:path>
              <a:path w="76835" h="260350">
                <a:moveTo>
                  <a:pt x="44957" y="107960"/>
                </a:moveTo>
                <a:lnTo>
                  <a:pt x="32247" y="107960"/>
                </a:lnTo>
                <a:lnTo>
                  <a:pt x="32125" y="120639"/>
                </a:lnTo>
                <a:lnTo>
                  <a:pt x="44836" y="120639"/>
                </a:lnTo>
                <a:lnTo>
                  <a:pt x="44957" y="107960"/>
                </a:lnTo>
                <a:close/>
              </a:path>
              <a:path w="76835" h="260350">
                <a:moveTo>
                  <a:pt x="45079" y="82539"/>
                </a:moveTo>
                <a:lnTo>
                  <a:pt x="32369" y="82539"/>
                </a:lnTo>
                <a:lnTo>
                  <a:pt x="32247" y="95249"/>
                </a:lnTo>
                <a:lnTo>
                  <a:pt x="44957" y="95249"/>
                </a:lnTo>
                <a:lnTo>
                  <a:pt x="45079" y="82539"/>
                </a:lnTo>
                <a:close/>
              </a:path>
              <a:path w="76835" h="260350">
                <a:moveTo>
                  <a:pt x="39227" y="0"/>
                </a:moveTo>
                <a:lnTo>
                  <a:pt x="640" y="75956"/>
                </a:lnTo>
                <a:lnTo>
                  <a:pt x="76840" y="76443"/>
                </a:lnTo>
                <a:lnTo>
                  <a:pt x="73600" y="69860"/>
                </a:lnTo>
                <a:lnTo>
                  <a:pt x="32491" y="69860"/>
                </a:lnTo>
                <a:lnTo>
                  <a:pt x="32491" y="63489"/>
                </a:lnTo>
                <a:lnTo>
                  <a:pt x="70466" y="63489"/>
                </a:lnTo>
                <a:lnTo>
                  <a:pt x="39227" y="0"/>
                </a:lnTo>
                <a:close/>
              </a:path>
              <a:path w="76835" h="260350">
                <a:moveTo>
                  <a:pt x="45201" y="63489"/>
                </a:moveTo>
                <a:lnTo>
                  <a:pt x="32491" y="63489"/>
                </a:lnTo>
                <a:lnTo>
                  <a:pt x="32491" y="69860"/>
                </a:lnTo>
                <a:lnTo>
                  <a:pt x="45201" y="69860"/>
                </a:lnTo>
                <a:lnTo>
                  <a:pt x="45201" y="63489"/>
                </a:lnTo>
                <a:close/>
              </a:path>
              <a:path w="76835" h="260350">
                <a:moveTo>
                  <a:pt x="70466" y="63489"/>
                </a:moveTo>
                <a:lnTo>
                  <a:pt x="45201" y="63489"/>
                </a:lnTo>
                <a:lnTo>
                  <a:pt x="45201" y="69860"/>
                </a:lnTo>
                <a:lnTo>
                  <a:pt x="73600" y="69860"/>
                </a:lnTo>
                <a:lnTo>
                  <a:pt x="70466" y="634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20314" y="2162212"/>
            <a:ext cx="4787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0680" algn="l"/>
                <a:tab pos="465455" algn="l"/>
              </a:tabLst>
            </a:pPr>
            <a:r>
              <a:rPr sz="1200" i="1" dirty="0">
                <a:latin typeface="Times New Roman"/>
                <a:cs typeface="Times New Roman"/>
              </a:rPr>
              <a:t>Q	</a:t>
            </a:r>
            <a:r>
              <a:rPr sz="1200" i="1" u="sng" dirty="0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98676" y="2673486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t</a:t>
            </a:r>
            <a:r>
              <a:rPr sz="1200" i="1" spc="-7" baseline="-20833" dirty="0">
                <a:latin typeface="Times New Roman"/>
                <a:cs typeface="Times New Roman"/>
              </a:rPr>
              <a:t>c</a:t>
            </a:r>
            <a:endParaRPr sz="1200" baseline="-20833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069083" y="2853068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873666" y="2372437"/>
            <a:ext cx="9080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25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64850" y="1035195"/>
            <a:ext cx="5825490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81045" algn="l"/>
              </a:tabLst>
            </a:pPr>
            <a:r>
              <a:rPr sz="2000" u="heavy" spc="-15" dirty="0">
                <a:latin typeface="Times New Roman"/>
                <a:cs typeface="Times New Roman"/>
              </a:rPr>
              <a:t>O</a:t>
            </a:r>
            <a:r>
              <a:rPr sz="2000" u="heavy" spc="-5" dirty="0">
                <a:latin typeface="Times New Roman"/>
                <a:cs typeface="Times New Roman"/>
              </a:rPr>
              <a:t>p</a:t>
            </a:r>
            <a:r>
              <a:rPr sz="2000" u="heavy" spc="-10" dirty="0">
                <a:latin typeface="Times New Roman"/>
                <a:cs typeface="Times New Roman"/>
              </a:rPr>
              <a:t>ti</a:t>
            </a:r>
            <a:r>
              <a:rPr sz="2000" u="heavy" spc="-65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ál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</a:t>
            </a:r>
            <a:r>
              <a:rPr sz="2000" u="heavy" spc="3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eli</a:t>
            </a:r>
            <a:r>
              <a:rPr sz="2000" u="heavy" spc="-30" dirty="0">
                <a:latin typeface="Times New Roman"/>
                <a:cs typeface="Times New Roman"/>
              </a:rPr>
              <a:t>k</a:t>
            </a:r>
            <a:r>
              <a:rPr sz="2000" u="heavy" spc="-5" dirty="0">
                <a:latin typeface="Times New Roman"/>
                <a:cs typeface="Times New Roman"/>
              </a:rPr>
              <a:t>o</a:t>
            </a:r>
            <a:r>
              <a:rPr sz="2000" u="heavy" spc="-20" dirty="0">
                <a:latin typeface="Times New Roman"/>
                <a:cs typeface="Times New Roman"/>
              </a:rPr>
              <a:t>s</a:t>
            </a:r>
            <a:r>
              <a:rPr sz="2000" u="heavy" spc="-10" dirty="0">
                <a:latin typeface="Times New Roman"/>
                <a:cs typeface="Times New Roman"/>
              </a:rPr>
              <a:t>t</a:t>
            </a:r>
            <a:r>
              <a:rPr sz="2000" u="heavy" spc="20" dirty="0">
                <a:latin typeface="Times New Roman"/>
                <a:cs typeface="Times New Roman"/>
              </a:rPr>
              <a:t> </a:t>
            </a:r>
            <a:r>
              <a:rPr sz="2000" u="heavy" spc="-5" dirty="0">
                <a:latin typeface="Times New Roman"/>
                <a:cs typeface="Times New Roman"/>
              </a:rPr>
              <a:t>ob</a:t>
            </a:r>
            <a:r>
              <a:rPr sz="2000" u="heavy" spc="5" dirty="0">
                <a:latin typeface="Times New Roman"/>
                <a:cs typeface="Times New Roman"/>
              </a:rPr>
              <a:t>j</a:t>
            </a:r>
            <a:r>
              <a:rPr sz="2000" u="heavy" spc="-10" dirty="0">
                <a:latin typeface="Times New Roman"/>
                <a:cs typeface="Times New Roman"/>
              </a:rPr>
              <a:t>e</a:t>
            </a:r>
            <a:r>
              <a:rPr sz="2000" u="heavy" dirty="0">
                <a:latin typeface="Times New Roman"/>
                <a:cs typeface="Times New Roman"/>
              </a:rPr>
              <a:t>d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Q</a:t>
            </a:r>
            <a:r>
              <a:rPr sz="2025" spc="-15" baseline="24691" dirty="0">
                <a:latin typeface="Times New Roman"/>
                <a:cs typeface="Times New Roman"/>
              </a:rPr>
              <a:t>*</a:t>
            </a:r>
            <a:r>
              <a:rPr sz="2025" spc="247" baseline="2469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5" dirty="0">
                <a:latin typeface="Times New Roman"/>
                <a:cs typeface="Times New Roman"/>
              </a:rPr>
              <a:t>ř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dpo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0" dirty="0">
                <a:latin typeface="Times New Roman"/>
                <a:cs typeface="Times New Roman"/>
              </a:rPr>
              <a:t>y</a:t>
            </a:r>
            <a:r>
              <a:rPr sz="2000" spc="-10" dirty="0">
                <a:latin typeface="Times New Roman"/>
                <a:cs typeface="Times New Roman"/>
              </a:rPr>
              <a:t>: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T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j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S </a:t>
            </a:r>
            <a:r>
              <a:rPr sz="2000" i="1" spc="-15" dirty="0">
                <a:latin typeface="Times New Roman"/>
                <a:cs typeface="Times New Roman"/>
              </a:rPr>
              <a:t>=</a:t>
            </a:r>
            <a:r>
              <a:rPr sz="2000" i="1" spc="-5" dirty="0">
                <a:latin typeface="Times New Roman"/>
                <a:cs typeface="Times New Roman"/>
              </a:rPr>
              <a:t> k</a:t>
            </a:r>
            <a:r>
              <a:rPr sz="2000" i="1" dirty="0">
                <a:latin typeface="Times New Roman"/>
                <a:cs typeface="Times New Roman"/>
              </a:rPr>
              <a:t>on</a:t>
            </a:r>
            <a:r>
              <a:rPr sz="2000" i="1" spc="-20" dirty="0">
                <a:latin typeface="Times New Roman"/>
                <a:cs typeface="Times New Roman"/>
              </a:rPr>
              <a:t>s</a:t>
            </a:r>
            <a:r>
              <a:rPr sz="2000" i="1" spc="-5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ete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tic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ý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od</a:t>
            </a:r>
            <a:r>
              <a:rPr sz="2000" spc="-10" dirty="0">
                <a:latin typeface="Times New Roman"/>
                <a:cs typeface="Times New Roman"/>
              </a:rPr>
              <a:t>el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200772" y="1756679"/>
            <a:ext cx="192278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2000" i="1" spc="-10" dirty="0">
                <a:latin typeface="Times New Roman"/>
                <a:cs typeface="Times New Roman"/>
              </a:rPr>
              <a:t>S </a:t>
            </a:r>
            <a:r>
              <a:rPr sz="2000" spc="0" dirty="0">
                <a:latin typeface="Times New Roman"/>
                <a:cs typeface="Times New Roman"/>
              </a:rPr>
              <a:t>j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li</a:t>
            </a:r>
            <a:r>
              <a:rPr sz="2000" spc="-3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ár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e z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55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25" i="1" spc="-7" baseline="-20576" dirty="0">
                <a:latin typeface="Times New Roman"/>
                <a:cs typeface="Times New Roman"/>
              </a:rPr>
              <a:t>s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c,</a:t>
            </a:r>
            <a:r>
              <a:rPr sz="2000" i="1" spc="5" dirty="0">
                <a:latin typeface="Times New Roman"/>
                <a:cs typeface="Times New Roman"/>
              </a:rPr>
              <a:t> n</a:t>
            </a:r>
            <a:r>
              <a:rPr sz="2025" i="1" spc="-7" baseline="-20576" dirty="0">
                <a:latin typeface="Times New Roman"/>
                <a:cs typeface="Times New Roman"/>
              </a:rPr>
              <a:t>j</a:t>
            </a:r>
            <a:endParaRPr sz="2025" baseline="-20576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15" dirty="0">
                <a:latin typeface="Times New Roman"/>
                <a:cs typeface="Times New Roman"/>
              </a:rPr>
              <a:t>t</a:t>
            </a:r>
            <a:r>
              <a:rPr sz="2025" i="1" spc="-15" baseline="-20576" dirty="0">
                <a:latin typeface="Times New Roman"/>
                <a:cs typeface="Times New Roman"/>
              </a:rPr>
              <a:t>0</a:t>
            </a:r>
            <a:r>
              <a:rPr sz="2025" i="1" spc="209" baseline="-20576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=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103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8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Optimální velikost objednávky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609600" y="1002608"/>
            <a:ext cx="7924800" cy="735687"/>
            <a:chOff x="1676400" y="1524000"/>
            <a:chExt cx="5654040" cy="735687"/>
          </a:xfrm>
        </p:grpSpPr>
        <p:sp>
          <p:nvSpPr>
            <p:cNvPr id="105" name="object 105"/>
            <p:cNvSpPr txBox="1"/>
            <p:nvPr/>
          </p:nvSpPr>
          <p:spPr>
            <a:xfrm>
              <a:off x="1676400" y="1524000"/>
              <a:ext cx="5654040" cy="43088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800" i="1" spc="-15" dirty="0">
                  <a:latin typeface="Times New Roman"/>
                  <a:cs typeface="Times New Roman"/>
                </a:rPr>
                <a:t>Q</a:t>
              </a:r>
              <a:r>
                <a:rPr sz="2800" i="1" spc="-15" baseline="24691" dirty="0">
                  <a:latin typeface="Times New Roman"/>
                  <a:cs typeface="Times New Roman"/>
                </a:rPr>
                <a:t>*</a:t>
              </a:r>
              <a:r>
                <a:rPr sz="2800" i="1" spc="247" baseline="24691" dirty="0">
                  <a:latin typeface="Times New Roman"/>
                  <a:cs typeface="Times New Roman"/>
                </a:rPr>
                <a:t> </a:t>
              </a:r>
              <a:r>
                <a:rPr sz="2800" spc="-25" dirty="0">
                  <a:latin typeface="Times New Roman"/>
                  <a:cs typeface="Times New Roman"/>
                </a:rPr>
                <a:t>n</a:t>
              </a:r>
              <a:r>
                <a:rPr sz="2800" spc="-10" dirty="0">
                  <a:latin typeface="Times New Roman"/>
                  <a:cs typeface="Times New Roman"/>
                </a:rPr>
                <a:t>e</a:t>
              </a:r>
              <a:r>
                <a:rPr sz="2800" spc="-20" dirty="0">
                  <a:latin typeface="Times New Roman"/>
                  <a:cs typeface="Times New Roman"/>
                </a:rPr>
                <a:t>v</a:t>
              </a:r>
              <a:r>
                <a:rPr sz="2800" spc="-50" dirty="0">
                  <a:latin typeface="Times New Roman"/>
                  <a:cs typeface="Times New Roman"/>
                </a:rPr>
                <a:t>y</a:t>
              </a:r>
              <a:r>
                <a:rPr sz="2800" spc="-25" dirty="0">
                  <a:latin typeface="Times New Roman"/>
                  <a:cs typeface="Times New Roman"/>
                </a:rPr>
                <a:t>h</a:t>
              </a:r>
              <a:r>
                <a:rPr sz="2800" dirty="0">
                  <a:latin typeface="Times New Roman"/>
                  <a:cs typeface="Times New Roman"/>
                </a:rPr>
                <a:t>o</a:t>
              </a:r>
              <a:r>
                <a:rPr sz="2800" spc="-25" dirty="0">
                  <a:latin typeface="Times New Roman"/>
                  <a:cs typeface="Times New Roman"/>
                </a:rPr>
                <a:t>vu</a:t>
              </a:r>
              <a:r>
                <a:rPr sz="2800" spc="0" dirty="0">
                  <a:latin typeface="Times New Roman"/>
                  <a:cs typeface="Times New Roman"/>
                </a:rPr>
                <a:t>j</a:t>
              </a:r>
              <a:r>
                <a:rPr sz="2800" spc="-10" dirty="0">
                  <a:latin typeface="Times New Roman"/>
                  <a:cs typeface="Times New Roman"/>
                </a:rPr>
                <a:t>e</a:t>
              </a:r>
              <a:r>
                <a:rPr sz="2800" spc="75" dirty="0">
                  <a:latin typeface="Times New Roman"/>
                  <a:cs typeface="Times New Roman"/>
                </a:rPr>
                <a:t> </a:t>
              </a:r>
              <a:r>
                <a:rPr sz="2800" dirty="0">
                  <a:latin typeface="Times New Roman"/>
                  <a:cs typeface="Times New Roman"/>
                </a:rPr>
                <a:t>dod</a:t>
              </a:r>
              <a:r>
                <a:rPr sz="2800" spc="-10" dirty="0">
                  <a:latin typeface="Times New Roman"/>
                  <a:cs typeface="Times New Roman"/>
                </a:rPr>
                <a:t>a</a:t>
              </a:r>
              <a:r>
                <a:rPr sz="2800" spc="-20" dirty="0">
                  <a:latin typeface="Times New Roman"/>
                  <a:cs typeface="Times New Roman"/>
                </a:rPr>
                <a:t>v</a:t>
              </a:r>
              <a:r>
                <a:rPr sz="2800" spc="-10" dirty="0">
                  <a:latin typeface="Times New Roman"/>
                  <a:cs typeface="Times New Roman"/>
                </a:rPr>
                <a:t>ateli,</a:t>
              </a:r>
              <a:r>
                <a:rPr sz="2800" spc="-15" dirty="0">
                  <a:latin typeface="Times New Roman"/>
                  <a:cs typeface="Times New Roman"/>
                </a:rPr>
                <a:t> </a:t>
              </a:r>
              <a:r>
                <a:rPr sz="2800" spc="-25" dirty="0">
                  <a:latin typeface="Times New Roman"/>
                  <a:cs typeface="Times New Roman"/>
                </a:rPr>
                <a:t>n</a:t>
              </a:r>
              <a:r>
                <a:rPr sz="2800" spc="-10" dirty="0">
                  <a:latin typeface="Times New Roman"/>
                  <a:cs typeface="Times New Roman"/>
                </a:rPr>
                <a:t>e</a:t>
              </a:r>
              <a:r>
                <a:rPr sz="2800" spc="-20" dirty="0">
                  <a:latin typeface="Times New Roman"/>
                  <a:cs typeface="Times New Roman"/>
                </a:rPr>
                <a:t>n</a:t>
              </a:r>
              <a:r>
                <a:rPr sz="2800" spc="-10" dirty="0">
                  <a:latin typeface="Times New Roman"/>
                  <a:cs typeface="Times New Roman"/>
                </a:rPr>
                <a:t>í</a:t>
              </a:r>
              <a:r>
                <a:rPr sz="2800" spc="20" dirty="0">
                  <a:latin typeface="Times New Roman"/>
                  <a:cs typeface="Times New Roman"/>
                </a:rPr>
                <a:t> </a:t>
              </a:r>
              <a:r>
                <a:rPr sz="2800" spc="-25" dirty="0">
                  <a:latin typeface="Times New Roman"/>
                  <a:cs typeface="Times New Roman"/>
                </a:rPr>
                <a:t>v</a:t>
              </a:r>
              <a:r>
                <a:rPr sz="2800" spc="-50" dirty="0">
                  <a:latin typeface="Times New Roman"/>
                  <a:cs typeface="Times New Roman"/>
                </a:rPr>
                <a:t>y</a:t>
              </a:r>
              <a:r>
                <a:rPr sz="2800" spc="-10" dirty="0">
                  <a:latin typeface="Times New Roman"/>
                  <a:cs typeface="Times New Roman"/>
                </a:rPr>
                <a:t>tíže</a:t>
              </a:r>
              <a:r>
                <a:rPr sz="2800" spc="-20" dirty="0">
                  <a:latin typeface="Times New Roman"/>
                  <a:cs typeface="Times New Roman"/>
                </a:rPr>
                <a:t>n</a:t>
              </a:r>
              <a:r>
                <a:rPr sz="2800" spc="-10" dirty="0">
                  <a:latin typeface="Times New Roman"/>
                  <a:cs typeface="Times New Roman"/>
                </a:rPr>
                <a:t>o</a:t>
              </a:r>
              <a:r>
                <a:rPr sz="2800" spc="80" dirty="0">
                  <a:latin typeface="Times New Roman"/>
                  <a:cs typeface="Times New Roman"/>
                </a:rPr>
                <a:t> </a:t>
              </a:r>
              <a:r>
                <a:rPr sz="2800" spc="-25" dirty="0">
                  <a:latin typeface="Times New Roman"/>
                  <a:cs typeface="Times New Roman"/>
                </a:rPr>
                <a:t>v</a:t>
              </a:r>
              <a:r>
                <a:rPr sz="2800" dirty="0">
                  <a:latin typeface="Times New Roman"/>
                  <a:cs typeface="Times New Roman"/>
                </a:rPr>
                <a:t>o</a:t>
              </a:r>
              <a:r>
                <a:rPr sz="2800" spc="-10" dirty="0">
                  <a:latin typeface="Times New Roman"/>
                  <a:cs typeface="Times New Roman"/>
                </a:rPr>
                <a:t>zi</a:t>
              </a:r>
              <a:r>
                <a:rPr sz="2800" dirty="0">
                  <a:latin typeface="Times New Roman"/>
                  <a:cs typeface="Times New Roman"/>
                </a:rPr>
                <a:t>d</a:t>
              </a:r>
              <a:r>
                <a:rPr sz="2800" spc="-10" dirty="0">
                  <a:latin typeface="Times New Roman"/>
                  <a:cs typeface="Times New Roman"/>
                </a:rPr>
                <a:t>l</a:t>
              </a:r>
              <a:r>
                <a:rPr sz="2800" spc="-5" dirty="0">
                  <a:latin typeface="Times New Roman"/>
                  <a:cs typeface="Times New Roman"/>
                </a:rPr>
                <a:t>o.</a:t>
              </a:r>
              <a:r>
                <a:rPr sz="2800" spc="-20" dirty="0">
                  <a:latin typeface="Times New Roman"/>
                  <a:cs typeface="Times New Roman"/>
                </a:rPr>
                <a:t> </a:t>
              </a:r>
              <a:r>
                <a:rPr sz="2800" spc="-25" dirty="0">
                  <a:latin typeface="Times New Roman"/>
                  <a:cs typeface="Times New Roman"/>
                </a:rPr>
                <a:t>C</a:t>
              </a:r>
              <a:r>
                <a:rPr sz="2800" spc="-10" dirty="0">
                  <a:latin typeface="Times New Roman"/>
                  <a:cs typeface="Times New Roman"/>
                </a:rPr>
                <a:t>o</a:t>
              </a:r>
              <a:r>
                <a:rPr sz="2800" spc="10" dirty="0">
                  <a:latin typeface="Times New Roman"/>
                  <a:cs typeface="Times New Roman"/>
                </a:rPr>
                <a:t> </a:t>
              </a:r>
              <a:r>
                <a:rPr sz="2800" spc="0" dirty="0">
                  <a:latin typeface="Times New Roman"/>
                  <a:cs typeface="Times New Roman"/>
                </a:rPr>
                <a:t>j</a:t>
              </a:r>
              <a:r>
                <a:rPr sz="2800" spc="-10" dirty="0">
                  <a:latin typeface="Times New Roman"/>
                  <a:cs typeface="Times New Roman"/>
                </a:rPr>
                <a:t>e</a:t>
              </a:r>
              <a:endParaRPr sz="2800" dirty="0">
                <a:latin typeface="Times New Roman"/>
                <a:cs typeface="Times New Roman"/>
              </a:endParaRPr>
            </a:p>
          </p:txBody>
        </p:sp>
        <p:sp>
          <p:nvSpPr>
            <p:cNvPr id="106" name="object 106"/>
            <p:cNvSpPr txBox="1"/>
            <p:nvPr/>
          </p:nvSpPr>
          <p:spPr>
            <a:xfrm>
              <a:off x="1676400" y="1828800"/>
              <a:ext cx="3613785" cy="43088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800" spc="-25" dirty="0">
                  <a:latin typeface="Times New Roman"/>
                  <a:cs typeface="Times New Roman"/>
                </a:rPr>
                <a:t>v</a:t>
              </a:r>
              <a:r>
                <a:rPr sz="2800" spc="-50" dirty="0">
                  <a:latin typeface="Times New Roman"/>
                  <a:cs typeface="Times New Roman"/>
                </a:rPr>
                <a:t>ý</a:t>
              </a:r>
              <a:r>
                <a:rPr sz="2800" spc="-25" dirty="0">
                  <a:latin typeface="Times New Roman"/>
                  <a:cs typeface="Times New Roman"/>
                </a:rPr>
                <a:t>h</a:t>
              </a:r>
              <a:r>
                <a:rPr sz="2800" spc="-5" dirty="0">
                  <a:latin typeface="Times New Roman"/>
                  <a:cs typeface="Times New Roman"/>
                </a:rPr>
                <a:t>od</a:t>
              </a:r>
              <a:r>
                <a:rPr sz="2800" spc="-25" dirty="0">
                  <a:latin typeface="Times New Roman"/>
                  <a:cs typeface="Times New Roman"/>
                </a:rPr>
                <a:t>n</a:t>
              </a:r>
              <a:r>
                <a:rPr sz="2800" spc="-10" dirty="0">
                  <a:latin typeface="Times New Roman"/>
                  <a:cs typeface="Times New Roman"/>
                </a:rPr>
                <a:t>ě</a:t>
              </a:r>
              <a:r>
                <a:rPr sz="2800" spc="5" dirty="0">
                  <a:latin typeface="Times New Roman"/>
                  <a:cs typeface="Times New Roman"/>
                </a:rPr>
                <a:t>j</a:t>
              </a:r>
              <a:r>
                <a:rPr sz="2800" spc="-20" dirty="0">
                  <a:latin typeface="Times New Roman"/>
                  <a:cs typeface="Times New Roman"/>
                </a:rPr>
                <a:t>š</a:t>
              </a:r>
              <a:r>
                <a:rPr sz="2800" spc="-10" dirty="0">
                  <a:latin typeface="Times New Roman"/>
                  <a:cs typeface="Times New Roman"/>
                </a:rPr>
                <a:t>í?</a:t>
              </a:r>
              <a:r>
                <a:rPr sz="2800" spc="65" dirty="0">
                  <a:latin typeface="Times New Roman"/>
                  <a:cs typeface="Times New Roman"/>
                </a:rPr>
                <a:t> </a:t>
              </a:r>
              <a:r>
                <a:rPr sz="2800" i="1" spc="-15" dirty="0">
                  <a:latin typeface="Times New Roman"/>
                  <a:cs typeface="Times New Roman"/>
                </a:rPr>
                <a:t>Q</a:t>
              </a:r>
              <a:r>
                <a:rPr sz="2800" i="1" spc="-5" dirty="0">
                  <a:latin typeface="Times New Roman"/>
                  <a:cs typeface="Times New Roman"/>
                </a:rPr>
                <a:t> </a:t>
              </a:r>
              <a:r>
                <a:rPr sz="2800" i="1" spc="-15" dirty="0">
                  <a:latin typeface="Times New Roman"/>
                  <a:cs typeface="Times New Roman"/>
                </a:rPr>
                <a:t>&gt;</a:t>
              </a:r>
              <a:r>
                <a:rPr sz="2800" i="1" dirty="0">
                  <a:latin typeface="Times New Roman"/>
                  <a:cs typeface="Times New Roman"/>
                </a:rPr>
                <a:t> </a:t>
              </a:r>
              <a:r>
                <a:rPr sz="2800" i="1" spc="-15" dirty="0">
                  <a:latin typeface="Times New Roman"/>
                  <a:cs typeface="Times New Roman"/>
                </a:rPr>
                <a:t>Q</a:t>
              </a:r>
              <a:r>
                <a:rPr sz="2800" i="1" spc="-15" baseline="24691" dirty="0">
                  <a:latin typeface="Times New Roman"/>
                  <a:cs typeface="Times New Roman"/>
                </a:rPr>
                <a:t>*</a:t>
              </a:r>
              <a:r>
                <a:rPr sz="2800" i="1" spc="247" baseline="24691" dirty="0">
                  <a:latin typeface="Times New Roman"/>
                  <a:cs typeface="Times New Roman"/>
                </a:rPr>
                <a:t> </a:t>
              </a:r>
              <a:r>
                <a:rPr sz="2800" spc="-25" dirty="0">
                  <a:latin typeface="Times New Roman"/>
                  <a:cs typeface="Times New Roman"/>
                </a:rPr>
                <a:t>n</a:t>
              </a:r>
              <a:r>
                <a:rPr sz="2800" spc="-10" dirty="0">
                  <a:latin typeface="Times New Roman"/>
                  <a:cs typeface="Times New Roman"/>
                </a:rPr>
                <a:t>e</a:t>
              </a:r>
              <a:r>
                <a:rPr sz="2800" dirty="0">
                  <a:latin typeface="Times New Roman"/>
                  <a:cs typeface="Times New Roman"/>
                </a:rPr>
                <a:t>b</a:t>
              </a:r>
              <a:r>
                <a:rPr sz="2800" spc="-10" dirty="0">
                  <a:latin typeface="Times New Roman"/>
                  <a:cs typeface="Times New Roman"/>
                </a:rPr>
                <a:t>o</a:t>
              </a:r>
              <a:r>
                <a:rPr sz="2800" spc="15" dirty="0">
                  <a:latin typeface="Times New Roman"/>
                  <a:cs typeface="Times New Roman"/>
                </a:rPr>
                <a:t> </a:t>
              </a:r>
              <a:r>
                <a:rPr sz="2800" i="1" spc="-15" dirty="0">
                  <a:latin typeface="Times New Roman"/>
                  <a:cs typeface="Times New Roman"/>
                </a:rPr>
                <a:t>Q</a:t>
              </a:r>
              <a:r>
                <a:rPr sz="2800" i="1" spc="-5" dirty="0">
                  <a:latin typeface="Times New Roman"/>
                  <a:cs typeface="Times New Roman"/>
                </a:rPr>
                <a:t> </a:t>
              </a:r>
              <a:r>
                <a:rPr sz="2800" i="1" spc="-15" dirty="0">
                  <a:latin typeface="Times New Roman"/>
                  <a:cs typeface="Times New Roman"/>
                </a:rPr>
                <a:t>&lt;</a:t>
              </a:r>
              <a:r>
                <a:rPr sz="2800" i="1" dirty="0">
                  <a:latin typeface="Times New Roman"/>
                  <a:cs typeface="Times New Roman"/>
                </a:rPr>
                <a:t> </a:t>
              </a:r>
              <a:r>
                <a:rPr sz="2800" i="1" spc="-15" dirty="0">
                  <a:latin typeface="Times New Roman"/>
                  <a:cs typeface="Times New Roman"/>
                </a:rPr>
                <a:t>Q</a:t>
              </a:r>
              <a:r>
                <a:rPr sz="2800" i="1" spc="-15" baseline="24691" dirty="0">
                  <a:latin typeface="Times New Roman"/>
                  <a:cs typeface="Times New Roman"/>
                </a:rPr>
                <a:t>*</a:t>
              </a:r>
              <a:r>
                <a:rPr sz="2800" i="1" spc="247" baseline="24691" dirty="0">
                  <a:latin typeface="Times New Roman"/>
                  <a:cs typeface="Times New Roman"/>
                </a:rPr>
                <a:t> </a:t>
              </a:r>
              <a:r>
                <a:rPr sz="2800" spc="-10" dirty="0">
                  <a:latin typeface="Times New Roman"/>
                  <a:cs typeface="Times New Roman"/>
                </a:rPr>
                <a:t>?</a:t>
              </a:r>
              <a:endParaRPr sz="28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07" name="Obdélník 106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bject 106"/>
          <p:cNvSpPr txBox="1"/>
          <p:nvPr/>
        </p:nvSpPr>
        <p:spPr>
          <a:xfrm>
            <a:off x="2971800" y="5893713"/>
            <a:ext cx="36137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800" spc="-25" dirty="0" err="1" smtClean="0">
                <a:latin typeface="Times New Roman"/>
                <a:cs typeface="Times New Roman"/>
              </a:rPr>
              <a:t>V</a:t>
            </a:r>
            <a:r>
              <a:rPr sz="2800" spc="-50" dirty="0" err="1" smtClean="0">
                <a:latin typeface="Times New Roman"/>
                <a:cs typeface="Times New Roman"/>
              </a:rPr>
              <a:t>ý</a:t>
            </a:r>
            <a:r>
              <a:rPr sz="2800" spc="-25" dirty="0" err="1" smtClean="0">
                <a:latin typeface="Times New Roman"/>
                <a:cs typeface="Times New Roman"/>
              </a:rPr>
              <a:t>h</a:t>
            </a:r>
            <a:r>
              <a:rPr sz="2800" spc="-5" dirty="0" err="1" smtClean="0">
                <a:latin typeface="Times New Roman"/>
                <a:cs typeface="Times New Roman"/>
              </a:rPr>
              <a:t>od</a:t>
            </a:r>
            <a:r>
              <a:rPr sz="2800" spc="-25" dirty="0" err="1" smtClean="0">
                <a:latin typeface="Times New Roman"/>
                <a:cs typeface="Times New Roman"/>
              </a:rPr>
              <a:t>n</a:t>
            </a:r>
            <a:r>
              <a:rPr sz="2800" spc="-10" dirty="0" err="1" smtClean="0">
                <a:latin typeface="Times New Roman"/>
                <a:cs typeface="Times New Roman"/>
              </a:rPr>
              <a:t>ě</a:t>
            </a:r>
            <a:r>
              <a:rPr sz="2800" spc="5" dirty="0" err="1" smtClean="0">
                <a:latin typeface="Times New Roman"/>
                <a:cs typeface="Times New Roman"/>
              </a:rPr>
              <a:t>j</a:t>
            </a:r>
            <a:r>
              <a:rPr sz="2800" spc="-20" dirty="0" err="1" smtClean="0">
                <a:latin typeface="Times New Roman"/>
                <a:cs typeface="Times New Roman"/>
              </a:rPr>
              <a:t>š</a:t>
            </a:r>
            <a:r>
              <a:rPr sz="2800" spc="-10" dirty="0" err="1" smtClean="0">
                <a:latin typeface="Times New Roman"/>
                <a:cs typeface="Times New Roman"/>
              </a:rPr>
              <a:t>í</a:t>
            </a:r>
            <a:r>
              <a:rPr lang="cs-CZ" sz="2800" spc="-10" dirty="0" smtClean="0">
                <a:latin typeface="Times New Roman"/>
                <a:cs typeface="Times New Roman"/>
              </a:rPr>
              <a:t> je</a:t>
            </a:r>
            <a:r>
              <a:rPr sz="2800" spc="65" dirty="0" smtClean="0">
                <a:latin typeface="Times New Roman"/>
                <a:cs typeface="Times New Roman"/>
              </a:rPr>
              <a:t> </a:t>
            </a:r>
            <a:r>
              <a:rPr sz="2800" i="1" spc="-15" dirty="0">
                <a:latin typeface="Times New Roman"/>
                <a:cs typeface="Times New Roman"/>
              </a:rPr>
              <a:t>Q</a:t>
            </a:r>
            <a:r>
              <a:rPr sz="2800" i="1" spc="-5" dirty="0">
                <a:latin typeface="Times New Roman"/>
                <a:cs typeface="Times New Roman"/>
              </a:rPr>
              <a:t> </a:t>
            </a:r>
            <a:r>
              <a:rPr sz="2800" i="1" spc="-15" dirty="0">
                <a:latin typeface="Times New Roman"/>
                <a:cs typeface="Times New Roman"/>
              </a:rPr>
              <a:t>&gt;</a:t>
            </a:r>
            <a:r>
              <a:rPr sz="2800" i="1" dirty="0">
                <a:latin typeface="Times New Roman"/>
                <a:cs typeface="Times New Roman"/>
              </a:rPr>
              <a:t> </a:t>
            </a:r>
            <a:r>
              <a:rPr sz="2800" i="1" spc="-15" dirty="0">
                <a:latin typeface="Times New Roman"/>
                <a:cs typeface="Times New Roman"/>
              </a:rPr>
              <a:t>Q</a:t>
            </a:r>
            <a:r>
              <a:rPr sz="2800" i="1" spc="-15" baseline="24691" dirty="0" smtClean="0">
                <a:latin typeface="Times New Roman"/>
                <a:cs typeface="Times New Roman"/>
              </a:rPr>
              <a:t>*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9" name="Šipka dolů 108"/>
          <p:cNvSpPr/>
          <p:nvPr/>
        </p:nvSpPr>
        <p:spPr>
          <a:xfrm>
            <a:off x="4416441" y="5257800"/>
            <a:ext cx="76515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1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Analýza citlivosti</a:t>
            </a:r>
            <a:endParaRPr lang="cs-CZ" sz="2800" b="1" dirty="0">
              <a:solidFill>
                <a:schemeClr val="bg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5806" y="2133600"/>
            <a:ext cx="6766194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762000"/>
            <a:ext cx="8881393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15" dirty="0">
                <a:latin typeface="Times New Roman"/>
                <a:cs typeface="Times New Roman"/>
              </a:rPr>
              <a:t>O</a:t>
            </a:r>
            <a:r>
              <a:rPr sz="2000" u="heavy" spc="-5" dirty="0">
                <a:latin typeface="Times New Roman"/>
                <a:cs typeface="Times New Roman"/>
              </a:rPr>
              <a:t>p</a:t>
            </a:r>
            <a:r>
              <a:rPr sz="2000" u="heavy" spc="-10" dirty="0">
                <a:latin typeface="Times New Roman"/>
                <a:cs typeface="Times New Roman"/>
              </a:rPr>
              <a:t>ti</a:t>
            </a:r>
            <a:r>
              <a:rPr sz="2000" u="heavy" spc="-65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ál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</a:t>
            </a:r>
            <a:r>
              <a:rPr sz="2000" u="heavy" spc="3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eli</a:t>
            </a:r>
            <a:r>
              <a:rPr sz="2000" u="heavy" spc="-30" dirty="0">
                <a:latin typeface="Times New Roman"/>
                <a:cs typeface="Times New Roman"/>
              </a:rPr>
              <a:t>k</a:t>
            </a:r>
            <a:r>
              <a:rPr sz="2000" u="heavy" spc="-5" dirty="0">
                <a:latin typeface="Times New Roman"/>
                <a:cs typeface="Times New Roman"/>
              </a:rPr>
              <a:t>o</a:t>
            </a:r>
            <a:r>
              <a:rPr sz="2000" u="heavy" spc="-20" dirty="0">
                <a:latin typeface="Times New Roman"/>
                <a:cs typeface="Times New Roman"/>
              </a:rPr>
              <a:t>s</a:t>
            </a:r>
            <a:r>
              <a:rPr sz="2000" u="heavy" spc="-10" dirty="0">
                <a:latin typeface="Times New Roman"/>
                <a:cs typeface="Times New Roman"/>
              </a:rPr>
              <a:t>t</a:t>
            </a:r>
            <a:r>
              <a:rPr sz="2000" u="heavy" spc="20" dirty="0">
                <a:latin typeface="Times New Roman"/>
                <a:cs typeface="Times New Roman"/>
              </a:rPr>
              <a:t> </a:t>
            </a:r>
            <a:r>
              <a:rPr sz="2000" u="heavy" spc="-5" dirty="0">
                <a:latin typeface="Times New Roman"/>
                <a:cs typeface="Times New Roman"/>
              </a:rPr>
              <a:t>ob</a:t>
            </a:r>
            <a:r>
              <a:rPr sz="2000" u="heavy" spc="5" dirty="0">
                <a:latin typeface="Times New Roman"/>
                <a:cs typeface="Times New Roman"/>
              </a:rPr>
              <a:t>j</a:t>
            </a:r>
            <a:r>
              <a:rPr sz="2000" u="heavy" spc="-10" dirty="0">
                <a:latin typeface="Times New Roman"/>
                <a:cs typeface="Times New Roman"/>
              </a:rPr>
              <a:t>e</a:t>
            </a:r>
            <a:r>
              <a:rPr sz="2000" u="heavy" dirty="0">
                <a:latin typeface="Times New Roman"/>
                <a:cs typeface="Times New Roman"/>
              </a:rPr>
              <a:t>d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278130" algn="l"/>
                <a:tab pos="3481704" algn="l"/>
              </a:tabLst>
            </a:pPr>
            <a:r>
              <a:rPr sz="2000" spc="-15" dirty="0">
                <a:latin typeface="Times New Roman"/>
                <a:cs typeface="Times New Roman"/>
              </a:rPr>
              <a:t>Nes</a:t>
            </a:r>
            <a:r>
              <a:rPr sz="2000" spc="-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j</a:t>
            </a:r>
            <a:r>
              <a:rPr sz="2000" spc="-10" dirty="0">
                <a:latin typeface="Times New Roman"/>
                <a:cs typeface="Times New Roman"/>
              </a:rPr>
              <a:t>itá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ob</a:t>
            </a:r>
            <a:r>
              <a:rPr sz="2000" spc="0" dirty="0">
                <a:latin typeface="Times New Roman"/>
                <a:cs typeface="Times New Roman"/>
              </a:rPr>
              <a:t>j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žst</a:t>
            </a:r>
            <a:r>
              <a:rPr sz="2000" spc="-30" dirty="0">
                <a:latin typeface="Times New Roman"/>
                <a:cs typeface="Times New Roman"/>
              </a:rPr>
              <a:t>v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i="1" spc="-15" dirty="0">
                <a:latin typeface="Times New Roman"/>
                <a:cs typeface="Times New Roman"/>
              </a:rPr>
              <a:t>Q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=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0" dirty="0">
                <a:latin typeface="Times New Roman"/>
                <a:cs typeface="Times New Roman"/>
              </a:rPr>
              <a:t>q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2q</a:t>
            </a:r>
            <a:r>
              <a:rPr sz="2000" i="1" spc="-5">
                <a:latin typeface="Times New Roman"/>
                <a:cs typeface="Times New Roman"/>
              </a:rPr>
              <a:t>,</a:t>
            </a:r>
            <a:r>
              <a:rPr sz="2000" i="1" spc="-20">
                <a:latin typeface="Times New Roman"/>
                <a:cs typeface="Times New Roman"/>
              </a:rPr>
              <a:t> </a:t>
            </a:r>
            <a:r>
              <a:rPr sz="2000" i="1" spc="-20" smtClean="0">
                <a:latin typeface="Times New Roman"/>
                <a:cs typeface="Times New Roman"/>
              </a:rPr>
              <a:t>…</a:t>
            </a:r>
            <a:r>
              <a:rPr lang="cs-CZ" sz="2000" i="1" spc="-20" smtClean="0">
                <a:latin typeface="Times New Roman"/>
                <a:cs typeface="Times New Roman"/>
              </a:rPr>
              <a:t> </a:t>
            </a:r>
            <a:r>
              <a:rPr lang="cs-CZ" sz="2000" spc="-20" smtClean="0">
                <a:latin typeface="Times New Roman"/>
                <a:cs typeface="Times New Roman"/>
              </a:rPr>
              <a:t>kde </a:t>
            </a:r>
            <a:r>
              <a:rPr lang="cs-CZ" sz="2000" i="1" spc="-20" smtClean="0">
                <a:latin typeface="Times New Roman"/>
                <a:cs typeface="Times New Roman"/>
              </a:rPr>
              <a:t>q</a:t>
            </a:r>
            <a:r>
              <a:rPr lang="cs-CZ" sz="2000" spc="-20" smtClean="0">
                <a:latin typeface="Times New Roman"/>
                <a:cs typeface="Times New Roman"/>
              </a:rPr>
              <a:t> je minimální objednací množství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63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Nespojité objednací množství</a:t>
            </a:r>
            <a:endParaRPr lang="cs-CZ" sz="2800" b="1" dirty="0">
              <a:solidFill>
                <a:schemeClr val="bg1"/>
              </a:solidFill>
            </a:endParaRPr>
          </a:p>
        </p:txBody>
      </p:sp>
      <p:pic>
        <p:nvPicPr>
          <p:cNvPr id="71" name="Obrázek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200" y="1600200"/>
            <a:ext cx="6767147" cy="3048264"/>
          </a:xfrm>
          <a:prstGeom prst="rect">
            <a:avLst/>
          </a:prstGeom>
        </p:spPr>
      </p:pic>
      <p:sp>
        <p:nvSpPr>
          <p:cNvPr id="72" name="object 3"/>
          <p:cNvSpPr txBox="1"/>
          <p:nvPr/>
        </p:nvSpPr>
        <p:spPr>
          <a:xfrm>
            <a:off x="872207" y="5094238"/>
            <a:ext cx="758599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1800"/>
              </a:spcAft>
            </a:pPr>
            <a:r>
              <a:rPr lang="cs-CZ" sz="2000" spc="-15" smtClean="0">
                <a:latin typeface="Times New Roman"/>
                <a:cs typeface="Times New Roman"/>
              </a:rPr>
              <a:t>1. Najdu nejbližší nižší (</a:t>
            </a:r>
            <a:r>
              <a:rPr lang="cs-CZ" sz="2000" i="1" spc="-15" smtClean="0">
                <a:latin typeface="Times New Roman"/>
                <a:cs typeface="Times New Roman"/>
              </a:rPr>
              <a:t>k·q</a:t>
            </a:r>
            <a:r>
              <a:rPr lang="en-US" sz="2000" i="1" spc="-15" smtClean="0">
                <a:latin typeface="Times New Roman"/>
                <a:cs typeface="Times New Roman"/>
              </a:rPr>
              <a:t>&lt;Q*</a:t>
            </a:r>
            <a:r>
              <a:rPr lang="cs-CZ" sz="2000" spc="-15">
                <a:latin typeface="Times New Roman"/>
                <a:cs typeface="Times New Roman"/>
              </a:rPr>
              <a:t>) a vyšší (</a:t>
            </a:r>
            <a:r>
              <a:rPr lang="cs-CZ" sz="2000" i="1" spc="-15" smtClean="0">
                <a:latin typeface="Times New Roman"/>
                <a:cs typeface="Times New Roman"/>
              </a:rPr>
              <a:t>k·q</a:t>
            </a:r>
            <a:r>
              <a:rPr lang="en-US" sz="2000" i="1" spc="-15" smtClean="0">
                <a:latin typeface="Times New Roman"/>
                <a:cs typeface="Times New Roman"/>
              </a:rPr>
              <a:t>&gt;Q</a:t>
            </a:r>
            <a:r>
              <a:rPr lang="en-US" sz="2000" i="1" spc="-15">
                <a:latin typeface="Times New Roman"/>
                <a:cs typeface="Times New Roman"/>
              </a:rPr>
              <a:t>*</a:t>
            </a:r>
            <a:r>
              <a:rPr lang="cs-CZ" sz="2000" spc="-15">
                <a:latin typeface="Times New Roman"/>
                <a:cs typeface="Times New Roman"/>
              </a:rPr>
              <a:t>) násobek </a:t>
            </a:r>
            <a:r>
              <a:rPr lang="cs-CZ" sz="2000" spc="-15" smtClean="0">
                <a:latin typeface="Times New Roman"/>
                <a:cs typeface="Times New Roman"/>
              </a:rPr>
              <a:t>minimálního </a:t>
            </a:r>
            <a:r>
              <a:rPr lang="cs-CZ" sz="2000" spc="-15">
                <a:latin typeface="Times New Roman"/>
                <a:cs typeface="Times New Roman"/>
              </a:rPr>
              <a:t>objednacího </a:t>
            </a:r>
            <a:r>
              <a:rPr lang="cs-CZ" sz="2000" spc="-15" smtClean="0">
                <a:latin typeface="Times New Roman"/>
                <a:cs typeface="Times New Roman"/>
              </a:rPr>
              <a:t>množství vzhledem k </a:t>
            </a:r>
            <a:r>
              <a:rPr lang="cs-CZ" sz="2000" i="1" spc="-15">
                <a:latin typeface="Times New Roman"/>
                <a:cs typeface="Times New Roman"/>
              </a:rPr>
              <a:t>Q</a:t>
            </a:r>
            <a:r>
              <a:rPr lang="cs-CZ" sz="2000" i="1" spc="-15" smtClean="0">
                <a:latin typeface="Times New Roman"/>
                <a:cs typeface="Times New Roman"/>
              </a:rPr>
              <a:t>*</a:t>
            </a:r>
            <a:r>
              <a:rPr lang="cs-CZ" sz="2000" spc="-15" smtClean="0">
                <a:latin typeface="Times New Roman"/>
                <a:cs typeface="Times New Roman"/>
              </a:rPr>
              <a:t>.</a:t>
            </a:r>
            <a:endParaRPr lang="cs-CZ" sz="2000" spc="-15">
              <a:latin typeface="Times New Roman"/>
              <a:cs typeface="Times New Roman"/>
            </a:endParaRPr>
          </a:p>
        </p:txBody>
      </p:sp>
      <p:pic>
        <p:nvPicPr>
          <p:cNvPr id="73" name="Obrázek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19400" y="4143974"/>
            <a:ext cx="1052722" cy="514664"/>
          </a:xfrm>
          <a:prstGeom prst="rect">
            <a:avLst/>
          </a:prstGeom>
        </p:spPr>
      </p:pic>
      <p:pic>
        <p:nvPicPr>
          <p:cNvPr id="74" name="Obrázek 7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21724" y="4126907"/>
            <a:ext cx="1097375" cy="536494"/>
          </a:xfrm>
          <a:prstGeom prst="rect">
            <a:avLst/>
          </a:prstGeom>
        </p:spPr>
      </p:pic>
      <p:cxnSp>
        <p:nvCxnSpPr>
          <p:cNvPr id="77" name="Přímá spojnice 76"/>
          <p:cNvCxnSpPr/>
          <p:nvPr/>
        </p:nvCxnSpPr>
        <p:spPr>
          <a:xfrm>
            <a:off x="4267200" y="3179481"/>
            <a:ext cx="0" cy="11880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3357953" y="3043200"/>
            <a:ext cx="0" cy="12240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bject 3"/>
          <p:cNvSpPr txBox="1"/>
          <p:nvPr/>
        </p:nvSpPr>
        <p:spPr>
          <a:xfrm>
            <a:off x="866111" y="6064032"/>
            <a:ext cx="758599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000" spc="-15" smtClean="0">
                <a:latin typeface="Times New Roman"/>
                <a:cs typeface="Times New Roman"/>
              </a:rPr>
              <a:t>2. Spočtu </a:t>
            </a:r>
            <a:r>
              <a:rPr lang="cs-CZ" sz="2000" i="1" spc="-15" smtClean="0">
                <a:latin typeface="Times New Roman"/>
                <a:cs typeface="Times New Roman"/>
              </a:rPr>
              <a:t>N(k·q</a:t>
            </a:r>
            <a:r>
              <a:rPr lang="en-US" sz="2000" i="1" spc="-15">
                <a:latin typeface="Times New Roman"/>
                <a:cs typeface="Times New Roman"/>
              </a:rPr>
              <a:t>&lt;Q*</a:t>
            </a:r>
            <a:r>
              <a:rPr lang="cs-CZ" sz="2000" i="1" spc="-15">
                <a:latin typeface="Times New Roman"/>
                <a:cs typeface="Times New Roman"/>
              </a:rPr>
              <a:t>)</a:t>
            </a:r>
            <a:r>
              <a:rPr lang="cs-CZ" sz="2000" spc="-15">
                <a:latin typeface="Times New Roman"/>
                <a:cs typeface="Times New Roman"/>
              </a:rPr>
              <a:t> </a:t>
            </a:r>
            <a:r>
              <a:rPr lang="cs-CZ" sz="2000" spc="-15" smtClean="0">
                <a:latin typeface="Times New Roman"/>
                <a:cs typeface="Times New Roman"/>
              </a:rPr>
              <a:t>a </a:t>
            </a:r>
            <a:r>
              <a:rPr lang="cs-CZ" sz="2000" i="1" spc="-15" smtClean="0">
                <a:latin typeface="Times New Roman"/>
                <a:cs typeface="Times New Roman"/>
              </a:rPr>
              <a:t>N(k·q</a:t>
            </a:r>
            <a:r>
              <a:rPr lang="en-US" sz="2000" i="1" spc="-15" smtClean="0">
                <a:latin typeface="Times New Roman"/>
                <a:cs typeface="Times New Roman"/>
              </a:rPr>
              <a:t>&gt;Q</a:t>
            </a:r>
            <a:r>
              <a:rPr lang="en-US" sz="2000" i="1" spc="-15">
                <a:latin typeface="Times New Roman"/>
                <a:cs typeface="Times New Roman"/>
              </a:rPr>
              <a:t>*</a:t>
            </a:r>
            <a:r>
              <a:rPr lang="cs-CZ" sz="2000" i="1" spc="-15" smtClean="0">
                <a:latin typeface="Times New Roman"/>
                <a:cs typeface="Times New Roman"/>
              </a:rPr>
              <a:t>), k·q </a:t>
            </a:r>
            <a:r>
              <a:rPr lang="cs-CZ" sz="2000" spc="-15" smtClean="0">
                <a:latin typeface="Times New Roman"/>
                <a:cs typeface="Times New Roman"/>
              </a:rPr>
              <a:t>s nižšími náklady je </a:t>
            </a:r>
            <a:r>
              <a:rPr lang="cs-CZ" sz="2000" i="1" spc="-15" smtClean="0">
                <a:latin typeface="Times New Roman"/>
                <a:cs typeface="Times New Roman"/>
              </a:rPr>
              <a:t>Q*</a:t>
            </a:r>
            <a:r>
              <a:rPr lang="cs-CZ" sz="2000" spc="-15" smtClean="0">
                <a:latin typeface="Times New Roman"/>
                <a:cs typeface="Times New Roman"/>
              </a:rPr>
              <a:t>.</a:t>
            </a:r>
            <a:r>
              <a:rPr lang="cs-CZ" sz="2000" i="1" spc="-15" smtClean="0">
                <a:latin typeface="Times New Roman"/>
                <a:cs typeface="Times New Roman"/>
              </a:rPr>
              <a:t> </a:t>
            </a:r>
            <a:endParaRPr sz="2000" i="1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3535045" cy="1795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Veli</a:t>
            </a:r>
            <a:r>
              <a:rPr sz="2000" u="heavy" spc="-30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0" dirty="0">
                <a:latin typeface="Times New Roman"/>
                <a:cs typeface="Times New Roman"/>
              </a:rPr>
              <a:t>s</a:t>
            </a:r>
            <a:r>
              <a:rPr sz="2000" u="heavy" spc="-10" dirty="0">
                <a:latin typeface="Times New Roman"/>
                <a:cs typeface="Times New Roman"/>
              </a:rPr>
              <a:t>t</a:t>
            </a:r>
            <a:r>
              <a:rPr sz="2000" u="heavy" spc="2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ž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S</a:t>
            </a:r>
            <a:r>
              <a:rPr sz="2025" i="1" spc="-15" baseline="-20576" dirty="0">
                <a:latin typeface="Times New Roman"/>
                <a:cs typeface="Times New Roman"/>
              </a:rPr>
              <a:t>1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0" dirty="0">
                <a:latin typeface="Times New Roman"/>
                <a:cs typeface="Times New Roman"/>
              </a:rPr>
              <a:t>S</a:t>
            </a:r>
            <a:r>
              <a:rPr sz="2025" i="1" spc="-15" baseline="-20576" dirty="0">
                <a:latin typeface="Times New Roman"/>
                <a:cs typeface="Times New Roman"/>
              </a:rPr>
              <a:t>2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-20" dirty="0">
                <a:latin typeface="Times New Roman"/>
                <a:cs typeface="Times New Roman"/>
              </a:rPr>
              <a:t> …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0" dirty="0">
                <a:latin typeface="Times New Roman"/>
                <a:cs typeface="Times New Roman"/>
              </a:rPr>
              <a:t>S</a:t>
            </a:r>
            <a:r>
              <a:rPr sz="2025" i="1" spc="-15" baseline="-20576" dirty="0">
                <a:latin typeface="Times New Roman"/>
                <a:cs typeface="Times New Roman"/>
              </a:rPr>
              <a:t>k</a:t>
            </a:r>
            <a:endParaRPr sz="2025" baseline="-20576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15" dirty="0">
                <a:latin typeface="Times New Roman"/>
                <a:cs typeface="Times New Roman"/>
              </a:rPr>
              <a:t>Q</a:t>
            </a:r>
            <a:r>
              <a:rPr sz="2025" i="1" spc="-7" baseline="-20576" dirty="0">
                <a:latin typeface="Times New Roman"/>
                <a:cs typeface="Times New Roman"/>
              </a:rPr>
              <a:t>i </a:t>
            </a:r>
            <a:r>
              <a:rPr sz="2025" i="1" spc="-247" baseline="-20576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=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10" dirty="0">
                <a:latin typeface="Times New Roman"/>
                <a:cs typeface="Times New Roman"/>
              </a:rPr>
              <a:t>i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15">
                <a:latin typeface="Times New Roman"/>
                <a:cs typeface="Times New Roman"/>
              </a:rPr>
              <a:t>=</a:t>
            </a:r>
            <a:r>
              <a:rPr sz="2000" i="1" spc="5">
                <a:latin typeface="Times New Roman"/>
                <a:cs typeface="Times New Roman"/>
              </a:rPr>
              <a:t> </a:t>
            </a:r>
            <a:r>
              <a:rPr sz="2000" i="1" smtClean="0">
                <a:latin typeface="Times New Roman"/>
                <a:cs typeface="Times New Roman"/>
              </a:rPr>
              <a:t>1</a:t>
            </a:r>
            <a:r>
              <a:rPr lang="cs-CZ" sz="2000" i="1" spc="-5" dirty="0">
                <a:latin typeface="Times New Roman"/>
                <a:cs typeface="Times New Roman"/>
              </a:rPr>
              <a:t>,</a:t>
            </a:r>
            <a:r>
              <a:rPr sz="2000" i="1" spc="-20" smtClean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2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Times New Roman"/>
                <a:cs typeface="Times New Roman"/>
              </a:rPr>
              <a:t>…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imes New Roman"/>
                <a:cs typeface="Times New Roman"/>
              </a:rPr>
              <a:t>Dále z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á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25" i="1" spc="-7" baseline="-20576" dirty="0">
                <a:latin typeface="Times New Roman"/>
                <a:cs typeface="Times New Roman"/>
              </a:rPr>
              <a:t>s</a:t>
            </a:r>
            <a:r>
              <a:rPr sz="2025" i="1" spc="0" baseline="-20576" dirty="0">
                <a:latin typeface="Times New Roman"/>
                <a:cs typeface="Times New Roman"/>
              </a:rPr>
              <a:t>i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25" i="1" spc="0" baseline="-20576" dirty="0">
                <a:latin typeface="Times New Roman"/>
                <a:cs typeface="Times New Roman"/>
              </a:rPr>
              <a:t>ji</a:t>
            </a:r>
            <a:r>
              <a:rPr sz="2000" i="1" spc="-5" dirty="0">
                <a:latin typeface="Times New Roman"/>
                <a:cs typeface="Times New Roman"/>
              </a:rPr>
              <a:t>,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c</a:t>
            </a:r>
            <a:r>
              <a:rPr sz="2025" i="1" spc="-7" baseline="-20576" dirty="0">
                <a:latin typeface="Times New Roman"/>
                <a:cs typeface="Times New Roman"/>
              </a:rPr>
              <a:t>i</a:t>
            </a:r>
            <a:endParaRPr sz="2025" baseline="-20576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630" y="3094544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549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6280" y="3094544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>
                <a:moveTo>
                  <a:pt x="0" y="0"/>
                </a:moveTo>
                <a:lnTo>
                  <a:pt x="204914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29261" y="3665437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349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8396" y="3665437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561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0659" y="3665437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>
                <a:moveTo>
                  <a:pt x="0" y="0"/>
                </a:moveTo>
                <a:lnTo>
                  <a:pt x="246517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42075" y="4352351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4" h="14604">
                <a:moveTo>
                  <a:pt x="0" y="14215"/>
                </a:moveTo>
                <a:lnTo>
                  <a:pt x="24776" y="0"/>
                </a:lnTo>
              </a:path>
            </a:pathLst>
          </a:custGeom>
          <a:ln w="8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6851" y="4356386"/>
            <a:ext cx="36195" cy="202565"/>
          </a:xfrm>
          <a:custGeom>
            <a:avLst/>
            <a:gdLst/>
            <a:ahLst/>
            <a:cxnLst/>
            <a:rect l="l" t="t" r="r" b="b"/>
            <a:pathLst>
              <a:path w="36194" h="202564">
                <a:moveTo>
                  <a:pt x="0" y="0"/>
                </a:moveTo>
                <a:lnTo>
                  <a:pt x="35766" y="202312"/>
                </a:lnTo>
              </a:path>
            </a:pathLst>
          </a:custGeom>
          <a:ln w="16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6952" y="4017367"/>
            <a:ext cx="47625" cy="541655"/>
          </a:xfrm>
          <a:custGeom>
            <a:avLst/>
            <a:gdLst/>
            <a:ahLst/>
            <a:cxnLst/>
            <a:rect l="l" t="t" r="r" b="b"/>
            <a:pathLst>
              <a:path w="47625" h="541654">
                <a:moveTo>
                  <a:pt x="0" y="541330"/>
                </a:moveTo>
                <a:lnTo>
                  <a:pt x="47577" y="0"/>
                </a:lnTo>
              </a:path>
            </a:pathLst>
          </a:custGeom>
          <a:ln w="82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54529" y="4017367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>
                <a:moveTo>
                  <a:pt x="0" y="0"/>
                </a:moveTo>
                <a:lnTo>
                  <a:pt x="707302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3903" y="4951140"/>
            <a:ext cx="450215" cy="0"/>
          </a:xfrm>
          <a:custGeom>
            <a:avLst/>
            <a:gdLst/>
            <a:ahLst/>
            <a:cxnLst/>
            <a:rect l="l" t="t" r="r" b="b"/>
            <a:pathLst>
              <a:path w="450214">
                <a:moveTo>
                  <a:pt x="0" y="0"/>
                </a:moveTo>
                <a:lnTo>
                  <a:pt x="449770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72167" y="4951140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>
                <a:moveTo>
                  <a:pt x="0" y="0"/>
                </a:moveTo>
                <a:lnTo>
                  <a:pt x="710126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44400" y="5003110"/>
            <a:ext cx="25400" cy="14604"/>
          </a:xfrm>
          <a:custGeom>
            <a:avLst/>
            <a:gdLst/>
            <a:ahLst/>
            <a:cxnLst/>
            <a:rect l="l" t="t" r="r" b="b"/>
            <a:pathLst>
              <a:path w="25400" h="14604">
                <a:moveTo>
                  <a:pt x="0" y="14166"/>
                </a:moveTo>
                <a:lnTo>
                  <a:pt x="25157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9557" y="5007051"/>
            <a:ext cx="36195" cy="203200"/>
          </a:xfrm>
          <a:custGeom>
            <a:avLst/>
            <a:gdLst/>
            <a:ahLst/>
            <a:cxnLst/>
            <a:rect l="l" t="t" r="r" b="b"/>
            <a:pathLst>
              <a:path w="36194" h="203200">
                <a:moveTo>
                  <a:pt x="0" y="0"/>
                </a:moveTo>
                <a:lnTo>
                  <a:pt x="35790" y="202751"/>
                </a:lnTo>
              </a:path>
            </a:pathLst>
          </a:custGeom>
          <a:ln w="16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09277" y="4668091"/>
            <a:ext cx="48260" cy="542290"/>
          </a:xfrm>
          <a:custGeom>
            <a:avLst/>
            <a:gdLst/>
            <a:ahLst/>
            <a:cxnLst/>
            <a:rect l="l" t="t" r="r" b="b"/>
            <a:pathLst>
              <a:path w="48260" h="542289">
                <a:moveTo>
                  <a:pt x="0" y="541712"/>
                </a:moveTo>
                <a:lnTo>
                  <a:pt x="47958" y="0"/>
                </a:lnTo>
              </a:path>
            </a:pathLst>
          </a:custGeom>
          <a:ln w="82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57235" y="4668091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>
                <a:moveTo>
                  <a:pt x="0" y="0"/>
                </a:moveTo>
                <a:lnTo>
                  <a:pt x="741157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95294" y="557866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328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68129" y="557866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5912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40363" y="5653861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4" h="14604">
                <a:moveTo>
                  <a:pt x="0" y="14166"/>
                </a:moveTo>
                <a:lnTo>
                  <a:pt x="24752" y="0"/>
                </a:lnTo>
              </a:path>
            </a:pathLst>
          </a:custGeom>
          <a:ln w="8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5115" y="5658192"/>
            <a:ext cx="36195" cy="202565"/>
          </a:xfrm>
          <a:custGeom>
            <a:avLst/>
            <a:gdLst/>
            <a:ahLst/>
            <a:cxnLst/>
            <a:rect l="l" t="t" r="r" b="b"/>
            <a:pathLst>
              <a:path w="36194" h="202564">
                <a:moveTo>
                  <a:pt x="0" y="0"/>
                </a:moveTo>
                <a:lnTo>
                  <a:pt x="36171" y="202336"/>
                </a:lnTo>
              </a:path>
            </a:pathLst>
          </a:custGeom>
          <a:ln w="16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05215" y="5318841"/>
            <a:ext cx="47625" cy="542290"/>
          </a:xfrm>
          <a:custGeom>
            <a:avLst/>
            <a:gdLst/>
            <a:ahLst/>
            <a:cxnLst/>
            <a:rect l="l" t="t" r="r" b="b"/>
            <a:pathLst>
              <a:path w="47625" h="542289">
                <a:moveTo>
                  <a:pt x="0" y="541688"/>
                </a:moveTo>
                <a:lnTo>
                  <a:pt x="47577" y="0"/>
                </a:lnTo>
              </a:path>
            </a:pathLst>
          </a:custGeom>
          <a:ln w="82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2793" y="5318841"/>
            <a:ext cx="957580" cy="0"/>
          </a:xfrm>
          <a:custGeom>
            <a:avLst/>
            <a:gdLst/>
            <a:ahLst/>
            <a:cxnLst/>
            <a:rect l="l" t="t" r="r" b="b"/>
            <a:pathLst>
              <a:path w="957579">
                <a:moveTo>
                  <a:pt x="0" y="0"/>
                </a:moveTo>
                <a:lnTo>
                  <a:pt x="957347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7457" y="6233348"/>
            <a:ext cx="25400" cy="14604"/>
          </a:xfrm>
          <a:custGeom>
            <a:avLst/>
            <a:gdLst/>
            <a:ahLst/>
            <a:cxnLst/>
            <a:rect l="l" t="t" r="r" b="b"/>
            <a:pathLst>
              <a:path w="25400" h="14604">
                <a:moveTo>
                  <a:pt x="0" y="14170"/>
                </a:moveTo>
                <a:lnTo>
                  <a:pt x="25172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62629" y="6237683"/>
            <a:ext cx="36195" cy="93980"/>
          </a:xfrm>
          <a:custGeom>
            <a:avLst/>
            <a:gdLst/>
            <a:ahLst/>
            <a:cxnLst/>
            <a:rect l="l" t="t" r="r" b="b"/>
            <a:pathLst>
              <a:path w="36194" h="93979">
                <a:moveTo>
                  <a:pt x="0" y="0"/>
                </a:moveTo>
                <a:lnTo>
                  <a:pt x="35778" y="93689"/>
                </a:lnTo>
              </a:path>
            </a:pathLst>
          </a:custGeom>
          <a:ln w="161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02337" y="6064459"/>
            <a:ext cx="48260" cy="267335"/>
          </a:xfrm>
          <a:custGeom>
            <a:avLst/>
            <a:gdLst/>
            <a:ahLst/>
            <a:cxnLst/>
            <a:rect l="l" t="t" r="r" b="b"/>
            <a:pathLst>
              <a:path w="48260" h="267335">
                <a:moveTo>
                  <a:pt x="0" y="266913"/>
                </a:moveTo>
                <a:lnTo>
                  <a:pt x="47958" y="0"/>
                </a:lnTo>
              </a:path>
            </a:pathLst>
          </a:custGeom>
          <a:ln w="82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50295" y="6064459"/>
            <a:ext cx="1417320" cy="0"/>
          </a:xfrm>
          <a:custGeom>
            <a:avLst/>
            <a:gdLst/>
            <a:ahLst/>
            <a:cxnLst/>
            <a:rect l="l" t="t" r="r" b="b"/>
            <a:pathLst>
              <a:path w="1417320">
                <a:moveTo>
                  <a:pt x="0" y="0"/>
                </a:moveTo>
                <a:lnTo>
                  <a:pt x="1417280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22840" y="2918514"/>
            <a:ext cx="172212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  <a:tabLst>
                <a:tab pos="811530" algn="l"/>
                <a:tab pos="1111250" algn="l"/>
              </a:tabLst>
            </a:pPr>
            <a:r>
              <a:rPr sz="1500" i="1" spc="10" dirty="0">
                <a:latin typeface="Times New Roman"/>
                <a:cs typeface="Times New Roman"/>
              </a:rPr>
              <a:t>N</a:t>
            </a:r>
            <a:r>
              <a:rPr sz="1500" i="1" spc="-204" dirty="0">
                <a:latin typeface="Times New Roman"/>
                <a:cs typeface="Times New Roman"/>
              </a:rPr>
              <a:t> </a:t>
            </a:r>
            <a:r>
              <a:rPr sz="2000" spc="-240" dirty="0">
                <a:latin typeface="Symbol"/>
                <a:cs typeface="Symbol"/>
              </a:rPr>
              <a:t></a:t>
            </a:r>
            <a:r>
              <a:rPr sz="1500" i="1" spc="10" dirty="0">
                <a:latin typeface="Times New Roman"/>
                <a:cs typeface="Times New Roman"/>
              </a:rPr>
              <a:t>Q</a:t>
            </a:r>
            <a:r>
              <a:rPr sz="1500" i="1" spc="65" dirty="0">
                <a:latin typeface="Times New Roman"/>
                <a:cs typeface="Times New Roman"/>
              </a:rPr>
              <a:t> </a:t>
            </a:r>
            <a:r>
              <a:rPr sz="2000" spc="-170" dirty="0">
                <a:latin typeface="Symbol"/>
                <a:cs typeface="Symbol"/>
              </a:rPr>
              <a:t></a:t>
            </a:r>
            <a:r>
              <a:rPr sz="2000" spc="-27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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i="1" spc="10" dirty="0">
                <a:latin typeface="Times New Roman"/>
                <a:cs typeface="Times New Roman"/>
              </a:rPr>
              <a:t>Q</a:t>
            </a:r>
            <a:r>
              <a:rPr sz="1500" i="1" spc="185" dirty="0">
                <a:latin typeface="Times New Roman"/>
                <a:cs typeface="Times New Roman"/>
              </a:rPr>
              <a:t> </a:t>
            </a:r>
            <a:r>
              <a:rPr sz="1500" spc="95" dirty="0">
                <a:latin typeface="Symbol"/>
                <a:cs typeface="Symbol"/>
              </a:rPr>
              <a:t>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  <a:p>
            <a:pPr marL="351790">
              <a:lnSpc>
                <a:spcPts val="62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22846" y="5980416"/>
            <a:ext cx="642620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10" dirty="0">
                <a:latin typeface="Times New Roman"/>
                <a:cs typeface="Times New Roman"/>
              </a:rPr>
              <a:t>N</a:t>
            </a:r>
            <a:r>
              <a:rPr sz="1500" i="1" spc="-195" dirty="0">
                <a:latin typeface="Times New Roman"/>
                <a:cs typeface="Times New Roman"/>
              </a:rPr>
              <a:t> </a:t>
            </a:r>
            <a:r>
              <a:rPr sz="2450" spc="-459" dirty="0">
                <a:latin typeface="Symbol"/>
                <a:cs typeface="Symbol"/>
              </a:rPr>
              <a:t></a:t>
            </a:r>
            <a:r>
              <a:rPr sz="1500" i="1" spc="10" dirty="0">
                <a:latin typeface="Times New Roman"/>
                <a:cs typeface="Times New Roman"/>
              </a:rPr>
              <a:t>Q</a:t>
            </a:r>
            <a:r>
              <a:rPr sz="1500" i="1" dirty="0">
                <a:latin typeface="Times New Roman"/>
                <a:cs typeface="Times New Roman"/>
              </a:rPr>
              <a:t> </a:t>
            </a:r>
            <a:r>
              <a:rPr sz="1500" i="1" spc="-75" dirty="0">
                <a:latin typeface="Times New Roman"/>
                <a:cs typeface="Times New Roman"/>
              </a:rPr>
              <a:t> </a:t>
            </a:r>
            <a:r>
              <a:rPr sz="2450" spc="-150" dirty="0">
                <a:latin typeface="Symbol"/>
                <a:cs typeface="Symbol"/>
              </a:rPr>
              <a:t></a:t>
            </a:r>
            <a:r>
              <a:rPr sz="1500" spc="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3766" y="5952400"/>
            <a:ext cx="233679" cy="523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" algn="ctr">
              <a:lnSpc>
                <a:spcPts val="795"/>
              </a:lnSpc>
            </a:pPr>
            <a:r>
              <a:rPr sz="900" i="1" spc="-5" dirty="0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2350"/>
              </a:lnSpc>
            </a:pPr>
            <a:r>
              <a:rPr sz="2300" spc="-20" dirty="0">
                <a:latin typeface="Symbol"/>
                <a:cs typeface="Symbol"/>
              </a:rPr>
              <a:t></a:t>
            </a:r>
            <a:endParaRPr sz="2300">
              <a:latin typeface="Symbol"/>
              <a:cs typeface="Symbol"/>
            </a:endParaRPr>
          </a:p>
          <a:p>
            <a:pPr marL="5715" algn="ctr">
              <a:lnSpc>
                <a:spcPts val="955"/>
              </a:lnSpc>
            </a:pPr>
            <a:r>
              <a:rPr sz="900" i="1" spc="60" dirty="0">
                <a:latin typeface="Times New Roman"/>
                <a:cs typeface="Times New Roman"/>
              </a:rPr>
              <a:t>i</a:t>
            </a:r>
            <a:r>
              <a:rPr sz="900" spc="-55" dirty="0">
                <a:latin typeface="Symbol"/>
                <a:cs typeface="Symbol"/>
              </a:rPr>
              <a:t>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93322" y="2935770"/>
            <a:ext cx="208597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4015" algn="l"/>
                <a:tab pos="839469" algn="l"/>
                <a:tab pos="1116330" algn="l"/>
                <a:tab pos="1345565" algn="l"/>
                <a:tab pos="1817370" algn="l"/>
              </a:tabLst>
            </a:pPr>
            <a:r>
              <a:rPr sz="3450" spc="-30" baseline="1207" dirty="0">
                <a:latin typeface="Symbol"/>
                <a:cs typeface="Symbol"/>
              </a:rPr>
              <a:t></a:t>
            </a:r>
            <a:r>
              <a:rPr sz="3450" spc="-30" baseline="1207" dirty="0">
                <a:latin typeface="Times New Roman"/>
                <a:cs typeface="Times New Roman"/>
              </a:rPr>
              <a:t>	</a:t>
            </a:r>
            <a:r>
              <a:rPr sz="900" i="1" spc="-5" dirty="0">
                <a:latin typeface="Times New Roman"/>
                <a:cs typeface="Times New Roman"/>
              </a:rPr>
              <a:t>i	</a:t>
            </a:r>
            <a:r>
              <a:rPr sz="900" i="1" spc="25" dirty="0">
                <a:latin typeface="Times New Roman"/>
                <a:cs typeface="Times New Roman"/>
              </a:rPr>
              <a:t>s</a:t>
            </a:r>
            <a:r>
              <a:rPr sz="900" i="1" spc="-5" dirty="0">
                <a:latin typeface="Times New Roman"/>
                <a:cs typeface="Times New Roman"/>
              </a:rPr>
              <a:t>i</a:t>
            </a:r>
            <a:r>
              <a:rPr sz="900" i="1" dirty="0">
                <a:latin typeface="Times New Roman"/>
                <a:cs typeface="Times New Roman"/>
              </a:rPr>
              <a:t>	</a:t>
            </a:r>
            <a:r>
              <a:rPr sz="900" i="1" spc="-5" dirty="0">
                <a:latin typeface="Times New Roman"/>
                <a:cs typeface="Times New Roman"/>
              </a:rPr>
              <a:t>i</a:t>
            </a:r>
            <a:r>
              <a:rPr sz="900" i="1" dirty="0">
                <a:latin typeface="Times New Roman"/>
                <a:cs typeface="Times New Roman"/>
              </a:rPr>
              <a:t>	</a:t>
            </a:r>
            <a:r>
              <a:rPr sz="3450" spc="-30" baseline="1207" dirty="0">
                <a:latin typeface="Symbol"/>
                <a:cs typeface="Symbol"/>
              </a:rPr>
              <a:t></a:t>
            </a:r>
            <a:r>
              <a:rPr sz="3450" baseline="1207" dirty="0">
                <a:latin typeface="Times New Roman"/>
                <a:cs typeface="Times New Roman"/>
              </a:rPr>
              <a:t>	</a:t>
            </a:r>
            <a:r>
              <a:rPr sz="2250" baseline="14814" dirty="0">
                <a:latin typeface="Symbol"/>
                <a:cs typeface="Symbol"/>
              </a:rPr>
              <a:t></a:t>
            </a:r>
            <a:r>
              <a:rPr sz="2250" spc="-277" baseline="14814" dirty="0">
                <a:latin typeface="Times New Roman"/>
                <a:cs typeface="Times New Roman"/>
              </a:rPr>
              <a:t> </a:t>
            </a:r>
            <a:r>
              <a:rPr sz="2250" i="1" spc="7" baseline="14814" dirty="0">
                <a:latin typeface="Times New Roman"/>
                <a:cs typeface="Times New Roman"/>
              </a:rPr>
              <a:t>n</a:t>
            </a:r>
            <a:r>
              <a:rPr sz="2250" i="1" spc="-322" baseline="14814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ji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23963" y="3222943"/>
            <a:ext cx="1511935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44930" algn="l"/>
              </a:tabLst>
            </a:pPr>
            <a:r>
              <a:rPr sz="900" i="1" spc="60" dirty="0">
                <a:latin typeface="Times New Roman"/>
                <a:cs typeface="Times New Roman"/>
              </a:rPr>
              <a:t>i</a:t>
            </a:r>
            <a:r>
              <a:rPr sz="900" spc="-55" dirty="0">
                <a:latin typeface="Symbol"/>
                <a:cs typeface="Symbol"/>
              </a:rPr>
              <a:t>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r>
              <a:rPr sz="900" dirty="0">
                <a:latin typeface="Times New Roman"/>
                <a:cs typeface="Times New Roman"/>
              </a:rPr>
              <a:t>	</a:t>
            </a:r>
            <a:r>
              <a:rPr sz="900" i="1" spc="60" dirty="0">
                <a:latin typeface="Times New Roman"/>
                <a:cs typeface="Times New Roman"/>
              </a:rPr>
              <a:t>i</a:t>
            </a:r>
            <a:r>
              <a:rPr sz="900" spc="-55" dirty="0">
                <a:latin typeface="Symbol"/>
                <a:cs typeface="Symbol"/>
              </a:rPr>
              <a:t>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49793" y="6077316"/>
            <a:ext cx="1398270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Times New Roman"/>
                <a:cs typeface="Times New Roman"/>
              </a:rPr>
              <a:t>2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60" dirty="0">
                <a:latin typeface="Times New Roman"/>
                <a:cs typeface="Times New Roman"/>
              </a:rPr>
              <a:t> </a:t>
            </a:r>
            <a:r>
              <a:rPr sz="1500" i="1" spc="50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-120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r>
              <a:rPr sz="1500" i="1" spc="-215" dirty="0">
                <a:latin typeface="Times New Roman"/>
                <a:cs typeface="Times New Roman"/>
              </a:rPr>
              <a:t> </a:t>
            </a:r>
            <a:r>
              <a:rPr sz="1350" i="1" baseline="-24691" dirty="0">
                <a:latin typeface="Times New Roman"/>
                <a:cs typeface="Times New Roman"/>
              </a:rPr>
              <a:t>j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-127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i="1" spc="10" dirty="0">
                <a:latin typeface="Times New Roman"/>
                <a:cs typeface="Times New Roman"/>
              </a:rPr>
              <a:t>n</a:t>
            </a:r>
            <a:r>
              <a:rPr sz="1350" i="1" spc="37" baseline="-24691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165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i="1" spc="-15" dirty="0">
                <a:latin typeface="Times New Roman"/>
                <a:cs typeface="Times New Roman"/>
              </a:rPr>
              <a:t>c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-120" baseline="-24691" dirty="0">
                <a:latin typeface="Times New Roman"/>
                <a:cs typeface="Times New Roman"/>
              </a:rPr>
              <a:t> </a:t>
            </a:r>
            <a:r>
              <a:rPr sz="1500" spc="95" dirty="0">
                <a:latin typeface="Symbol"/>
                <a:cs typeface="Symbol"/>
              </a:rPr>
              <a:t>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22005" y="5606471"/>
            <a:ext cx="39941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Times New Roman"/>
                <a:cs typeface="Times New Roman"/>
              </a:rPr>
              <a:t>2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r>
              <a:rPr sz="1500" i="1" spc="-215" dirty="0">
                <a:latin typeface="Times New Roman"/>
                <a:cs typeface="Times New Roman"/>
              </a:rPr>
              <a:t> </a:t>
            </a:r>
            <a:r>
              <a:rPr sz="1350" i="1" baseline="-24691" dirty="0">
                <a:latin typeface="Times New Roman"/>
                <a:cs typeface="Times New Roman"/>
              </a:rPr>
              <a:t>ji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6226" y="5331686"/>
            <a:ext cx="91757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10" dirty="0">
                <a:latin typeface="Times New Roman"/>
                <a:cs typeface="Times New Roman"/>
              </a:rPr>
              <a:t>n</a:t>
            </a:r>
            <a:r>
              <a:rPr sz="1350" i="1" spc="37" baseline="-24691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157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i="1" spc="-15" dirty="0">
                <a:latin typeface="Times New Roman"/>
                <a:cs typeface="Times New Roman"/>
              </a:rPr>
              <a:t>c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-120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60" dirty="0">
                <a:latin typeface="Times New Roman"/>
                <a:cs typeface="Times New Roman"/>
              </a:rPr>
              <a:t> </a:t>
            </a:r>
            <a:r>
              <a:rPr sz="1500" i="1" spc="50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10668" y="5342056"/>
            <a:ext cx="789940" cy="34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35" dirty="0">
                <a:latin typeface="Times New Roman"/>
                <a:cs typeface="Times New Roman"/>
              </a:rPr>
              <a:t>o</a:t>
            </a:r>
            <a:r>
              <a:rPr sz="1350" spc="-7" baseline="43209" dirty="0">
                <a:latin typeface="Times New Roman"/>
                <a:cs typeface="Times New Roman"/>
              </a:rPr>
              <a:t>*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22" baseline="43209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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2250" i="1" spc="75" baseline="35185" dirty="0">
                <a:latin typeface="Times New Roman"/>
                <a:cs typeface="Times New Roman"/>
              </a:rPr>
              <a:t>S</a:t>
            </a:r>
            <a:r>
              <a:rPr sz="1350" i="1" spc="-7" baseline="37037" dirty="0">
                <a:latin typeface="Times New Roman"/>
                <a:cs typeface="Times New Roman"/>
              </a:rPr>
              <a:t>i</a:t>
            </a:r>
            <a:r>
              <a:rPr sz="1350" i="1" baseline="37037" dirty="0">
                <a:latin typeface="Times New Roman"/>
                <a:cs typeface="Times New Roman"/>
              </a:rPr>
              <a:t>   </a:t>
            </a:r>
            <a:r>
              <a:rPr sz="1350" i="1" spc="-60" baseline="37037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75596" y="4978963"/>
            <a:ext cx="695960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50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-120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i="1" spc="-15" dirty="0">
                <a:latin typeface="Times New Roman"/>
                <a:cs typeface="Times New Roman"/>
              </a:rPr>
              <a:t>c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-120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10" dirty="0">
                <a:latin typeface="Times New Roman"/>
                <a:cs typeface="Times New Roman"/>
              </a:rPr>
              <a:t>n</a:t>
            </a:r>
            <a:r>
              <a:rPr sz="1350" i="1" spc="37" baseline="-24691" dirty="0">
                <a:latin typeface="Times New Roman"/>
                <a:cs typeface="Times New Roman"/>
              </a:rPr>
              <a:t>si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10206" y="4681020"/>
            <a:ext cx="53022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Times New Roman"/>
                <a:cs typeface="Times New Roman"/>
              </a:rPr>
              <a:t>2</a:t>
            </a:r>
            <a:r>
              <a:rPr sz="1500" spc="-204" dirty="0">
                <a:latin typeface="Times New Roman"/>
                <a:cs typeface="Times New Roman"/>
              </a:rPr>
              <a:t> </a:t>
            </a:r>
            <a:r>
              <a:rPr sz="1500" spc="90" dirty="0">
                <a:latin typeface="Symbol"/>
                <a:cs typeface="Symbol"/>
              </a:rPr>
              <a:t>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72881" y="4827003"/>
            <a:ext cx="132080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71971" y="4704178"/>
            <a:ext cx="38798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235" dirty="0">
                <a:latin typeface="Times New Roman"/>
                <a:cs typeface="Times New Roman"/>
              </a:rPr>
              <a:t> </a:t>
            </a:r>
            <a:r>
              <a:rPr sz="1500" i="1" spc="10" dirty="0">
                <a:latin typeface="Times New Roman"/>
                <a:cs typeface="Times New Roman"/>
              </a:rPr>
              <a:t>Q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07521" y="4827003"/>
            <a:ext cx="34099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sz="1500" i="1" dirty="0">
                <a:latin typeface="Times New Roman"/>
                <a:cs typeface="Times New Roman"/>
              </a:rPr>
              <a:t>t	</a:t>
            </a:r>
            <a:r>
              <a:rPr sz="1500" spc="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57165" y="4151340"/>
            <a:ext cx="726440" cy="437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  <a:tab pos="591820" algn="l"/>
                <a:tab pos="713105" algn="l"/>
              </a:tabLst>
            </a:pPr>
            <a:r>
              <a:rPr sz="900" i="1" u="sng" spc="-5" dirty="0">
                <a:latin typeface="Times New Roman"/>
                <a:cs typeface="Times New Roman"/>
              </a:rPr>
              <a:t> 	i 	</a:t>
            </a:r>
            <a:r>
              <a:rPr sz="900" i="1" u="sng" dirty="0">
                <a:latin typeface="Times New Roman"/>
                <a:cs typeface="Times New Roman"/>
              </a:rPr>
              <a:t>ji</a:t>
            </a:r>
            <a:r>
              <a:rPr sz="900" i="1" u="sng" spc="-5" dirty="0">
                <a:latin typeface="Times New Roman"/>
                <a:cs typeface="Times New Roman"/>
              </a:rPr>
              <a:t> </a:t>
            </a:r>
            <a:r>
              <a:rPr sz="900" i="1" u="sng" dirty="0"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285"/>
              </a:spcBef>
            </a:pP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10" dirty="0">
                <a:latin typeface="Times New Roman"/>
                <a:cs typeface="Times New Roman"/>
              </a:rPr>
              <a:t>n</a:t>
            </a:r>
            <a:r>
              <a:rPr sz="1350" i="1" spc="37" baseline="-24691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157" baseline="-24691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i="1" spc="-15" dirty="0">
                <a:latin typeface="Times New Roman"/>
                <a:cs typeface="Times New Roman"/>
              </a:rPr>
              <a:t>c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70138" y="4029820"/>
            <a:ext cx="57150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Times New Roman"/>
                <a:cs typeface="Times New Roman"/>
              </a:rPr>
              <a:t>2</a:t>
            </a:r>
            <a:r>
              <a:rPr sz="1500" spc="-204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60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S</a:t>
            </a:r>
            <a:r>
              <a:rPr sz="1500" i="1" dirty="0">
                <a:latin typeface="Times New Roman"/>
                <a:cs typeface="Times New Roman"/>
              </a:rPr>
              <a:t> </a:t>
            </a:r>
            <a:r>
              <a:rPr sz="1500" i="1" spc="-8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07520" y="4163061"/>
            <a:ext cx="394970" cy="243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60" dirty="0">
                <a:latin typeface="Times New Roman"/>
                <a:cs typeface="Times New Roman"/>
              </a:rPr>
              <a:t>Q</a:t>
            </a:r>
            <a:r>
              <a:rPr sz="1350" spc="-7" baseline="43209" dirty="0">
                <a:latin typeface="Times New Roman"/>
                <a:cs typeface="Times New Roman"/>
              </a:rPr>
              <a:t>*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22" baseline="43209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46059" y="3419171"/>
            <a:ext cx="23926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3600" algn="l"/>
              </a:tabLst>
            </a:pPr>
            <a:r>
              <a:rPr sz="2250" spc="-15" baseline="35185" dirty="0">
                <a:latin typeface="Symbol"/>
                <a:cs typeface="Symbol"/>
              </a:rPr>
              <a:t></a:t>
            </a:r>
            <a:r>
              <a:rPr sz="2250" i="1" spc="15" baseline="35185" dirty="0">
                <a:latin typeface="Times New Roman"/>
                <a:cs typeface="Times New Roman"/>
              </a:rPr>
              <a:t>N</a:t>
            </a:r>
            <a:r>
              <a:rPr sz="2250" i="1" baseline="35185" dirty="0">
                <a:latin typeface="Times New Roman"/>
                <a:cs typeface="Times New Roman"/>
              </a:rPr>
              <a:t> </a:t>
            </a:r>
            <a:r>
              <a:rPr sz="2250" i="1" spc="60" baseline="35185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</a:t>
            </a:r>
            <a:r>
              <a:rPr sz="1500" spc="85" dirty="0">
                <a:latin typeface="Times New Roman"/>
                <a:cs typeface="Times New Roman"/>
              </a:rPr>
              <a:t> </a:t>
            </a:r>
            <a:r>
              <a:rPr sz="2250" spc="7" baseline="35185" dirty="0">
                <a:latin typeface="Times New Roman"/>
                <a:cs typeface="Times New Roman"/>
              </a:rPr>
              <a:t>1</a:t>
            </a:r>
            <a:r>
              <a:rPr sz="2250" spc="-82" baseline="35185" dirty="0">
                <a:latin typeface="Times New Roman"/>
                <a:cs typeface="Times New Roman"/>
              </a:rPr>
              <a:t> </a:t>
            </a:r>
            <a:r>
              <a:rPr sz="1500" spc="95" dirty="0">
                <a:latin typeface="Symbol"/>
                <a:cs typeface="Symbol"/>
              </a:rPr>
              <a:t>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r>
              <a:rPr sz="1500" i="1" dirty="0">
                <a:latin typeface="Times New Roman"/>
                <a:cs typeface="Times New Roman"/>
              </a:rPr>
              <a:t>  </a:t>
            </a:r>
            <a:r>
              <a:rPr sz="1500" i="1" spc="-1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c</a:t>
            </a:r>
            <a:r>
              <a:rPr sz="1500" i="1" dirty="0">
                <a:latin typeface="Times New Roman"/>
                <a:cs typeface="Times New Roman"/>
              </a:rPr>
              <a:t> </a:t>
            </a:r>
            <a:r>
              <a:rPr sz="1500" i="1" spc="-8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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95" dirty="0">
                <a:latin typeface="Times New Roman"/>
                <a:cs typeface="Times New Roman"/>
              </a:rPr>
              <a:t> </a:t>
            </a:r>
            <a:r>
              <a:rPr sz="2250" i="1" spc="75" baseline="35185" dirty="0">
                <a:latin typeface="Times New Roman"/>
                <a:cs typeface="Times New Roman"/>
              </a:rPr>
              <a:t>S</a:t>
            </a:r>
            <a:r>
              <a:rPr sz="1350" i="1" spc="-7" baseline="37037" dirty="0">
                <a:latin typeface="Times New Roman"/>
                <a:cs typeface="Times New Roman"/>
              </a:rPr>
              <a:t>i</a:t>
            </a:r>
            <a:r>
              <a:rPr sz="1350" i="1" baseline="37037" dirty="0">
                <a:latin typeface="Times New Roman"/>
                <a:cs typeface="Times New Roman"/>
              </a:rPr>
              <a:t>  </a:t>
            </a:r>
            <a:r>
              <a:rPr sz="1350" i="1" spc="104" baseline="37037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n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spc="5" dirty="0">
                <a:latin typeface="Symbol"/>
                <a:cs typeface="Symbol"/>
              </a:rPr>
              <a:t>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26795" y="3693230"/>
            <a:ext cx="63500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4510" algn="l"/>
              </a:tabLst>
            </a:pPr>
            <a:r>
              <a:rPr sz="1500" spc="-10" dirty="0">
                <a:latin typeface="Symbol"/>
                <a:cs typeface="Symbol"/>
              </a:rPr>
              <a:t></a:t>
            </a:r>
            <a:r>
              <a:rPr sz="1500" i="1" spc="10" dirty="0">
                <a:latin typeface="Times New Roman"/>
                <a:cs typeface="Times New Roman"/>
              </a:rPr>
              <a:t>Q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spc="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43158" y="2970770"/>
            <a:ext cx="37401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</a:t>
            </a:r>
            <a:r>
              <a:rPr sz="1500" spc="-210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c</a:t>
            </a:r>
            <a:r>
              <a:rPr sz="1500" i="1" dirty="0">
                <a:latin typeface="Times New Roman"/>
                <a:cs typeface="Times New Roman"/>
              </a:rPr>
              <a:t> </a:t>
            </a:r>
            <a:r>
              <a:rPr sz="1500" i="1" spc="-8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Symbol"/>
                <a:cs typeface="Symbol"/>
              </a:rPr>
              <a:t>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54683" y="6198455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89667" y="5616840"/>
            <a:ext cx="190500" cy="250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-45" dirty="0">
                <a:latin typeface="Times New Roman"/>
                <a:cs typeface="Times New Roman"/>
              </a:rPr>
              <a:t>Q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03842" y="5576044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35537" y="4802090"/>
            <a:ext cx="9017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ji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20585" y="4989333"/>
            <a:ext cx="160020" cy="250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45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27386" y="4825307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66493" y="4948537"/>
            <a:ext cx="104139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20" dirty="0">
                <a:latin typeface="Times New Roman"/>
                <a:cs typeface="Times New Roman"/>
              </a:rPr>
              <a:t>ci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40799" y="4297418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60798" y="3662851"/>
            <a:ext cx="1064895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  <a:tab pos="986790" algn="l"/>
              </a:tabLst>
            </a:pPr>
            <a:r>
              <a:rPr sz="900" i="1" spc="25" dirty="0">
                <a:latin typeface="Times New Roman"/>
                <a:cs typeface="Times New Roman"/>
              </a:rPr>
              <a:t>s</a:t>
            </a:r>
            <a:r>
              <a:rPr sz="900" i="1" spc="-5" dirty="0">
                <a:latin typeface="Times New Roman"/>
                <a:cs typeface="Times New Roman"/>
              </a:rPr>
              <a:t>i</a:t>
            </a:r>
            <a:r>
              <a:rPr sz="900" i="1" dirty="0">
                <a:latin typeface="Times New Roman"/>
                <a:cs typeface="Times New Roman"/>
              </a:rPr>
              <a:t>	</a:t>
            </a:r>
            <a:r>
              <a:rPr sz="900" i="1" spc="-5" dirty="0">
                <a:latin typeface="Times New Roman"/>
                <a:cs typeface="Times New Roman"/>
              </a:rPr>
              <a:t>i</a:t>
            </a:r>
            <a:r>
              <a:rPr sz="900" i="1" dirty="0">
                <a:latin typeface="Times New Roman"/>
                <a:cs typeface="Times New Roman"/>
              </a:rPr>
              <a:t>	ji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08307" y="3814751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54435" y="3814751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68004" y="2845867"/>
            <a:ext cx="1409065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44930" algn="l"/>
              </a:tabLst>
            </a:pPr>
            <a:r>
              <a:rPr sz="900" i="1" spc="-5" dirty="0">
                <a:latin typeface="Times New Roman"/>
                <a:cs typeface="Times New Roman"/>
              </a:rPr>
              <a:t>k	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03880" y="3243857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93248" y="2969156"/>
            <a:ext cx="571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75035" y="3679917"/>
            <a:ext cx="23622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i="1" spc="172" baseline="-25925" dirty="0">
                <a:latin typeface="Times New Roman"/>
                <a:cs typeface="Times New Roman"/>
              </a:rPr>
              <a:t>Q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070646" y="3132706"/>
            <a:ext cx="16573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10" dirty="0">
                <a:latin typeface="Times New Roman"/>
                <a:cs typeface="Times New Roman"/>
              </a:rPr>
              <a:t>Q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90304" y="2858005"/>
            <a:ext cx="12255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5" dirty="0">
                <a:latin typeface="Times New Roman"/>
                <a:cs typeface="Times New Roman"/>
              </a:rPr>
              <a:t>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68042" y="6064098"/>
            <a:ext cx="825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*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136313" y="5593252"/>
            <a:ext cx="825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*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40376" y="4690972"/>
            <a:ext cx="825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*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675137" y="4813786"/>
            <a:ext cx="82550" cy="13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*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87287" y="3134532"/>
            <a:ext cx="12255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284144" y="2860640"/>
            <a:ext cx="12255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75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Optimální velikosti objednávek více položek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9" y="1037351"/>
            <a:ext cx="524573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05" dirty="0">
                <a:latin typeface="Times New Roman"/>
                <a:cs typeface="Times New Roman"/>
              </a:rPr>
              <a:t> </a:t>
            </a:r>
            <a:r>
              <a:rPr sz="2000" u="heavy" spc="-15" dirty="0">
                <a:latin typeface="Times New Roman"/>
                <a:cs typeface="Times New Roman"/>
              </a:rPr>
              <a:t>Ob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j</a:t>
            </a:r>
            <a:r>
              <a:rPr sz="2000" u="heavy" spc="-484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ed</a:t>
            </a:r>
            <a:r>
              <a:rPr sz="2000" u="heavy" spc="-495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á</a:t>
            </a:r>
            <a:r>
              <a:rPr sz="2000" u="heavy" spc="-20" dirty="0">
                <a:latin typeface="Times New Roman"/>
                <a:cs typeface="Times New Roman"/>
              </a:rPr>
              <a:t>v</a:t>
            </a:r>
            <a:r>
              <a:rPr sz="2000" u="heavy" spc="-25" dirty="0">
                <a:latin typeface="Times New Roman"/>
                <a:cs typeface="Times New Roman"/>
              </a:rPr>
              <a:t>k</a:t>
            </a:r>
            <a:r>
              <a:rPr sz="2000" u="heavy" spc="-10" dirty="0">
                <a:latin typeface="Times New Roman"/>
                <a:cs typeface="Times New Roman"/>
              </a:rPr>
              <a:t>a</a:t>
            </a:r>
            <a:r>
              <a:rPr sz="2000" u="heavy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v</a:t>
            </a:r>
            <a:r>
              <a:rPr sz="2000" u="heavy" spc="-10" dirty="0">
                <a:latin typeface="Times New Roman"/>
                <a:cs typeface="Times New Roman"/>
              </a:rPr>
              <a:t>íce</a:t>
            </a:r>
            <a:r>
              <a:rPr sz="2000" u="heavy" spc="2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lo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žek</a:t>
            </a:r>
            <a:r>
              <a:rPr sz="2000" u="heavy" spc="-3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p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ř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i</a:t>
            </a:r>
            <a:r>
              <a:rPr sz="2000" u="heavy" spc="-30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r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ů</a:t>
            </a:r>
            <a:r>
              <a:rPr sz="2000" u="heavy" spc="-10" dirty="0">
                <a:latin typeface="Times New Roman"/>
                <a:cs typeface="Times New Roman"/>
              </a:rPr>
              <a:t>z</a:t>
            </a:r>
            <a:r>
              <a:rPr sz="2000" u="heavy" spc="-20" dirty="0">
                <a:latin typeface="Times New Roman"/>
                <a:cs typeface="Times New Roman"/>
              </a:rPr>
              <a:t>n</a:t>
            </a:r>
            <a:r>
              <a:rPr sz="2000" u="heavy" spc="-50" dirty="0">
                <a:latin typeface="Times New Roman"/>
                <a:cs typeface="Times New Roman"/>
              </a:rPr>
              <a:t>ý</a:t>
            </a:r>
            <a:r>
              <a:rPr sz="2000" u="heavy" spc="-10" dirty="0">
                <a:latin typeface="Times New Roman"/>
                <a:cs typeface="Times New Roman"/>
              </a:rPr>
              <a:t>ch</a:t>
            </a:r>
            <a:r>
              <a:rPr sz="2000" u="heavy" spc="55" dirty="0">
                <a:latin typeface="Times New Roman"/>
                <a:cs typeface="Times New Roman"/>
              </a:rPr>
              <a:t> </a:t>
            </a:r>
            <a:r>
              <a:rPr sz="2000" u="heavy" spc="-10" dirty="0">
                <a:latin typeface="Times New Roman"/>
                <a:cs typeface="Times New Roman"/>
              </a:rPr>
              <a:t>o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60" dirty="0">
                <a:latin typeface="Times New Roman"/>
                <a:cs typeface="Times New Roman"/>
              </a:rPr>
              <a:t>m</a:t>
            </a:r>
            <a:r>
              <a:rPr sz="2000" u="heavy" spc="-10" dirty="0">
                <a:latin typeface="Times New Roman"/>
                <a:cs typeface="Times New Roman"/>
              </a:rPr>
              <a:t>eze</a:t>
            </a:r>
            <a:r>
              <a:rPr sz="2000" u="heavy" spc="-500" dirty="0">
                <a:latin typeface="Times New Roman"/>
                <a:cs typeface="Times New Roman"/>
              </a:rPr>
              <a:t> </a:t>
            </a:r>
            <a:r>
              <a:rPr sz="2000" u="heavy" spc="-25" dirty="0">
                <a:latin typeface="Times New Roman"/>
                <a:cs typeface="Times New Roman"/>
              </a:rPr>
              <a:t>n</a:t>
            </a:r>
            <a:r>
              <a:rPr sz="2000" u="heavy" spc="-10" dirty="0">
                <a:latin typeface="Times New Roman"/>
                <a:cs typeface="Times New Roman"/>
              </a:rPr>
              <a:t>ích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0" dirty="0">
                <a:latin typeface="Times New Roman"/>
                <a:cs typeface="Times New Roman"/>
              </a:rPr>
              <a:t>itálu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k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50" dirty="0">
                <a:latin typeface="Times New Roman"/>
                <a:cs typeface="Times New Roman"/>
              </a:rPr>
              <a:t>y</a:t>
            </a:r>
            <a:r>
              <a:rPr sz="2000" spc="-10" dirty="0">
                <a:latin typeface="Times New Roman"/>
                <a:cs typeface="Times New Roman"/>
              </a:rPr>
              <a:t>tí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spc="-5" dirty="0">
                <a:latin typeface="Times New Roman"/>
                <a:cs typeface="Times New Roman"/>
              </a:rPr>
              <a:t>á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K</a:t>
            </a:r>
            <a:r>
              <a:rPr sz="2000" i="1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 </a:t>
            </a:r>
            <a:r>
              <a:rPr sz="2000" spc="-25" dirty="0">
                <a:latin typeface="Times New Roman"/>
                <a:cs typeface="Times New Roman"/>
              </a:rPr>
              <a:t>v</a:t>
            </a:r>
            <a:r>
              <a:rPr sz="2000" spc="-50" dirty="0">
                <a:latin typeface="Times New Roman"/>
                <a:cs typeface="Times New Roman"/>
              </a:rPr>
              <a:t>ý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č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Q</a:t>
            </a:r>
            <a:r>
              <a:rPr sz="2025" i="1" spc="0" baseline="-20576" dirty="0">
                <a:latin typeface="Times New Roman"/>
                <a:cs typeface="Times New Roman"/>
              </a:rPr>
              <a:t>i</a:t>
            </a:r>
            <a:r>
              <a:rPr sz="2025" i="1" spc="-15" baseline="24691" dirty="0">
                <a:latin typeface="Times New Roman"/>
                <a:cs typeface="Times New Roman"/>
              </a:rPr>
              <a:t>*</a:t>
            </a:r>
            <a:endParaRPr sz="2025" baseline="2469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7726" y="2040202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10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8092" y="2732808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44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6471" y="3384065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10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092" y="4077067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852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65222" y="4077067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>
                <a:moveTo>
                  <a:pt x="0" y="0"/>
                </a:moveTo>
                <a:lnTo>
                  <a:pt x="293178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01971" y="4077067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316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9449" y="4077067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719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1186" y="5683203"/>
            <a:ext cx="1231265" cy="0"/>
          </a:xfrm>
          <a:custGeom>
            <a:avLst/>
            <a:gdLst/>
            <a:ahLst/>
            <a:cxnLst/>
            <a:rect l="l" t="t" r="r" b="b"/>
            <a:pathLst>
              <a:path w="1231264">
                <a:moveTo>
                  <a:pt x="0" y="0"/>
                </a:moveTo>
                <a:lnTo>
                  <a:pt x="1230832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39202" y="5746281"/>
            <a:ext cx="29845" cy="17780"/>
          </a:xfrm>
          <a:custGeom>
            <a:avLst/>
            <a:gdLst/>
            <a:ahLst/>
            <a:cxnLst/>
            <a:rect l="l" t="t" r="r" b="b"/>
            <a:pathLst>
              <a:path w="29844" h="17779">
                <a:moveTo>
                  <a:pt x="0" y="17205"/>
                </a:moveTo>
                <a:lnTo>
                  <a:pt x="29564" y="0"/>
                </a:lnTo>
              </a:path>
            </a:pathLst>
          </a:custGeom>
          <a:ln w="10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68766" y="5751069"/>
            <a:ext cx="43180" cy="246379"/>
          </a:xfrm>
          <a:custGeom>
            <a:avLst/>
            <a:gdLst/>
            <a:ahLst/>
            <a:cxnLst/>
            <a:rect l="l" t="t" r="r" b="b"/>
            <a:pathLst>
              <a:path w="43180" h="246379">
                <a:moveTo>
                  <a:pt x="0" y="0"/>
                </a:moveTo>
                <a:lnTo>
                  <a:pt x="43146" y="246111"/>
                </a:lnTo>
              </a:path>
            </a:pathLst>
          </a:custGeom>
          <a:ln w="192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16604" y="5339600"/>
            <a:ext cx="57150" cy="657860"/>
          </a:xfrm>
          <a:custGeom>
            <a:avLst/>
            <a:gdLst/>
            <a:ahLst/>
            <a:cxnLst/>
            <a:rect l="l" t="t" r="r" b="b"/>
            <a:pathLst>
              <a:path w="57150" h="657860">
                <a:moveTo>
                  <a:pt x="0" y="657580"/>
                </a:moveTo>
                <a:lnTo>
                  <a:pt x="56756" y="0"/>
                </a:lnTo>
              </a:path>
            </a:pathLst>
          </a:custGeom>
          <a:ln w="98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73361" y="5339600"/>
            <a:ext cx="1268730" cy="0"/>
          </a:xfrm>
          <a:custGeom>
            <a:avLst/>
            <a:gdLst/>
            <a:ahLst/>
            <a:cxnLst/>
            <a:rect l="l" t="t" r="r" b="b"/>
            <a:pathLst>
              <a:path w="1268730">
                <a:moveTo>
                  <a:pt x="0" y="0"/>
                </a:moveTo>
                <a:lnTo>
                  <a:pt x="1268362" y="0"/>
                </a:lnTo>
              </a:path>
            </a:pathLst>
          </a:custGeom>
          <a:ln w="10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42909" y="1829237"/>
            <a:ext cx="3440429" cy="40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44295" algn="l"/>
                <a:tab pos="2028189" algn="l"/>
              </a:tabLst>
            </a:pPr>
            <a:r>
              <a:rPr sz="1850" i="1" spc="-25" dirty="0">
                <a:latin typeface="Times New Roman"/>
                <a:cs typeface="Times New Roman"/>
              </a:rPr>
              <a:t>N</a:t>
            </a:r>
            <a:r>
              <a:rPr sz="1850" i="1" spc="-265" dirty="0">
                <a:latin typeface="Times New Roman"/>
                <a:cs typeface="Times New Roman"/>
              </a:rPr>
              <a:t> </a:t>
            </a:r>
            <a:r>
              <a:rPr sz="2450" spc="-315" dirty="0">
                <a:latin typeface="Symbol"/>
                <a:cs typeface="Symbol"/>
              </a:rPr>
              <a:t>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spc="60" dirty="0">
                <a:latin typeface="Times New Roman"/>
                <a:cs typeface="Times New Roman"/>
              </a:rPr>
              <a:t> </a:t>
            </a:r>
            <a:r>
              <a:rPr sz="2450" spc="-225" dirty="0">
                <a:latin typeface="Symbol"/>
                <a:cs typeface="Symbol"/>
              </a:rPr>
              <a:t></a:t>
            </a:r>
            <a:r>
              <a:rPr sz="2450" spc="-340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</a:t>
            </a:r>
            <a:r>
              <a:rPr sz="1850" spc="-55" dirty="0">
                <a:latin typeface="Times New Roman"/>
                <a:cs typeface="Times New Roman"/>
              </a:rPr>
              <a:t> </a:t>
            </a:r>
            <a:r>
              <a:rPr sz="4200" spc="-89" baseline="-8928" dirty="0">
                <a:latin typeface="Symbol"/>
                <a:cs typeface="Symbol"/>
              </a:rPr>
              <a:t></a:t>
            </a:r>
            <a:r>
              <a:rPr sz="4200" baseline="-8928" dirty="0">
                <a:latin typeface="Times New Roman"/>
                <a:cs typeface="Times New Roman"/>
              </a:rPr>
              <a:t>	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3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spc="-275" dirty="0">
                <a:latin typeface="Times New Roman"/>
                <a:cs typeface="Times New Roman"/>
              </a:rPr>
              <a:t> </a:t>
            </a:r>
            <a:r>
              <a:rPr sz="1575" i="1" baseline="-23809" dirty="0">
                <a:latin typeface="Times New Roman"/>
                <a:cs typeface="Times New Roman"/>
              </a:rPr>
              <a:t>j </a:t>
            </a:r>
            <a:r>
              <a:rPr sz="1575" i="1" spc="30" baseline="-23809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200" dirty="0">
                <a:latin typeface="Symbol"/>
                <a:cs typeface="Symbol"/>
              </a:rPr>
              <a:t></a:t>
            </a:r>
            <a:r>
              <a:rPr sz="4200" spc="187" baseline="-8928" dirty="0">
                <a:latin typeface="Symbol"/>
                <a:cs typeface="Symbol"/>
              </a:rPr>
              <a:t></a:t>
            </a:r>
            <a:r>
              <a:rPr sz="1850" i="1" spc="-95" dirty="0">
                <a:latin typeface="Times New Roman"/>
                <a:cs typeface="Times New Roman"/>
              </a:rPr>
              <a:t>Q</a:t>
            </a:r>
            <a:r>
              <a:rPr sz="1575" i="1" baseline="-23809" dirty="0">
                <a:latin typeface="Times New Roman"/>
                <a:cs typeface="Times New Roman"/>
              </a:rPr>
              <a:t>i </a:t>
            </a:r>
            <a:r>
              <a:rPr sz="1575" i="1" spc="-135" baseline="-23809" dirty="0">
                <a:latin typeface="Times New Roman"/>
                <a:cs typeface="Times New Roman"/>
              </a:rPr>
              <a:t> </a:t>
            </a:r>
            <a:r>
              <a:rPr sz="1850" spc="100" dirty="0">
                <a:latin typeface="Symbol"/>
                <a:cs typeface="Symbol"/>
              </a:rPr>
              <a:t></a:t>
            </a:r>
            <a:r>
              <a:rPr sz="1850" i="1" spc="-25" dirty="0">
                <a:latin typeface="Times New Roman"/>
                <a:cs typeface="Times New Roman"/>
              </a:rPr>
              <a:t>T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10" dirty="0">
                <a:latin typeface="Times New Roman"/>
                <a:cs typeface="Times New Roman"/>
              </a:rPr>
              <a:t>n</a:t>
            </a:r>
            <a:r>
              <a:rPr sz="1575" i="1" baseline="-23809" dirty="0">
                <a:latin typeface="Times New Roman"/>
                <a:cs typeface="Times New Roman"/>
              </a:rPr>
              <a:t>s </a:t>
            </a:r>
            <a:r>
              <a:rPr sz="1575" i="1" spc="-135" baseline="-23809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45" dirty="0">
                <a:latin typeface="Times New Roman"/>
                <a:cs typeface="Times New Roman"/>
              </a:rPr>
              <a:t>c</a:t>
            </a:r>
            <a:r>
              <a:rPr sz="1575" i="1" baseline="-23809" dirty="0">
                <a:latin typeface="Times New Roman"/>
                <a:cs typeface="Times New Roman"/>
              </a:rPr>
              <a:t>i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2899" y="3173076"/>
            <a:ext cx="982344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-25" dirty="0">
                <a:latin typeface="Times New Roman"/>
                <a:cs typeface="Times New Roman"/>
              </a:rPr>
              <a:t>N</a:t>
            </a:r>
            <a:r>
              <a:rPr sz="1850" i="1" spc="-265" dirty="0">
                <a:latin typeface="Times New Roman"/>
                <a:cs typeface="Times New Roman"/>
              </a:rPr>
              <a:t> </a:t>
            </a:r>
            <a:r>
              <a:rPr sz="2450" spc="-315" dirty="0">
                <a:latin typeface="Symbol"/>
                <a:cs typeface="Symbol"/>
              </a:rPr>
              <a:t>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spc="-25" dirty="0">
                <a:latin typeface="Times New Roman"/>
                <a:cs typeface="Times New Roman"/>
              </a:rPr>
              <a:t> </a:t>
            </a:r>
            <a:r>
              <a:rPr sz="1850" spc="75" dirty="0">
                <a:latin typeface="Times New Roman"/>
                <a:cs typeface="Times New Roman"/>
              </a:rPr>
              <a:t>,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215" dirty="0">
                <a:latin typeface="Times New Roman"/>
                <a:cs typeface="Times New Roman"/>
              </a:rPr>
              <a:t> </a:t>
            </a:r>
            <a:r>
              <a:rPr sz="2450" spc="-225" dirty="0">
                <a:latin typeface="Symbol"/>
                <a:cs typeface="Symbol"/>
              </a:rPr>
              <a:t></a:t>
            </a:r>
            <a:r>
              <a:rPr sz="2450" spc="-340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7575" y="3716421"/>
            <a:ext cx="1547495" cy="4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  <a:tabLst>
                <a:tab pos="1374140" algn="l"/>
              </a:tabLst>
            </a:pPr>
            <a:r>
              <a:rPr sz="1850" spc="-40" dirty="0">
                <a:latin typeface="Symbol"/>
                <a:cs typeface="Symbol"/>
              </a:rPr>
              <a:t></a:t>
            </a:r>
            <a:r>
              <a:rPr sz="1850" i="1" spc="-25" dirty="0">
                <a:latin typeface="Times New Roman"/>
                <a:cs typeface="Times New Roman"/>
              </a:rPr>
              <a:t>N</a:t>
            </a:r>
            <a:r>
              <a:rPr sz="1850" i="1" spc="-260" dirty="0">
                <a:latin typeface="Times New Roman"/>
                <a:cs typeface="Times New Roman"/>
              </a:rPr>
              <a:t> </a:t>
            </a:r>
            <a:r>
              <a:rPr sz="2450" spc="-315" dirty="0">
                <a:latin typeface="Symbol"/>
                <a:cs typeface="Symbol"/>
              </a:rPr>
              <a:t>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spc="-25" dirty="0">
                <a:latin typeface="Times New Roman"/>
                <a:cs typeface="Times New Roman"/>
              </a:rPr>
              <a:t> </a:t>
            </a:r>
            <a:r>
              <a:rPr sz="1850" spc="70" dirty="0">
                <a:latin typeface="Times New Roman"/>
                <a:cs typeface="Times New Roman"/>
              </a:rPr>
              <a:t>,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215" dirty="0">
                <a:latin typeface="Times New Roman"/>
                <a:cs typeface="Times New Roman"/>
              </a:rPr>
              <a:t> </a:t>
            </a:r>
            <a:r>
              <a:rPr sz="2450" spc="-225" dirty="0">
                <a:latin typeface="Symbol"/>
                <a:cs typeface="Symbol"/>
              </a:rPr>
              <a:t>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1850" i="1" spc="-20" dirty="0">
                <a:latin typeface="Times New Roman"/>
                <a:cs typeface="Times New Roman"/>
              </a:rPr>
              <a:t>S</a:t>
            </a:r>
            <a:endParaRPr sz="1850">
              <a:latin typeface="Times New Roman"/>
              <a:cs typeface="Times New Roman"/>
            </a:endParaRPr>
          </a:p>
          <a:p>
            <a:pPr marL="528955">
              <a:lnSpc>
                <a:spcPts val="1280"/>
              </a:lnSpc>
              <a:tabLst>
                <a:tab pos="973455" algn="l"/>
                <a:tab pos="1496695" algn="l"/>
              </a:tabLst>
            </a:pPr>
            <a:r>
              <a:rPr sz="1050" i="1" dirty="0">
                <a:latin typeface="Times New Roman"/>
                <a:cs typeface="Times New Roman"/>
              </a:rPr>
              <a:t>i	</a:t>
            </a:r>
            <a:r>
              <a:rPr sz="2775" spc="-37" baseline="-21021" dirty="0">
                <a:latin typeface="Symbol"/>
                <a:cs typeface="Symbol"/>
              </a:rPr>
              <a:t></a:t>
            </a:r>
            <a:r>
              <a:rPr sz="2775" spc="-60" baseline="-21021" dirty="0">
                <a:latin typeface="Times New Roman"/>
                <a:cs typeface="Times New Roman"/>
              </a:rPr>
              <a:t> </a:t>
            </a:r>
            <a:r>
              <a:rPr sz="2775" spc="-37" baseline="-21021" dirty="0">
                <a:latin typeface="Symbol"/>
                <a:cs typeface="Symbol"/>
              </a:rPr>
              <a:t></a:t>
            </a:r>
            <a:r>
              <a:rPr sz="2775" baseline="-21021" dirty="0">
                <a:latin typeface="Times New Roman"/>
                <a:cs typeface="Times New Roman"/>
              </a:rPr>
              <a:t>	</a:t>
            </a:r>
            <a:r>
              <a:rPr sz="1050" i="1" dirty="0"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4592" y="4849080"/>
            <a:ext cx="73152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3690" algn="l"/>
              </a:tabLst>
            </a:pPr>
            <a:r>
              <a:rPr sz="1850" i="1" spc="-30" dirty="0">
                <a:latin typeface="Times New Roman"/>
                <a:cs typeface="Times New Roman"/>
              </a:rPr>
              <a:t>Q	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210" dirty="0">
                <a:latin typeface="Times New Roman"/>
                <a:cs typeface="Times New Roman"/>
              </a:rPr>
              <a:t> </a:t>
            </a:r>
            <a:r>
              <a:rPr sz="1850" spc="130" dirty="0">
                <a:latin typeface="Symbol"/>
                <a:cs typeface="Symbol"/>
              </a:rPr>
              <a:t></a:t>
            </a:r>
            <a:r>
              <a:rPr sz="2550" spc="-459" dirty="0">
                <a:latin typeface="Symbol"/>
                <a:cs typeface="Symbol"/>
              </a:rPr>
              <a:t>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30550" y="4849080"/>
            <a:ext cx="179705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-25" dirty="0">
                <a:latin typeface="Times New Roman"/>
                <a:cs typeface="Times New Roman"/>
              </a:rPr>
              <a:t>T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20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270" dirty="0">
                <a:latin typeface="Times New Roman"/>
                <a:cs typeface="Times New Roman"/>
              </a:rPr>
              <a:t> 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254" dirty="0">
                <a:latin typeface="Times New Roman"/>
                <a:cs typeface="Times New Roman"/>
              </a:rPr>
              <a:t> </a:t>
            </a:r>
            <a:r>
              <a:rPr sz="2550" spc="-40" dirty="0">
                <a:latin typeface="Symbol"/>
                <a:cs typeface="Symbol"/>
              </a:rPr>
              <a:t></a:t>
            </a:r>
            <a:r>
              <a:rPr sz="1850" spc="-25" dirty="0">
                <a:latin typeface="Symbol"/>
                <a:cs typeface="Symbol"/>
              </a:rPr>
              <a:t></a:t>
            </a:r>
            <a:r>
              <a:rPr sz="1850" spc="-40" dirty="0">
                <a:latin typeface="Times New Roman"/>
                <a:cs typeface="Times New Roman"/>
              </a:rPr>
              <a:t> </a:t>
            </a:r>
            <a:r>
              <a:rPr sz="1850" spc="-20" dirty="0">
                <a:latin typeface="Times New Roman"/>
                <a:cs typeface="Times New Roman"/>
              </a:rPr>
              <a:t>2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1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S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140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3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0663" y="5648097"/>
            <a:ext cx="1259205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-20" dirty="0">
                <a:latin typeface="Times New Roman"/>
                <a:cs typeface="Times New Roman"/>
              </a:rPr>
              <a:t>c </a:t>
            </a:r>
            <a:r>
              <a:rPr sz="1850" i="1" spc="-210" dirty="0">
                <a:latin typeface="Times New Roman"/>
                <a:cs typeface="Times New Roman"/>
              </a:rPr>
              <a:t> </a:t>
            </a:r>
            <a:r>
              <a:rPr sz="1850" spc="140" dirty="0">
                <a:latin typeface="Symbol"/>
                <a:cs typeface="Symbol"/>
              </a:rPr>
              <a:t></a:t>
            </a:r>
            <a:r>
              <a:rPr sz="2550" spc="-465" dirty="0">
                <a:latin typeface="Symbol"/>
                <a:cs typeface="Symbol"/>
              </a:rPr>
              <a:t></a:t>
            </a:r>
            <a:r>
              <a:rPr sz="1850" i="1" spc="-25" dirty="0">
                <a:latin typeface="Times New Roman"/>
                <a:cs typeface="Times New Roman"/>
              </a:rPr>
              <a:t>T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20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254" dirty="0">
                <a:latin typeface="Times New Roman"/>
                <a:cs typeface="Times New Roman"/>
              </a:rPr>
              <a:t> </a:t>
            </a:r>
            <a:r>
              <a:rPr sz="2550" spc="-254" dirty="0">
                <a:latin typeface="Symbol"/>
                <a:cs typeface="Symbol"/>
              </a:rPr>
              <a:t>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13966" y="4492884"/>
            <a:ext cx="1641475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34770" algn="l"/>
              </a:tabLst>
            </a:pP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125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7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21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95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-25" dirty="0">
                <a:latin typeface="Symbol"/>
                <a:cs typeface="Symbol"/>
              </a:rPr>
              <a:t></a:t>
            </a:r>
            <a:r>
              <a:rPr sz="1850" spc="-70" dirty="0">
                <a:latin typeface="Times New Roman"/>
                <a:cs typeface="Times New Roman"/>
              </a:rPr>
              <a:t> </a:t>
            </a:r>
            <a:r>
              <a:rPr sz="1850" spc="-20" dirty="0">
                <a:latin typeface="Times New Roman"/>
                <a:cs typeface="Times New Roman"/>
              </a:rPr>
              <a:t>0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81817" y="3795252"/>
            <a:ext cx="2780030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3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5" dirty="0">
                <a:latin typeface="Times New Roman"/>
                <a:cs typeface="Times New Roman"/>
              </a:rPr>
              <a:t> </a:t>
            </a:r>
            <a:r>
              <a:rPr sz="2775" spc="-30" baseline="34534" dirty="0">
                <a:latin typeface="Times New Roman"/>
                <a:cs typeface="Times New Roman"/>
              </a:rPr>
              <a:t>1</a:t>
            </a:r>
            <a:r>
              <a:rPr sz="2775" spc="-127" baseline="34534" dirty="0">
                <a:latin typeface="Times New Roman"/>
                <a:cs typeface="Times New Roman"/>
              </a:rPr>
              <a:t> </a:t>
            </a:r>
            <a:r>
              <a:rPr sz="1850" spc="100" dirty="0">
                <a:latin typeface="Symbol"/>
                <a:cs typeface="Symbol"/>
              </a:rPr>
              <a:t></a:t>
            </a:r>
            <a:r>
              <a:rPr sz="1850" i="1" spc="-25" dirty="0">
                <a:latin typeface="Times New Roman"/>
                <a:cs typeface="Times New Roman"/>
              </a:rPr>
              <a:t>T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3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6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125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5" dirty="0">
                <a:latin typeface="Times New Roman"/>
                <a:cs typeface="Times New Roman"/>
              </a:rPr>
              <a:t> </a:t>
            </a:r>
            <a:r>
              <a:rPr sz="2775" spc="-30" baseline="34534" dirty="0">
                <a:latin typeface="Times New Roman"/>
                <a:cs typeface="Times New Roman"/>
              </a:rPr>
              <a:t>1</a:t>
            </a:r>
            <a:r>
              <a:rPr sz="2775" spc="-127" baseline="34534" dirty="0">
                <a:latin typeface="Times New Roman"/>
                <a:cs typeface="Times New Roman"/>
              </a:rPr>
              <a:t> </a:t>
            </a:r>
            <a:r>
              <a:rPr sz="1850" spc="70" dirty="0">
                <a:latin typeface="Symbol"/>
                <a:cs typeface="Symbol"/>
              </a:rPr>
              <a:t>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70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10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</a:t>
            </a:r>
            <a:r>
              <a:rPr sz="1850" spc="-70" dirty="0">
                <a:latin typeface="Times New Roman"/>
                <a:cs typeface="Times New Roman"/>
              </a:rPr>
              <a:t> </a:t>
            </a:r>
            <a:r>
              <a:rPr sz="1850" spc="-20" dirty="0">
                <a:latin typeface="Times New Roman"/>
                <a:cs typeface="Times New Roman"/>
              </a:rPr>
              <a:t>0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3781" y="3226023"/>
            <a:ext cx="368617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  <a:tab pos="695960" algn="l"/>
                <a:tab pos="1052830" algn="l"/>
                <a:tab pos="2877185" algn="l"/>
                <a:tab pos="3234055" algn="l"/>
              </a:tabLst>
            </a:pP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spc="200" dirty="0">
                <a:latin typeface="Times New Roman"/>
                <a:cs typeface="Times New Roman"/>
              </a:rPr>
              <a:t> </a:t>
            </a:r>
            <a:r>
              <a:rPr sz="1850" spc="100" dirty="0">
                <a:latin typeface="Symbol"/>
                <a:cs typeface="Symbol"/>
              </a:rPr>
              <a:t></a:t>
            </a:r>
            <a:r>
              <a:rPr sz="1850" i="1" spc="-25" dirty="0">
                <a:latin typeface="Times New Roman"/>
                <a:cs typeface="Times New Roman"/>
              </a:rPr>
              <a:t>T</a:t>
            </a:r>
            <a:r>
              <a:rPr sz="1850" i="1" spc="-30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6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125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270" dirty="0">
                <a:latin typeface="Times New Roman"/>
                <a:cs typeface="Times New Roman"/>
              </a:rPr>
              <a:t> </a:t>
            </a:r>
            <a:r>
              <a:rPr sz="1950" i="1" spc="-90" dirty="0">
                <a:latin typeface="Symbol"/>
                <a:cs typeface="Symbol"/>
              </a:rPr>
              <a:t></a:t>
            </a:r>
            <a:r>
              <a:rPr sz="1950" i="1" spc="-70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spc="200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c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25698" y="5357914"/>
            <a:ext cx="73787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20" dirty="0">
                <a:latin typeface="Times New Roman"/>
                <a:cs typeface="Times New Roman"/>
              </a:rPr>
              <a:t>2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10" dirty="0">
                <a:latin typeface="Times New Roman"/>
                <a:cs typeface="Times New Roman"/>
              </a:rPr>
              <a:t> </a:t>
            </a:r>
            <a:r>
              <a:rPr sz="1850" i="1" spc="35" dirty="0">
                <a:latin typeface="Times New Roman"/>
                <a:cs typeface="Times New Roman"/>
              </a:rPr>
              <a:t>S</a:t>
            </a:r>
            <a:r>
              <a:rPr sz="1575" i="1" baseline="-23809" dirty="0">
                <a:latin typeface="Times New Roman"/>
                <a:cs typeface="Times New Roman"/>
              </a:rPr>
              <a:t>i </a:t>
            </a:r>
            <a:r>
              <a:rPr sz="1575" i="1" spc="-135" baseline="-23809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spc="-275" dirty="0">
                <a:latin typeface="Times New Roman"/>
                <a:cs typeface="Times New Roman"/>
              </a:rPr>
              <a:t> </a:t>
            </a:r>
            <a:r>
              <a:rPr sz="1575" i="1" baseline="-23809" dirty="0">
                <a:latin typeface="Times New Roman"/>
                <a:cs typeface="Times New Roman"/>
              </a:rPr>
              <a:t>j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6999" y="5535221"/>
            <a:ext cx="15303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25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099" y="4502972"/>
            <a:ext cx="1898014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60119" algn="l"/>
                <a:tab pos="1424940" algn="l"/>
              </a:tabLst>
            </a:pPr>
            <a:r>
              <a:rPr sz="1850" spc="-25" dirty="0">
                <a:latin typeface="Symbol"/>
                <a:cs typeface="Symbol"/>
              </a:rPr>
              <a:t></a:t>
            </a:r>
            <a:r>
              <a:rPr sz="1850" spc="-155" dirty="0">
                <a:latin typeface="Times New Roman"/>
                <a:cs typeface="Times New Roman"/>
              </a:rPr>
              <a:t> </a:t>
            </a:r>
            <a:r>
              <a:rPr sz="1850" spc="-20" dirty="0">
                <a:latin typeface="Times New Roman"/>
                <a:cs typeface="Times New Roman"/>
              </a:rPr>
              <a:t>2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1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S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spc="-140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-25" dirty="0">
                <a:latin typeface="Symbol"/>
                <a:cs typeface="Symbol"/>
              </a:rPr>
              <a:t></a:t>
            </a:r>
            <a:r>
              <a:rPr sz="1850" spc="-180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100" dirty="0">
                <a:latin typeface="Symbol"/>
                <a:cs typeface="Symbol"/>
              </a:rPr>
              <a:t></a:t>
            </a:r>
            <a:r>
              <a:rPr sz="1850" i="1" spc="-25" dirty="0">
                <a:latin typeface="Times New Roman"/>
                <a:cs typeface="Times New Roman"/>
              </a:rPr>
              <a:t>T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i="1" spc="-20" dirty="0">
                <a:latin typeface="Times New Roman"/>
                <a:cs typeface="Times New Roman"/>
              </a:rPr>
              <a:t>n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3383" y="4113507"/>
            <a:ext cx="305435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40" dirty="0">
                <a:latin typeface="Symbol"/>
                <a:cs typeface="Symbol"/>
              </a:rPr>
              <a:t>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34014" y="3330658"/>
            <a:ext cx="11493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Symbol"/>
                <a:cs typeface="Symbol"/>
              </a:rPr>
              <a:t>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34014" y="3448744"/>
            <a:ext cx="11493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Symbol"/>
                <a:cs typeface="Symbol"/>
              </a:rPr>
              <a:t>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34014" y="3104690"/>
            <a:ext cx="11493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Symbol"/>
                <a:cs typeface="Symbol"/>
              </a:rPr>
              <a:t>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05358" y="3330658"/>
            <a:ext cx="11493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Symbol"/>
                <a:cs typeface="Symbol"/>
              </a:rPr>
              <a:t>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05358" y="3448744"/>
            <a:ext cx="11493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15" dirty="0">
                <a:latin typeface="Symbol"/>
                <a:cs typeface="Symbol"/>
              </a:rPr>
              <a:t>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33544" y="3102236"/>
            <a:ext cx="232346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84070" algn="l"/>
              </a:tabLst>
            </a:pPr>
            <a:r>
              <a:rPr sz="1850" u="sng" spc="-20" dirty="0">
                <a:latin typeface="Times New Roman"/>
                <a:cs typeface="Times New Roman"/>
              </a:rPr>
              <a:t>1</a:t>
            </a:r>
            <a:r>
              <a:rPr sz="1850" spc="-20" dirty="0">
                <a:latin typeface="Times New Roman"/>
                <a:cs typeface="Times New Roman"/>
              </a:rPr>
              <a:t>	</a:t>
            </a:r>
            <a:r>
              <a:rPr sz="2775" spc="-22" baseline="-4504" dirty="0">
                <a:latin typeface="Symbol"/>
                <a:cs typeface="Symbol"/>
              </a:rPr>
              <a:t></a:t>
            </a:r>
            <a:r>
              <a:rPr sz="2775" spc="-450" baseline="-4504" dirty="0">
                <a:latin typeface="Times New Roman"/>
                <a:cs typeface="Times New Roman"/>
              </a:rPr>
              <a:t> </a:t>
            </a:r>
            <a:r>
              <a:rPr sz="1850" u="sng" spc="-20" dirty="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75731" y="3236111"/>
            <a:ext cx="353695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indent="-173355">
              <a:lnSpc>
                <a:spcPct val="100000"/>
              </a:lnSpc>
              <a:buFont typeface="Symbol"/>
              <a:buChar char=""/>
              <a:tabLst>
                <a:tab pos="186690" algn="l"/>
              </a:tabLst>
            </a:pPr>
            <a:r>
              <a:rPr sz="1850" i="1" spc="-25" dirty="0">
                <a:latin typeface="Times New Roman"/>
                <a:cs typeface="Times New Roman"/>
              </a:rPr>
              <a:t>K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11747" y="2542592"/>
            <a:ext cx="127635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200" dirty="0">
                <a:latin typeface="Symbol"/>
                <a:cs typeface="Symbol"/>
              </a:rPr>
              <a:t></a:t>
            </a:r>
            <a:r>
              <a:rPr sz="4200" spc="187" baseline="-8928" dirty="0">
                <a:latin typeface="Symbol"/>
                <a:cs typeface="Symbol"/>
              </a:rPr>
              <a:t></a:t>
            </a:r>
            <a:r>
              <a:rPr sz="1850" i="1" spc="-100" dirty="0">
                <a:latin typeface="Times New Roman"/>
                <a:cs typeface="Times New Roman"/>
              </a:rPr>
              <a:t>Q</a:t>
            </a:r>
            <a:r>
              <a:rPr sz="1575" i="1" baseline="-23809" dirty="0">
                <a:latin typeface="Times New Roman"/>
                <a:cs typeface="Times New Roman"/>
              </a:rPr>
              <a:t>i </a:t>
            </a:r>
            <a:r>
              <a:rPr sz="1575" i="1" spc="-127" baseline="-23809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Symbol"/>
                <a:cs typeface="Symbol"/>
              </a:rPr>
              <a:t></a:t>
            </a:r>
            <a:r>
              <a:rPr sz="1850" spc="-265" dirty="0">
                <a:latin typeface="Times New Roman"/>
                <a:cs typeface="Times New Roman"/>
              </a:rPr>
              <a:t> </a:t>
            </a:r>
            <a:r>
              <a:rPr sz="1850" i="1" spc="-40" dirty="0">
                <a:latin typeface="Times New Roman"/>
                <a:cs typeface="Times New Roman"/>
              </a:rPr>
              <a:t>c</a:t>
            </a:r>
            <a:r>
              <a:rPr sz="1575" i="1" baseline="-23809" dirty="0">
                <a:latin typeface="Times New Roman"/>
                <a:cs typeface="Times New Roman"/>
              </a:rPr>
              <a:t>i </a:t>
            </a:r>
            <a:r>
              <a:rPr sz="1575" i="1" spc="120" baseline="-23809" dirty="0">
                <a:latin typeface="Times New Roman"/>
                <a:cs typeface="Times New Roman"/>
              </a:rPr>
              <a:t> </a:t>
            </a:r>
            <a:r>
              <a:rPr sz="1850" spc="-25" dirty="0">
                <a:latin typeface="Symbol"/>
                <a:cs typeface="Symbol"/>
              </a:rPr>
              <a:t></a:t>
            </a:r>
            <a:r>
              <a:rPr sz="1850" spc="20" dirty="0">
                <a:latin typeface="Times New Roman"/>
                <a:cs typeface="Times New Roman"/>
              </a:rPr>
              <a:t> </a:t>
            </a:r>
            <a:r>
              <a:rPr sz="1850" i="1" spc="-25" dirty="0">
                <a:latin typeface="Times New Roman"/>
                <a:cs typeface="Times New Roman"/>
              </a:rPr>
              <a:t>K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64230" y="3194018"/>
            <a:ext cx="77025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2595" algn="l"/>
                <a:tab pos="719455" algn="l"/>
              </a:tabLst>
            </a:pPr>
            <a:r>
              <a:rPr sz="2800" spc="-60" dirty="0">
                <a:latin typeface="Symbol"/>
                <a:cs typeface="Symbol"/>
              </a:rPr>
              <a:t></a:t>
            </a:r>
            <a:r>
              <a:rPr sz="2800" spc="-60" dirty="0">
                <a:latin typeface="Times New Roman"/>
                <a:cs typeface="Times New Roman"/>
              </a:rPr>
              <a:t>	</a:t>
            </a:r>
            <a:r>
              <a:rPr sz="1050" i="1" dirty="0">
                <a:latin typeface="Times New Roman"/>
                <a:cs typeface="Times New Roman"/>
              </a:rPr>
              <a:t>i	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82651" y="3194018"/>
            <a:ext cx="133985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2595" algn="l"/>
                <a:tab pos="996950" algn="l"/>
                <a:tab pos="1288415" algn="l"/>
              </a:tabLst>
            </a:pPr>
            <a:r>
              <a:rPr sz="2800" spc="-60" dirty="0">
                <a:latin typeface="Symbol"/>
                <a:cs typeface="Symbol"/>
              </a:rPr>
              <a:t></a:t>
            </a:r>
            <a:r>
              <a:rPr sz="2800" spc="-60" dirty="0">
                <a:latin typeface="Times New Roman"/>
                <a:cs typeface="Times New Roman"/>
              </a:rPr>
              <a:t>	</a:t>
            </a:r>
            <a:r>
              <a:rPr sz="1050" i="1" dirty="0">
                <a:latin typeface="Times New Roman"/>
                <a:cs typeface="Times New Roman"/>
              </a:rPr>
              <a:t>i	s	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51405" y="3194018"/>
            <a:ext cx="27368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60" dirty="0">
                <a:latin typeface="Symbol"/>
                <a:cs typeface="Symbol"/>
              </a:rPr>
              <a:t>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91064" y="5866725"/>
            <a:ext cx="68770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1050" i="1" dirty="0">
                <a:latin typeface="Times New Roman"/>
                <a:cs typeface="Times New Roman"/>
              </a:rPr>
              <a:t>i	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83153" y="5682750"/>
            <a:ext cx="6350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18943" y="5068173"/>
            <a:ext cx="14706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9185" algn="l"/>
                <a:tab pos="1419860" algn="l"/>
              </a:tabLst>
            </a:pPr>
            <a:r>
              <a:rPr sz="1050" i="1" dirty="0">
                <a:latin typeface="Times New Roman"/>
                <a:cs typeface="Times New Roman"/>
              </a:rPr>
              <a:t>s	i	j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83158" y="5068173"/>
            <a:ext cx="38989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090" algn="l"/>
              </a:tabLst>
            </a:pPr>
            <a:r>
              <a:rPr sz="1050" i="1" dirty="0">
                <a:latin typeface="Times New Roman"/>
                <a:cs typeface="Times New Roman"/>
              </a:rPr>
              <a:t>i 	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52789" y="4650501"/>
            <a:ext cx="267843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2740" algn="l"/>
                <a:tab pos="760730" algn="l"/>
                <a:tab pos="1364615" algn="l"/>
                <a:tab pos="1656714" algn="l"/>
                <a:tab pos="2295525" algn="l"/>
                <a:tab pos="2627630" algn="l"/>
              </a:tabLst>
            </a:pPr>
            <a:r>
              <a:rPr sz="1050" i="1" dirty="0">
                <a:latin typeface="Times New Roman"/>
                <a:cs typeface="Times New Roman"/>
              </a:rPr>
              <a:t>i	j	i	s	i	i 	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08878" y="4076560"/>
            <a:ext cx="217868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9640" algn="l"/>
                <a:tab pos="1222375" algn="l"/>
                <a:tab pos="2127885" algn="l"/>
              </a:tabLst>
            </a:pPr>
            <a:r>
              <a:rPr sz="1050" i="1" dirty="0">
                <a:latin typeface="Times New Roman"/>
                <a:cs typeface="Times New Roman"/>
              </a:rPr>
              <a:t>j	s	i 	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94058" y="4260547"/>
            <a:ext cx="988694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7894" algn="l"/>
              </a:tabLst>
            </a:pPr>
            <a:r>
              <a:rPr sz="1050" i="1" dirty="0">
                <a:latin typeface="Times New Roman"/>
                <a:cs typeface="Times New Roman"/>
              </a:rPr>
              <a:t>i 	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40849" y="3383628"/>
            <a:ext cx="6350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latin typeface="Times New Roman"/>
                <a:cs typeface="Times New Roman"/>
              </a:rPr>
              <a:t>j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01258" y="3567616"/>
            <a:ext cx="6350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42228" y="3099632"/>
            <a:ext cx="209550" cy="59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">
              <a:lnSpc>
                <a:spcPct val="118300"/>
              </a:lnSpc>
            </a:pPr>
            <a:r>
              <a:rPr sz="1850" i="1" spc="35" dirty="0">
                <a:latin typeface="Times New Roman"/>
                <a:cs typeface="Times New Roman"/>
              </a:rPr>
              <a:t>S</a:t>
            </a:r>
            <a:r>
              <a:rPr sz="1575" i="1" baseline="-23809" dirty="0">
                <a:latin typeface="Times New Roman"/>
                <a:cs typeface="Times New Roman"/>
              </a:rPr>
              <a:t>i </a:t>
            </a:r>
            <a:r>
              <a:rPr sz="1850" i="1" spc="-30" dirty="0">
                <a:latin typeface="Times New Roman"/>
                <a:cs typeface="Times New Roman"/>
              </a:rPr>
              <a:t>Q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47244" y="3383628"/>
            <a:ext cx="6350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03470" y="2089435"/>
            <a:ext cx="22161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-100" dirty="0">
                <a:latin typeface="Times New Roman"/>
                <a:cs typeface="Times New Roman"/>
              </a:rPr>
              <a:t>Q</a:t>
            </a:r>
            <a:r>
              <a:rPr sz="1575" i="1" baseline="-23809" dirty="0">
                <a:latin typeface="Times New Roman"/>
                <a:cs typeface="Times New Roman"/>
              </a:rPr>
              <a:t>i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26926" y="1755774"/>
            <a:ext cx="185420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30" dirty="0">
                <a:latin typeface="Times New Roman"/>
                <a:cs typeface="Times New Roman"/>
              </a:rPr>
              <a:t>S</a:t>
            </a:r>
            <a:r>
              <a:rPr sz="1575" i="1" baseline="-23809" dirty="0">
                <a:latin typeface="Times New Roman"/>
                <a:cs typeface="Times New Roman"/>
              </a:rPr>
              <a:t>i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47251" y="2039780"/>
            <a:ext cx="6350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24591" y="5519164"/>
            <a:ext cx="26797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75" i="1" spc="37" baseline="-25525" dirty="0">
                <a:latin typeface="Times New Roman"/>
                <a:cs typeface="Times New Roman"/>
              </a:rPr>
              <a:t>Q</a:t>
            </a:r>
            <a:r>
              <a:rPr sz="1050" spc="5" dirty="0">
                <a:latin typeface="Times New Roman"/>
                <a:cs typeface="Times New Roman"/>
              </a:rPr>
              <a:t>*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60990" y="4097450"/>
            <a:ext cx="27622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75" i="1" spc="127" baseline="-25525" dirty="0">
                <a:latin typeface="Times New Roman"/>
                <a:cs typeface="Times New Roman"/>
              </a:rPr>
              <a:t>Q</a:t>
            </a:r>
            <a:r>
              <a:rPr sz="1050" spc="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05238" y="4128317"/>
            <a:ext cx="1348740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19200" algn="l"/>
              </a:tabLst>
            </a:pPr>
            <a:r>
              <a:rPr sz="1850" spc="-20" dirty="0">
                <a:latin typeface="Times New Roman"/>
                <a:cs typeface="Times New Roman"/>
              </a:rPr>
              <a:t>2	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18399" y="3435314"/>
            <a:ext cx="1416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2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36806" y="3435314"/>
            <a:ext cx="1416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2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7587" y="2451011"/>
            <a:ext cx="145415" cy="59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20" dirty="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400"/>
              </a:spcBef>
            </a:pPr>
            <a:r>
              <a:rPr sz="1850" spc="-2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98062" y="2091657"/>
            <a:ext cx="1416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2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94312" y="1758388"/>
            <a:ext cx="1416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u="sng" spc="-20" dirty="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07536" y="4904599"/>
            <a:ext cx="9334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92233" y="4486928"/>
            <a:ext cx="9334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25330" y="4486928"/>
            <a:ext cx="9334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373120" y="3950430"/>
            <a:ext cx="437515" cy="23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/2</a:t>
            </a:r>
            <a:r>
              <a:rPr sz="1600" i="1" dirty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1600" i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75" i="1" baseline="2645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575" baseline="26455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80968" y="4060158"/>
            <a:ext cx="6286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70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Omezení kapitálem, počtem objednávek, velikostí skladu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180</TotalTime>
  <Words>2186</Words>
  <Application>Microsoft Office PowerPoint</Application>
  <PresentationFormat>Předvádění na obrazovce (4:3)</PresentationFormat>
  <Paragraphs>457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Office Theme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jakub.dyntar</cp:lastModifiedBy>
  <cp:revision>51</cp:revision>
  <dcterms:created xsi:type="dcterms:W3CDTF">2019-10-11T15:10:08Z</dcterms:created>
  <dcterms:modified xsi:type="dcterms:W3CDTF">2024-04-17T08:20:31Z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2019-10-11T00:00:00Z</vt:filetime>
  </property>
  <property fmtid="{D5CDD505-2E9C-101B-9397-08002B2CF9AE}" pid="3" name="LastSaved">
    <vt:filetime>2019-10-11T00:00:00Z</vt:filetime>
  </property>
</Properties>
</file>