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71" r:id="rId2"/>
    <p:sldId id="296" r:id="rId3"/>
    <p:sldId id="295" r:id="rId4"/>
    <p:sldId id="297" r:id="rId5"/>
    <p:sldId id="298" r:id="rId6"/>
    <p:sldId id="299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0864-ECF2-4906-B4C3-65B9F9118928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5939-3D34-4C4B-8D50-A5D623A308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30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0864-ECF2-4906-B4C3-65B9F9118928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5939-3D34-4C4B-8D50-A5D623A308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49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FBC0864-ECF2-4906-B4C3-65B9F9118928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94C5939-3D34-4C4B-8D50-A5D623A308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078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1AF919E-3D54-4902-A436-6CA6F52B03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6988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FDC1EDA-D3EE-4BA9-9E35-A8B3FD8ABF8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046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0864-ECF2-4906-B4C3-65B9F9118928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5939-3D34-4C4B-8D50-A5D623A308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27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BC0864-ECF2-4906-B4C3-65B9F9118928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4C5939-3D34-4C4B-8D50-A5D623A308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087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0864-ECF2-4906-B4C3-65B9F9118928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5939-3D34-4C4B-8D50-A5D623A308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7706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0864-ECF2-4906-B4C3-65B9F9118928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5939-3D34-4C4B-8D50-A5D623A308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831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0864-ECF2-4906-B4C3-65B9F9118928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5939-3D34-4C4B-8D50-A5D623A308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16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0864-ECF2-4906-B4C3-65B9F9118928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5939-3D34-4C4B-8D50-A5D623A308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27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0864-ECF2-4906-B4C3-65B9F9118928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5939-3D34-4C4B-8D50-A5D623A308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83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0864-ECF2-4906-B4C3-65B9F9118928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5939-3D34-4C4B-8D50-A5D623A308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91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FBC0864-ECF2-4906-B4C3-65B9F9118928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94C5939-3D34-4C4B-8D50-A5D623A308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916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000066"/>
                </a:solidFill>
              </a:rPr>
              <a:t>Prenatální péče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1F51BEE-8025-4396-AFDD-F65E0137EB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Petr Křepelka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sz="3200" b="1" dirty="0"/>
              <a:t>Ultrazvukové vyšetření (20+0 – 22+0)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3552" y="3645024"/>
            <a:ext cx="8229600" cy="2368860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/>
              <a:t>Počet plodů</a:t>
            </a:r>
          </a:p>
          <a:p>
            <a:r>
              <a:rPr lang="cs-CZ" sz="2000" dirty="0"/>
              <a:t>Vitalita </a:t>
            </a:r>
          </a:p>
          <a:p>
            <a:r>
              <a:rPr lang="cs-CZ" sz="2000" dirty="0"/>
              <a:t>Biometrie, BPD, HC, AC a FL, </a:t>
            </a:r>
          </a:p>
          <a:p>
            <a:r>
              <a:rPr lang="cs-CZ" sz="2000" dirty="0"/>
              <a:t>Morfologie plodu </a:t>
            </a:r>
          </a:p>
          <a:p>
            <a:r>
              <a:rPr lang="cs-CZ" sz="2000" dirty="0"/>
              <a:t>Lokalizace placenty</a:t>
            </a:r>
          </a:p>
          <a:p>
            <a:r>
              <a:rPr lang="cs-CZ" sz="2000" dirty="0"/>
              <a:t>Množství plodové vody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1955540" y="1880828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Ultrazvukové vyšetření (30+0 – 32+0)</a:t>
            </a:r>
            <a:endParaRPr lang="cs-CZ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altLang="cs-CZ" dirty="0"/>
              <a:t>Průkaz gravidity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9250" y="2057399"/>
            <a:ext cx="8255000" cy="4525963"/>
          </a:xfrm>
        </p:spPr>
        <p:txBody>
          <a:bodyPr/>
          <a:lstStyle/>
          <a:p>
            <a:r>
              <a:rPr lang="cs-CZ" altLang="cs-CZ" sz="2800" dirty="0"/>
              <a:t>Těhotenský test z moči</a:t>
            </a:r>
          </a:p>
          <a:p>
            <a:pPr lvl="1"/>
            <a:r>
              <a:rPr lang="cs-CZ" altLang="cs-CZ" sz="2400" dirty="0"/>
              <a:t>pozitivní od 28. menstruačního dne cyklu (</a:t>
            </a:r>
            <a:r>
              <a:rPr lang="cs-CZ" altLang="cs-CZ" sz="2400" dirty="0" err="1"/>
              <a:t>hCG</a:t>
            </a:r>
            <a:r>
              <a:rPr lang="cs-CZ" altLang="cs-CZ" sz="2400" dirty="0"/>
              <a:t>)</a:t>
            </a:r>
          </a:p>
          <a:p>
            <a:r>
              <a:rPr lang="cs-CZ" altLang="cs-CZ" sz="2800" dirty="0"/>
              <a:t>Stanovení </a:t>
            </a:r>
            <a:r>
              <a:rPr lang="el-GR" altLang="cs-CZ" sz="2800" dirty="0">
                <a:cs typeface="Arial" charset="0"/>
              </a:rPr>
              <a:t>β</a:t>
            </a:r>
            <a:r>
              <a:rPr lang="cs-CZ" altLang="cs-CZ" sz="2800" dirty="0">
                <a:cs typeface="Arial" charset="0"/>
              </a:rPr>
              <a:t>-podjednotky </a:t>
            </a:r>
            <a:r>
              <a:rPr lang="cs-CZ" altLang="cs-CZ" sz="2800" dirty="0" err="1">
                <a:cs typeface="Arial" charset="0"/>
              </a:rPr>
              <a:t>hCG</a:t>
            </a:r>
            <a:r>
              <a:rPr lang="cs-CZ" altLang="cs-CZ" sz="2800" dirty="0">
                <a:cs typeface="Arial" charset="0"/>
              </a:rPr>
              <a:t> v krvi</a:t>
            </a:r>
          </a:p>
          <a:p>
            <a:pPr lvl="1"/>
            <a:r>
              <a:rPr lang="cs-CZ" altLang="cs-CZ" sz="2400" dirty="0">
                <a:cs typeface="Arial" charset="0"/>
              </a:rPr>
              <a:t>detekce již 8.-11. den po koncepci</a:t>
            </a:r>
          </a:p>
          <a:p>
            <a:pPr lvl="1"/>
            <a:r>
              <a:rPr lang="cs-CZ" altLang="cs-CZ" sz="2400" dirty="0">
                <a:cs typeface="Arial" charset="0"/>
              </a:rPr>
              <a:t>za 2 týdny po koncepci hodnoty kolem 100 U/l</a:t>
            </a:r>
          </a:p>
          <a:p>
            <a:r>
              <a:rPr lang="cs-CZ" altLang="cs-CZ" sz="2800" dirty="0">
                <a:cs typeface="Arial" charset="0"/>
              </a:rPr>
              <a:t>Ultrasonografie</a:t>
            </a:r>
          </a:p>
          <a:p>
            <a:pPr lvl="1"/>
            <a:r>
              <a:rPr lang="cs-CZ" altLang="cs-CZ" sz="2400" dirty="0">
                <a:cs typeface="Arial" charset="0"/>
              </a:rPr>
              <a:t>5. týden – gestační váček</a:t>
            </a:r>
          </a:p>
          <a:p>
            <a:pPr lvl="1"/>
            <a:r>
              <a:rPr lang="cs-CZ" altLang="cs-CZ" sz="2400" dirty="0">
                <a:cs typeface="Arial" charset="0"/>
              </a:rPr>
              <a:t>6. týden – zárodek s akcí srdeční</a:t>
            </a:r>
          </a:p>
        </p:txBody>
      </p:sp>
      <p:pic>
        <p:nvPicPr>
          <p:cNvPr id="110596" name="Picture 4" descr="GS 6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96225" y="4149725"/>
            <a:ext cx="2268538" cy="2090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altLang="cs-CZ" dirty="0"/>
              <a:t>Stanovení termínu porodu</a:t>
            </a:r>
            <a:br>
              <a:rPr lang="cs-CZ" altLang="cs-CZ" dirty="0"/>
            </a:br>
            <a:r>
              <a:rPr lang="cs-CZ" altLang="cs-CZ" sz="2400" dirty="0"/>
              <a:t>(datace gravidity)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981201"/>
            <a:ext cx="8218488" cy="4525963"/>
          </a:xfrm>
        </p:spPr>
        <p:txBody>
          <a:bodyPr/>
          <a:lstStyle/>
          <a:p>
            <a:r>
              <a:rPr lang="cs-CZ" altLang="cs-CZ" sz="2800" dirty="0"/>
              <a:t>Podle PM (</a:t>
            </a:r>
            <a:r>
              <a:rPr lang="cs-CZ" altLang="cs-CZ" sz="2800" dirty="0" err="1"/>
              <a:t>Naegele</a:t>
            </a:r>
            <a:r>
              <a:rPr lang="cs-CZ" altLang="cs-CZ" sz="2800" dirty="0"/>
              <a:t>)</a:t>
            </a:r>
          </a:p>
          <a:p>
            <a:pPr lvl="1"/>
            <a:r>
              <a:rPr lang="cs-CZ" altLang="cs-CZ" sz="2400" dirty="0"/>
              <a:t>PM + 7 dní – 3 kalendářní měsíce</a:t>
            </a:r>
          </a:p>
          <a:p>
            <a:r>
              <a:rPr lang="cs-CZ" altLang="cs-CZ" sz="2800" dirty="0"/>
              <a:t>Podle prvních pohybů</a:t>
            </a:r>
          </a:p>
          <a:p>
            <a:pPr lvl="1"/>
            <a:r>
              <a:rPr lang="cs-CZ" altLang="cs-CZ" sz="2400" dirty="0" err="1"/>
              <a:t>Primigravida</a:t>
            </a:r>
            <a:r>
              <a:rPr lang="cs-CZ" altLang="cs-CZ" sz="2400" dirty="0"/>
              <a:t> od 20.T</a:t>
            </a:r>
          </a:p>
          <a:p>
            <a:pPr lvl="1"/>
            <a:r>
              <a:rPr lang="cs-CZ" altLang="cs-CZ" sz="2400" dirty="0" err="1"/>
              <a:t>Sekundi</a:t>
            </a:r>
            <a:r>
              <a:rPr lang="cs-CZ" altLang="cs-CZ" sz="2400" dirty="0"/>
              <a:t>-(</a:t>
            </a:r>
            <a:r>
              <a:rPr lang="cs-CZ" altLang="cs-CZ" sz="2400" dirty="0" err="1"/>
              <a:t>pluri</a:t>
            </a:r>
            <a:r>
              <a:rPr lang="cs-CZ" altLang="cs-CZ" sz="2400" dirty="0"/>
              <a:t>-)</a:t>
            </a:r>
            <a:r>
              <a:rPr lang="cs-CZ" altLang="cs-CZ" sz="2400" dirty="0" err="1"/>
              <a:t>gravida</a:t>
            </a:r>
            <a:r>
              <a:rPr lang="cs-CZ" altLang="cs-CZ" sz="2400" dirty="0"/>
              <a:t> od 18.T</a:t>
            </a:r>
          </a:p>
          <a:p>
            <a:r>
              <a:rPr lang="cs-CZ" altLang="cs-CZ" sz="2800" dirty="0"/>
              <a:t>Podle UZ biometrie v I. trimestru</a:t>
            </a:r>
          </a:p>
          <a:p>
            <a:pPr lvl="1"/>
            <a:r>
              <a:rPr lang="cs-CZ" altLang="cs-CZ" sz="2400" dirty="0"/>
              <a:t>Nejpřesnější údaj</a:t>
            </a:r>
          </a:p>
          <a:p>
            <a:pPr lvl="1"/>
            <a:r>
              <a:rPr lang="cs-CZ" altLang="cs-CZ" sz="2400" dirty="0"/>
              <a:t>Korekce TP při diferenci </a:t>
            </a:r>
            <a:r>
              <a:rPr lang="en-US" altLang="cs-CZ" sz="2400" dirty="0">
                <a:cs typeface="Arial" charset="0"/>
              </a:rPr>
              <a:t>≥</a:t>
            </a:r>
            <a:r>
              <a:rPr lang="cs-CZ" altLang="cs-CZ" sz="2400" dirty="0">
                <a:cs typeface="Arial" charset="0"/>
              </a:rPr>
              <a:t>14 dní </a:t>
            </a:r>
            <a:r>
              <a:rPr lang="cs-CZ" altLang="cs-CZ" sz="2400" dirty="0"/>
              <a:t>proti PM</a:t>
            </a:r>
            <a:endParaRPr lang="en-US" altLang="cs-CZ" sz="2400" dirty="0"/>
          </a:p>
        </p:txBody>
      </p:sp>
      <p:pic>
        <p:nvPicPr>
          <p:cNvPr id="111620" name="Picture 4" descr="UZ T zárode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39076" y="2308225"/>
            <a:ext cx="2360613" cy="216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altLang="cs-CZ"/>
              <a:t>Opakovaná vyšetření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Základní</a:t>
            </a:r>
          </a:p>
          <a:p>
            <a:pPr lvl="1"/>
            <a:r>
              <a:rPr lang="cs-CZ" altLang="cs-CZ" sz="2400"/>
              <a:t>TK, TF, moč chemicky (B, C)</a:t>
            </a:r>
          </a:p>
          <a:p>
            <a:pPr lvl="1"/>
            <a:r>
              <a:rPr lang="cs-CZ" altLang="cs-CZ" sz="2400"/>
              <a:t>Hmotnost, hmotnostní přírůstek, otoky</a:t>
            </a:r>
          </a:p>
          <a:p>
            <a:r>
              <a:rPr lang="cs-CZ" altLang="cs-CZ" sz="2800"/>
              <a:t>Porodnická</a:t>
            </a:r>
          </a:p>
          <a:p>
            <a:pPr lvl="1"/>
            <a:r>
              <a:rPr lang="cs-CZ" altLang="cs-CZ" sz="2400"/>
              <a:t>Zevní porodnické vyšetření (poloha plodu, tonus děložní)</a:t>
            </a:r>
          </a:p>
          <a:p>
            <a:pPr lvl="1"/>
            <a:r>
              <a:rPr lang="cs-CZ" altLang="cs-CZ" sz="2400"/>
              <a:t>Měření SF</a:t>
            </a:r>
          </a:p>
          <a:p>
            <a:pPr lvl="1"/>
            <a:r>
              <a:rPr lang="cs-CZ" altLang="cs-CZ" sz="2400"/>
              <a:t>Ozvy plodu</a:t>
            </a:r>
          </a:p>
          <a:p>
            <a:pPr lvl="1"/>
            <a:r>
              <a:rPr lang="cs-CZ" altLang="cs-CZ" sz="2400"/>
              <a:t>Vaginální vyšetření (posouzení hrdla děložního, prezentace podu)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altLang="cs-CZ"/>
              <a:t>Triple test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/>
              <a:t>=	biochemický screening 16. týdne,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	alfa-program</a:t>
            </a:r>
          </a:p>
          <a:p>
            <a:pPr>
              <a:spcBef>
                <a:spcPct val="100000"/>
              </a:spcBef>
            </a:pPr>
            <a:r>
              <a:rPr lang="cs-CZ" altLang="cs-CZ"/>
              <a:t>Stanovení AFP, hCG, E</a:t>
            </a:r>
            <a:r>
              <a:rPr lang="cs-CZ" altLang="cs-CZ" baseline="-25000"/>
              <a:t>3</a:t>
            </a:r>
            <a:r>
              <a:rPr lang="cs-CZ" altLang="cs-CZ"/>
              <a:t> v mateřském séru</a:t>
            </a:r>
          </a:p>
          <a:p>
            <a:r>
              <a:rPr lang="cs-CZ" altLang="cs-CZ"/>
              <a:t>Zaveden pro záchyt M. Down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	(60% záchytnost)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altLang="cs-CZ"/>
              <a:t>Triple test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cs typeface="Arial" charset="0"/>
              </a:rPr>
              <a:t>↓ </a:t>
            </a:r>
            <a:r>
              <a:rPr lang="cs-CZ" altLang="cs-CZ"/>
              <a:t>AFP, </a:t>
            </a:r>
            <a:r>
              <a:rPr lang="cs-CZ" altLang="cs-CZ">
                <a:cs typeface="Arial" charset="0"/>
              </a:rPr>
              <a:t>↑</a:t>
            </a:r>
            <a:r>
              <a:rPr lang="cs-CZ" altLang="cs-CZ"/>
              <a:t> hCG, </a:t>
            </a:r>
            <a:r>
              <a:rPr lang="cs-CZ" altLang="cs-CZ">
                <a:cs typeface="Arial" charset="0"/>
              </a:rPr>
              <a:t>↓ </a:t>
            </a:r>
            <a:r>
              <a:rPr lang="cs-CZ" altLang="cs-CZ"/>
              <a:t>E</a:t>
            </a:r>
            <a:r>
              <a:rPr lang="cs-CZ" altLang="cs-CZ" baseline="-25000"/>
              <a:t>3</a:t>
            </a:r>
            <a:r>
              <a:rPr lang="cs-CZ" altLang="cs-CZ"/>
              <a:t> u M. Down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/>
          </a:p>
          <a:p>
            <a:r>
              <a:rPr lang="cs-CZ" altLang="cs-CZ">
                <a:cs typeface="Arial" charset="0"/>
              </a:rPr>
              <a:t>↑</a:t>
            </a:r>
            <a:r>
              <a:rPr lang="cs-CZ" altLang="cs-CZ"/>
              <a:t> AFP u rozštěpových vad neurální trubice</a:t>
            </a:r>
          </a:p>
          <a:p>
            <a:pPr lvl="1"/>
            <a:r>
              <a:rPr lang="cs-CZ" altLang="cs-CZ"/>
              <a:t>spina bifida, meningokély, meningomyelokély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>
                <a:cs typeface="Arial" charset="0"/>
              </a:rPr>
              <a:t>↑</a:t>
            </a:r>
            <a:r>
              <a:rPr lang="cs-CZ" altLang="cs-CZ"/>
              <a:t> AFP u defektů přední stěny břišní</a:t>
            </a:r>
          </a:p>
          <a:p>
            <a:pPr lvl="1"/>
            <a:r>
              <a:rPr lang="cs-CZ" altLang="cs-CZ"/>
              <a:t>omfalokély, gastroschízy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altLang="cs-CZ"/>
              <a:t>UZ screening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08163"/>
            <a:ext cx="8229600" cy="4525962"/>
          </a:xfrm>
        </p:spPr>
        <p:txBody>
          <a:bodyPr/>
          <a:lstStyle/>
          <a:p>
            <a:r>
              <a:rPr lang="cs-CZ" altLang="cs-CZ"/>
              <a:t>NT screening (UZ screening I.trimestru)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I. UZ screening (UZ screening II.trimestru)</a:t>
            </a:r>
          </a:p>
          <a:p>
            <a:r>
              <a:rPr lang="cs-CZ" altLang="cs-CZ"/>
              <a:t>II. UZ screening (UZ screening III.trimesru)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2314576" y="2457450"/>
            <a:ext cx="7885113" cy="1366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cs-CZ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altLang="cs-CZ"/>
              <a:t>NT screening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723900" algn="l"/>
              </a:tabLst>
            </a:pPr>
            <a:r>
              <a:rPr lang="cs-CZ" altLang="cs-CZ" u="sng"/>
              <a:t>V 11.-14.T</a:t>
            </a:r>
          </a:p>
          <a:p>
            <a:pPr>
              <a:tabLst>
                <a:tab pos="723900" algn="l"/>
              </a:tabLst>
            </a:pPr>
            <a:r>
              <a:rPr lang="cs-CZ" altLang="cs-CZ"/>
              <a:t>Datace gravidity </a:t>
            </a:r>
          </a:p>
          <a:p>
            <a:pPr lvl="1">
              <a:tabLst>
                <a:tab pos="723900" algn="l"/>
              </a:tabLst>
            </a:pPr>
            <a:r>
              <a:rPr lang="cs-CZ" altLang="cs-CZ"/>
              <a:t>CRL </a:t>
            </a:r>
            <a:r>
              <a:rPr lang="cs-CZ" altLang="cs-CZ" sz="2400"/>
              <a:t>(crown-rump length = temenokostrční délka)</a:t>
            </a:r>
            <a:endParaRPr lang="cs-CZ" altLang="cs-CZ"/>
          </a:p>
          <a:p>
            <a:pPr>
              <a:tabLst>
                <a:tab pos="723900" algn="l"/>
              </a:tabLst>
            </a:pPr>
            <a:r>
              <a:rPr lang="cs-CZ" altLang="cs-CZ"/>
              <a:t>Měření NT</a:t>
            </a:r>
          </a:p>
          <a:p>
            <a:pPr lvl="1">
              <a:tabLst>
                <a:tab pos="723900" algn="l"/>
              </a:tabLst>
            </a:pPr>
            <a:r>
              <a:rPr lang="cs-CZ" altLang="cs-CZ"/>
              <a:t>NT</a:t>
            </a:r>
            <a:r>
              <a:rPr lang="cs-CZ" altLang="cs-CZ" sz="2400"/>
              <a:t> (nuchální translucence = šíjové projasnění)</a:t>
            </a:r>
          </a:p>
          <a:p>
            <a:pPr lvl="1">
              <a:tabLst>
                <a:tab pos="723900" algn="l"/>
              </a:tabLst>
            </a:pPr>
            <a:r>
              <a:rPr lang="cs-CZ" altLang="cs-CZ" sz="2400"/>
              <a:t>patologická NT detekuje plody s aneuploidiemi (záchytnost M. Down 75%) a VVV (srdeční vady)</a:t>
            </a:r>
          </a:p>
          <a:p>
            <a:pPr>
              <a:tabLst>
                <a:tab pos="723900" algn="l"/>
              </a:tabLst>
            </a:pPr>
            <a:r>
              <a:rPr lang="cs-CZ" altLang="cs-CZ"/>
              <a:t>Detekce hrubých vývojových anomálií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66"/>
          </a:solidFill>
        </p:spPr>
        <p:txBody>
          <a:bodyPr/>
          <a:lstStyle/>
          <a:p>
            <a:r>
              <a:rPr lang="cs-CZ" altLang="cs-CZ"/>
              <a:t>NT screening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4038600" cy="857250"/>
          </a:xfrm>
        </p:spPr>
        <p:txBody>
          <a:bodyPr/>
          <a:lstStyle/>
          <a:p>
            <a:pPr>
              <a:tabLst>
                <a:tab pos="723900" algn="l"/>
              </a:tabLst>
            </a:pPr>
            <a:r>
              <a:rPr lang="cs-CZ" altLang="cs-CZ" u="sng"/>
              <a:t>V 11.-14.T</a:t>
            </a:r>
          </a:p>
        </p:txBody>
      </p:sp>
      <p:pic>
        <p:nvPicPr>
          <p:cNvPr id="144388" name="Picture 4" descr="embryo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6775" y="2889251"/>
            <a:ext cx="4103688" cy="2625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4393" name="Picture 9" descr="nuchal-scan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0213" y="2892425"/>
            <a:ext cx="3097212" cy="2636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/>
              <a:t>Vyšetřovací metody hypoxie plodu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UZ</a:t>
            </a:r>
          </a:p>
          <a:p>
            <a:r>
              <a:rPr lang="cs-CZ" dirty="0" err="1"/>
              <a:t>Kardiotokografie</a:t>
            </a:r>
            <a:r>
              <a:rPr lang="cs-CZ" dirty="0"/>
              <a:t>, ST analýza</a:t>
            </a:r>
          </a:p>
          <a:p>
            <a:r>
              <a:rPr lang="cs-CZ" dirty="0"/>
              <a:t>Fetální pulzní </a:t>
            </a:r>
            <a:r>
              <a:rPr lang="cs-CZ" dirty="0" err="1"/>
              <a:t>oxymetrie</a:t>
            </a:r>
            <a:endParaRPr lang="cs-CZ" dirty="0"/>
          </a:p>
        </p:txBody>
      </p:sp>
      <p:pic>
        <p:nvPicPr>
          <p:cNvPr id="4" name="Picture 2" descr="Výsledek obrázku pro cardiotocograp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544" y="3537012"/>
            <a:ext cx="2642494" cy="2880320"/>
          </a:xfrm>
          <a:prstGeom prst="rect">
            <a:avLst/>
          </a:prstGeom>
          <a:noFill/>
        </p:spPr>
      </p:pic>
      <p:pic>
        <p:nvPicPr>
          <p:cNvPr id="5" name="Picture 6" descr="Výsledek obrázku pro fetal oximet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9916" y="4221089"/>
            <a:ext cx="4583832" cy="19338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cs-CZ" altLang="cs-CZ" dirty="0"/>
              <a:t>Význam prenatální péče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980159" y="2681288"/>
            <a:ext cx="8229600" cy="2557462"/>
          </a:xfrm>
        </p:spPr>
        <p:txBody>
          <a:bodyPr/>
          <a:lstStyle/>
          <a:p>
            <a:r>
              <a:rPr lang="cs-CZ" altLang="cs-CZ" dirty="0"/>
              <a:t>Všestranné zabezpečení těhotné ženy</a:t>
            </a:r>
          </a:p>
          <a:p>
            <a:r>
              <a:rPr lang="cs-CZ" altLang="cs-CZ" dirty="0"/>
              <a:t>Dispenzarizace, dokumentace</a:t>
            </a:r>
          </a:p>
          <a:p>
            <a:r>
              <a:rPr lang="cs-CZ" altLang="cs-CZ" dirty="0"/>
              <a:t>Prevence chorobných stavů</a:t>
            </a:r>
          </a:p>
          <a:p>
            <a:r>
              <a:rPr lang="cs-CZ" altLang="cs-CZ" dirty="0"/>
              <a:t>Včasný záchyt, diagnostika a léčba patologií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5560" y="5337212"/>
            <a:ext cx="8229600" cy="1143000"/>
          </a:xfrm>
          <a:noFill/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…děkuji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cs-CZ" altLang="cs-CZ" sz="4000"/>
              <a:t>Organizace prenatální péče v ČR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Bazální</a:t>
            </a:r>
          </a:p>
          <a:p>
            <a:pPr lvl="1"/>
            <a:r>
              <a:rPr lang="cs-CZ" altLang="cs-CZ"/>
              <a:t>Hospitalizace lehkých a nezávažných patologií</a:t>
            </a:r>
          </a:p>
          <a:p>
            <a:pPr lvl="1"/>
            <a:r>
              <a:rPr lang="cs-CZ" altLang="cs-CZ"/>
              <a:t>Fyziologické porody</a:t>
            </a:r>
          </a:p>
          <a:p>
            <a:r>
              <a:rPr lang="cs-CZ" altLang="cs-CZ"/>
              <a:t>Intermediární</a:t>
            </a:r>
          </a:p>
          <a:p>
            <a:pPr lvl="1"/>
            <a:r>
              <a:rPr lang="cs-CZ" altLang="cs-CZ"/>
              <a:t>Hospitalizace lehkých a středních patologií</a:t>
            </a:r>
          </a:p>
          <a:p>
            <a:pPr lvl="1"/>
            <a:r>
              <a:rPr lang="cs-CZ" altLang="cs-CZ"/>
              <a:t>Předčasné porody ve 33.-36. týdnu</a:t>
            </a:r>
          </a:p>
          <a:p>
            <a:r>
              <a:rPr lang="cs-CZ" altLang="cs-CZ"/>
              <a:t>Perinatologická centra</a:t>
            </a:r>
          </a:p>
          <a:p>
            <a:pPr lvl="1"/>
            <a:r>
              <a:rPr lang="cs-CZ" altLang="cs-CZ"/>
              <a:t>Koncentrace závažných patologií</a:t>
            </a:r>
          </a:p>
          <a:p>
            <a:pPr lvl="1"/>
            <a:r>
              <a:rPr lang="cs-CZ" altLang="cs-CZ"/>
              <a:t>Předčasné porody </a:t>
            </a:r>
            <a:r>
              <a:rPr lang="en-US" altLang="cs-CZ">
                <a:cs typeface="Arial" charset="0"/>
              </a:rPr>
              <a:t>&lt;</a:t>
            </a:r>
            <a:r>
              <a:rPr lang="cs-CZ" altLang="cs-CZ">
                <a:cs typeface="Arial" charset="0"/>
              </a:rPr>
              <a:t>32. týden</a:t>
            </a:r>
            <a:endParaRPr lang="en-US" altLang="cs-CZ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cs-CZ" altLang="cs-CZ"/>
              <a:t>Průběh těhotenství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Fyziologický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Normální průběh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Bez předběžné zátěže</a:t>
            </a:r>
          </a:p>
          <a:p>
            <a:pPr>
              <a:lnSpc>
                <a:spcPct val="90000"/>
              </a:lnSpc>
            </a:pPr>
            <a:r>
              <a:rPr lang="cs-CZ" altLang="cs-CZ"/>
              <a:t>Rizikový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Normální průběh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Se zátěží anamnestickou / v graviditě vzniklou</a:t>
            </a:r>
          </a:p>
          <a:p>
            <a:pPr>
              <a:lnSpc>
                <a:spcPct val="90000"/>
              </a:lnSpc>
            </a:pPr>
            <a:r>
              <a:rPr lang="cs-CZ" altLang="cs-CZ"/>
              <a:t>Patologický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S chorobným průběhem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Ohrožení matky a / nebo plodu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cs-CZ" altLang="cs-CZ" sz="4000"/>
              <a:t>Všeobecný screening v porodnictví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1857375" y="2314575"/>
            <a:ext cx="8229600" cy="4133850"/>
          </a:xfrm>
        </p:spPr>
        <p:txBody>
          <a:bodyPr/>
          <a:lstStyle/>
          <a:p>
            <a:r>
              <a:rPr lang="cs-CZ" altLang="cs-CZ" dirty="0">
                <a:cs typeface="Arial" charset="0"/>
              </a:rPr>
              <a:t>Rizikové faktory:</a:t>
            </a:r>
          </a:p>
          <a:p>
            <a:pPr lvl="1"/>
            <a:r>
              <a:rPr lang="cs-CZ" altLang="cs-CZ" dirty="0">
                <a:cs typeface="Arial" charset="0"/>
              </a:rPr>
              <a:t>Demografické a sociální faktory (věk </a:t>
            </a:r>
            <a:r>
              <a:rPr lang="en-US" altLang="cs-CZ" dirty="0">
                <a:cs typeface="Arial" charset="0"/>
              </a:rPr>
              <a:t>&lt;</a:t>
            </a:r>
            <a:r>
              <a:rPr lang="cs-CZ" altLang="cs-CZ" dirty="0">
                <a:cs typeface="Arial" charset="0"/>
              </a:rPr>
              <a:t>17, </a:t>
            </a:r>
            <a:r>
              <a:rPr lang="en-US" altLang="cs-CZ" dirty="0">
                <a:cs typeface="Arial" charset="0"/>
              </a:rPr>
              <a:t>&gt;</a:t>
            </a:r>
            <a:r>
              <a:rPr lang="cs-CZ" altLang="cs-CZ" dirty="0">
                <a:cs typeface="Arial" charset="0"/>
              </a:rPr>
              <a:t>40, rozvedená, rizikové zaměstnání, anorexie)</a:t>
            </a:r>
          </a:p>
          <a:p>
            <a:pPr lvl="1"/>
            <a:r>
              <a:rPr lang="cs-CZ" altLang="cs-CZ" dirty="0">
                <a:cs typeface="Arial" charset="0"/>
              </a:rPr>
              <a:t>Rodinná anamnéza (výskyt VVV, DM, trombofilie)</a:t>
            </a:r>
          </a:p>
          <a:p>
            <a:pPr lvl="1"/>
            <a:r>
              <a:rPr lang="cs-CZ" altLang="cs-CZ" dirty="0">
                <a:cs typeface="Arial" charset="0"/>
              </a:rPr>
              <a:t>Osobní anamnéza (interní onemocnění, abúzus)</a:t>
            </a:r>
          </a:p>
          <a:p>
            <a:pPr lvl="1"/>
            <a:r>
              <a:rPr lang="cs-CZ" altLang="cs-CZ" dirty="0">
                <a:cs typeface="Arial" charset="0"/>
              </a:rPr>
              <a:t>Gynekologická anamnéza (infertilita, STD)</a:t>
            </a:r>
          </a:p>
          <a:p>
            <a:pPr lvl="1"/>
            <a:r>
              <a:rPr lang="cs-CZ" altLang="cs-CZ" dirty="0">
                <a:cs typeface="Arial" charset="0"/>
              </a:rPr>
              <a:t>Porodnická anamnéza (opakované potraty, </a:t>
            </a:r>
            <a:r>
              <a:rPr lang="cs-CZ" altLang="cs-CZ" dirty="0" err="1">
                <a:cs typeface="Arial" charset="0"/>
              </a:rPr>
              <a:t>multipara</a:t>
            </a:r>
            <a:r>
              <a:rPr lang="cs-CZ" altLang="cs-CZ" dirty="0">
                <a:cs typeface="Arial" charset="0"/>
              </a:rPr>
              <a:t>, komplikace v minulých těhotenstvích)</a:t>
            </a:r>
            <a:endParaRPr lang="en-US" altLang="cs-CZ" dirty="0">
              <a:cs typeface="Arial" charset="0"/>
            </a:endParaRPr>
          </a:p>
          <a:p>
            <a:pPr lvl="1"/>
            <a:r>
              <a:rPr lang="cs-CZ" altLang="cs-CZ" dirty="0">
                <a:cs typeface="Arial" charset="0"/>
              </a:rPr>
              <a:t>Základní vyšetření (výška </a:t>
            </a:r>
            <a:r>
              <a:rPr lang="en-US" altLang="cs-CZ" dirty="0">
                <a:cs typeface="Arial" charset="0"/>
              </a:rPr>
              <a:t>&lt;</a:t>
            </a:r>
            <a:r>
              <a:rPr lang="cs-CZ" altLang="cs-CZ" dirty="0">
                <a:cs typeface="Arial" charset="0"/>
              </a:rPr>
              <a:t>150cm, rozměry pánve)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981200" y="6169012"/>
            <a:ext cx="835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cs-CZ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altLang="cs-CZ" dirty="0"/>
              <a:t>Doporučená frekvence kontrol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085975" y="2809876"/>
            <a:ext cx="8229600" cy="2152836"/>
          </a:xfrm>
        </p:spPr>
        <p:txBody>
          <a:bodyPr>
            <a:normAutofit/>
          </a:bodyPr>
          <a:lstStyle/>
          <a:p>
            <a:r>
              <a:rPr lang="cs-CZ" b="1" dirty="0"/>
              <a:t>Těhotné s nízkým rizikem</a:t>
            </a:r>
            <a:r>
              <a:rPr lang="cs-CZ" dirty="0"/>
              <a:t> </a:t>
            </a:r>
            <a:br>
              <a:rPr lang="cs-CZ" dirty="0"/>
            </a:br>
            <a:r>
              <a:rPr lang="cs-CZ" dirty="0"/>
              <a:t>• do 36. týdne gravidity včetně v intervalu 4–6 týdnů (optimálně 1x měsíčně),</a:t>
            </a:r>
            <a:br>
              <a:rPr lang="cs-CZ" dirty="0"/>
            </a:br>
            <a:r>
              <a:rPr lang="cs-CZ" dirty="0"/>
              <a:t>• od 37. týdne gravidity do termínu porodu jedenkrát týdně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altLang="cs-CZ" dirty="0"/>
              <a:t>Doporučená vyšetření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7815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b="1" dirty="0"/>
              <a:t>Laboratorní vyšetření do 14. týdne (14+0):</a:t>
            </a:r>
            <a:br>
              <a:rPr lang="cs-CZ" sz="2400" dirty="0"/>
            </a:br>
            <a:r>
              <a:rPr lang="cs-CZ" sz="2400" dirty="0"/>
              <a:t>• stanovení krevní skupiny AB0 + </a:t>
            </a:r>
            <a:r>
              <a:rPr lang="cs-CZ" sz="2400" dirty="0" err="1"/>
              <a:t>RhD</a:t>
            </a:r>
            <a:r>
              <a:rPr lang="cs-CZ" sz="2400" dirty="0"/>
              <a:t>,</a:t>
            </a:r>
            <a:br>
              <a:rPr lang="cs-CZ" sz="2400" dirty="0"/>
            </a:br>
            <a:r>
              <a:rPr lang="cs-CZ" sz="2400" dirty="0"/>
              <a:t>• </a:t>
            </a:r>
            <a:r>
              <a:rPr lang="cs-CZ" sz="2400" dirty="0" err="1"/>
              <a:t>screening</a:t>
            </a:r>
            <a:r>
              <a:rPr lang="cs-CZ" sz="2400" dirty="0"/>
              <a:t> nepravidelných </a:t>
            </a:r>
            <a:r>
              <a:rPr lang="cs-CZ" sz="2400" dirty="0" err="1"/>
              <a:t>antierytrocytárních</a:t>
            </a:r>
            <a:r>
              <a:rPr lang="cs-CZ" sz="2400" dirty="0"/>
              <a:t> protilátek,</a:t>
            </a:r>
            <a:br>
              <a:rPr lang="cs-CZ" sz="2400" dirty="0"/>
            </a:br>
            <a:r>
              <a:rPr lang="cs-CZ" sz="2400" dirty="0"/>
              <a:t>• stanovení hematokritu a počtu erytrocytů, leukocytů i trombocytů, hladiny hemoglobinu,</a:t>
            </a:r>
            <a:br>
              <a:rPr lang="cs-CZ" sz="2400" dirty="0"/>
            </a:br>
            <a:r>
              <a:rPr lang="cs-CZ" sz="2400" dirty="0"/>
              <a:t>• sérologické vyšetření HIV, </a:t>
            </a:r>
            <a:r>
              <a:rPr lang="cs-CZ" sz="2400" dirty="0" err="1"/>
              <a:t>HBsAg</a:t>
            </a:r>
            <a:r>
              <a:rPr lang="cs-CZ" sz="2400" dirty="0"/>
              <a:t> a protilátek proti syfilis,</a:t>
            </a:r>
            <a:br>
              <a:rPr lang="cs-CZ" sz="2400" dirty="0"/>
            </a:br>
            <a:r>
              <a:rPr lang="cs-CZ" sz="2400" dirty="0"/>
              <a:t>• glykémie na lačno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Orální glukózo-toleranční test (24+0 – 28+0)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Profylaxe </a:t>
            </a:r>
            <a:r>
              <a:rPr lang="cs-CZ" sz="2400" b="1" dirty="0" err="1"/>
              <a:t>RhD</a:t>
            </a:r>
            <a:r>
              <a:rPr lang="cs-CZ" sz="2400" b="1" dirty="0"/>
              <a:t> </a:t>
            </a:r>
            <a:r>
              <a:rPr lang="cs-CZ" sz="2400" b="1" dirty="0" err="1"/>
              <a:t>aloimunizace</a:t>
            </a:r>
            <a:r>
              <a:rPr lang="cs-CZ" sz="2400" b="1" dirty="0"/>
              <a:t> u </a:t>
            </a:r>
            <a:r>
              <a:rPr lang="cs-CZ" sz="2400" b="1" dirty="0" err="1"/>
              <a:t>RhD</a:t>
            </a:r>
            <a:r>
              <a:rPr lang="cs-CZ" sz="2400" b="1" dirty="0"/>
              <a:t> negativních žen (27+1 – 28+0)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Laboratorní vyšetření (27+1 – 32+0)</a:t>
            </a:r>
            <a:br>
              <a:rPr lang="cs-CZ" sz="2400" dirty="0"/>
            </a:br>
            <a:r>
              <a:rPr lang="cs-CZ" sz="2400" dirty="0"/>
              <a:t>• krevní obraz, sérologické vyšetření HIV, </a:t>
            </a:r>
            <a:r>
              <a:rPr lang="cs-CZ" sz="2400" dirty="0" err="1"/>
              <a:t>HBsAg</a:t>
            </a:r>
            <a:r>
              <a:rPr lang="cs-CZ" sz="2400" dirty="0"/>
              <a:t> a protilátek proti syfilis se provádí pouze výběrově)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endParaRPr lang="cs-CZ" altLang="cs-CZ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altLang="cs-CZ" dirty="0"/>
              <a:t>Doporučená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/>
              <a:t>Vaginorektální</a:t>
            </a:r>
            <a:r>
              <a:rPr lang="cs-CZ" sz="2400" b="1" dirty="0"/>
              <a:t> detekce streptokoků skupiny B (35+0 – 38+0)</a:t>
            </a:r>
          </a:p>
          <a:p>
            <a:r>
              <a:rPr lang="cs-CZ" sz="2400" b="1" dirty="0" err="1"/>
              <a:t>Kardiotokografický</a:t>
            </a:r>
            <a:r>
              <a:rPr lang="cs-CZ" sz="2400" b="1" dirty="0"/>
              <a:t> non–stress test (od 38. týdne) </a:t>
            </a:r>
            <a:br>
              <a:rPr lang="cs-CZ" sz="2400" dirty="0"/>
            </a:br>
            <a:r>
              <a:rPr lang="cs-CZ" sz="2400" dirty="0"/>
              <a:t>• do termínu porodu 1x týdně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sz="3600" b="1" dirty="0"/>
              <a:t>Ultrazvukové vyšetření do 14. týdne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počet plodů, u vícečetného těhotenství </a:t>
            </a:r>
            <a:r>
              <a:rPr lang="cs-CZ" sz="2400" dirty="0" err="1"/>
              <a:t>chorionicitu</a:t>
            </a:r>
            <a:r>
              <a:rPr lang="cs-CZ" sz="2400" dirty="0"/>
              <a:t> a </a:t>
            </a:r>
            <a:r>
              <a:rPr lang="cs-CZ" sz="2400" dirty="0" err="1"/>
              <a:t>amnionicitu</a:t>
            </a:r>
            <a:r>
              <a:rPr lang="cs-CZ" sz="2400" dirty="0"/>
              <a:t> (blíže viz doporučený postup Ultrazvuková vyšetření v průběhu prenatální péče o více- četná těhotenství)</a:t>
            </a:r>
          </a:p>
          <a:p>
            <a:r>
              <a:rPr lang="cs-CZ" sz="2400" dirty="0"/>
              <a:t>Vitalita</a:t>
            </a:r>
          </a:p>
          <a:p>
            <a:r>
              <a:rPr lang="cs-CZ" sz="2400" dirty="0"/>
              <a:t>Biometrie, při které je měřen parametr CRL (obrazová dokumentace je podmínkou výkonu) – naměřenou hodnotu je nutno uvést i v milimetrech, podle ní je určen termín porodu = DATACE těhotenství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TM03090430[[fn=Pruhy]]</Template>
  <TotalTime>6</TotalTime>
  <Words>772</Words>
  <Application>Microsoft Office PowerPoint</Application>
  <PresentationFormat>Širokoúhlá obrazovka</PresentationFormat>
  <Paragraphs>117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Corbel</vt:lpstr>
      <vt:lpstr>Wingdings</vt:lpstr>
      <vt:lpstr>Pruhy</vt:lpstr>
      <vt:lpstr>Prenatální péče</vt:lpstr>
      <vt:lpstr>Význam prenatální péče </vt:lpstr>
      <vt:lpstr>Organizace prenatální péče v ČR</vt:lpstr>
      <vt:lpstr>Průběh těhotenství</vt:lpstr>
      <vt:lpstr>Všeobecný screening v porodnictví</vt:lpstr>
      <vt:lpstr>Doporučená frekvence kontrol</vt:lpstr>
      <vt:lpstr>Doporučená vyšetření</vt:lpstr>
      <vt:lpstr>Doporučená vyšetření</vt:lpstr>
      <vt:lpstr>Ultrazvukové vyšetření do 14. týdne</vt:lpstr>
      <vt:lpstr>Ultrazvukové vyšetření (20+0 – 22+0)</vt:lpstr>
      <vt:lpstr>Průkaz gravidity</vt:lpstr>
      <vt:lpstr>Stanovení termínu porodu (datace gravidity)</vt:lpstr>
      <vt:lpstr>Opakovaná vyšetření</vt:lpstr>
      <vt:lpstr>Triple test</vt:lpstr>
      <vt:lpstr>Triple test</vt:lpstr>
      <vt:lpstr>UZ screening</vt:lpstr>
      <vt:lpstr>NT screening</vt:lpstr>
      <vt:lpstr>NT screening</vt:lpstr>
      <vt:lpstr>Vyšetřovací metody hypoxie plodu</vt:lpstr>
      <vt:lpstr>…děkuji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Prenatální péče</dc:title>
  <dc:creator>Křepelka, Petr</dc:creator>
  <cp:lastModifiedBy>Křepelka, Petr</cp:lastModifiedBy>
  <cp:revision>1</cp:revision>
  <dcterms:created xsi:type="dcterms:W3CDTF">2020-05-22T08:08:30Z</dcterms:created>
  <dcterms:modified xsi:type="dcterms:W3CDTF">2020-05-22T08:14:40Z</dcterms:modified>
</cp:coreProperties>
</file>