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7" r:id="rId2"/>
    <p:sldId id="325" r:id="rId3"/>
    <p:sldId id="371" r:id="rId4"/>
    <p:sldId id="377" r:id="rId5"/>
    <p:sldId id="378" r:id="rId6"/>
    <p:sldId id="376" r:id="rId7"/>
    <p:sldId id="368" r:id="rId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8" autoAdjust="0"/>
    <p:restoredTop sz="93128" autoAdjust="0"/>
  </p:normalViewPr>
  <p:slideViewPr>
    <p:cSldViewPr snapToGrid="0" snapToObjects="1">
      <p:cViewPr>
        <p:scale>
          <a:sx n="124" d="100"/>
          <a:sy n="124" d="100"/>
        </p:scale>
        <p:origin x="-612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21.07.2023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357925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xmlns="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xmlns="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xmlns="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5705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1" r:id="rId2"/>
    <p:sldLayoutId id="214748367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042A262-FCF2-BCE2-5F3A-5AAB54BB22F7}"/>
              </a:ext>
            </a:extLst>
          </p:cNvPr>
          <p:cNvSpPr/>
          <p:nvPr/>
        </p:nvSpPr>
        <p:spPr>
          <a:xfrm>
            <a:off x="122830" y="4626591"/>
            <a:ext cx="1815152" cy="40943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xmlns="" id="{0CB2ED24-9373-323A-F44D-629B306A1700}"/>
              </a:ext>
            </a:extLst>
          </p:cNvPr>
          <p:cNvSpPr txBox="1">
            <a:spLocks/>
          </p:cNvSpPr>
          <p:nvPr/>
        </p:nvSpPr>
        <p:spPr>
          <a:xfrm>
            <a:off x="0" y="2593303"/>
            <a:ext cx="9144000" cy="90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Předmět: Technologie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Cvičení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1: Základní vlastnosti kovů a jejich slitin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3357E60C-7261-67DD-E247-A1A83B78ED0A}"/>
              </a:ext>
            </a:extLst>
          </p:cNvPr>
          <p:cNvSpPr txBox="1">
            <a:spLocks/>
          </p:cNvSpPr>
          <p:nvPr/>
        </p:nvSpPr>
        <p:spPr>
          <a:xfrm>
            <a:off x="1371600" y="3784561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prstClr val="black"/>
                </a:solidFill>
                <a:latin typeface="Calibri"/>
              </a:rPr>
              <a:t>doc. Ing. 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Iva Nováková, 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Ph.D.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37FEC4D-566D-62FC-27AC-50D32AA8E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190102"/>
            <a:ext cx="838200" cy="295275"/>
          </a:xfrm>
          <a:prstGeom prst="rect">
            <a:avLst/>
          </a:prstGeom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xmlns="" id="{B3AA00D1-ECF6-BC1F-60F1-1F897DBBAC9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3" y="138226"/>
            <a:ext cx="6602095" cy="859791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9F4396AF-0F65-CDF2-32B0-AD043FA53713}"/>
              </a:ext>
            </a:extLst>
          </p:cNvPr>
          <p:cNvSpPr txBox="1"/>
          <p:nvPr/>
        </p:nvSpPr>
        <p:spPr>
          <a:xfrm>
            <a:off x="1277605" y="1153381"/>
            <a:ext cx="6588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Nové možnosti rozvoje vzdělávání na Technické univerzitě v Liberci</a:t>
            </a:r>
          </a:p>
          <a:p>
            <a:pPr algn="ctr" hangingPunct="1"/>
            <a:endParaRPr lang="cs-CZ" sz="800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b="1" u="sng" kern="1200" dirty="0">
                <a:solidFill>
                  <a:prstClr val="black"/>
                </a:solidFill>
                <a:latin typeface="Calibri"/>
              </a:rPr>
              <a:t>Specifický cíl A3:Tvorba nových profesně zaměřených studijních programů</a:t>
            </a:r>
          </a:p>
          <a:p>
            <a:pPr algn="ctr" hangingPunct="1"/>
            <a:endParaRPr lang="cs-CZ" b="1" u="sng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NPO_TUL_MSMT-16598/2022</a:t>
            </a:r>
          </a:p>
          <a:p>
            <a:pPr hangingPunct="1"/>
            <a:endParaRPr lang="cs-CZ" sz="1800" kern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xmlns="" id="{9AD4031E-9A26-401A-8462-1269ED43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830"/>
              </p:ext>
            </p:extLst>
          </p:nvPr>
        </p:nvGraphicFramePr>
        <p:xfrm>
          <a:off x="1709420" y="3399258"/>
          <a:ext cx="572516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7" name="Obrázek 31">
            <a:extLst>
              <a:ext uri="{FF2B5EF4-FFF2-40B4-BE49-F238E27FC236}">
                <a16:creationId xmlns:a16="http://schemas.microsoft.com/office/drawing/2014/main" xmlns="" id="{39F76B93-A0F9-97C5-97ED-A4F8C1D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9" y="4534853"/>
            <a:ext cx="16192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32">
            <a:extLst>
              <a:ext uri="{FF2B5EF4-FFF2-40B4-BE49-F238E27FC236}">
                <a16:creationId xmlns:a16="http://schemas.microsoft.com/office/drawing/2014/main" xmlns="" id="{5065CCE7-EA3A-A0D2-0D6C-1E1E7B283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17" y="45348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33" descr="Foto / Photo: Logo MŠMT">
            <a:extLst>
              <a:ext uri="{FF2B5EF4-FFF2-40B4-BE49-F238E27FC236}">
                <a16:creationId xmlns:a16="http://schemas.microsoft.com/office/drawing/2014/main" xmlns="" id="{BDE18A62-B07F-454D-82A3-AB1ECE8C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90" y="45348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13922"/>
            <a:ext cx="8892000" cy="3992914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Ocel 11373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(ČSN 411373) Nelegovaná ocel obvyklých vlastností vhodná pro svařování pro ocelové   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                     konstrukce</a:t>
            </a:r>
            <a:endParaRPr lang="cs-CZ" alt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98856"/>
            <a:ext cx="7560001" cy="360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Technologie I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360000"/>
            <a:ext cx="7560001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</a:rPr>
              <a:t>Základní vlastnosti kovů a jejich slitin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91"/>
          <a:stretch/>
        </p:blipFill>
        <p:spPr bwMode="auto">
          <a:xfrm>
            <a:off x="4466749" y="1890270"/>
            <a:ext cx="4465256" cy="282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117529" y="1890269"/>
            <a:ext cx="4238546" cy="3253231"/>
            <a:chOff x="117529" y="1890269"/>
            <a:chExt cx="4238546" cy="3253231"/>
          </a:xfrm>
        </p:grpSpPr>
        <p:sp>
          <p:nvSpPr>
            <p:cNvPr id="2" name="Obdélník 1"/>
            <p:cNvSpPr/>
            <p:nvPr/>
          </p:nvSpPr>
          <p:spPr>
            <a:xfrm>
              <a:off x="117529" y="4710313"/>
              <a:ext cx="2264521" cy="433187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609"/>
            <a:stretch/>
          </p:blipFill>
          <p:spPr bwMode="auto">
            <a:xfrm>
              <a:off x="132578" y="1890269"/>
              <a:ext cx="4223497" cy="282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7246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7529" y="4710313"/>
            <a:ext cx="2264521" cy="433187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990978"/>
            <a:ext cx="8892000" cy="3992914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Ocel 11373</a:t>
            </a:r>
            <a:endParaRPr lang="cs-CZ" alt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98856"/>
            <a:ext cx="7560001" cy="360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Technologie I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360000"/>
            <a:ext cx="7560001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</a:rPr>
              <a:t>Základní vlastnosti kovů a jejich slitin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276" y="1078642"/>
            <a:ext cx="6181725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239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7529" y="4710313"/>
            <a:ext cx="2264521" cy="433187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98856"/>
            <a:ext cx="7560001" cy="360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Technologie I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360000"/>
            <a:ext cx="7560001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</a:rPr>
              <a:t>Základní vlastnosti kovů a jejich slitin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7795" y="1289161"/>
            <a:ext cx="7108461" cy="364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37795" y="1073717"/>
            <a:ext cx="2947923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cs typeface="Calibri" pitchFamily="34" charset="0"/>
                <a:sym typeface="Arial"/>
              </a:rPr>
              <a:t>Slévárenské</a:t>
            </a:r>
            <a:r>
              <a:rPr kumimoji="0" lang="cs-CZ" sz="1600" b="1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itchFamily="34" charset="0"/>
                <a:cs typeface="Calibri" pitchFamily="34" charset="0"/>
                <a:sym typeface="Arial"/>
              </a:rPr>
              <a:t> slitiny hliníku - příklad</a:t>
            </a:r>
            <a:endParaRPr kumimoji="0" lang="cs-CZ" sz="16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itchFamily="34" charset="0"/>
              <a:cs typeface="Calibri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7969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7529" y="4710313"/>
            <a:ext cx="2264521" cy="433187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98856"/>
            <a:ext cx="7560001" cy="360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Technologie I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360000"/>
            <a:ext cx="7560001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</a:rPr>
              <a:t>Základní vlastnosti kovů a jejich slitin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1242105" y="963108"/>
            <a:ext cx="6062103" cy="4077316"/>
            <a:chOff x="1242105" y="963108"/>
            <a:chExt cx="6062103" cy="4077316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819"/>
            <a:stretch/>
          </p:blipFill>
          <p:spPr bwMode="auto">
            <a:xfrm>
              <a:off x="1249787" y="963108"/>
              <a:ext cx="6054421" cy="3047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42105" y="3772860"/>
              <a:ext cx="6054421" cy="1267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2965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990978"/>
            <a:ext cx="8892000" cy="3992914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 technické praxi je </a:t>
            </a: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obvyklé dělení </a:t>
            </a:r>
            <a:r>
              <a:rPr lang="cs-CZ" altLang="cs-CZ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vlastností materiálu na</a:t>
            </a: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cs-CZ" altLang="cs-CZ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Fyzikální </a:t>
            </a:r>
            <a:r>
              <a:rPr lang="cs-CZ" altLang="cs-CZ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vlastnosti –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dány typem chemickým složením a strukturou – hustota</a:t>
            </a:r>
            <a:r>
              <a:rPr lang="cs-CZ" alt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tepelné (</a:t>
            </a:r>
            <a:r>
              <a:rPr lang="cs-CZ" altLang="cs-CZ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cs-CZ" altLang="cs-CZ" baseline="-25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tání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altLang="cs-CZ" dirty="0" smtClean="0">
                <a:solidFill>
                  <a:schemeClr val="tx1"/>
                </a:solidFill>
                <a:latin typeface="Calibri"/>
                <a:cs typeface="Calibri"/>
              </a:rPr>
              <a:t>λ</a:t>
            </a:r>
            <a:r>
              <a:rPr lang="cs-CZ" altLang="cs-CZ" dirty="0" smtClean="0">
                <a:solidFill>
                  <a:schemeClr val="tx1"/>
                </a:solidFill>
                <a:latin typeface="Calibri"/>
                <a:cs typeface="Calibri"/>
              </a:rPr>
              <a:t>, c, </a:t>
            </a:r>
            <a:r>
              <a:rPr lang="el-GR" altLang="cs-CZ" dirty="0" smtClean="0">
                <a:solidFill>
                  <a:schemeClr val="tx1"/>
                </a:solidFill>
                <a:latin typeface="Calibri"/>
                <a:cs typeface="Calibri"/>
              </a:rPr>
              <a:t>α</a:t>
            </a:r>
            <a:r>
              <a:rPr lang="cs-CZ" altLang="cs-CZ" dirty="0" smtClean="0">
                <a:solidFill>
                  <a:schemeClr val="tx1"/>
                </a:solidFill>
                <a:latin typeface="Calibri"/>
                <a:cs typeface="Calibri"/>
              </a:rPr>
              <a:t>, atd.)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elektrické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magnetické vlastnosti. </a:t>
            </a:r>
            <a:endParaRPr lang="cs-CZ" altLang="cs-CZ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Mechanické vlastnosti –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vyjadřují chování při působení vnějších sil (pevnost, houževnatost, …..)</a:t>
            </a:r>
            <a:endParaRPr lang="cs-CZ" alt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Technologické vlastnosti –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soubor vlastností materiálu, který za určitých podmínek umožňuje určitý způsob jeho zpracování (tvářitelnost, svařitelnost, slévatelnost, obrobitelnost).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endParaRPr lang="cs-CZ" altLang="cs-CZ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14300" indent="0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Zkoušení mechanických vlastností: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podle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časového průběhu zatěžující síly: </a:t>
            </a:r>
            <a:r>
              <a:rPr lang="cs-CZ" altLang="cs-CZ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zkoušky statické x dynamické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podle účinku </a:t>
            </a:r>
            <a:r>
              <a:rPr lang="cs-CZ" altLang="cs-CZ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zatížení </a:t>
            </a:r>
            <a:r>
              <a:rPr lang="cs-CZ" alt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 zkušební těleso: </a:t>
            </a:r>
            <a:r>
              <a:rPr lang="cs-CZ" altLang="cs-CZ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zkoušky destruktivní </a:t>
            </a:r>
            <a:r>
              <a:rPr lang="cs-CZ" altLang="cs-CZ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× nedestruktivní</a:t>
            </a:r>
            <a:endParaRPr lang="cs-CZ" altLang="cs-CZ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7529" y="4710313"/>
            <a:ext cx="2264521" cy="433187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29" y="98856"/>
            <a:ext cx="7560001" cy="360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Technologie I</a:t>
            </a:r>
            <a:endParaRPr lang="x-none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360000"/>
            <a:ext cx="7560001" cy="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</a:rPr>
              <a:t>Základní vlastnosti kovů a jejich slitin</a:t>
            </a:r>
          </a:p>
        </p:txBody>
      </p:sp>
    </p:spTree>
    <p:extLst>
      <p:ext uri="{BB962C8B-B14F-4D97-AF65-F5344CB8AC3E}">
        <p14:creationId xmlns:p14="http://schemas.microsoft.com/office/powerpoint/2010/main" val="41828979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48113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3434</TotalTime>
  <Words>203</Words>
  <Application>Microsoft Office PowerPoint</Application>
  <PresentationFormat>Předvádění na obrazovce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Reviewer 4</cp:lastModifiedBy>
  <cp:revision>373</cp:revision>
  <dcterms:modified xsi:type="dcterms:W3CDTF">2023-07-21T06:24:53Z</dcterms:modified>
</cp:coreProperties>
</file>