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8" r:id="rId3"/>
    <p:sldId id="275" r:id="rId4"/>
    <p:sldId id="276" r:id="rId5"/>
    <p:sldId id="277" r:id="rId6"/>
    <p:sldId id="278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5175" y="1869440"/>
            <a:ext cx="507364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28569" y="3810048"/>
            <a:ext cx="3086861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3DE8-7D47-4000-A10D-DE72751720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00851" y="6075362"/>
            <a:ext cx="2462594" cy="649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3461" y="280162"/>
            <a:ext cx="1497076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750" y="1671637"/>
            <a:ext cx="3789679" cy="2243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Nelineární programování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6134100" y="5943600"/>
            <a:ext cx="27051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6134100" y="5943600"/>
            <a:ext cx="27051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20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Konvexní a konkávní funkce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8"/>
          <a:stretch/>
        </p:blipFill>
        <p:spPr bwMode="auto">
          <a:xfrm>
            <a:off x="623350" y="1606551"/>
            <a:ext cx="24907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523338" y="9906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307438" y="2940050"/>
            <a:ext cx="734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8"/>
          <a:stretch/>
        </p:blipFill>
        <p:spPr bwMode="auto">
          <a:xfrm>
            <a:off x="4343400" y="1219200"/>
            <a:ext cx="2667000" cy="15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066800" y="6151300"/>
            <a:ext cx="1966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dirty="0" smtClean="0"/>
              <a:t>konkávní </a:t>
            </a:r>
            <a:r>
              <a:rPr lang="cs-CZ" altLang="cs-CZ" sz="2200" b="1" dirty="0" err="1" smtClean="0"/>
              <a:t>fce</a:t>
            </a:r>
            <a:endParaRPr lang="cs-CZ" altLang="cs-CZ" sz="2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/>
          <a:srcRect l="48488" r="6254" b="14676"/>
          <a:stretch/>
        </p:blipFill>
        <p:spPr>
          <a:xfrm>
            <a:off x="354489" y="3514510"/>
            <a:ext cx="3595150" cy="2658126"/>
          </a:xfrm>
          <a:prstGeom prst="rect">
            <a:avLst/>
          </a:prstGeom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066800" y="3013762"/>
            <a:ext cx="1966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dirty="0" smtClean="0"/>
              <a:t>konvexní </a:t>
            </a:r>
            <a:r>
              <a:rPr lang="cs-CZ" altLang="cs-CZ" sz="2200" b="1" dirty="0" err="1" smtClean="0"/>
              <a:t>fce</a:t>
            </a:r>
            <a:endParaRPr lang="cs-CZ" altLang="cs-CZ" sz="2200" b="1" dirty="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944045" y="2990458"/>
            <a:ext cx="1966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dirty="0" smtClean="0"/>
              <a:t>konkávní </a:t>
            </a:r>
            <a:r>
              <a:rPr lang="cs-CZ" altLang="cs-CZ" sz="2200" b="1" dirty="0" err="1" smtClean="0"/>
              <a:t>fce</a:t>
            </a:r>
            <a:endParaRPr lang="cs-CZ" altLang="cs-CZ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6134100" y="5943600"/>
            <a:ext cx="27051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20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Úloha matematického programování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0" y="1346200"/>
            <a:ext cx="8424862" cy="25607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		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f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... ,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x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) </a:t>
            </a:r>
            <a:r>
              <a:rPr lang="cs-CZ" altLang="cs-CZ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  </a:t>
            </a:r>
            <a:r>
              <a:rPr lang="en-US" altLang="cs-CZ" sz="2400" dirty="0" smtClean="0">
                <a:latin typeface="Times New Roman" panose="02020603050405020304" pitchFamily="18" charset="0"/>
              </a:rPr>
              <a:t>MAX;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		 	(1)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</a:rPr>
              <a:t>		g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... ,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x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) </a:t>
            </a:r>
            <a:r>
              <a:rPr lang="en-US" altLang="cs-CZ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de-DE" altLang="cs-CZ" sz="2400" dirty="0" smtClean="0">
                <a:latin typeface="Times New Roman" panose="02020603050405020304" pitchFamily="18" charset="0"/>
              </a:rPr>
              <a:t>  </a:t>
            </a:r>
            <a:r>
              <a:rPr lang="de-DE" altLang="cs-CZ" sz="2400" i="1" dirty="0" smtClean="0">
                <a:latin typeface="Times New Roman" panose="02020603050405020304" pitchFamily="18" charset="0"/>
              </a:rPr>
              <a:t>b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endParaRPr lang="de-DE" altLang="cs-CZ" sz="2400" baseline="-250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</a:rPr>
              <a:t>		g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... ,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x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) </a:t>
            </a:r>
            <a:r>
              <a:rPr lang="en-US" altLang="cs-CZ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de-DE" altLang="cs-CZ" sz="2400" dirty="0" smtClean="0">
                <a:latin typeface="Times New Roman" panose="02020603050405020304" pitchFamily="18" charset="0"/>
              </a:rPr>
              <a:t>  </a:t>
            </a:r>
            <a:r>
              <a:rPr lang="de-DE" altLang="cs-CZ" sz="2400" i="1" dirty="0" smtClean="0">
                <a:latin typeface="Times New Roman" panose="02020603050405020304" pitchFamily="18" charset="0"/>
              </a:rPr>
              <a:t>b</a:t>
            </a:r>
            <a:r>
              <a:rPr lang="de-DE" altLang="cs-CZ" sz="2400" baseline="-25000" dirty="0" smtClean="0">
                <a:latin typeface="Times New Roman" panose="02020603050405020304" pitchFamily="18" charset="0"/>
              </a:rPr>
              <a:t>2</a:t>
            </a:r>
            <a:endParaRPr lang="cs-CZ" altLang="cs-CZ" sz="2400" baseline="-250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aseline="-250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aseline="-25000" dirty="0" smtClean="0">
                <a:latin typeface="Times New Roman" panose="02020603050405020304" pitchFamily="18" charset="0"/>
              </a:rPr>
              <a:t>		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……………………..	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			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(2)</a:t>
            </a:r>
            <a:endParaRPr lang="cs-CZ" altLang="cs-CZ" sz="2400" baseline="-250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aseline="-25000" dirty="0" smtClean="0">
                <a:latin typeface="Times New Roman" panose="02020603050405020304" pitchFamily="18" charset="0"/>
              </a:rPr>
              <a:t>		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g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m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... ,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x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) </a:t>
            </a:r>
            <a:r>
              <a:rPr lang="en-US" altLang="cs-CZ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de-DE" altLang="cs-CZ" sz="2400" dirty="0" smtClean="0">
                <a:latin typeface="Times New Roman" panose="02020603050405020304" pitchFamily="18" charset="0"/>
              </a:rPr>
              <a:t> </a:t>
            </a:r>
            <a:r>
              <a:rPr lang="de-DE" altLang="cs-CZ" sz="2400" i="1" dirty="0" err="1" smtClean="0">
                <a:latin typeface="Times New Roman" panose="02020603050405020304" pitchFamily="18" charset="0"/>
              </a:rPr>
              <a:t>b</a:t>
            </a:r>
            <a:r>
              <a:rPr lang="de-DE" altLang="cs-CZ" sz="2400" i="1" baseline="-25000" dirty="0" err="1" smtClean="0">
                <a:latin typeface="Times New Roman" panose="02020603050405020304" pitchFamily="18" charset="0"/>
              </a:rPr>
              <a:t>m</a:t>
            </a:r>
            <a:r>
              <a:rPr lang="de-DE" altLang="cs-CZ" sz="2400" baseline="-25000" dirty="0" smtClean="0">
                <a:latin typeface="Times New Roman" panose="02020603050405020304" pitchFamily="18" charset="0"/>
              </a:rPr>
              <a:t> </a:t>
            </a:r>
            <a:endParaRPr lang="cs-CZ" altLang="cs-CZ" sz="2400" baseline="-250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cs-CZ" sz="2400" baseline="-25000" dirty="0" smtClean="0">
                <a:latin typeface="Times New Roman" panose="02020603050405020304" pitchFamily="18" charset="0"/>
              </a:rPr>
              <a:t>                                        </a:t>
            </a:r>
            <a:r>
              <a:rPr lang="de-DE" altLang="cs-CZ" sz="2400" dirty="0" smtClean="0">
                <a:latin typeface="Times New Roman" panose="02020603050405020304" pitchFamily="18" charset="0"/>
              </a:rPr>
              <a:t> 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 dirty="0" smtClean="0">
                <a:latin typeface="Times New Roman" panose="02020603050405020304" pitchFamily="18" charset="0"/>
              </a:rPr>
              <a:t>		</a:t>
            </a:r>
            <a:r>
              <a:rPr lang="pl-PL" altLang="cs-CZ" sz="2400" i="1" dirty="0" smtClean="0">
                <a:latin typeface="Times New Roman" panose="02020603050405020304" pitchFamily="18" charset="0"/>
              </a:rPr>
              <a:t>x =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1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</a:t>
            </a:r>
            <a:r>
              <a:rPr lang="cs-CZ" altLang="cs-CZ" sz="2400" i="1" dirty="0" smtClean="0">
                <a:latin typeface="Times New Roman" panose="02020603050405020304" pitchFamily="18" charset="0"/>
              </a:rPr>
              <a:t>x</a:t>
            </a:r>
            <a:r>
              <a:rPr lang="cs-CZ" altLang="cs-CZ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, ... ,</a:t>
            </a:r>
            <a:r>
              <a:rPr lang="cs-CZ" altLang="cs-CZ" sz="2400" i="1" dirty="0" err="1" smtClean="0">
                <a:latin typeface="Times New Roman" panose="02020603050405020304" pitchFamily="18" charset="0"/>
              </a:rPr>
              <a:t>x</a:t>
            </a:r>
            <a:r>
              <a:rPr lang="cs-CZ" altLang="cs-CZ" sz="2400" i="1" baseline="-25000" dirty="0" err="1" smtClean="0">
                <a:latin typeface="Times New Roman" panose="02020603050405020304" pitchFamily="18" charset="0"/>
              </a:rPr>
              <a:t>n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)</a:t>
            </a:r>
            <a:r>
              <a:rPr lang="pl-PL" altLang="cs-CZ" sz="2400" dirty="0" smtClean="0">
                <a:latin typeface="Times New Roman" panose="02020603050405020304" pitchFamily="18" charset="0"/>
              </a:rPr>
              <a:t> </a:t>
            </a:r>
            <a:r>
              <a:rPr lang="en-US" altLang="cs-CZ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pl-PL" altLang="cs-CZ" sz="2400" dirty="0" smtClean="0">
                <a:latin typeface="Times New Roman" panose="02020603050405020304" pitchFamily="18" charset="0"/>
              </a:rPr>
              <a:t> 0</a:t>
            </a:r>
            <a:endParaRPr lang="cs-CZ" altLang="cs-CZ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267200" y="1221264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hlink"/>
                </a:solidFill>
              </a:rPr>
              <a:t>účelová</a:t>
            </a:r>
            <a:r>
              <a:rPr lang="en-US" altLang="cs-CZ" sz="2400" b="1" dirty="0">
                <a:solidFill>
                  <a:schemeClr val="hlink"/>
                </a:solidFill>
              </a:rPr>
              <a:t> </a:t>
            </a:r>
            <a:r>
              <a:rPr lang="en-US" altLang="cs-CZ" sz="2400" b="1" dirty="0" err="1">
                <a:solidFill>
                  <a:schemeClr val="hlink"/>
                </a:solidFill>
              </a:rPr>
              <a:t>funkce</a:t>
            </a:r>
            <a:endParaRPr lang="cs-CZ" altLang="cs-CZ" sz="2400" b="1" dirty="0">
              <a:solidFill>
                <a:schemeClr val="hlink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657600" y="2600383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hlink"/>
                </a:solidFill>
              </a:rPr>
              <a:t>omezující podmínky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920952" y="3426842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hlink"/>
                </a:solidFill>
              </a:rPr>
              <a:t>podmínky nezápornosti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28600" y="5112603"/>
            <a:ext cx="89154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cs-CZ" altLang="cs-CZ" sz="3000" kern="0" dirty="0" smtClean="0"/>
              <a:t>Nechť </a:t>
            </a:r>
            <a:r>
              <a:rPr lang="pl-PL" altLang="cs-CZ" sz="3000" i="1" kern="0" dirty="0" smtClean="0">
                <a:latin typeface="Times New Roman" panose="02020603050405020304" pitchFamily="18" charset="0"/>
              </a:rPr>
              <a:t>f</a:t>
            </a:r>
            <a:r>
              <a:rPr lang="pl-PL" altLang="cs-CZ" sz="3000" kern="0" dirty="0" smtClean="0">
                <a:latin typeface="Times New Roman" panose="02020603050405020304" pitchFamily="18" charset="0"/>
              </a:rPr>
              <a:t>  je </a:t>
            </a:r>
            <a:r>
              <a:rPr lang="pl-PL" altLang="cs-CZ" sz="3000" kern="0" dirty="0" smtClean="0"/>
              <a:t>konkávní</a:t>
            </a:r>
            <a:r>
              <a:rPr lang="pl-PL" altLang="cs-CZ" sz="3000" kern="0" dirty="0">
                <a:latin typeface="Times New Roman" panose="02020603050405020304" pitchFamily="18" charset="0"/>
              </a:rPr>
              <a:t> </a:t>
            </a:r>
            <a:r>
              <a:rPr lang="pl-PL" altLang="cs-CZ" sz="3000" kern="0" dirty="0" smtClean="0">
                <a:latin typeface="Times New Roman" panose="02020603050405020304" pitchFamily="18" charset="0"/>
              </a:rPr>
              <a:t>a  </a:t>
            </a:r>
            <a:r>
              <a:rPr lang="pl-PL" altLang="cs-CZ" sz="3000" i="1" kern="0" dirty="0" smtClean="0">
                <a:latin typeface="Times New Roman" panose="02020603050405020304" pitchFamily="18" charset="0"/>
              </a:rPr>
              <a:t>g</a:t>
            </a:r>
            <a:r>
              <a:rPr lang="pl-PL" altLang="cs-CZ" sz="3000" kern="0" baseline="-25000" dirty="0" smtClean="0">
                <a:latin typeface="Times New Roman" panose="02020603050405020304" pitchFamily="18" charset="0"/>
              </a:rPr>
              <a:t>i</a:t>
            </a:r>
            <a:r>
              <a:rPr lang="pl-PL" altLang="cs-CZ" sz="3000" kern="0" baseline="-25000" dirty="0" smtClean="0"/>
              <a:t> </a:t>
            </a:r>
            <a:r>
              <a:rPr lang="pl-PL" altLang="cs-CZ" sz="3000" kern="0" dirty="0" smtClean="0"/>
              <a:t> jsou konvexní funkce.</a:t>
            </a:r>
          </a:p>
          <a:p>
            <a:pPr algn="ctr">
              <a:lnSpc>
                <a:spcPct val="90000"/>
              </a:lnSpc>
            </a:pPr>
            <a:r>
              <a:rPr lang="pl-PL" altLang="cs-CZ" sz="3000" kern="0" dirty="0" smtClean="0"/>
              <a:t>Potom (1), (2) je </a:t>
            </a:r>
            <a:r>
              <a:rPr lang="pl-PL" altLang="cs-CZ" sz="3000" b="1" kern="0" dirty="0" smtClean="0">
                <a:solidFill>
                  <a:schemeClr val="accent2"/>
                </a:solidFill>
              </a:rPr>
              <a:t>úlohou konvexního programování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191000" y="4188218"/>
            <a:ext cx="762000" cy="643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6134100" y="5943600"/>
            <a:ext cx="27051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20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Teorie sedlových bodů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/>
          <a:srcRect l="35000" t="29136" r="18333" b="30864"/>
          <a:stretch/>
        </p:blipFill>
        <p:spPr>
          <a:xfrm>
            <a:off x="152400" y="762000"/>
            <a:ext cx="5791200" cy="27921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l="9320" r="7625" b="14240"/>
          <a:stretch/>
        </p:blipFill>
        <p:spPr>
          <a:xfrm>
            <a:off x="3657600" y="3124200"/>
            <a:ext cx="5029200" cy="34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6134100" y="5943600"/>
            <a:ext cx="27051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20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Přímá </a:t>
            </a:r>
            <a:r>
              <a:rPr lang="cs-CZ" sz="2800" b="1" dirty="0" err="1" smtClean="0">
                <a:solidFill>
                  <a:schemeClr val="bg1"/>
                </a:solidFill>
              </a:rPr>
              <a:t>linearizace</a:t>
            </a:r>
            <a:r>
              <a:rPr lang="cs-CZ" sz="2800" b="1" dirty="0" smtClean="0">
                <a:solidFill>
                  <a:schemeClr val="bg1"/>
                </a:solidFill>
              </a:rPr>
              <a:t> úlohy lineárního lomeného programování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/>
          <a:srcRect l="23611" t="25391" r="42361" b="11646"/>
          <a:stretch/>
        </p:blipFill>
        <p:spPr>
          <a:xfrm>
            <a:off x="228600" y="762000"/>
            <a:ext cx="5490883" cy="5715000"/>
          </a:xfrm>
          <a:prstGeom prst="rect">
            <a:avLst/>
          </a:prstGeom>
        </p:spPr>
      </p:pic>
      <p:sp>
        <p:nvSpPr>
          <p:cNvPr id="28" name="Šipka dolů 27"/>
          <p:cNvSpPr/>
          <p:nvPr/>
        </p:nvSpPr>
        <p:spPr>
          <a:xfrm rot="17552944">
            <a:off x="4683293" y="1481069"/>
            <a:ext cx="533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791200" y="2362200"/>
            <a:ext cx="294935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cs-CZ" altLang="cs-CZ" sz="2400" kern="0" dirty="0" smtClean="0"/>
              <a:t>Např. rentabilita tržeb, nákladovost tržeb…</a:t>
            </a:r>
            <a:endParaRPr lang="pl-PL" altLang="cs-CZ" sz="2400" b="1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20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err="1" smtClean="0">
                <a:solidFill>
                  <a:schemeClr val="bg1"/>
                </a:solidFill>
              </a:rPr>
              <a:t>Linearizace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separovatelných</a:t>
            </a:r>
            <a:r>
              <a:rPr lang="cs-CZ" sz="2800" b="1" dirty="0" smtClean="0">
                <a:solidFill>
                  <a:schemeClr val="bg1"/>
                </a:solidFill>
              </a:rPr>
              <a:t> funkcí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1" y="762000"/>
            <a:ext cx="857543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175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jakub.dyntar</dc:creator>
  <cp:lastModifiedBy>jakub.dyntar</cp:lastModifiedBy>
  <cp:revision>15</cp:revision>
  <dcterms:created xsi:type="dcterms:W3CDTF">2019-11-22T14:21:23Z</dcterms:created>
  <dcterms:modified xsi:type="dcterms:W3CDTF">2024-04-17T07:18:33Z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2019-11-22T00:00:00Z</vt:filetime>
  </property>
</Properties>
</file>