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840" r:id="rId5"/>
  </p:sldMasterIdLst>
  <p:notesMasterIdLst>
    <p:notesMasterId r:id="rId29"/>
  </p:notesMasterIdLst>
  <p:handoutMasterIdLst>
    <p:handoutMasterId r:id="rId30"/>
  </p:handoutMasterIdLst>
  <p:sldIdLst>
    <p:sldId id="332" r:id="rId6"/>
    <p:sldId id="294" r:id="rId7"/>
    <p:sldId id="295" r:id="rId8"/>
    <p:sldId id="297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9" r:id="rId21"/>
    <p:sldId id="325" r:id="rId22"/>
    <p:sldId id="327" r:id="rId23"/>
    <p:sldId id="324" r:id="rId24"/>
    <p:sldId id="326" r:id="rId25"/>
    <p:sldId id="330" r:id="rId26"/>
    <p:sldId id="328" r:id="rId27"/>
    <p:sldId id="331" r:id="rId28"/>
  </p:sldIdLst>
  <p:sldSz cx="12188825" cy="6858000"/>
  <p:notesSz cx="6858000" cy="9144000"/>
  <p:defaultTextStyle>
    <a:defPPr>
      <a:defRPr lang="cs-CZ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>
        <p:scale>
          <a:sx n="100" d="100"/>
          <a:sy n="100" d="100"/>
        </p:scale>
        <p:origin x="738" y="6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02AAA9-D383-471A-A3A5-D528C5B8DAE6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0F60B7-5B87-4406-88CF-2C280F29CE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E47EA3-2383-42B1-B61C-E274F0C56C35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82FE36-1924-4D44-A4A4-FDE1E0F6F33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2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11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12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1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13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42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14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26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15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97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16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17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97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18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7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19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8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20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B13A4F4-72AB-4F33-87AE-B06C0605D5AE}" type="slidenum">
              <a:rPr lang="cs-CZ" altLang="cs-CZ" sz="1200" smtClean="0">
                <a:solidFill>
                  <a:schemeClr val="tx2"/>
                </a:solidFill>
              </a:rPr>
              <a:pPr/>
              <a:t>3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21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01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22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40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23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6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0DD7A1D-625E-4F6C-9C3A-5F1BC61E1C51}" type="slidenum">
              <a:rPr lang="cs-CZ" altLang="cs-CZ" sz="1200" smtClean="0">
                <a:solidFill>
                  <a:schemeClr val="tx2"/>
                </a:solidFill>
              </a:rPr>
              <a:pPr/>
              <a:t>4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5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7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6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2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7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8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8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7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9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5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1770F6-77B6-44E3-9B40-25AF9F8E0BE0}" type="slidenum">
              <a:rPr lang="cs-CZ" altLang="cs-CZ" sz="1200" smtClean="0">
                <a:solidFill>
                  <a:schemeClr val="tx2"/>
                </a:solidFill>
              </a:rPr>
              <a:pPr/>
              <a:t>10</a:t>
            </a:fld>
            <a:endParaRPr lang="cs-CZ" altLang="cs-CZ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B66A-EF25-4662-8346-84AFDFD9E186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6B4A-06BA-44ED-A60A-33F62030004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836706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7FB7-25C1-431C-A965-771609DE55B4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20E4-B9FA-4D63-A708-2AEC85E1601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7881981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6C49-A48B-46EF-814B-6CD7506A3EF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5494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37B30-B06B-458A-85A2-94A03EE6AD9F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DF3BB-77D7-4D03-8FD2-6A96836E0D1C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59891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7776314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4718843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D1DF7-54F6-45EE-BAB8-B9F926598A8B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FA40E-540B-426D-BAF2-3CE933D1CD9F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03285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22031569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3302816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5EDD8-BFAC-461F-A702-BBC58CB77C3F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F8897-11AF-4CB7-8BBC-9D8BC3B84E4B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30809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7B30-B06B-458A-85A2-94A03EE6AD9F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F3BB-77D7-4D03-8FD2-6A96836E0D1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1386297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9D193-7273-485C-B39B-186510BB0711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60373-CCB8-4245-B4DE-DD396501E55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12339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FB66A-EF25-4662-8346-84AFDFD9E18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46B4A-06BA-44ED-A60A-33F62030004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9385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C7FB7-25C1-431C-A965-771609DE55B4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D20E4-B9FA-4D63-A708-2AEC85E1601B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77050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614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850-7D69-49F8-97F2-D942BDBD4DFF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0ADD-56FD-420B-BD8A-FAC5DFBFB6C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454199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1DF7-54F6-45EE-BAB8-B9F926598A8B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A40E-540B-426D-BAF2-3CE933D1CD9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069174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7D51-8588-4C95-831B-7C6434508CD5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0602-F7BC-45E4-BBC0-0A25FD283CD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93687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9830-6951-4223-A4FA-438F111DD0CE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0D25-80E3-4658-8EA2-DBF5EC82B20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3202429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>
            <a:normAutofit/>
          </a:bodyPr>
          <a:lstStyle>
            <a:lvl1pPr algn="l" rtl="0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EDD8-BFAC-461F-A702-BBC58CB77C3F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8897-11AF-4CB7-8BBC-9D8BC3B84E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13909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>
            <a:normAutofit/>
          </a:bodyPr>
          <a:lstStyle>
            <a:lvl1pPr algn="l" rtl="0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D193-7273-485C-B39B-186510BB0711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60373-CCB8-4245-B4DE-DD396501E55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233465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236921-A914-4AC4-9E5E-880EEE1D2A66}" type="datetime1">
              <a:rPr lang="cs-CZ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7C489DF-52E1-4574-B58E-074DEAF56CA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9" r:id="rId2"/>
    <p:sldLayoutId id="2147483836" r:id="rId3"/>
    <p:sldLayoutId id="2147483830" r:id="rId4"/>
    <p:sldLayoutId id="2147483831" r:id="rId5"/>
    <p:sldLayoutId id="2147483832" r:id="rId6"/>
    <p:sldLayoutId id="2147483837" r:id="rId7"/>
    <p:sldLayoutId id="2147483838" r:id="rId8"/>
    <p:sldLayoutId id="2147483839" r:id="rId9"/>
    <p:sldLayoutId id="2147483833" r:id="rId10"/>
    <p:sldLayoutId id="2147483834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236921-A914-4AC4-9E5E-880EEE1D2A66}" type="datetime1">
              <a:rPr lang="cs-CZ" smtClean="0"/>
              <a:pPr>
                <a:defRPr/>
              </a:pPr>
              <a:t>17.04.2024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ZÁKLADY PROJEKTOVÉHO ŘÍZENÍ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89DF-52E1-4574-B58E-074DEAF56C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7680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37756" y="3234750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Řízení dodavatelských řetězců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937756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Jakub Dyntar,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77987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77987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77987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36" y="2579065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52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379125" y="1515050"/>
            <a:ext cx="101858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1832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91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13" y="5817745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9" y="5817745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73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Strategický SCM – principy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10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052736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>
                <a:latin typeface="+mj-lt"/>
                <a:cs typeface="Times New Roman" pitchFamily="18" charset="0"/>
              </a:rPr>
              <a:t>Úspěšná strategie řízení SC stojí na 5 hlavních principech</a:t>
            </a:r>
            <a:r>
              <a:rPr lang="cs-CZ" sz="3000" b="1" dirty="0" smtClean="0">
                <a:latin typeface="+mj-lt"/>
                <a:cs typeface="Times New Roman" pitchFamily="18" charset="0"/>
              </a:rPr>
              <a:t>:</a:t>
            </a:r>
            <a:endParaRPr lang="cs-CZ" sz="3000" dirty="0"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13912" y="1737239"/>
            <a:ext cx="1010736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  <a:cs typeface="Times New Roman" pitchFamily="18" charset="0"/>
              </a:rPr>
              <a:t>1. Zabezpečení </a:t>
            </a:r>
            <a:r>
              <a:rPr lang="cs-CZ" dirty="0">
                <a:latin typeface="+mj-lt"/>
                <a:cs typeface="Times New Roman" pitchFamily="18" charset="0"/>
              </a:rPr>
              <a:t>výjimečné hodnoty výrobků a služeb pro zákazníka ve srovnání s konkurencí.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13912" y="2985513"/>
            <a:ext cx="10659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  <a:cs typeface="Times New Roman" pitchFamily="18" charset="0"/>
              </a:rPr>
              <a:t>2. SC na míru, který vytvoří podmínky pro úspěšný boj o zakázky.</a:t>
            </a:r>
          </a:p>
        </p:txBody>
      </p:sp>
      <p:sp>
        <p:nvSpPr>
          <p:cNvPr id="3" name="Obdélník 2"/>
          <p:cNvSpPr/>
          <p:nvPr/>
        </p:nvSpPr>
        <p:spPr>
          <a:xfrm>
            <a:off x="816294" y="3864455"/>
            <a:ext cx="10678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</a:rPr>
              <a:t>3. </a:t>
            </a:r>
            <a:r>
              <a:rPr lang="cs-CZ" dirty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dentifikace </a:t>
            </a:r>
            <a:r>
              <a:rPr lang="cs-CZ" dirty="0">
                <a:latin typeface="+mj-lt"/>
              </a:rPr>
              <a:t>toho, co není pro efektivní funkci </a:t>
            </a:r>
            <a:r>
              <a:rPr lang="cs-CZ" dirty="0" smtClean="0">
                <a:latin typeface="+mj-lt"/>
              </a:rPr>
              <a:t>SC </a:t>
            </a:r>
            <a:r>
              <a:rPr lang="cs-CZ" dirty="0">
                <a:latin typeface="+mj-lt"/>
              </a:rPr>
              <a:t>dobré.</a:t>
            </a:r>
          </a:p>
        </p:txBody>
      </p:sp>
      <p:sp>
        <p:nvSpPr>
          <p:cNvPr id="4" name="Obdélník 3"/>
          <p:cNvSpPr/>
          <p:nvPr/>
        </p:nvSpPr>
        <p:spPr>
          <a:xfrm>
            <a:off x="813912" y="4743397"/>
            <a:ext cx="10659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  <a:cs typeface="Times New Roman" pitchFamily="18" charset="0"/>
              </a:rPr>
              <a:t>4. </a:t>
            </a:r>
            <a:r>
              <a:rPr lang="cs-CZ" dirty="0">
                <a:latin typeface="+mj-lt"/>
                <a:cs typeface="Times New Roman" pitchFamily="18" charset="0"/>
              </a:rPr>
              <a:t>T</a:t>
            </a:r>
            <a:r>
              <a:rPr lang="cs-CZ" dirty="0" smtClean="0">
                <a:latin typeface="+mj-lt"/>
                <a:cs typeface="Times New Roman" pitchFamily="18" charset="0"/>
              </a:rPr>
              <a:t>rvalé </a:t>
            </a:r>
            <a:r>
              <a:rPr lang="cs-CZ" dirty="0">
                <a:latin typeface="+mj-lt"/>
                <a:cs typeface="Times New Roman" pitchFamily="18" charset="0"/>
              </a:rPr>
              <a:t>systémové zlepšování logistických </a:t>
            </a:r>
            <a:r>
              <a:rPr lang="cs-CZ" dirty="0" smtClean="0">
                <a:latin typeface="+mj-lt"/>
                <a:cs typeface="Times New Roman" pitchFamily="18" charset="0"/>
              </a:rPr>
              <a:t>činností </a:t>
            </a:r>
            <a:r>
              <a:rPr lang="cs-CZ" dirty="0">
                <a:latin typeface="+mj-lt"/>
                <a:cs typeface="Times New Roman" pitchFamily="18" charset="0"/>
              </a:rPr>
              <a:t>v celém </a:t>
            </a:r>
            <a:r>
              <a:rPr lang="cs-CZ" dirty="0" smtClean="0">
                <a:latin typeface="+mj-lt"/>
                <a:cs typeface="Times New Roman" pitchFamily="18" charset="0"/>
              </a:rPr>
              <a:t>SC.</a:t>
            </a:r>
            <a:endParaRPr lang="cs-CZ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3911" y="5622339"/>
            <a:ext cx="9969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</a:rPr>
              <a:t>5. </a:t>
            </a:r>
            <a:r>
              <a:rPr lang="cs-CZ" dirty="0">
                <a:latin typeface="+mj-lt"/>
              </a:rPr>
              <a:t>P</a:t>
            </a:r>
            <a:r>
              <a:rPr lang="cs-CZ" dirty="0" smtClean="0">
                <a:latin typeface="+mj-lt"/>
              </a:rPr>
              <a:t>ropojení </a:t>
            </a:r>
            <a:r>
              <a:rPr lang="cs-CZ" dirty="0">
                <a:latin typeface="+mj-lt"/>
              </a:rPr>
              <a:t>všech logistických </a:t>
            </a:r>
            <a:r>
              <a:rPr lang="cs-CZ" dirty="0" smtClean="0">
                <a:latin typeface="+mj-lt"/>
              </a:rPr>
              <a:t>činností </a:t>
            </a:r>
            <a:r>
              <a:rPr lang="cs-CZ" dirty="0">
                <a:latin typeface="+mj-lt"/>
              </a:rPr>
              <a:t>tak, aby vzájemně zvyšovaly svou </a:t>
            </a:r>
            <a:r>
              <a:rPr lang="cs-CZ" dirty="0" smtClean="0">
                <a:latin typeface="+mj-lt"/>
              </a:rPr>
              <a:t>výkonnost.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8348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272257"/>
            <a:ext cx="11855053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Proč mají podniky zájem spolupracovat?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11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6536" y="1196752"/>
            <a:ext cx="10107365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+mj-lt"/>
                <a:cs typeface="Times New Roman" pitchFamily="18" charset="0"/>
              </a:rPr>
              <a:t>1. Spolupráce přináší razantní zkrácení termínu vyřízení objednávky konečného zákazníka.</a:t>
            </a:r>
            <a:endParaRPr lang="cs-CZ" sz="26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46536" y="2314815"/>
            <a:ext cx="10659568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+mj-lt"/>
                <a:cs typeface="Times New Roman" pitchFamily="18" charset="0"/>
              </a:rPr>
              <a:t>2. Spolupráce přináší nákladovou výhodu a možnost nabízet konečným zákazníkům lepší ceny.</a:t>
            </a:r>
          </a:p>
        </p:txBody>
      </p:sp>
      <p:sp>
        <p:nvSpPr>
          <p:cNvPr id="3" name="Obdélník 2"/>
          <p:cNvSpPr/>
          <p:nvPr/>
        </p:nvSpPr>
        <p:spPr>
          <a:xfrm>
            <a:off x="672278" y="3432878"/>
            <a:ext cx="106787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+mj-lt"/>
              </a:rPr>
              <a:t>3. Spolupráce zvyšuje spolehlivost dodávek zboží konečným zákazníkům.</a:t>
            </a:r>
            <a:endParaRPr lang="cs-CZ" sz="26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9896" y="4550941"/>
            <a:ext cx="10659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+mj-lt"/>
                <a:cs typeface="Times New Roman" pitchFamily="18" charset="0"/>
              </a:rPr>
              <a:t>4. Spolupráce zvyšuje flexibilitu a schopnost efektivně řešit nenadálé situace.</a:t>
            </a:r>
            <a:endParaRPr lang="cs-CZ" sz="26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69896" y="5669005"/>
            <a:ext cx="99695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+mj-lt"/>
              </a:rPr>
              <a:t>5. Spolupráce pomáhá eliminovat řetězcový efekt!</a:t>
            </a:r>
            <a:endParaRPr lang="cs-CZ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68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531440"/>
            <a:ext cx="11855053" cy="1397001"/>
          </a:xfrm>
        </p:spPr>
        <p:txBody>
          <a:bodyPr/>
          <a:lstStyle/>
          <a:p>
            <a:pPr eaLnBrk="1" hangingPunct="1"/>
            <a:r>
              <a:rPr lang="cs-CZ" altLang="cs-CZ" sz="3000" b="1" u="sng" dirty="0" smtClean="0"/>
              <a:t>Řetězcový efekt=efekt biče=</a:t>
            </a:r>
            <a:r>
              <a:rPr lang="cs-CZ" altLang="cs-CZ" sz="3000" b="1" u="sng" dirty="0" err="1" smtClean="0"/>
              <a:t>bullwhip</a:t>
            </a:r>
            <a:r>
              <a:rPr lang="cs-CZ" altLang="cs-CZ" sz="3000" b="1" u="sng" dirty="0" smtClean="0"/>
              <a:t> </a:t>
            </a:r>
            <a:r>
              <a:rPr lang="cs-CZ" altLang="cs-CZ" sz="3000" b="1" u="sng" dirty="0" err="1" smtClean="0"/>
              <a:t>effect</a:t>
            </a:r>
            <a:r>
              <a:rPr lang="cs-CZ" altLang="cs-CZ" sz="3000" b="1" u="sng" dirty="0" smtClean="0"/>
              <a:t>=</a:t>
            </a:r>
            <a:r>
              <a:rPr lang="cs-CZ" altLang="cs-CZ" sz="3000" b="1" u="sng" dirty="0" err="1" smtClean="0"/>
              <a:t>Forrester</a:t>
            </a:r>
            <a:r>
              <a:rPr lang="cs-CZ" altLang="cs-CZ" sz="3000" b="1" u="sng" dirty="0" smtClean="0"/>
              <a:t> </a:t>
            </a:r>
            <a:r>
              <a:rPr lang="cs-CZ" altLang="cs-CZ" sz="3000" b="1" u="sng" dirty="0" err="1" smtClean="0"/>
              <a:t>effect</a:t>
            </a:r>
            <a:endParaRPr lang="cs-CZ" altLang="cs-CZ" sz="3000" b="1" u="sng" dirty="0" smtClean="0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12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9197" y="980728"/>
            <a:ext cx="11161241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Problém efektivního řízení SC stojí a padá s tím, jak se podaří správně na všech stupních dodavatelského systému odpovědět na základní otázku: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29257" y="1997977"/>
            <a:ext cx="1008112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Co, kdy a kde vyrábět, přepravovat apod. tak, aby byly splněny na požadované úrovni požadavky konečného zákazníka?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22411" y="3753889"/>
            <a:ext cx="969481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Takové informace mnohdy chybí! Zná je většinou jen přímý dodavatel konečného zákazníka! </a:t>
            </a:r>
            <a:endParaRPr kumimoji="0" lang="cs-CZ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77229" y="4771138"/>
            <a:ext cx="1058517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Ostatní členové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SC </a:t>
            </a:r>
            <a:r>
              <a:rPr lang="cs-CZ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jsou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odkázáni </a:t>
            </a:r>
            <a:r>
              <a:rPr lang="cs-CZ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jen na informace bezprostředního partnera nebo na vlastní odhady!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49237" y="5788388"/>
            <a:ext cx="1044116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I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přímý dodavatel konečného zákazníka </a:t>
            </a:r>
            <a:r>
              <a:rPr lang="cs-CZ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má stále větší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problémy s předpovědí poptávky, která je stochastická!</a:t>
            </a:r>
            <a:endParaRPr lang="cs-CZ" dirty="0">
              <a:solidFill>
                <a:srgbClr val="FF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0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675456"/>
            <a:ext cx="11855053" cy="1397001"/>
          </a:xfrm>
        </p:spPr>
        <p:txBody>
          <a:bodyPr/>
          <a:lstStyle/>
          <a:p>
            <a:pPr eaLnBrk="1" hangingPunct="1"/>
            <a:r>
              <a:rPr lang="cs-CZ" altLang="cs-CZ" sz="3000" b="1" u="sng" dirty="0" smtClean="0"/>
              <a:t>Řetězcový efekt=efekt biče=</a:t>
            </a:r>
            <a:r>
              <a:rPr lang="cs-CZ" altLang="cs-CZ" sz="3000" b="1" u="sng" dirty="0" err="1" smtClean="0"/>
              <a:t>bullwhip</a:t>
            </a:r>
            <a:r>
              <a:rPr lang="cs-CZ" altLang="cs-CZ" sz="3000" b="1" u="sng" dirty="0" smtClean="0"/>
              <a:t> </a:t>
            </a:r>
            <a:r>
              <a:rPr lang="cs-CZ" altLang="cs-CZ" sz="3000" b="1" u="sng" dirty="0" err="1" smtClean="0"/>
              <a:t>effect</a:t>
            </a:r>
            <a:r>
              <a:rPr lang="cs-CZ" altLang="cs-CZ" sz="3000" b="1" u="sng" dirty="0" smtClean="0"/>
              <a:t>=</a:t>
            </a:r>
            <a:r>
              <a:rPr lang="cs-CZ" altLang="cs-CZ" sz="3000" b="1" u="sng" dirty="0" err="1" smtClean="0"/>
              <a:t>Forrester</a:t>
            </a:r>
            <a:r>
              <a:rPr lang="cs-CZ" altLang="cs-CZ" sz="3000" b="1" u="sng" dirty="0" smtClean="0"/>
              <a:t> </a:t>
            </a:r>
            <a:r>
              <a:rPr lang="cs-CZ" altLang="cs-CZ" sz="3000" b="1" u="sng" dirty="0" err="1" smtClean="0"/>
              <a:t>effect</a:t>
            </a:r>
            <a:endParaRPr lang="cs-CZ" altLang="cs-CZ" sz="3000" b="1" u="sng" dirty="0" smtClean="0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13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133972" y="818707"/>
            <a:ext cx="122555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Dodavatel </a:t>
            </a:r>
            <a:r>
              <a:rPr lang="cs-CZ" sz="1200" b="1" dirty="0" smtClean="0">
                <a:latin typeface="+mj-lt"/>
              </a:rPr>
              <a:t>surovin</a:t>
            </a:r>
            <a:endParaRPr lang="cs-CZ" sz="1200" dirty="0">
              <a:latin typeface="+mj-lt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133972" y="1414517"/>
            <a:ext cx="122555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Průmyslový </a:t>
            </a:r>
            <a:r>
              <a:rPr lang="cs-CZ" sz="1200" b="1" dirty="0" smtClean="0">
                <a:latin typeface="+mj-lt"/>
              </a:rPr>
              <a:t>distributor</a:t>
            </a:r>
            <a:endParaRPr lang="cs-CZ" sz="1200" dirty="0">
              <a:latin typeface="+mj-lt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33972" y="2494637"/>
            <a:ext cx="122555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Výrobce </a:t>
            </a:r>
            <a:r>
              <a:rPr lang="cs-CZ" sz="1200" b="1" dirty="0" smtClean="0">
                <a:latin typeface="+mj-lt"/>
              </a:rPr>
              <a:t>výrobku</a:t>
            </a:r>
            <a:endParaRPr lang="cs-CZ" sz="1200" b="1" dirty="0">
              <a:latin typeface="+mj-lt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33972" y="3142709"/>
            <a:ext cx="1225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 b="1" dirty="0" smtClean="0">
                <a:latin typeface="+mj-lt"/>
              </a:rPr>
              <a:t>Distributor</a:t>
            </a:r>
            <a:endParaRPr lang="cs-CZ" sz="1200" dirty="0">
              <a:latin typeface="+mj-lt"/>
            </a:endParaRPr>
          </a:p>
        </p:txBody>
      </p:sp>
      <p:sp>
        <p:nvSpPr>
          <p:cNvPr id="18" name="Line 69"/>
          <p:cNvSpPr>
            <a:spLocks noChangeShapeType="1"/>
          </p:cNvSpPr>
          <p:nvPr/>
        </p:nvSpPr>
        <p:spPr bwMode="auto">
          <a:xfrm>
            <a:off x="2782045" y="1270500"/>
            <a:ext cx="0" cy="268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>
              <a:latin typeface="+mj-lt"/>
            </a:endParaRPr>
          </a:p>
        </p:txBody>
      </p:sp>
      <p:sp>
        <p:nvSpPr>
          <p:cNvPr id="19" name="Line 69"/>
          <p:cNvSpPr>
            <a:spLocks noChangeShapeType="1"/>
          </p:cNvSpPr>
          <p:nvPr/>
        </p:nvSpPr>
        <p:spPr bwMode="auto">
          <a:xfrm>
            <a:off x="2782044" y="2926685"/>
            <a:ext cx="0" cy="28803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>
              <a:latin typeface="+mj-lt"/>
            </a:endParaRPr>
          </a:p>
        </p:txBody>
      </p:sp>
      <p:sp>
        <p:nvSpPr>
          <p:cNvPr id="20" name="Line 69"/>
          <p:cNvSpPr>
            <a:spLocks noChangeShapeType="1"/>
          </p:cNvSpPr>
          <p:nvPr/>
        </p:nvSpPr>
        <p:spPr bwMode="auto">
          <a:xfrm>
            <a:off x="2782045" y="2278613"/>
            <a:ext cx="0" cy="28803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>
              <a:latin typeface="+mj-lt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133972" y="3574757"/>
            <a:ext cx="1225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 b="1" dirty="0" smtClean="0">
                <a:latin typeface="+mj-lt"/>
              </a:rPr>
              <a:t>Prodejna</a:t>
            </a:r>
            <a:endParaRPr lang="cs-CZ" sz="1200" dirty="0">
              <a:latin typeface="+mj-lt"/>
            </a:endParaRPr>
          </a:p>
        </p:txBody>
      </p:sp>
      <p:sp>
        <p:nvSpPr>
          <p:cNvPr id="22" name="Line 69"/>
          <p:cNvSpPr>
            <a:spLocks noChangeShapeType="1"/>
          </p:cNvSpPr>
          <p:nvPr/>
        </p:nvSpPr>
        <p:spPr bwMode="auto">
          <a:xfrm>
            <a:off x="2782044" y="3430741"/>
            <a:ext cx="0" cy="2160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>
              <a:latin typeface="+mj-lt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133972" y="2062589"/>
            <a:ext cx="1225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Výrobce </a:t>
            </a:r>
            <a:r>
              <a:rPr lang="cs-CZ" sz="1200" b="1" dirty="0" smtClean="0">
                <a:latin typeface="+mj-lt"/>
              </a:rPr>
              <a:t>dílů</a:t>
            </a:r>
            <a:endParaRPr lang="cs-CZ" sz="1200" b="1" dirty="0">
              <a:latin typeface="+mj-lt"/>
            </a:endParaRPr>
          </a:p>
        </p:txBody>
      </p:sp>
      <p:sp>
        <p:nvSpPr>
          <p:cNvPr id="24" name="Line 69"/>
          <p:cNvSpPr>
            <a:spLocks noChangeShapeType="1"/>
          </p:cNvSpPr>
          <p:nvPr/>
        </p:nvSpPr>
        <p:spPr bwMode="auto">
          <a:xfrm>
            <a:off x="2782044" y="1846565"/>
            <a:ext cx="0" cy="28944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>
              <a:latin typeface="+mj-lt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133972" y="4078813"/>
            <a:ext cx="1225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 b="1" dirty="0" smtClean="0">
                <a:latin typeface="+mj-lt"/>
              </a:rPr>
              <a:t>Zákazník</a:t>
            </a:r>
            <a:endParaRPr lang="cs-CZ" sz="1200" dirty="0">
              <a:latin typeface="+mj-lt"/>
            </a:endParaRPr>
          </a:p>
        </p:txBody>
      </p:sp>
      <p:sp>
        <p:nvSpPr>
          <p:cNvPr id="26" name="Šipka doprava 25"/>
          <p:cNvSpPr/>
          <p:nvPr/>
        </p:nvSpPr>
        <p:spPr>
          <a:xfrm rot="16200000">
            <a:off x="2651172" y="3921651"/>
            <a:ext cx="261743" cy="14401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006180" y="3771035"/>
            <a:ext cx="388843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b="1" dirty="0" smtClean="0">
                <a:latin typeface="+mj-lt"/>
              </a:rPr>
              <a:t>Informace o vývoji prodeje konečným zákazníkům</a:t>
            </a:r>
            <a:endParaRPr lang="cs-CZ" sz="1600" b="1" dirty="0">
              <a:latin typeface="+mj-lt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006180" y="3338987"/>
            <a:ext cx="388843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b="1" dirty="0" smtClean="0">
                <a:latin typeface="+mj-lt"/>
              </a:rPr>
              <a:t>Objednávky prodejen</a:t>
            </a:r>
            <a:endParaRPr lang="cs-CZ" sz="1600" b="1" dirty="0">
              <a:latin typeface="+mj-lt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006180" y="2834931"/>
            <a:ext cx="388843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b="1" dirty="0" smtClean="0">
                <a:latin typeface="+mj-lt"/>
              </a:rPr>
              <a:t>Objednávky distributorů</a:t>
            </a:r>
            <a:endParaRPr lang="cs-CZ" sz="1600" b="1" dirty="0">
              <a:latin typeface="+mj-lt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006180" y="2330875"/>
            <a:ext cx="388843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b="1" dirty="0" smtClean="0">
                <a:latin typeface="+mj-lt"/>
              </a:rPr>
              <a:t>Objednávky výrobců</a:t>
            </a:r>
            <a:endParaRPr lang="cs-CZ" sz="1600" b="1" dirty="0">
              <a:latin typeface="+mj-lt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006180" y="1754811"/>
            <a:ext cx="388843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b="1" dirty="0" smtClean="0">
                <a:latin typeface="+mj-lt"/>
              </a:rPr>
              <a:t>Objednávky výrobců dílů</a:t>
            </a:r>
            <a:endParaRPr lang="cs-CZ" sz="1600" b="1" dirty="0">
              <a:latin typeface="+mj-lt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006180" y="1034733"/>
            <a:ext cx="388843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b="1" dirty="0" smtClean="0">
                <a:latin typeface="+mj-lt"/>
              </a:rPr>
              <a:t>Objednávky průmyslových distributorů</a:t>
            </a:r>
            <a:endParaRPr lang="cs-CZ" sz="1600" b="1" dirty="0">
              <a:latin typeface="+mj-lt"/>
            </a:endParaRPr>
          </a:p>
        </p:txBody>
      </p:sp>
      <p:sp>
        <p:nvSpPr>
          <p:cNvPr id="33" name="Zahnutá šipka nahoru 32"/>
          <p:cNvSpPr/>
          <p:nvPr/>
        </p:nvSpPr>
        <p:spPr>
          <a:xfrm rot="16200000">
            <a:off x="3466120" y="3663023"/>
            <a:ext cx="504056" cy="720080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Zahnutá šipka nahoru 33"/>
          <p:cNvSpPr/>
          <p:nvPr/>
        </p:nvSpPr>
        <p:spPr>
          <a:xfrm rot="16200000">
            <a:off x="3466120" y="2654911"/>
            <a:ext cx="504056" cy="720080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Zahnutá šipka nahoru 34"/>
          <p:cNvSpPr/>
          <p:nvPr/>
        </p:nvSpPr>
        <p:spPr>
          <a:xfrm rot="16200000">
            <a:off x="3466120" y="2150855"/>
            <a:ext cx="504056" cy="720080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Zahnutá šipka nahoru 35"/>
          <p:cNvSpPr/>
          <p:nvPr/>
        </p:nvSpPr>
        <p:spPr>
          <a:xfrm rot="16200000">
            <a:off x="3466120" y="1574791"/>
            <a:ext cx="504056" cy="720080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Zahnutá šipka nahoru 36"/>
          <p:cNvSpPr/>
          <p:nvPr/>
        </p:nvSpPr>
        <p:spPr>
          <a:xfrm rot="16200000">
            <a:off x="3466120" y="998727"/>
            <a:ext cx="504056" cy="720080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Zahnutá šipka nahoru 37"/>
          <p:cNvSpPr/>
          <p:nvPr/>
        </p:nvSpPr>
        <p:spPr>
          <a:xfrm rot="16200000">
            <a:off x="3466120" y="3158967"/>
            <a:ext cx="504056" cy="720080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Šipka nahoru 39"/>
          <p:cNvSpPr/>
          <p:nvPr/>
        </p:nvSpPr>
        <p:spPr>
          <a:xfrm>
            <a:off x="8626324" y="1250755"/>
            <a:ext cx="348407" cy="302433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048872" y="2014388"/>
            <a:ext cx="1522053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b="1" dirty="0" smtClean="0">
                <a:latin typeface="+mj-lt"/>
              </a:rPr>
              <a:t>Růst zkreslení poptávky konečného zákazníka!</a:t>
            </a:r>
            <a:endParaRPr lang="cs-CZ" sz="1800" dirty="0">
              <a:latin typeface="+mj-lt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549796" y="4591868"/>
            <a:ext cx="10671532" cy="2077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b="1" dirty="0" smtClean="0">
                <a:latin typeface="+mj-lt"/>
              </a:rPr>
              <a:t>Mezi příčiny zkreslení poptávky konečného zákazníka patří zejména:</a:t>
            </a:r>
          </a:p>
          <a:p>
            <a:pPr>
              <a:spcBef>
                <a:spcPts val="1800"/>
              </a:spcBef>
            </a:pPr>
            <a:r>
              <a:rPr lang="cs-CZ" sz="2000" dirty="0" smtClean="0">
                <a:solidFill>
                  <a:srgbClr val="FF0000"/>
                </a:solidFill>
                <a:latin typeface="+mj-lt"/>
              </a:rPr>
              <a:t>Využívání různých metod předpovědi poptávky a systémů </a:t>
            </a:r>
            <a:r>
              <a:rPr lang="cs-CZ" sz="2000" dirty="0">
                <a:solidFill>
                  <a:srgbClr val="FF0000"/>
                </a:solidFill>
                <a:latin typeface="+mj-lt"/>
              </a:rPr>
              <a:t>objednávání po </a:t>
            </a:r>
            <a:r>
              <a:rPr lang="cs-CZ" sz="2000" dirty="0" smtClean="0">
                <a:solidFill>
                  <a:srgbClr val="FF0000"/>
                </a:solidFill>
                <a:latin typeface="+mj-lt"/>
              </a:rPr>
              <a:t>dávkách.</a:t>
            </a:r>
          </a:p>
          <a:p>
            <a:pPr>
              <a:spcBef>
                <a:spcPts val="1800"/>
              </a:spcBef>
            </a:pPr>
            <a:r>
              <a:rPr lang="cs-CZ" sz="2000" dirty="0" smtClean="0">
                <a:solidFill>
                  <a:srgbClr val="FF0000"/>
                </a:solidFill>
                <a:latin typeface="+mj-lt"/>
              </a:rPr>
              <a:t>Krátkodobé změny </a:t>
            </a:r>
            <a:r>
              <a:rPr lang="cs-CZ" sz="2000" dirty="0">
                <a:solidFill>
                  <a:srgbClr val="FF0000"/>
                </a:solidFill>
                <a:latin typeface="+mj-lt"/>
              </a:rPr>
              <a:t>cen při promočních </a:t>
            </a:r>
            <a:r>
              <a:rPr lang="cs-CZ" sz="2000" dirty="0" smtClean="0">
                <a:solidFill>
                  <a:srgbClr val="FF0000"/>
                </a:solidFill>
                <a:latin typeface="+mj-lt"/>
              </a:rPr>
              <a:t>akcích.</a:t>
            </a:r>
          </a:p>
          <a:p>
            <a:pPr>
              <a:spcBef>
                <a:spcPts val="1800"/>
              </a:spcBef>
            </a:pPr>
            <a:r>
              <a:rPr lang="cs-CZ" sz="2000" dirty="0" smtClean="0">
                <a:solidFill>
                  <a:srgbClr val="FF0000"/>
                </a:solidFill>
                <a:latin typeface="+mj-lt"/>
              </a:rPr>
              <a:t>Neadekvátní reakce členů SC na očekávané poruchy v dodávkách.</a:t>
            </a:r>
            <a:endParaRPr lang="cs-CZ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90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675456"/>
            <a:ext cx="11855053" cy="1397001"/>
          </a:xfrm>
        </p:spPr>
        <p:txBody>
          <a:bodyPr/>
          <a:lstStyle/>
          <a:p>
            <a:pPr eaLnBrk="1" hangingPunct="1"/>
            <a:r>
              <a:rPr lang="cs-CZ" altLang="cs-CZ" sz="3000" b="1" u="sng" dirty="0" smtClean="0"/>
              <a:t>Řetězcový efekt=efekt biče=</a:t>
            </a:r>
            <a:r>
              <a:rPr lang="cs-CZ" altLang="cs-CZ" sz="3000" b="1" u="sng" dirty="0" err="1" smtClean="0"/>
              <a:t>bullwhip</a:t>
            </a:r>
            <a:r>
              <a:rPr lang="cs-CZ" altLang="cs-CZ" sz="3000" b="1" u="sng" dirty="0" smtClean="0"/>
              <a:t> </a:t>
            </a:r>
            <a:r>
              <a:rPr lang="cs-CZ" altLang="cs-CZ" sz="3000" b="1" u="sng" dirty="0" err="1" smtClean="0"/>
              <a:t>effect</a:t>
            </a:r>
            <a:r>
              <a:rPr lang="cs-CZ" altLang="cs-CZ" sz="3000" b="1" u="sng" dirty="0" smtClean="0"/>
              <a:t>=</a:t>
            </a:r>
            <a:r>
              <a:rPr lang="cs-CZ" altLang="cs-CZ" sz="3000" b="1" u="sng" dirty="0" err="1" smtClean="0"/>
              <a:t>Forrester</a:t>
            </a:r>
            <a:r>
              <a:rPr lang="cs-CZ" altLang="cs-CZ" sz="3000" b="1" u="sng" dirty="0" smtClean="0"/>
              <a:t> </a:t>
            </a:r>
            <a:r>
              <a:rPr lang="cs-CZ" altLang="cs-CZ" sz="3000" b="1" u="sng" dirty="0" err="1" smtClean="0"/>
              <a:t>effect</a:t>
            </a:r>
            <a:endParaRPr lang="cs-CZ" altLang="cs-CZ" sz="3000" b="1" u="sng" dirty="0" smtClean="0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14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2176120" y="3460938"/>
            <a:ext cx="7228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AU" sz="2000" b="1" dirty="0" smtClean="0">
                <a:latin typeface="+mj-lt"/>
              </a:rPr>
              <a:t> Jay Wright Forester (1961), </a:t>
            </a:r>
            <a:r>
              <a:rPr lang="en-AU" sz="2000" b="1" i="1" dirty="0" smtClean="0">
                <a:latin typeface="+mj-lt"/>
              </a:rPr>
              <a:t>Industrial Dynamics</a:t>
            </a:r>
            <a:r>
              <a:rPr lang="en-AU" sz="2000" b="1" dirty="0" smtClean="0">
                <a:latin typeface="+mj-lt"/>
              </a:rPr>
              <a:t>, MIT Press</a:t>
            </a:r>
            <a:endParaRPr lang="en-AU" sz="2000" b="1" dirty="0">
              <a:latin typeface="+mj-lt"/>
            </a:endParaRPr>
          </a:p>
        </p:txBody>
      </p:sp>
      <p:grpSp>
        <p:nvGrpSpPr>
          <p:cNvPr id="11265" name="Skupina 11264"/>
          <p:cNvGrpSpPr/>
          <p:nvPr/>
        </p:nvGrpSpPr>
        <p:grpSpPr>
          <a:xfrm>
            <a:off x="1578813" y="747200"/>
            <a:ext cx="8357860" cy="2808312"/>
            <a:chOff x="1578813" y="908720"/>
            <a:chExt cx="8357860" cy="280831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924" y="908720"/>
              <a:ext cx="8158535" cy="2808312"/>
            </a:xfrm>
            <a:prstGeom prst="rect">
              <a:avLst/>
            </a:prstGeom>
          </p:spPr>
        </p:pic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4240997" y="1063585"/>
              <a:ext cx="1225550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200" b="1" dirty="0" smtClean="0">
                  <a:latin typeface="+mj-lt"/>
                </a:rPr>
                <a:t>Maloobchod</a:t>
              </a:r>
              <a:endParaRPr lang="cs-CZ" sz="1200" dirty="0">
                <a:latin typeface="+mj-lt"/>
              </a:endParaRP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2234856" y="1066636"/>
              <a:ext cx="1225550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200" b="1" dirty="0" smtClean="0">
                  <a:latin typeface="+mj-lt"/>
                </a:rPr>
                <a:t>Zákazník</a:t>
              </a:r>
              <a:endParaRPr lang="cs-CZ" sz="1200" dirty="0">
                <a:latin typeface="+mj-lt"/>
              </a:endParaRPr>
            </a:p>
          </p:txBody>
        </p:sp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6247138" y="1066636"/>
              <a:ext cx="1225550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200" b="1" dirty="0" smtClean="0">
                  <a:latin typeface="+mj-lt"/>
                </a:rPr>
                <a:t>Velkoobchod</a:t>
              </a:r>
              <a:endParaRPr lang="cs-CZ" sz="1200" dirty="0">
                <a:latin typeface="+mj-lt"/>
              </a:endParaRPr>
            </a:p>
          </p:txBody>
        </p:sp>
        <p:sp>
          <p:nvSpPr>
            <p:cNvPr id="82" name="Text Box 16"/>
            <p:cNvSpPr txBox="1">
              <a:spLocks noChangeArrowheads="1"/>
            </p:cNvSpPr>
            <p:nvPr/>
          </p:nvSpPr>
          <p:spPr bwMode="auto">
            <a:xfrm>
              <a:off x="8253279" y="1063584"/>
              <a:ext cx="1225550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200" b="1" dirty="0" smtClean="0">
                  <a:latin typeface="+mj-lt"/>
                </a:rPr>
                <a:t>Výrobce</a:t>
              </a:r>
              <a:endParaRPr lang="cs-CZ" sz="1200" dirty="0">
                <a:latin typeface="+mj-lt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4369429" y="3068420"/>
              <a:ext cx="1796991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200" b="1" dirty="0" smtClean="0">
                  <a:latin typeface="+mj-lt"/>
                </a:rPr>
                <a:t>Objednávky</a:t>
              </a:r>
              <a:endParaRPr lang="cs-CZ" sz="1200" dirty="0">
                <a:latin typeface="+mj-lt"/>
              </a:endParaRPr>
            </a:p>
          </p:txBody>
        </p:sp>
        <p:sp>
          <p:nvSpPr>
            <p:cNvPr id="84" name="Text Box 16"/>
            <p:cNvSpPr txBox="1">
              <a:spLocks noChangeArrowheads="1"/>
            </p:cNvSpPr>
            <p:nvPr/>
          </p:nvSpPr>
          <p:spPr bwMode="auto">
            <a:xfrm>
              <a:off x="4369429" y="3332592"/>
              <a:ext cx="1796991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200" b="1" dirty="0" smtClean="0">
                  <a:latin typeface="+mj-lt"/>
                </a:rPr>
                <a:t>Zásoby</a:t>
              </a:r>
              <a:endParaRPr lang="cs-CZ" sz="1200" dirty="0">
                <a:latin typeface="+mj-lt"/>
              </a:endParaRPr>
            </a:p>
          </p:txBody>
        </p:sp>
        <p:sp>
          <p:nvSpPr>
            <p:cNvPr id="86" name="Text Box 16"/>
            <p:cNvSpPr txBox="1">
              <a:spLocks noChangeArrowheads="1"/>
            </p:cNvSpPr>
            <p:nvPr/>
          </p:nvSpPr>
          <p:spPr bwMode="auto">
            <a:xfrm>
              <a:off x="3307204" y="2780928"/>
              <a:ext cx="55496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000" b="1" dirty="0" smtClean="0">
                  <a:latin typeface="+mj-lt"/>
                </a:rPr>
                <a:t>Čas</a:t>
              </a:r>
              <a:endParaRPr lang="cs-CZ" sz="1000" dirty="0">
                <a:latin typeface="+mj-lt"/>
              </a:endParaRPr>
            </a:p>
          </p:txBody>
        </p:sp>
        <p:sp>
          <p:nvSpPr>
            <p:cNvPr id="87" name="Text Box 16"/>
            <p:cNvSpPr txBox="1">
              <a:spLocks noChangeArrowheads="1"/>
            </p:cNvSpPr>
            <p:nvPr/>
          </p:nvSpPr>
          <p:spPr bwMode="auto">
            <a:xfrm>
              <a:off x="5323428" y="2780928"/>
              <a:ext cx="55496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000" b="1" dirty="0" smtClean="0">
                  <a:latin typeface="+mj-lt"/>
                </a:rPr>
                <a:t>Čas</a:t>
              </a:r>
              <a:endParaRPr lang="cs-CZ" sz="1000" dirty="0">
                <a:latin typeface="+mj-lt"/>
              </a:endParaRPr>
            </a:p>
          </p:txBody>
        </p:sp>
        <p:sp>
          <p:nvSpPr>
            <p:cNvPr id="88" name="Text Box 16"/>
            <p:cNvSpPr txBox="1">
              <a:spLocks noChangeArrowheads="1"/>
            </p:cNvSpPr>
            <p:nvPr/>
          </p:nvSpPr>
          <p:spPr bwMode="auto">
            <a:xfrm>
              <a:off x="7314463" y="2836684"/>
              <a:ext cx="55496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000" b="1" dirty="0" smtClean="0">
                  <a:latin typeface="+mj-lt"/>
                </a:rPr>
                <a:t>Čas</a:t>
              </a:r>
              <a:endParaRPr lang="cs-CZ" sz="1000" dirty="0">
                <a:latin typeface="+mj-lt"/>
              </a:endParaRPr>
            </a:p>
          </p:txBody>
        </p:sp>
        <p:sp>
          <p:nvSpPr>
            <p:cNvPr id="89" name="Text Box 16"/>
            <p:cNvSpPr txBox="1">
              <a:spLocks noChangeArrowheads="1"/>
            </p:cNvSpPr>
            <p:nvPr/>
          </p:nvSpPr>
          <p:spPr bwMode="auto">
            <a:xfrm>
              <a:off x="9381713" y="2836685"/>
              <a:ext cx="55496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000" b="1" dirty="0" smtClean="0">
                  <a:latin typeface="+mj-lt"/>
                </a:rPr>
                <a:t>Čas</a:t>
              </a:r>
              <a:endParaRPr lang="cs-CZ" sz="1000" dirty="0">
                <a:latin typeface="+mj-lt"/>
              </a:endParaRPr>
            </a:p>
          </p:txBody>
        </p:sp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 rot="16200000">
              <a:off x="1325721" y="1823460"/>
              <a:ext cx="752405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000" b="1" dirty="0" smtClean="0">
                  <a:latin typeface="+mj-lt"/>
                </a:rPr>
                <a:t>Množství</a:t>
              </a:r>
              <a:endParaRPr lang="cs-CZ" sz="1000" dirty="0">
                <a:latin typeface="+mj-lt"/>
              </a:endParaRPr>
            </a:p>
          </p:txBody>
        </p:sp>
        <p:sp>
          <p:nvSpPr>
            <p:cNvPr id="91" name="Text Box 16"/>
            <p:cNvSpPr txBox="1">
              <a:spLocks noChangeArrowheads="1"/>
            </p:cNvSpPr>
            <p:nvPr/>
          </p:nvSpPr>
          <p:spPr bwMode="auto">
            <a:xfrm rot="16200000">
              <a:off x="3365740" y="1820570"/>
              <a:ext cx="752405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000" b="1" dirty="0" smtClean="0">
                  <a:latin typeface="+mj-lt"/>
                </a:rPr>
                <a:t>Množství</a:t>
              </a:r>
              <a:endParaRPr lang="cs-CZ" sz="1000" dirty="0">
                <a:latin typeface="+mj-lt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auto">
            <a:xfrm rot="16200000">
              <a:off x="5414049" y="1815169"/>
              <a:ext cx="752405" cy="262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000" b="1" dirty="0" smtClean="0">
                  <a:latin typeface="+mj-lt"/>
                </a:rPr>
                <a:t>Množství</a:t>
              </a:r>
              <a:endParaRPr lang="cs-CZ" sz="1000" dirty="0">
                <a:latin typeface="+mj-lt"/>
              </a:endParaRPr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 rot="16200000">
              <a:off x="7370110" y="1823459"/>
              <a:ext cx="752405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sz="1000" b="1" dirty="0" smtClean="0">
                  <a:latin typeface="+mj-lt"/>
                </a:rPr>
                <a:t>Množství</a:t>
              </a:r>
              <a:endParaRPr lang="cs-CZ" sz="1000" dirty="0">
                <a:latin typeface="+mj-lt"/>
              </a:endParaRPr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>
              <a:off x="6810407" y="1844824"/>
              <a:ext cx="504056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se šipkou 94"/>
            <p:cNvCxnSpPr/>
            <p:nvPr/>
          </p:nvCxnSpPr>
          <p:spPr>
            <a:xfrm flipH="1" flipV="1">
              <a:off x="6140114" y="1797638"/>
              <a:ext cx="548216" cy="5065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Šipka dolů 103"/>
          <p:cNvSpPr/>
          <p:nvPr/>
        </p:nvSpPr>
        <p:spPr>
          <a:xfrm>
            <a:off x="5493159" y="4003844"/>
            <a:ext cx="576064" cy="4797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Rectangle 2"/>
          <p:cNvSpPr>
            <a:spLocks noChangeArrowheads="1"/>
          </p:cNvSpPr>
          <p:nvPr/>
        </p:nvSpPr>
        <p:spPr bwMode="auto">
          <a:xfrm>
            <a:off x="749690" y="4489956"/>
            <a:ext cx="1008112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Typické reakce podniků na existenci efektu biče: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267" name="Obdélník 11266"/>
          <p:cNvSpPr/>
          <p:nvPr/>
        </p:nvSpPr>
        <p:spPr>
          <a:xfrm>
            <a:off x="1137839" y="5092821"/>
            <a:ext cx="5448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800" dirty="0"/>
              <a:t>„Efekt biče? To je jen výmysl akademiků!“</a:t>
            </a:r>
            <a:endParaRPr lang="cs-CZ" sz="1800" dirty="0"/>
          </a:p>
        </p:txBody>
      </p:sp>
      <p:sp>
        <p:nvSpPr>
          <p:cNvPr id="11268" name="Obdélník 11267"/>
          <p:cNvSpPr/>
          <p:nvPr/>
        </p:nvSpPr>
        <p:spPr>
          <a:xfrm>
            <a:off x="6392756" y="5085184"/>
            <a:ext cx="378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dirty="0"/>
              <a:t>„Efekt biče? To mne nic nestojí!“</a:t>
            </a:r>
            <a:endParaRPr lang="cs-CZ" sz="1800" dirty="0"/>
          </a:p>
        </p:txBody>
      </p:sp>
      <p:sp>
        <p:nvSpPr>
          <p:cNvPr id="11270" name="Obdélník 11269"/>
          <p:cNvSpPr/>
          <p:nvPr/>
        </p:nvSpPr>
        <p:spPr>
          <a:xfrm>
            <a:off x="298854" y="5579044"/>
            <a:ext cx="11558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„Efekt biče? </a:t>
            </a:r>
            <a:r>
              <a:rPr lang="cs-CZ" sz="1800" dirty="0" smtClean="0"/>
              <a:t>No a co, to je problém dodavatele, máme přeci smlouvu o garantované </a:t>
            </a:r>
            <a:r>
              <a:rPr lang="cs-CZ" sz="1800" dirty="0"/>
              <a:t>úrovni služeb</a:t>
            </a:r>
            <a:r>
              <a:rPr lang="cs-CZ" sz="1800" dirty="0" smtClean="0"/>
              <a:t>!“ </a:t>
            </a:r>
            <a:endParaRPr lang="cs-CZ" sz="1800" dirty="0"/>
          </a:p>
        </p:txBody>
      </p:sp>
      <p:sp>
        <p:nvSpPr>
          <p:cNvPr id="11272" name="Obdélník 11271"/>
          <p:cNvSpPr/>
          <p:nvPr/>
        </p:nvSpPr>
        <p:spPr>
          <a:xfrm>
            <a:off x="2035961" y="6129532"/>
            <a:ext cx="8084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/>
              <a:t>„Efekt biče? Je to systémový problém, ale nemohu s tím nic dělat!“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6725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15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052736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+mj-lt"/>
                <a:cs typeface="Times New Roman" pitchFamily="18" charset="0"/>
              </a:rPr>
              <a:t>Just in </a:t>
            </a:r>
            <a:r>
              <a:rPr lang="cs-CZ" sz="3000" b="1" dirty="0" err="1" smtClean="0">
                <a:latin typeface="+mj-lt"/>
                <a:cs typeface="Times New Roman" pitchFamily="18" charset="0"/>
              </a:rPr>
              <a:t>Time</a:t>
            </a:r>
            <a:r>
              <a:rPr lang="cs-CZ" sz="3000" b="1" dirty="0" smtClean="0">
                <a:latin typeface="+mj-lt"/>
                <a:cs typeface="Times New Roman" pitchFamily="18" charset="0"/>
              </a:rPr>
              <a:t> (JIT)</a:t>
            </a:r>
            <a:endParaRPr lang="cs-CZ" sz="30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7696" y="1606734"/>
            <a:ext cx="1101352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Efektivní </a:t>
            </a:r>
            <a:r>
              <a:rPr lang="cs-CZ" dirty="0"/>
              <a:t>řízení materiálových </a:t>
            </a:r>
            <a:r>
              <a:rPr lang="cs-CZ" dirty="0" smtClean="0"/>
              <a:t>toků mezi </a:t>
            </a:r>
            <a:r>
              <a:rPr lang="cs-CZ" dirty="0"/>
              <a:t>dvěma stupni dodavatelského </a:t>
            </a:r>
            <a:r>
              <a:rPr lang="cs-CZ" dirty="0" smtClean="0"/>
              <a:t>systému.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Odběratel </a:t>
            </a:r>
            <a:r>
              <a:rPr lang="cs-CZ" dirty="0"/>
              <a:t>je dominujícím článkem, jemuž se musí dodavatel přizpůsobit tím, že svou činnost synchronizuje s jeho </a:t>
            </a:r>
            <a:r>
              <a:rPr lang="cs-CZ" dirty="0" smtClean="0"/>
              <a:t>potřebami.</a:t>
            </a:r>
          </a:p>
        </p:txBody>
      </p:sp>
      <p:sp>
        <p:nvSpPr>
          <p:cNvPr id="7" name="Obdélník 6"/>
          <p:cNvSpPr/>
          <p:nvPr/>
        </p:nvSpPr>
        <p:spPr>
          <a:xfrm>
            <a:off x="562008" y="4221088"/>
            <a:ext cx="1044926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Vyrábět jen to, co je potřebné a tak efektivně, jak je to jen možné.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Zamezit plýtvání prostředků, času, kapacit a jiným ztrátám.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Klást důraz na 100% kvalitu výrobků.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77786" y="3498188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+mj-lt"/>
                <a:cs typeface="Times New Roman" pitchFamily="18" charset="0"/>
              </a:rPr>
              <a:t>JIT – principy</a:t>
            </a:r>
            <a:endParaRPr 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77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16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3773" y="1044489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+mj-lt"/>
                <a:cs typeface="Times New Roman" pitchFamily="18" charset="0"/>
              </a:rPr>
              <a:t>JIT</a:t>
            </a:r>
            <a:r>
              <a:rPr lang="cs-CZ" sz="3000" b="1" dirty="0">
                <a:latin typeface="+mj-lt"/>
                <a:cs typeface="Times New Roman" pitchFamily="18" charset="0"/>
              </a:rPr>
              <a:t> </a:t>
            </a:r>
            <a:r>
              <a:rPr lang="cs-CZ" sz="3000" b="1" dirty="0" smtClean="0">
                <a:latin typeface="+mj-lt"/>
                <a:cs typeface="Times New Roman" pitchFamily="18" charset="0"/>
              </a:rPr>
              <a:t>– podmínky správného fungování</a:t>
            </a:r>
            <a:endParaRPr lang="cs-CZ" sz="30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0868" y="1698622"/>
            <a:ext cx="1109615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plánování a výroba na objednávku,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ásobování výroby v malých množstvích, často a co </a:t>
            </a:r>
            <a:r>
              <a:rPr lang="cs-CZ" dirty="0"/>
              <a:t>možná </a:t>
            </a:r>
            <a:r>
              <a:rPr lang="cs-CZ" dirty="0" smtClean="0"/>
              <a:t>nejpozději,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častá </a:t>
            </a:r>
            <a:r>
              <a:rPr lang="cs-CZ" dirty="0" smtClean="0"/>
              <a:t>komunikace mezi odběratelem a dodavatelem </a:t>
            </a:r>
            <a:r>
              <a:rPr lang="cs-CZ" dirty="0"/>
              <a:t>založená na vzájemné </a:t>
            </a:r>
            <a:r>
              <a:rPr lang="cs-CZ" dirty="0" smtClean="0"/>
              <a:t>důvěře.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33773" y="3451066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+mj-lt"/>
                <a:cs typeface="Times New Roman" pitchFamily="18" charset="0"/>
              </a:rPr>
              <a:t>JIT</a:t>
            </a:r>
            <a:r>
              <a:rPr lang="cs-CZ" sz="3000" b="1" dirty="0">
                <a:latin typeface="+mj-lt"/>
                <a:cs typeface="Times New Roman" pitchFamily="18" charset="0"/>
              </a:rPr>
              <a:t> </a:t>
            </a:r>
            <a:r>
              <a:rPr lang="cs-CZ" sz="3000" b="1" dirty="0" smtClean="0">
                <a:latin typeface="+mj-lt"/>
                <a:cs typeface="Times New Roman" pitchFamily="18" charset="0"/>
              </a:rPr>
              <a:t>– přínosy</a:t>
            </a:r>
            <a:endParaRPr lang="cs-CZ" sz="30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7788" y="4069521"/>
            <a:ext cx="1159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redukce nadbytečných zásob, snížení nákladů, spojených s </a:t>
            </a:r>
            <a:r>
              <a:rPr lang="cs-CZ" dirty="0"/>
              <a:t>držením </a:t>
            </a:r>
            <a:r>
              <a:rPr lang="cs-CZ" dirty="0" smtClean="0"/>
              <a:t>zásob.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33772" y="4675202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+mj-lt"/>
                <a:cs typeface="Times New Roman" pitchFamily="18" charset="0"/>
              </a:rPr>
              <a:t>JIT</a:t>
            </a:r>
            <a:r>
              <a:rPr lang="cs-CZ" sz="3000" b="1" dirty="0">
                <a:latin typeface="+mj-lt"/>
                <a:cs typeface="Times New Roman" pitchFamily="18" charset="0"/>
              </a:rPr>
              <a:t> </a:t>
            </a:r>
            <a:r>
              <a:rPr lang="cs-CZ" sz="3000" b="1" dirty="0" smtClean="0">
                <a:latin typeface="+mj-lt"/>
                <a:cs typeface="Times New Roman" pitchFamily="18" charset="0"/>
              </a:rPr>
              <a:t>– nevýhody</a:t>
            </a:r>
            <a:endParaRPr lang="cs-CZ" sz="30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7789" y="5395978"/>
            <a:ext cx="4171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nárůst rozsahu </a:t>
            </a:r>
            <a:r>
              <a:rPr lang="cs-CZ" dirty="0" smtClean="0"/>
              <a:t>přepravy.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26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17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052736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+mj-lt"/>
                <a:cs typeface="Times New Roman" pitchFamily="18" charset="0"/>
              </a:rPr>
              <a:t>Just in </a:t>
            </a:r>
            <a:r>
              <a:rPr lang="cs-CZ" sz="3000" b="1" dirty="0" err="1" smtClean="0">
                <a:latin typeface="+mj-lt"/>
                <a:cs typeface="Times New Roman" pitchFamily="18" charset="0"/>
              </a:rPr>
              <a:t>Sequence</a:t>
            </a:r>
            <a:r>
              <a:rPr lang="cs-CZ" sz="3000" b="1" dirty="0" smtClean="0">
                <a:latin typeface="+mj-lt"/>
                <a:cs typeface="Times New Roman" pitchFamily="18" charset="0"/>
              </a:rPr>
              <a:t> (JIS)</a:t>
            </a:r>
            <a:endParaRPr lang="cs-CZ" sz="30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938" y="1721901"/>
            <a:ext cx="1116308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Nejvyšší </a:t>
            </a:r>
            <a:r>
              <a:rPr lang="cs-CZ" dirty="0"/>
              <a:t>forma </a:t>
            </a:r>
            <a:r>
              <a:rPr lang="cs-CZ" dirty="0" smtClean="0"/>
              <a:t>JIT, </a:t>
            </a:r>
            <a:r>
              <a:rPr lang="cs-CZ" dirty="0"/>
              <a:t>kterou řídí pokročilé informační </a:t>
            </a:r>
            <a:r>
              <a:rPr lang="cs-CZ" dirty="0" smtClean="0"/>
              <a:t>systémy.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dirty="0"/>
              <a:t>Dodavatel zásobuje odběratele svými produkty přímo k montážní lince v přesně stanoveném pořadí, čase a množství, které je v danou chvíli </a:t>
            </a:r>
            <a:r>
              <a:rPr lang="cs-CZ" dirty="0" smtClean="0"/>
              <a:t>potřeba.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dirty="0"/>
              <a:t>Využívá se zejména v </a:t>
            </a:r>
            <a:r>
              <a:rPr lang="cs-CZ" dirty="0" smtClean="0"/>
              <a:t>tažných systémech řízení výroby (zejména v automobilovém průmyslu), kdy </a:t>
            </a:r>
            <a:r>
              <a:rPr lang="cs-CZ" dirty="0"/>
              <a:t>tok zásob od dodavatele je synchronizován s výrobním taktem </a:t>
            </a:r>
            <a:r>
              <a:rPr lang="cs-CZ" dirty="0" smtClean="0"/>
              <a:t>odběratele.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dirty="0"/>
              <a:t>Mezi výhody J</a:t>
            </a:r>
            <a:r>
              <a:rPr lang="cs-CZ" dirty="0" smtClean="0"/>
              <a:t>IS </a:t>
            </a:r>
            <a:r>
              <a:rPr lang="cs-CZ" dirty="0"/>
              <a:t>patří efektivita </a:t>
            </a:r>
            <a:r>
              <a:rPr lang="cs-CZ" dirty="0" smtClean="0"/>
              <a:t>provozu, snížení </a:t>
            </a:r>
            <a:r>
              <a:rPr lang="cs-CZ" dirty="0"/>
              <a:t>skladovacích nákladů, množství kapitálu vázaného v zásobách a omezení manipulace.</a:t>
            </a:r>
          </a:p>
        </p:txBody>
      </p:sp>
    </p:spTree>
    <p:extLst>
      <p:ext uri="{BB962C8B-B14F-4D97-AF65-F5344CB8AC3E}">
        <p14:creationId xmlns:p14="http://schemas.microsoft.com/office/powerpoint/2010/main" val="132670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344265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18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236629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 dirty="0" smtClean="0">
                <a:latin typeface="+mj-lt"/>
                <a:cs typeface="Times New Roman" pitchFamily="18" charset="0"/>
              </a:rPr>
              <a:t>Vendor Managed Inventory (VMI)</a:t>
            </a:r>
            <a:endParaRPr lang="en-AU" sz="30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09836" y="1905794"/>
            <a:ext cx="9289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„VMI </a:t>
            </a:r>
            <a:r>
              <a:rPr lang="cs-CZ" sz="2800" dirty="0"/>
              <a:t>představuje koncept spolupráce, kdy dodavatel disponuje oprávněním řídit zásoby odběratele. Jedná se o typ spolupráce, kdy sdílení informací o poptávce a aktuálním stavu zásob u odběratele probíhá pomocí informačních technologií typu </a:t>
            </a:r>
            <a:r>
              <a:rPr lang="cs-CZ" sz="2800" dirty="0" smtClean="0"/>
              <a:t>EDI. Dodavatel </a:t>
            </a:r>
            <a:r>
              <a:rPr lang="cs-CZ" sz="2800" dirty="0"/>
              <a:t>poté sestavuje plán výroby a dodávek do skladů odběratele na základě principů hladinového řízení zásob</a:t>
            </a:r>
            <a:r>
              <a:rPr lang="cs-CZ" sz="2800" dirty="0" smtClean="0"/>
              <a:t>.“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0417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19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052736"/>
            <a:ext cx="11157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err="1" smtClean="0">
                <a:latin typeface="+mj-lt"/>
                <a:cs typeface="Times New Roman" pitchFamily="18" charset="0"/>
              </a:rPr>
              <a:t>Quick</a:t>
            </a:r>
            <a:r>
              <a:rPr lang="cs-CZ" sz="3000" b="1" dirty="0" smtClean="0">
                <a:latin typeface="+mj-lt"/>
                <a:cs typeface="Times New Roman" pitchFamily="18" charset="0"/>
              </a:rPr>
              <a:t> Response (QR)</a:t>
            </a:r>
            <a:endParaRPr lang="cs-CZ" sz="30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31346" y="1606734"/>
            <a:ext cx="111420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cs-CZ" dirty="0" smtClean="0"/>
              <a:t>ychlý přenos </a:t>
            </a:r>
            <a:r>
              <a:rPr lang="cs-CZ" dirty="0"/>
              <a:t>informací o stavu zásob, vystavovaných objednávkách a uskutečněných prodejích v celém systému od výrobců, přes distributory až po maloobchodní </a:t>
            </a:r>
            <a:r>
              <a:rPr lang="cs-CZ" dirty="0" smtClean="0"/>
              <a:t>prodejny.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Předpokladem </a:t>
            </a:r>
            <a:r>
              <a:rPr lang="cs-CZ" dirty="0" smtClean="0"/>
              <a:t>úspěšné implementace QR je pokročilá </a:t>
            </a:r>
            <a:r>
              <a:rPr lang="cs-CZ" dirty="0"/>
              <a:t>identifikace pohybu zboží pomocí čárových kódů a efektivní přenos dat ve vysoké frekvenci ve velmi krátkých časových intervalech (denně) v prostředí </a:t>
            </a:r>
            <a:r>
              <a:rPr lang="cs-CZ" dirty="0" smtClean="0"/>
              <a:t>EDI.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/>
              <a:t>Průhlednost </a:t>
            </a:r>
            <a:r>
              <a:rPr lang="cs-CZ" dirty="0" smtClean="0"/>
              <a:t>materiálových toků </a:t>
            </a:r>
            <a:r>
              <a:rPr lang="cs-CZ" dirty="0"/>
              <a:t>pro všechny </a:t>
            </a:r>
            <a:r>
              <a:rPr lang="cs-CZ" dirty="0" smtClean="0"/>
              <a:t>partnery v SC vede ke zkrácení doby </a:t>
            </a:r>
            <a:r>
              <a:rPr lang="cs-CZ" dirty="0"/>
              <a:t>jejich odezvy na změny </a:t>
            </a:r>
            <a:r>
              <a:rPr lang="cs-CZ" dirty="0" smtClean="0"/>
              <a:t>prodeje, má </a:t>
            </a:r>
            <a:r>
              <a:rPr lang="cs-CZ" dirty="0"/>
              <a:t>příznivý vliv na </a:t>
            </a:r>
            <a:r>
              <a:rPr lang="cs-CZ" dirty="0" smtClean="0"/>
              <a:t>redukci </a:t>
            </a:r>
            <a:r>
              <a:rPr lang="cs-CZ" dirty="0"/>
              <a:t>termínů vyřizování </a:t>
            </a:r>
            <a:r>
              <a:rPr lang="cs-CZ" dirty="0" smtClean="0"/>
              <a:t>objednávek a napomáhá </a:t>
            </a:r>
            <a:r>
              <a:rPr lang="cs-CZ" dirty="0"/>
              <a:t>snižování stavu </a:t>
            </a:r>
            <a:r>
              <a:rPr lang="cs-CZ" dirty="0" smtClean="0"/>
              <a:t>zásob.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54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Ekonomický vývoj ve světě</a:t>
            </a:r>
          </a:p>
        </p:txBody>
      </p:sp>
      <p:sp>
        <p:nvSpPr>
          <p:cNvPr id="11267" name="Zástupný symbol pro obsah 13"/>
          <p:cNvSpPr>
            <a:spLocks noGrp="1"/>
          </p:cNvSpPr>
          <p:nvPr>
            <p:ph idx="1"/>
          </p:nvPr>
        </p:nvSpPr>
        <p:spPr>
          <a:xfrm>
            <a:off x="836785" y="1196752"/>
            <a:ext cx="11090275" cy="47592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cs-CZ" altLang="cs-CZ" dirty="0" smtClean="0"/>
              <a:t>Populační exploze.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cs-CZ" altLang="cs-CZ" dirty="0"/>
              <a:t>Převaha tržního </a:t>
            </a:r>
            <a:r>
              <a:rPr lang="cs-CZ" altLang="cs-CZ" dirty="0" smtClean="0"/>
              <a:t>mechanizmu.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cs-CZ" altLang="cs-CZ" dirty="0" smtClean="0"/>
              <a:t>Globalizace: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 smtClean="0"/>
              <a:t>koncentrace kapitálu, výrobních kapacit, společností;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/>
              <a:t>s</a:t>
            </a:r>
            <a:r>
              <a:rPr lang="cs-CZ" altLang="cs-CZ" b="1" dirty="0" smtClean="0"/>
              <a:t>tandardizace.</a:t>
            </a:r>
          </a:p>
          <a:p>
            <a:pPr marL="303213"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cs-CZ" altLang="cs-CZ" sz="2400" dirty="0" smtClean="0"/>
              <a:t>Změna charakteru konkurence:</a:t>
            </a:r>
            <a:endParaRPr lang="cs-CZ" altLang="cs-CZ" b="1" dirty="0" smtClean="0"/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  <a:defRPr/>
            </a:pPr>
            <a:r>
              <a:rPr lang="cs-CZ" altLang="cs-CZ" b="1" dirty="0"/>
              <a:t>o</a:t>
            </a:r>
            <a:r>
              <a:rPr lang="cs-CZ" altLang="cs-CZ" b="1" dirty="0" smtClean="0"/>
              <a:t>d konkurence velkého množství individuálních  výrobců ke konkurenci omezeného počtu nadnárodních společností. </a:t>
            </a:r>
            <a:endParaRPr lang="cs-CZ" altLang="cs-CZ" b="1" dirty="0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/>
              <a:pPr/>
              <a:t>2</a:t>
            </a:fld>
            <a:endParaRPr lang="cs-CZ" altLang="en-US" b="1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20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052736"/>
            <a:ext cx="111575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400" b="1" dirty="0" smtClean="0">
                <a:latin typeface="+mj-lt"/>
                <a:cs typeface="Times New Roman" pitchFamily="18" charset="0"/>
              </a:rPr>
              <a:t>Efficient Customer Response (ECR)</a:t>
            </a:r>
            <a:endParaRPr lang="en-AU" sz="34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05780" y="1745369"/>
            <a:ext cx="11089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ECR je koncept spolupráce </a:t>
            </a:r>
            <a:r>
              <a:rPr lang="cs-CZ" sz="2800" dirty="0"/>
              <a:t>partnerů v dodavatelském </a:t>
            </a:r>
            <a:r>
              <a:rPr lang="cs-CZ" sz="2800" dirty="0" smtClean="0"/>
              <a:t>systému, který se zaměřuje na: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693812" y="3068960"/>
            <a:ext cx="9938953" cy="22775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cs-CZ" sz="2800" dirty="0"/>
              <a:t>segmentaci výrobků a </a:t>
            </a:r>
            <a:r>
              <a:rPr lang="cs-CZ" sz="2800" dirty="0" smtClean="0"/>
              <a:t>služeb,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cs-CZ" sz="2800" dirty="0"/>
              <a:t>efektivní řízení promočních </a:t>
            </a:r>
            <a:r>
              <a:rPr lang="cs-CZ" sz="2800" dirty="0" smtClean="0"/>
              <a:t>akcí,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cs-CZ" sz="2800" dirty="0" smtClean="0"/>
              <a:t>koordinaci </a:t>
            </a:r>
            <a:r>
              <a:rPr lang="cs-CZ" sz="2800" dirty="0"/>
              <a:t>aktivit spojených s uváděním nových výrobků na </a:t>
            </a:r>
            <a:r>
              <a:rPr lang="cs-CZ" sz="2800" dirty="0" smtClean="0"/>
              <a:t>trh.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3923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21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052736"/>
            <a:ext cx="111575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400" b="1" dirty="0" smtClean="0">
                <a:latin typeface="+mj-lt"/>
                <a:cs typeface="Times New Roman" pitchFamily="18" charset="0"/>
              </a:rPr>
              <a:t>Efficient Customer Response (ECR)</a:t>
            </a:r>
            <a:endParaRPr lang="en-AU" sz="34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39935" y="1783456"/>
            <a:ext cx="110892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</a:rPr>
              <a:t>Segmentace </a:t>
            </a:r>
            <a:r>
              <a:rPr lang="cs-CZ" sz="2200" b="1" dirty="0">
                <a:solidFill>
                  <a:srgbClr val="FF0000"/>
                </a:solidFill>
              </a:rPr>
              <a:t>výrobků a služeb</a:t>
            </a:r>
            <a:r>
              <a:rPr lang="cs-CZ" sz="2200" dirty="0"/>
              <a:t> = vytvoření specializovaných distribučních systémů na bázi různých požadavků zákazníků tak, aby bylo v každém z nich dosaženo souladu mezi požadovanou úrovní služeb a </a:t>
            </a:r>
            <a:r>
              <a:rPr lang="cs-CZ" sz="2200" dirty="0" smtClean="0"/>
              <a:t>náklady.</a:t>
            </a:r>
            <a:endParaRPr lang="cs-CZ" sz="2200" dirty="0"/>
          </a:p>
        </p:txBody>
      </p:sp>
      <p:sp>
        <p:nvSpPr>
          <p:cNvPr id="6" name="Obdélník 5"/>
          <p:cNvSpPr/>
          <p:nvPr/>
        </p:nvSpPr>
        <p:spPr>
          <a:xfrm>
            <a:off x="442707" y="4712534"/>
            <a:ext cx="11265557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200" b="1" dirty="0">
                <a:solidFill>
                  <a:srgbClr val="FF0000"/>
                </a:solidFill>
              </a:rPr>
              <a:t>Koordinace aktivit spojených s uváděním nových výrobků na </a:t>
            </a:r>
            <a:r>
              <a:rPr lang="cs-CZ" sz="2200" b="1" dirty="0" smtClean="0">
                <a:solidFill>
                  <a:srgbClr val="FF0000"/>
                </a:solidFill>
              </a:rPr>
              <a:t>trh </a:t>
            </a:r>
            <a:r>
              <a:rPr lang="cs-CZ" sz="2200" dirty="0" smtClean="0"/>
              <a:t>= spolupracující </a:t>
            </a:r>
            <a:r>
              <a:rPr lang="cs-CZ" sz="2200" dirty="0"/>
              <a:t>organizace se soustřeďují zejména na příčiny problémů zavádění </a:t>
            </a:r>
            <a:r>
              <a:rPr lang="cs-CZ" sz="2200" dirty="0" smtClean="0"/>
              <a:t>nových výrobků na trh jako je společný </a:t>
            </a:r>
            <a:r>
              <a:rPr lang="cs-CZ" sz="2200" dirty="0"/>
              <a:t>odhad budoucí </a:t>
            </a:r>
            <a:r>
              <a:rPr lang="cs-CZ" sz="2200" dirty="0" smtClean="0"/>
              <a:t>poptávky, vhodná cenová politika, účinná reklama či zajištění </a:t>
            </a:r>
            <a:r>
              <a:rPr lang="cs-CZ" sz="2200" dirty="0"/>
              <a:t>potřebné výrobní, skladovací a přepravní </a:t>
            </a:r>
            <a:r>
              <a:rPr lang="cs-CZ" sz="2200" dirty="0" smtClean="0"/>
              <a:t>kapacity.</a:t>
            </a:r>
            <a:endParaRPr lang="cs-CZ" sz="2200" dirty="0"/>
          </a:p>
        </p:txBody>
      </p:sp>
      <p:sp>
        <p:nvSpPr>
          <p:cNvPr id="7" name="Obdélník 6"/>
          <p:cNvSpPr/>
          <p:nvPr/>
        </p:nvSpPr>
        <p:spPr>
          <a:xfrm>
            <a:off x="439935" y="3056415"/>
            <a:ext cx="1126832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200" b="1" dirty="0">
                <a:solidFill>
                  <a:srgbClr val="FF0000"/>
                </a:solidFill>
              </a:rPr>
              <a:t>Efektivní řízení promočních akcí </a:t>
            </a:r>
            <a:r>
              <a:rPr lang="cs-CZ" sz="2200" dirty="0"/>
              <a:t>= </a:t>
            </a:r>
            <a:r>
              <a:rPr lang="cs-CZ" sz="2200" dirty="0" smtClean="0"/>
              <a:t>společné </a:t>
            </a:r>
            <a:r>
              <a:rPr lang="cs-CZ" sz="2200" dirty="0"/>
              <a:t>plánování, určení termínu </a:t>
            </a:r>
            <a:r>
              <a:rPr lang="cs-CZ" sz="2200" dirty="0" smtClean="0"/>
              <a:t>zahájení a </a:t>
            </a:r>
            <a:r>
              <a:rPr lang="cs-CZ" sz="2200" dirty="0"/>
              <a:t>celkového </a:t>
            </a:r>
            <a:r>
              <a:rPr lang="cs-CZ" sz="2200" dirty="0" smtClean="0"/>
              <a:t>trvání akce, lokalizace míst konání akce. </a:t>
            </a:r>
            <a:r>
              <a:rPr lang="cs-CZ" sz="2200" dirty="0"/>
              <a:t>Plán </a:t>
            </a:r>
            <a:r>
              <a:rPr lang="cs-CZ" sz="2200" dirty="0" smtClean="0"/>
              <a:t>umožňuje </a:t>
            </a:r>
            <a:r>
              <a:rPr lang="cs-CZ" sz="2200" dirty="0"/>
              <a:t>předběžnou přípravu akce, její logistické zabezpečení včetně odhadu velikosti prodeje, požadavků na dárky apod. </a:t>
            </a:r>
          </a:p>
        </p:txBody>
      </p:sp>
    </p:spTree>
    <p:extLst>
      <p:ext uri="{BB962C8B-B14F-4D97-AF65-F5344CB8AC3E}">
        <p14:creationId xmlns:p14="http://schemas.microsoft.com/office/powerpoint/2010/main" val="254917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22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052736"/>
            <a:ext cx="11157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>
                <a:latin typeface="+mj-lt"/>
                <a:cs typeface="Times New Roman" pitchFamily="18" charset="0"/>
              </a:rPr>
              <a:t>Collaborative Planning Forecasting and Replenishment (CPFR)</a:t>
            </a:r>
            <a:endParaRPr lang="en-AU" sz="28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12973" y="1724400"/>
            <a:ext cx="9743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dirty="0" smtClean="0"/>
              <a:t>„Misí CPFR je změna modelu </a:t>
            </a:r>
            <a:r>
              <a:rPr lang="cs-CZ" sz="2200" dirty="0"/>
              <a:t>spolupráce obchodních partnerů a vytvoření významně přesnější informační základny, která povede hodnotový řetězec k vyšším prodejům a </a:t>
            </a:r>
            <a:r>
              <a:rPr lang="cs-CZ" sz="2200" dirty="0" smtClean="0"/>
              <a:t>ziskům.“</a:t>
            </a:r>
            <a:endParaRPr lang="cs-CZ" sz="2200" dirty="0"/>
          </a:p>
        </p:txBody>
      </p:sp>
      <p:sp>
        <p:nvSpPr>
          <p:cNvPr id="6" name="Obdélník 5"/>
          <p:cNvSpPr/>
          <p:nvPr/>
        </p:nvSpPr>
        <p:spPr>
          <a:xfrm>
            <a:off x="405780" y="2817384"/>
            <a:ext cx="26642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>
                <a:latin typeface="+mj-lt"/>
                <a:cs typeface="Times New Roman" pitchFamily="18" charset="0"/>
              </a:rPr>
              <a:t>CPFR – principy</a:t>
            </a:r>
            <a:endParaRPr lang="cs-CZ" sz="2600" b="1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1804" y="3429000"/>
            <a:ext cx="10729192" cy="2923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cs typeface="Times New Roman" pitchFamily="18" charset="0"/>
              </a:rPr>
              <a:t>Společné plánování a řízení materiálového toku.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itchFamily="18" charset="0"/>
              </a:rPr>
              <a:t>Společné cíle a </a:t>
            </a:r>
            <a:r>
              <a:rPr lang="cs-CZ" sz="1800" dirty="0" smtClean="0">
                <a:cs typeface="Times New Roman" pitchFamily="18" charset="0"/>
              </a:rPr>
              <a:t>metriky.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cs typeface="Times New Roman" pitchFamily="18" charset="0"/>
              </a:rPr>
              <a:t>Využití </a:t>
            </a:r>
            <a:r>
              <a:rPr lang="cs-CZ" sz="1800" dirty="0">
                <a:cs typeface="Times New Roman" pitchFamily="18" charset="0"/>
              </a:rPr>
              <a:t>technologických standardů pro sdílení informací, dat, textů, zabezpečení bezpečnosti přenosu a zpracování </a:t>
            </a:r>
            <a:r>
              <a:rPr lang="cs-CZ" sz="1800" dirty="0" smtClean="0">
                <a:cs typeface="Times New Roman" pitchFamily="18" charset="0"/>
              </a:rPr>
              <a:t>dat.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itchFamily="18" charset="0"/>
              </a:rPr>
              <a:t>Měření a vykazování společných efektů a dosažených výkonů v dodavatelského </a:t>
            </a:r>
            <a:r>
              <a:rPr lang="cs-CZ" sz="1800" dirty="0" smtClean="0">
                <a:cs typeface="Times New Roman" pitchFamily="18" charset="0"/>
              </a:rPr>
              <a:t>systému.</a:t>
            </a:r>
            <a:endParaRPr lang="cs-CZ" sz="1800" dirty="0">
              <a:cs typeface="Times New Roman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itchFamily="18" charset="0"/>
              </a:rPr>
              <a:t>Rozšiřování systém po i proti směru materiálového toku, horizontálně i vertikálně – praxe ukazuje, že dosažení maximálních efektů vyžaduje např. spolupráci s minimálně 50-60% </a:t>
            </a:r>
            <a:r>
              <a:rPr lang="cs-CZ" sz="1800" dirty="0" smtClean="0">
                <a:cs typeface="Times New Roman" pitchFamily="18" charset="0"/>
              </a:rPr>
              <a:t>prodejců.</a:t>
            </a:r>
            <a:endParaRPr lang="cs-CZ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2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Koncepty spolupráce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23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780" y="1052736"/>
            <a:ext cx="11157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latin typeface="+mj-lt"/>
                <a:cs typeface="Times New Roman" pitchFamily="18" charset="0"/>
              </a:rPr>
              <a:t>Collaborative</a:t>
            </a:r>
            <a:r>
              <a:rPr lang="cs-CZ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+mj-lt"/>
                <a:cs typeface="Times New Roman" pitchFamily="18" charset="0"/>
              </a:rPr>
              <a:t>Planning</a:t>
            </a:r>
            <a:r>
              <a:rPr lang="cs-CZ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+mj-lt"/>
                <a:cs typeface="Times New Roman" pitchFamily="18" charset="0"/>
              </a:rPr>
              <a:t>Forecasting</a:t>
            </a:r>
            <a:r>
              <a:rPr lang="cs-CZ" sz="2800" b="1" dirty="0" smtClean="0">
                <a:latin typeface="+mj-lt"/>
                <a:cs typeface="Times New Roman" pitchFamily="18" charset="0"/>
              </a:rPr>
              <a:t> and </a:t>
            </a:r>
            <a:r>
              <a:rPr lang="cs-CZ" sz="2800" b="1" dirty="0" err="1" smtClean="0">
                <a:latin typeface="+mj-lt"/>
                <a:cs typeface="Times New Roman" pitchFamily="18" charset="0"/>
              </a:rPr>
              <a:t>Replenishment</a:t>
            </a:r>
            <a:r>
              <a:rPr lang="cs-CZ" sz="2800" b="1" dirty="0" smtClean="0">
                <a:latin typeface="+mj-lt"/>
                <a:cs typeface="Times New Roman" pitchFamily="18" charset="0"/>
              </a:rPr>
              <a:t> (CPFR)</a:t>
            </a:r>
            <a:endParaRPr lang="cs-CZ" sz="28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21804" y="1691123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+mj-lt"/>
                <a:cs typeface="Times New Roman" pitchFamily="18" charset="0"/>
              </a:rPr>
              <a:t>CPFR – zásady úspěšné implementace</a:t>
            </a:r>
            <a:endParaRPr lang="cs-CZ" b="1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88286" y="2310793"/>
            <a:ext cx="1063471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  <a:cs typeface="Times New Roman" pitchFamily="18" charset="0"/>
              </a:rPr>
              <a:t>Propojení procesů, nástrojů a lidí </a:t>
            </a:r>
            <a:r>
              <a:rPr lang="cs-CZ" sz="2200" dirty="0" smtClean="0">
                <a:cs typeface="Times New Roman" pitchFamily="18" charset="0"/>
              </a:rPr>
              <a:t>= společná orientace, angažovanost, soustředění na problém.</a:t>
            </a:r>
            <a:endParaRPr lang="cs-CZ" sz="2200" dirty="0"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936" y="3395458"/>
            <a:ext cx="1004065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  <a:cs typeface="Times New Roman" pitchFamily="18" charset="0"/>
              </a:rPr>
              <a:t>Učení se </a:t>
            </a:r>
            <a:r>
              <a:rPr lang="cs-CZ" sz="2200" dirty="0" smtClean="0">
                <a:cs typeface="Times New Roman" pitchFamily="18" charset="0"/>
              </a:rPr>
              <a:t>= neorientovat se jen na SW a opomíjet procesy. Udržet a používat poznatky. Školení top managementu i výkonných pracovníků.</a:t>
            </a:r>
            <a:endParaRPr lang="cs-CZ" sz="2200" dirty="0"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5937" y="4480123"/>
            <a:ext cx="1059559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  <a:cs typeface="Times New Roman" pitchFamily="18" charset="0"/>
              </a:rPr>
              <a:t>Vzájemná důvěra v informace, že všichni udělají to, co říkají</a:t>
            </a:r>
            <a:r>
              <a:rPr lang="cs-CZ" sz="2200" dirty="0" smtClean="0">
                <a:cs typeface="Times New Roman" pitchFamily="18" charset="0"/>
              </a:rPr>
              <a:t> = je třeba komunikovat s partnery vždy, kdy je to možné, vědomosti znamenají pochopení procesů, pochopení vede k jejich správné a odpovědné realizaci.</a:t>
            </a:r>
            <a:endParaRPr lang="cs-CZ" sz="2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5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2"/>
          <p:cNvSpPr>
            <a:spLocks noGrp="1"/>
          </p:cNvSpPr>
          <p:nvPr>
            <p:ph type="title"/>
          </p:nvPr>
        </p:nvSpPr>
        <p:spPr>
          <a:xfrm>
            <a:off x="1117600" y="-315913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smtClean="0"/>
              <a:t>Ekonomický vývoj ve světě</a:t>
            </a:r>
          </a:p>
        </p:txBody>
      </p:sp>
      <p:sp>
        <p:nvSpPr>
          <p:cNvPr id="13315" name="Zástupný symbol pro obsah 13"/>
          <p:cNvSpPr>
            <a:spLocks noGrp="1"/>
          </p:cNvSpPr>
          <p:nvPr>
            <p:ph idx="1"/>
          </p:nvPr>
        </p:nvSpPr>
        <p:spPr>
          <a:xfrm>
            <a:off x="549275" y="1117600"/>
            <a:ext cx="11090275" cy="4398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Individualizace potřeb zákazníků.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Bohatý sortiment výrobků.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Krátké termíny vyřízení objednávky.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Stále kratší životní cykly výrobků.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cs-CZ" altLang="cs-CZ" dirty="0" smtClean="0"/>
              <a:t>Požadavky zákazníků na kvalitu.</a:t>
            </a:r>
          </a:p>
        </p:txBody>
      </p:sp>
      <p:sp>
        <p:nvSpPr>
          <p:cNvPr id="1331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8C1DB6-A28B-4F86-A512-9AD3E7C4E899}" type="slidenum">
              <a:rPr lang="cs-CZ" altLang="en-US" b="1" smtClean="0"/>
              <a:pPr/>
              <a:t>3</a:t>
            </a:fld>
            <a:endParaRPr lang="cs-CZ" altLang="en-US" b="1" smtClean="0"/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93" y="1916832"/>
            <a:ext cx="5272088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2"/>
          <p:cNvSpPr>
            <a:spLocks noGrp="1"/>
          </p:cNvSpPr>
          <p:nvPr>
            <p:ph type="title"/>
          </p:nvPr>
        </p:nvSpPr>
        <p:spPr>
          <a:xfrm>
            <a:off x="768350" y="3140968"/>
            <a:ext cx="10509250" cy="748432"/>
          </a:xfrm>
        </p:spPr>
        <p:txBody>
          <a:bodyPr/>
          <a:lstStyle/>
          <a:p>
            <a:pPr eaLnBrk="1" hangingPunct="1"/>
            <a:r>
              <a:rPr lang="cs-CZ" altLang="cs-CZ" sz="3200" b="1" u="sng" dirty="0" smtClean="0"/>
              <a:t>Definice logistiky</a:t>
            </a:r>
          </a:p>
        </p:txBody>
      </p:sp>
      <p:sp>
        <p:nvSpPr>
          <p:cNvPr id="19459" name="Zástupný symbol pro obsah 13"/>
          <p:cNvSpPr>
            <a:spLocks noGrp="1"/>
          </p:cNvSpPr>
          <p:nvPr>
            <p:ph idx="1"/>
          </p:nvPr>
        </p:nvSpPr>
        <p:spPr>
          <a:xfrm>
            <a:off x="768350" y="3937259"/>
            <a:ext cx="11090275" cy="130284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1800" dirty="0" smtClean="0"/>
              <a:t>Organizace, plánování, řízení a výkon toků zboží vývojem a nákupem počínaje, výrobou a distribucí podle objednávky konečného zákazníka konče tak, aby byly splněny všechny požadavky trhu při minimálních nákladech a  minimálních kapitálových výdajích. </a:t>
            </a:r>
          </a:p>
        </p:txBody>
      </p:sp>
      <p:sp>
        <p:nvSpPr>
          <p:cNvPr id="1946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53202D-7CCD-4A25-9DF9-9BFE5F90A7CC}" type="slidenum">
              <a:rPr lang="cs-CZ" altLang="en-US" b="1" smtClean="0"/>
              <a:pPr/>
              <a:t>4</a:t>
            </a:fld>
            <a:endParaRPr lang="cs-CZ" altLang="en-US" b="1" smtClean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730138" y="6051521"/>
            <a:ext cx="1062085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Trend řídit toky zboží </a:t>
            </a:r>
            <a:r>
              <a:rPr lang="cs-CZ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jako </a:t>
            </a:r>
            <a:r>
              <a:rPr lang="cs-CZ" sz="3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jeden integrovaný systém!</a:t>
            </a:r>
          </a:p>
        </p:txBody>
      </p:sp>
      <p:sp>
        <p:nvSpPr>
          <p:cNvPr id="8" name="Nadpis 12"/>
          <p:cNvSpPr txBox="1">
            <a:spLocks/>
          </p:cNvSpPr>
          <p:nvPr/>
        </p:nvSpPr>
        <p:spPr bwMode="auto">
          <a:xfrm>
            <a:off x="799382" y="91803"/>
            <a:ext cx="10156825" cy="6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rtlCol="0" anchor="b" anchorCtr="0" compatLnSpc="1">
            <a:prstTxWarp prst="textNoShape">
              <a:avLst/>
            </a:prstTxWarp>
          </a:bodyPr>
          <a:lstStyle>
            <a:lvl1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 smtClean="0"/>
              <a:t>Logistický řetězec</a:t>
            </a:r>
          </a:p>
        </p:txBody>
      </p:sp>
      <p:sp>
        <p:nvSpPr>
          <p:cNvPr id="9" name="Nadpis 12"/>
          <p:cNvSpPr txBox="1">
            <a:spLocks/>
          </p:cNvSpPr>
          <p:nvPr/>
        </p:nvSpPr>
        <p:spPr bwMode="auto">
          <a:xfrm>
            <a:off x="799383" y="1606624"/>
            <a:ext cx="10156825" cy="6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rtlCol="0" anchor="b" anchorCtr="0" compatLnSpc="1">
            <a:prstTxWarp prst="textNoShape">
              <a:avLst/>
            </a:prstTxWarp>
          </a:bodyPr>
          <a:lstStyle>
            <a:lvl1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 smtClean="0"/>
              <a:t>Logistický systém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 bwMode="auto">
          <a:xfrm>
            <a:off x="828511" y="736024"/>
            <a:ext cx="10954534" cy="8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>
            <a:lvl1pPr marL="303213" indent="-303213" algn="l" defTabSz="1217613" rtl="0" eaLnBrk="0" fontAlgn="base" hangingPunct="0">
              <a:lnSpc>
                <a:spcPct val="95000"/>
              </a:lnSpc>
              <a:spcBef>
                <a:spcPts val="18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32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977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1800" dirty="0" smtClean="0"/>
              <a:t>Posloupnost činností, které podnikatelské subjekty vykonávají pro splnění požadavků konečného zákazníka. </a:t>
            </a:r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 bwMode="auto">
          <a:xfrm>
            <a:off x="910729" y="2249513"/>
            <a:ext cx="110902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>
            <a:lvl1pPr marL="303213" indent="-303213" algn="l" defTabSz="1217613" rtl="0" eaLnBrk="0" fontAlgn="base" hangingPunct="0">
              <a:lnSpc>
                <a:spcPct val="95000"/>
              </a:lnSpc>
              <a:spcBef>
                <a:spcPts val="18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32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9775" indent="-303213" algn="l" defTabSz="1217613" rtl="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1800" dirty="0" smtClean="0"/>
              <a:t>Množina všech podnikatelských subjektů, které se podílejí na realizaci činností tvořících logistický řetězec.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5589762" y="5373498"/>
            <a:ext cx="576064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33772" y="188640"/>
            <a:ext cx="11305256" cy="51125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/>
              <a:t>I</a:t>
            </a:r>
            <a:r>
              <a:rPr lang="cs-CZ" altLang="cs-CZ" b="1" u="sng" dirty="0" smtClean="0"/>
              <a:t>ntegrace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/>
              <a:pPr/>
              <a:t>5</a:t>
            </a:fld>
            <a:endParaRPr lang="cs-CZ" altLang="en-US" b="1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261764" y="1124744"/>
            <a:ext cx="96593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1.Vertikální = rozšiřování struktury SC po i proti směru materiálových toků.</a:t>
            </a:r>
            <a:endParaRPr lang="cs-CZ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361803" y="1799341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Výrobce </a:t>
            </a:r>
          </a:p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PHM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01964" y="18164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Distributor</a:t>
            </a:r>
          </a:p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PHM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14134" y="1745043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Čerpací </a:t>
            </a:r>
          </a:p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stanice</a:t>
            </a:r>
          </a:p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PHM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54296" y="192419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Zákazník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93653" y="1763628"/>
            <a:ext cx="108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Dopravce ropy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9722" y="1691619"/>
            <a:ext cx="122413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Ropná těžařská společnost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Popisek se šipkou doprava 10"/>
          <p:cNvSpPr/>
          <p:nvPr/>
        </p:nvSpPr>
        <p:spPr>
          <a:xfrm>
            <a:off x="4801966" y="1619611"/>
            <a:ext cx="1656184" cy="936104"/>
          </a:xfrm>
          <a:prstGeom prst="rightArrowCallout">
            <a:avLst>
              <a:gd name="adj1" fmla="val 26601"/>
              <a:gd name="adj2" fmla="val 25000"/>
              <a:gd name="adj3" fmla="val 48219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4" name="Popisek se šipkou doprava 12"/>
          <p:cNvSpPr/>
          <p:nvPr/>
        </p:nvSpPr>
        <p:spPr>
          <a:xfrm>
            <a:off x="6314134" y="1619611"/>
            <a:ext cx="1656184" cy="936104"/>
          </a:xfrm>
          <a:prstGeom prst="rightArrowCallout">
            <a:avLst>
              <a:gd name="adj1" fmla="val 26601"/>
              <a:gd name="adj2" fmla="val 25000"/>
              <a:gd name="adj3" fmla="val 48219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5" name="Popisek se šipkou doprava 13"/>
          <p:cNvSpPr/>
          <p:nvPr/>
        </p:nvSpPr>
        <p:spPr>
          <a:xfrm rot="10800000">
            <a:off x="2785742" y="1619611"/>
            <a:ext cx="1656184" cy="936104"/>
          </a:xfrm>
          <a:prstGeom prst="rightArrowCallout">
            <a:avLst>
              <a:gd name="adj1" fmla="val 26601"/>
              <a:gd name="adj2" fmla="val 25000"/>
              <a:gd name="adj3" fmla="val 48219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6" name="Popisek se šipkou doprava 14"/>
          <p:cNvSpPr/>
          <p:nvPr/>
        </p:nvSpPr>
        <p:spPr>
          <a:xfrm rot="10800000">
            <a:off x="1417590" y="1619611"/>
            <a:ext cx="1656184" cy="936104"/>
          </a:xfrm>
          <a:prstGeom prst="rightArrowCallout">
            <a:avLst>
              <a:gd name="adj1" fmla="val 26601"/>
              <a:gd name="adj2" fmla="val 25000"/>
              <a:gd name="adj3" fmla="val 48219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826302" y="1619611"/>
            <a:ext cx="108012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81485" y="1619611"/>
            <a:ext cx="1224137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9" name="Šipka doprava 18"/>
          <p:cNvSpPr/>
          <p:nvPr/>
        </p:nvSpPr>
        <p:spPr>
          <a:xfrm rot="10800000">
            <a:off x="4153894" y="1763627"/>
            <a:ext cx="648072" cy="576064"/>
          </a:xfrm>
          <a:prstGeom prst="rightArrow">
            <a:avLst>
              <a:gd name="adj1" fmla="val 56939"/>
              <a:gd name="adj2" fmla="val 673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33772" y="2937138"/>
            <a:ext cx="118130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.Horizontální </a:t>
            </a:r>
            <a:r>
              <a:rPr lang="cs-CZ" sz="2000" b="1" dirty="0">
                <a:latin typeface="+mj-lt"/>
                <a:ea typeface="Times New Roman" pitchFamily="18" charset="0"/>
                <a:cs typeface="Times New Roman" pitchFamily="18" charset="0"/>
              </a:rPr>
              <a:t>= </a:t>
            </a:r>
            <a:r>
              <a:rPr lang="cs-CZ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podniky jsou </a:t>
            </a:r>
            <a:r>
              <a:rPr lang="cs-CZ" sz="2000" b="1" dirty="0">
                <a:latin typeface="+mj-lt"/>
                <a:ea typeface="Times New Roman" pitchFamily="18" charset="0"/>
                <a:cs typeface="Times New Roman" pitchFamily="18" charset="0"/>
              </a:rPr>
              <a:t>partnerem členů </a:t>
            </a:r>
            <a:r>
              <a:rPr lang="cs-CZ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různých SC; materiálové </a:t>
            </a:r>
            <a:r>
              <a:rPr lang="cs-CZ" sz="2000" b="1" dirty="0">
                <a:latin typeface="+mj-lt"/>
                <a:ea typeface="Times New Roman" pitchFamily="18" charset="0"/>
                <a:cs typeface="Times New Roman" pitchFamily="18" charset="0"/>
              </a:rPr>
              <a:t>toky vytvářejí </a:t>
            </a:r>
            <a:r>
              <a:rPr lang="cs-CZ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rozsáhlé</a:t>
            </a:r>
            <a:r>
              <a:rPr lang="cs-CZ" sz="2000" b="1" dirty="0">
                <a:latin typeface="+mj-lt"/>
                <a:ea typeface="Times New Roman" pitchFamily="18" charset="0"/>
                <a:cs typeface="Times New Roman" pitchFamily="18" charset="0"/>
              </a:rPr>
              <a:t>, vzájemně propojené sítě, které </a:t>
            </a:r>
            <a:r>
              <a:rPr lang="cs-CZ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je </a:t>
            </a:r>
            <a:r>
              <a:rPr lang="cs-CZ" sz="2000" b="1" dirty="0">
                <a:latin typeface="+mj-lt"/>
                <a:ea typeface="Times New Roman" pitchFamily="18" charset="0"/>
                <a:cs typeface="Times New Roman" pitchFamily="18" charset="0"/>
              </a:rPr>
              <a:t>třeba řídit jako jeden celek. </a:t>
            </a:r>
            <a:endParaRPr lang="cs-CZ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922604" y="3796691"/>
            <a:ext cx="4979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 b="1" dirty="0">
                <a:latin typeface="+mj-lt"/>
                <a:cs typeface="Times New Roman" pitchFamily="18" charset="0"/>
              </a:rPr>
              <a:t> 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 Výroba a distribuce náhradních dílů (ND)</a:t>
            </a:r>
            <a:endParaRPr lang="cs-CZ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93812" y="458112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+mj-lt"/>
                <a:cs typeface="Times New Roman" pitchFamily="18" charset="0"/>
              </a:rPr>
              <a:t>Výrobce ND 1</a:t>
            </a:r>
            <a:endParaRPr lang="cs-CZ" sz="12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65820" y="4581127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93812" y="515719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+mj-lt"/>
                <a:cs typeface="Times New Roman" pitchFamily="18" charset="0"/>
              </a:rPr>
              <a:t>Výrobce ND 2</a:t>
            </a:r>
            <a:endParaRPr lang="cs-CZ" sz="12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65820" y="5157192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93812" y="573325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+mj-lt"/>
                <a:cs typeface="Times New Roman" pitchFamily="18" charset="0"/>
              </a:rPr>
              <a:t>Výrobce ND 3</a:t>
            </a:r>
            <a:endParaRPr lang="cs-CZ" sz="1200" dirty="0">
              <a:latin typeface="+mj-lt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65820" y="5661248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606580" y="422108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Servis A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678588" y="4221088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606580" y="472514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Servis B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7678588" y="4725144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606580" y="52292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Servis  C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678588" y="5229200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606580" y="566124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Servis …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7678588" y="5661248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942284" y="551723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+mj-lt"/>
                <a:cs typeface="Times New Roman" pitchFamily="18" charset="0"/>
              </a:rPr>
              <a:t>Prodejna ND A</a:t>
            </a:r>
            <a:endParaRPr lang="cs-CZ" sz="1200" dirty="0">
              <a:latin typeface="+mj-lt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014292" y="5517232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606580" y="630932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Zákazník  …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678588" y="6309320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205980" y="494116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Sklad ND A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2277988" y="4941168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205980" y="544522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Sklad ND B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2277988" y="5445224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942284" y="602128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+mj-lt"/>
                <a:cs typeface="Times New Roman" pitchFamily="18" charset="0"/>
              </a:rPr>
              <a:t>Prodejna ND B</a:t>
            </a:r>
            <a:endParaRPr lang="cs-CZ" sz="1200" dirty="0">
              <a:latin typeface="+mj-lt"/>
              <a:cs typeface="Times New Roman" pitchFamily="18" charset="0"/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5014292" y="6021288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942284" y="450912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+mj-lt"/>
                <a:cs typeface="Times New Roman" pitchFamily="18" charset="0"/>
              </a:rPr>
              <a:t>Prodejna ND C</a:t>
            </a:r>
            <a:endParaRPr lang="cs-CZ" sz="1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5014292" y="4509120"/>
            <a:ext cx="115212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cxnSp>
        <p:nvCxnSpPr>
          <p:cNvPr id="48" name="Pravoúhlá spojovací čára 39"/>
          <p:cNvCxnSpPr>
            <a:stCxn id="23" idx="3"/>
            <a:endCxn id="41" idx="1"/>
          </p:cNvCxnSpPr>
          <p:nvPr/>
        </p:nvCxnSpPr>
        <p:spPr>
          <a:xfrm>
            <a:off x="1917948" y="4761147"/>
            <a:ext cx="360040" cy="3600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ravoúhlá spojovací čára 40"/>
          <p:cNvCxnSpPr>
            <a:stCxn id="27" idx="3"/>
            <a:endCxn id="41" idx="1"/>
          </p:cNvCxnSpPr>
          <p:nvPr/>
        </p:nvCxnSpPr>
        <p:spPr>
          <a:xfrm flipV="1">
            <a:off x="1917948" y="5121188"/>
            <a:ext cx="360040" cy="7200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4"/>
          <p:cNvCxnSpPr>
            <a:stCxn id="25" idx="3"/>
            <a:endCxn id="41" idx="1"/>
          </p:cNvCxnSpPr>
          <p:nvPr/>
        </p:nvCxnSpPr>
        <p:spPr>
          <a:xfrm flipV="1">
            <a:off x="1917948" y="5121188"/>
            <a:ext cx="360040" cy="2160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ravoúhlá spojovací čára 47"/>
          <p:cNvCxnSpPr>
            <a:stCxn id="25" idx="3"/>
            <a:endCxn id="43" idx="1"/>
          </p:cNvCxnSpPr>
          <p:nvPr/>
        </p:nvCxnSpPr>
        <p:spPr>
          <a:xfrm>
            <a:off x="1917948" y="5337212"/>
            <a:ext cx="360040" cy="2880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0"/>
          <p:cNvCxnSpPr>
            <a:stCxn id="41" idx="3"/>
            <a:endCxn id="47" idx="1"/>
          </p:cNvCxnSpPr>
          <p:nvPr/>
        </p:nvCxnSpPr>
        <p:spPr>
          <a:xfrm flipV="1">
            <a:off x="3430116" y="4689140"/>
            <a:ext cx="1584176" cy="4320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ravoúhlá spojovací čára 53"/>
          <p:cNvCxnSpPr>
            <a:stCxn id="43" idx="3"/>
            <a:endCxn id="45" idx="1"/>
          </p:cNvCxnSpPr>
          <p:nvPr/>
        </p:nvCxnSpPr>
        <p:spPr>
          <a:xfrm>
            <a:off x="3430116" y="5625244"/>
            <a:ext cx="1584176" cy="5760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7"/>
          <p:cNvCxnSpPr>
            <a:stCxn id="43" idx="3"/>
            <a:endCxn id="47" idx="1"/>
          </p:cNvCxnSpPr>
          <p:nvPr/>
        </p:nvCxnSpPr>
        <p:spPr>
          <a:xfrm flipV="1">
            <a:off x="3430116" y="4689140"/>
            <a:ext cx="1584176" cy="9361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ravoúhlá spojovací čára 60"/>
          <p:cNvCxnSpPr>
            <a:stCxn id="23" idx="3"/>
            <a:endCxn id="29" idx="1"/>
          </p:cNvCxnSpPr>
          <p:nvPr/>
        </p:nvCxnSpPr>
        <p:spPr>
          <a:xfrm flipV="1">
            <a:off x="1917948" y="4401108"/>
            <a:ext cx="5760640" cy="3600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63"/>
          <p:cNvCxnSpPr>
            <a:stCxn id="23" idx="3"/>
            <a:endCxn id="31" idx="1"/>
          </p:cNvCxnSpPr>
          <p:nvPr/>
        </p:nvCxnSpPr>
        <p:spPr>
          <a:xfrm>
            <a:off x="1917948" y="4761147"/>
            <a:ext cx="5760640" cy="1440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ravoúhlá spojovací čára 73"/>
          <p:cNvCxnSpPr>
            <a:stCxn id="27" idx="3"/>
            <a:endCxn id="35" idx="1"/>
          </p:cNvCxnSpPr>
          <p:nvPr/>
        </p:nvCxnSpPr>
        <p:spPr>
          <a:xfrm>
            <a:off x="1917948" y="5841268"/>
            <a:ext cx="5760640" cy="1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76"/>
          <p:cNvCxnSpPr>
            <a:stCxn id="25" idx="3"/>
            <a:endCxn id="33" idx="1"/>
          </p:cNvCxnSpPr>
          <p:nvPr/>
        </p:nvCxnSpPr>
        <p:spPr>
          <a:xfrm>
            <a:off x="1917948" y="5337212"/>
            <a:ext cx="5760640" cy="720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ravoúhlá spojovací čára 79"/>
          <p:cNvCxnSpPr>
            <a:stCxn id="47" idx="3"/>
            <a:endCxn id="33" idx="1"/>
          </p:cNvCxnSpPr>
          <p:nvPr/>
        </p:nvCxnSpPr>
        <p:spPr>
          <a:xfrm>
            <a:off x="6166420" y="4689140"/>
            <a:ext cx="1512168" cy="7200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82"/>
          <p:cNvCxnSpPr>
            <a:stCxn id="37" idx="3"/>
            <a:endCxn id="39" idx="1"/>
          </p:cNvCxnSpPr>
          <p:nvPr/>
        </p:nvCxnSpPr>
        <p:spPr>
          <a:xfrm>
            <a:off x="6166420" y="5697252"/>
            <a:ext cx="1512168" cy="7920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ravoúhlá spojovací čára 85"/>
          <p:cNvCxnSpPr>
            <a:stCxn id="45" idx="3"/>
            <a:endCxn id="39" idx="1"/>
          </p:cNvCxnSpPr>
          <p:nvPr/>
        </p:nvCxnSpPr>
        <p:spPr>
          <a:xfrm>
            <a:off x="6166420" y="6201308"/>
            <a:ext cx="1512168" cy="2880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88"/>
          <p:cNvCxnSpPr>
            <a:stCxn id="39" idx="3"/>
            <a:endCxn id="35" idx="3"/>
          </p:cNvCxnSpPr>
          <p:nvPr/>
        </p:nvCxnSpPr>
        <p:spPr>
          <a:xfrm flipV="1">
            <a:off x="8830716" y="5841268"/>
            <a:ext cx="1588" cy="648072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ravoúhlá spojovací čára 91"/>
          <p:cNvCxnSpPr>
            <a:stCxn id="39" idx="3"/>
            <a:endCxn id="33" idx="3"/>
          </p:cNvCxnSpPr>
          <p:nvPr/>
        </p:nvCxnSpPr>
        <p:spPr>
          <a:xfrm flipV="1">
            <a:off x="8830716" y="5409220"/>
            <a:ext cx="1588" cy="1080120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ravoúhlá spojovací čára 94"/>
          <p:cNvCxnSpPr>
            <a:stCxn id="39" idx="3"/>
            <a:endCxn id="31" idx="3"/>
          </p:cNvCxnSpPr>
          <p:nvPr/>
        </p:nvCxnSpPr>
        <p:spPr>
          <a:xfrm flipV="1">
            <a:off x="8830716" y="4905164"/>
            <a:ext cx="1588" cy="1584176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ravoúhlá spojovací čára 97"/>
          <p:cNvCxnSpPr>
            <a:stCxn id="39" idx="3"/>
            <a:endCxn id="29" idx="3"/>
          </p:cNvCxnSpPr>
          <p:nvPr/>
        </p:nvCxnSpPr>
        <p:spPr>
          <a:xfrm flipV="1">
            <a:off x="8830716" y="4401108"/>
            <a:ext cx="1588" cy="2088232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100"/>
          <p:cNvCxnSpPr>
            <a:endCxn id="30" idx="1"/>
          </p:cNvCxnSpPr>
          <p:nvPr/>
        </p:nvCxnSpPr>
        <p:spPr>
          <a:xfrm rot="16200000" flipV="1">
            <a:off x="7107461" y="5378153"/>
            <a:ext cx="1070246" cy="72008"/>
          </a:xfrm>
          <a:prstGeom prst="bentConnector4">
            <a:avLst>
              <a:gd name="adj1" fmla="val -609"/>
              <a:gd name="adj2" fmla="val 4174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>
            <a:stCxn id="37" idx="0"/>
            <a:endCxn id="47" idx="2"/>
          </p:cNvCxnSpPr>
          <p:nvPr/>
        </p:nvCxnSpPr>
        <p:spPr>
          <a:xfrm flipV="1">
            <a:off x="5590356" y="4869160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44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/>
              <a:t>I</a:t>
            </a:r>
            <a:r>
              <a:rPr lang="cs-CZ" altLang="cs-CZ" b="1" u="sng" dirty="0" smtClean="0"/>
              <a:t>ntegrace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/>
              <a:pPr/>
              <a:t>6</a:t>
            </a:fld>
            <a:endParaRPr lang="cs-CZ" altLang="en-US" b="1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35724" y="1038998"/>
            <a:ext cx="56866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3.Horizontální integrace podnikových funkcí</a:t>
            </a:r>
            <a:endParaRPr lang="cs-CZ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68" name="Elipsa 3"/>
          <p:cNvSpPr/>
          <p:nvPr/>
        </p:nvSpPr>
        <p:spPr>
          <a:xfrm>
            <a:off x="2494012" y="1628800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>
              <a:latin typeface="+mj-lt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2751141" y="2226350"/>
            <a:ext cx="119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j-lt"/>
              </a:rPr>
              <a:t>marketing</a:t>
            </a:r>
            <a:endParaRPr lang="cs-CZ" sz="1600" b="1" dirty="0">
              <a:latin typeface="+mj-lt"/>
            </a:endParaRPr>
          </a:p>
        </p:txBody>
      </p:sp>
      <p:sp>
        <p:nvSpPr>
          <p:cNvPr id="70" name="Elipsa 5"/>
          <p:cNvSpPr/>
          <p:nvPr/>
        </p:nvSpPr>
        <p:spPr>
          <a:xfrm>
            <a:off x="4294212" y="2132856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>
              <a:latin typeface="+mj-lt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762264" y="275974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j-lt"/>
              </a:rPr>
              <a:t>logistika</a:t>
            </a:r>
            <a:endParaRPr lang="cs-CZ" sz="1600" b="1" dirty="0">
              <a:latin typeface="+mj-lt"/>
            </a:endParaRPr>
          </a:p>
        </p:txBody>
      </p:sp>
      <p:sp>
        <p:nvSpPr>
          <p:cNvPr id="72" name="Elipsa 7"/>
          <p:cNvSpPr/>
          <p:nvPr/>
        </p:nvSpPr>
        <p:spPr>
          <a:xfrm>
            <a:off x="693812" y="2132856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>
              <a:latin typeface="+mj-lt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1107858" y="2788983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j-lt"/>
              </a:rPr>
              <a:t>finance</a:t>
            </a:r>
            <a:endParaRPr lang="cs-CZ" sz="1600" b="1" dirty="0">
              <a:latin typeface="+mj-lt"/>
            </a:endParaRPr>
          </a:p>
        </p:txBody>
      </p:sp>
      <p:sp>
        <p:nvSpPr>
          <p:cNvPr id="74" name="Elipsa 9"/>
          <p:cNvSpPr/>
          <p:nvPr/>
        </p:nvSpPr>
        <p:spPr>
          <a:xfrm>
            <a:off x="693812" y="4005064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>
              <a:latin typeface="+mj-lt"/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1169042" y="47358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j-lt"/>
              </a:rPr>
              <a:t>výroba</a:t>
            </a:r>
            <a:endParaRPr lang="cs-CZ" sz="1600" b="1" dirty="0">
              <a:latin typeface="+mj-lt"/>
            </a:endParaRPr>
          </a:p>
        </p:txBody>
      </p:sp>
      <p:sp>
        <p:nvSpPr>
          <p:cNvPr id="76" name="Elipsa 11"/>
          <p:cNvSpPr/>
          <p:nvPr/>
        </p:nvSpPr>
        <p:spPr>
          <a:xfrm>
            <a:off x="2566020" y="4365104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>
              <a:latin typeface="+mj-lt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3049275" y="537321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j-lt"/>
              </a:rPr>
              <a:t> jakost</a:t>
            </a:r>
            <a:endParaRPr lang="cs-CZ" sz="1600" b="1" dirty="0">
              <a:latin typeface="+mj-lt"/>
            </a:endParaRPr>
          </a:p>
        </p:txBody>
      </p:sp>
      <p:sp>
        <p:nvSpPr>
          <p:cNvPr id="78" name="Elipsa 13"/>
          <p:cNvSpPr/>
          <p:nvPr/>
        </p:nvSpPr>
        <p:spPr>
          <a:xfrm>
            <a:off x="4366220" y="4005064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>
              <a:latin typeface="+mj-lt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4401441" y="4889575"/>
            <a:ext cx="211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j-lt"/>
              </a:rPr>
              <a:t> výzkum a vývoj</a:t>
            </a:r>
            <a:endParaRPr lang="cs-CZ" sz="1600" b="1" dirty="0">
              <a:latin typeface="+mj-lt"/>
            </a:endParaRPr>
          </a:p>
        </p:txBody>
      </p:sp>
      <p:sp>
        <p:nvSpPr>
          <p:cNvPr id="80" name="Elipsa 15"/>
          <p:cNvSpPr/>
          <p:nvPr/>
        </p:nvSpPr>
        <p:spPr>
          <a:xfrm>
            <a:off x="1557908" y="2708920"/>
            <a:ext cx="3672408" cy="25202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>
              <a:latin typeface="+mj-lt"/>
            </a:endParaRPr>
          </a:p>
        </p:txBody>
      </p:sp>
      <p:sp>
        <p:nvSpPr>
          <p:cNvPr id="81" name="TextovéPole 80"/>
          <p:cNvSpPr txBox="1"/>
          <p:nvPr/>
        </p:nvSpPr>
        <p:spPr>
          <a:xfrm>
            <a:off x="2313992" y="3500990"/>
            <a:ext cx="19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accent2"/>
                </a:solidFill>
                <a:latin typeface="+mj-lt"/>
              </a:rPr>
              <a:t>SCM</a:t>
            </a:r>
            <a:endParaRPr lang="cs-CZ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67" name="Obdélník 11266"/>
          <p:cNvSpPr/>
          <p:nvPr/>
        </p:nvSpPr>
        <p:spPr>
          <a:xfrm>
            <a:off x="5781172" y="3254768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Koncept </a:t>
            </a:r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en-AU" b="1" dirty="0" err="1" smtClean="0">
                <a:solidFill>
                  <a:srgbClr val="FF0000"/>
                </a:solidFill>
              </a:rPr>
              <a:t>upply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C</a:t>
            </a:r>
            <a:r>
              <a:rPr lang="en-AU" b="1" dirty="0" err="1" smtClean="0">
                <a:solidFill>
                  <a:srgbClr val="FF0000"/>
                </a:solidFill>
              </a:rPr>
              <a:t>hain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se stává </a:t>
            </a:r>
            <a:r>
              <a:rPr lang="cs-CZ" b="1" dirty="0">
                <a:solidFill>
                  <a:srgbClr val="FF0000"/>
                </a:solidFill>
              </a:rPr>
              <a:t>ústředním pojmem všech složek managementu </a:t>
            </a:r>
            <a:r>
              <a:rPr lang="cs-CZ" b="1" dirty="0" smtClean="0">
                <a:solidFill>
                  <a:srgbClr val="FF0000"/>
                </a:solidFill>
              </a:rPr>
              <a:t>firem!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05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392E-6 -1.11111E-6 L -0.19692 0.1365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6" y="682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519E-6 -3.33333E-6 L -0.19692 0.125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6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8" grpId="0" animBg="1"/>
      <p:bldP spid="69" grpId="0"/>
      <p:bldP spid="70" grpId="0" animBg="1"/>
      <p:bldP spid="70" grpId="1" animBg="1"/>
      <p:bldP spid="71" grpId="0"/>
      <p:bldP spid="71" grpId="1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 animBg="1"/>
      <p:bldP spid="79" grpId="0"/>
      <p:bldP spid="80" grpId="0" animBg="1"/>
      <p:bldP spid="81" grpId="0"/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/>
              <a:t>I</a:t>
            </a:r>
            <a:r>
              <a:rPr lang="cs-CZ" altLang="cs-CZ" b="1" u="sng" dirty="0" smtClean="0"/>
              <a:t>ntegrace v SC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/>
              <a:pPr/>
              <a:t>7</a:t>
            </a:fld>
            <a:endParaRPr lang="cs-CZ" altLang="en-US" b="1" smtClean="0"/>
          </a:p>
        </p:txBody>
      </p:sp>
      <p:sp>
        <p:nvSpPr>
          <p:cNvPr id="84" name="TextovéPole 83"/>
          <p:cNvSpPr txBox="1"/>
          <p:nvPr/>
        </p:nvSpPr>
        <p:spPr>
          <a:xfrm>
            <a:off x="405780" y="980728"/>
            <a:ext cx="36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4.Integrace zpětných toků</a:t>
            </a:r>
            <a:endParaRPr lang="cs-CZ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3862164" y="24017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Výrobci baterií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3934172" y="2401724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133972" y="170080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133972" y="17008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Výrobci plastů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3934172" y="170080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83" name="TextovéPole 82"/>
          <p:cNvSpPr txBox="1"/>
          <p:nvPr/>
        </p:nvSpPr>
        <p:spPr>
          <a:xfrm>
            <a:off x="3934172" y="17008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Výrobci olova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5662364" y="170080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5662364" y="17008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Výrobci chemikálií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87" name="Obdélník 86"/>
          <p:cNvSpPr/>
          <p:nvPr/>
        </p:nvSpPr>
        <p:spPr>
          <a:xfrm>
            <a:off x="3934172" y="314096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3934172" y="31409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Dealeři baterií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3934172" y="386104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3934172" y="3861048"/>
            <a:ext cx="1115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 smtClean="0">
                <a:latin typeface="+mj-lt"/>
                <a:cs typeface="Times New Roman" pitchFamily="18" charset="0"/>
              </a:rPr>
              <a:t>Výrobci automobilů</a:t>
            </a:r>
            <a:endParaRPr lang="cs-CZ" sz="1300" dirty="0">
              <a:latin typeface="+mj-lt"/>
              <a:cs typeface="Times New Roman" pitchFamily="18" charset="0"/>
            </a:endParaRPr>
          </a:p>
        </p:txBody>
      </p:sp>
      <p:sp>
        <p:nvSpPr>
          <p:cNvPr id="91" name="Obdélník 90"/>
          <p:cNvSpPr/>
          <p:nvPr/>
        </p:nvSpPr>
        <p:spPr>
          <a:xfrm>
            <a:off x="5230316" y="386104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5230316" y="3861048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 smtClean="0">
                <a:latin typeface="+mj-lt"/>
                <a:cs typeface="Times New Roman" pitchFamily="18" charset="0"/>
              </a:rPr>
              <a:t>Opravny automobilů</a:t>
            </a:r>
            <a:endParaRPr lang="cs-CZ" sz="1300" dirty="0">
              <a:latin typeface="+mj-lt"/>
              <a:cs typeface="Times New Roman" pitchFamily="18" charset="0"/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621804" y="3140968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4" name="TextovéPole 93"/>
          <p:cNvSpPr txBox="1"/>
          <p:nvPr/>
        </p:nvSpPr>
        <p:spPr>
          <a:xfrm>
            <a:off x="621804" y="312180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Svozové firmy</a:t>
            </a:r>
            <a:endParaRPr lang="cs-CZ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2277988" y="3140968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6" name="TextovéPole 95"/>
          <p:cNvSpPr txBox="1"/>
          <p:nvPr/>
        </p:nvSpPr>
        <p:spPr>
          <a:xfrm>
            <a:off x="2277988" y="318335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Zpracovatel autobaterií</a:t>
            </a:r>
            <a:endParaRPr lang="cs-CZ" sz="1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7" name="Obdélník 96"/>
          <p:cNvSpPr/>
          <p:nvPr/>
        </p:nvSpPr>
        <p:spPr>
          <a:xfrm>
            <a:off x="3934172" y="4653136"/>
            <a:ext cx="1080120" cy="50405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98" name="TextovéPole 97"/>
          <p:cNvSpPr txBox="1"/>
          <p:nvPr/>
        </p:nvSpPr>
        <p:spPr>
          <a:xfrm>
            <a:off x="3934172" y="4725144"/>
            <a:ext cx="10801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latin typeface="+mj-lt"/>
                <a:cs typeface="Times New Roman" pitchFamily="18" charset="0"/>
              </a:rPr>
              <a:t>Zákazníci</a:t>
            </a:r>
          </a:p>
        </p:txBody>
      </p:sp>
      <p:sp>
        <p:nvSpPr>
          <p:cNvPr id="99" name="Obdélník 98"/>
          <p:cNvSpPr/>
          <p:nvPr/>
        </p:nvSpPr>
        <p:spPr>
          <a:xfrm>
            <a:off x="2422004" y="4653136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00" name="TextovéPole 99"/>
          <p:cNvSpPr txBox="1"/>
          <p:nvPr/>
        </p:nvSpPr>
        <p:spPr>
          <a:xfrm>
            <a:off x="2422004" y="46339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Sběrné dvory</a:t>
            </a:r>
            <a:endParaRPr lang="cs-CZ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1" name="Obdélník 100"/>
          <p:cNvSpPr/>
          <p:nvPr/>
        </p:nvSpPr>
        <p:spPr>
          <a:xfrm>
            <a:off x="1053852" y="4653136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02" name="TextovéPole 101"/>
          <p:cNvSpPr txBox="1"/>
          <p:nvPr/>
        </p:nvSpPr>
        <p:spPr>
          <a:xfrm>
            <a:off x="1053852" y="477740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Kovošrot</a:t>
            </a:r>
            <a:endParaRPr lang="cs-CZ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Obdélník 102"/>
          <p:cNvSpPr/>
          <p:nvPr/>
        </p:nvSpPr>
        <p:spPr>
          <a:xfrm>
            <a:off x="6526460" y="386104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04" name="TextovéPole 103"/>
          <p:cNvSpPr txBox="1"/>
          <p:nvPr/>
        </p:nvSpPr>
        <p:spPr>
          <a:xfrm>
            <a:off x="6526460" y="38610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j-lt"/>
                <a:cs typeface="Times New Roman" pitchFamily="18" charset="0"/>
              </a:rPr>
              <a:t>Auto dopravci</a:t>
            </a:r>
            <a:endParaRPr lang="cs-CZ" sz="1400" dirty="0">
              <a:latin typeface="+mj-lt"/>
              <a:cs typeface="Times New Roman" pitchFamily="18" charset="0"/>
            </a:endParaRPr>
          </a:p>
        </p:txBody>
      </p:sp>
      <p:cxnSp>
        <p:nvCxnSpPr>
          <p:cNvPr id="105" name="Pravoúhlá spojovací čára 30"/>
          <p:cNvCxnSpPr>
            <a:stCxn id="67" idx="2"/>
            <a:endCxn id="65" idx="0"/>
          </p:cNvCxnSpPr>
          <p:nvPr/>
        </p:nvCxnSpPr>
        <p:spPr>
          <a:xfrm rot="16200000" flipH="1">
            <a:off x="3485284" y="1412776"/>
            <a:ext cx="177696" cy="1800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ravoúhlá spojovací čára 31"/>
          <p:cNvCxnSpPr>
            <a:stCxn id="86" idx="2"/>
            <a:endCxn id="65" idx="0"/>
          </p:cNvCxnSpPr>
          <p:nvPr/>
        </p:nvCxnSpPr>
        <p:spPr>
          <a:xfrm rot="5400000">
            <a:off x="5249480" y="1448780"/>
            <a:ext cx="177696" cy="17281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38"/>
          <p:cNvCxnSpPr>
            <a:stCxn id="83" idx="2"/>
            <a:endCxn id="65" idx="0"/>
          </p:cNvCxnSpPr>
          <p:nvPr/>
        </p:nvCxnSpPr>
        <p:spPr>
          <a:xfrm>
            <a:off x="4474232" y="2224028"/>
            <a:ext cx="0" cy="177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ravoúhlá spojovací čára 39"/>
          <p:cNvCxnSpPr>
            <a:stCxn id="88" idx="2"/>
            <a:endCxn id="104" idx="0"/>
          </p:cNvCxnSpPr>
          <p:nvPr/>
        </p:nvCxnSpPr>
        <p:spPr>
          <a:xfrm rot="16200000" flipH="1">
            <a:off x="5671946" y="2466474"/>
            <a:ext cx="196860" cy="25922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ravoúhlá spojovací čára 44"/>
          <p:cNvCxnSpPr>
            <a:stCxn id="88" idx="2"/>
            <a:endCxn id="92" idx="0"/>
          </p:cNvCxnSpPr>
          <p:nvPr/>
        </p:nvCxnSpPr>
        <p:spPr>
          <a:xfrm rot="16200000" flipH="1">
            <a:off x="5041876" y="3096544"/>
            <a:ext cx="196860" cy="13321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ravoúhlá spojovací čára 47"/>
          <p:cNvCxnSpPr>
            <a:stCxn id="92" idx="2"/>
            <a:endCxn id="100" idx="2"/>
          </p:cNvCxnSpPr>
          <p:nvPr/>
        </p:nvCxnSpPr>
        <p:spPr>
          <a:xfrm rot="5400000">
            <a:off x="3982372" y="3333183"/>
            <a:ext cx="803701" cy="2844316"/>
          </a:xfrm>
          <a:prstGeom prst="bentConnector3">
            <a:avLst>
              <a:gd name="adj1" fmla="val 12844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ravoúhlá spojovací čára 50"/>
          <p:cNvCxnSpPr>
            <a:stCxn id="103" idx="2"/>
            <a:endCxn id="101" idx="2"/>
          </p:cNvCxnSpPr>
          <p:nvPr/>
        </p:nvCxnSpPr>
        <p:spPr>
          <a:xfrm rot="5400000">
            <a:off x="3934172" y="2024844"/>
            <a:ext cx="792088" cy="5472608"/>
          </a:xfrm>
          <a:prstGeom prst="bentConnector3">
            <a:avLst>
              <a:gd name="adj1" fmla="val 12886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ravoúhlá spojovací čára 54"/>
          <p:cNvCxnSpPr/>
          <p:nvPr/>
        </p:nvCxnSpPr>
        <p:spPr>
          <a:xfrm rot="16200000" flipV="1">
            <a:off x="3708567" y="3915257"/>
            <a:ext cx="19164" cy="1512168"/>
          </a:xfrm>
          <a:prstGeom prst="bentConnector3">
            <a:avLst>
              <a:gd name="adj1" fmla="val 129286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ravoúhlá spojovací čára 57"/>
          <p:cNvCxnSpPr>
            <a:stCxn id="97" idx="0"/>
            <a:endCxn id="101" idx="0"/>
          </p:cNvCxnSpPr>
          <p:nvPr/>
        </p:nvCxnSpPr>
        <p:spPr>
          <a:xfrm rot="16200000" flipV="1">
            <a:off x="3034072" y="3212976"/>
            <a:ext cx="12700" cy="288032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šipka 61"/>
          <p:cNvCxnSpPr/>
          <p:nvPr/>
        </p:nvCxnSpPr>
        <p:spPr>
          <a:xfrm rot="5400000">
            <a:off x="4654252" y="4509120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šipka 62"/>
          <p:cNvCxnSpPr/>
          <p:nvPr/>
        </p:nvCxnSpPr>
        <p:spPr>
          <a:xfrm rot="5400000">
            <a:off x="4474232" y="3032956"/>
            <a:ext cx="2160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ravoúhlá spojovací čára 67"/>
          <p:cNvCxnSpPr>
            <a:stCxn id="94" idx="0"/>
            <a:endCxn id="65" idx="1"/>
          </p:cNvCxnSpPr>
          <p:nvPr/>
        </p:nvCxnSpPr>
        <p:spPr>
          <a:xfrm rot="5400000" flipH="1" flipV="1">
            <a:off x="2313992" y="1501624"/>
            <a:ext cx="468052" cy="277230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ravoúhlá spojovací čára 70"/>
          <p:cNvCxnSpPr>
            <a:endCxn id="94" idx="2"/>
          </p:cNvCxnSpPr>
          <p:nvPr/>
        </p:nvCxnSpPr>
        <p:spPr>
          <a:xfrm rot="16200000" flipV="1">
            <a:off x="793404" y="4013484"/>
            <a:ext cx="988948" cy="2520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ravoúhlá spojovací čára 78"/>
          <p:cNvCxnSpPr>
            <a:endCxn id="95" idx="2"/>
          </p:cNvCxnSpPr>
          <p:nvPr/>
        </p:nvCxnSpPr>
        <p:spPr>
          <a:xfrm rot="5400000" flipH="1" flipV="1">
            <a:off x="2223981" y="4059073"/>
            <a:ext cx="1008115" cy="18001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ravoúhlá spojovací čára 81"/>
          <p:cNvCxnSpPr>
            <a:stCxn id="94" idx="3"/>
          </p:cNvCxnSpPr>
          <p:nvPr/>
        </p:nvCxnSpPr>
        <p:spPr>
          <a:xfrm flipV="1">
            <a:off x="1701924" y="3193812"/>
            <a:ext cx="575270" cy="18960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ravoúhlá spojovací čára 84"/>
          <p:cNvCxnSpPr>
            <a:stCxn id="96" idx="3"/>
            <a:endCxn id="65" idx="1"/>
          </p:cNvCxnSpPr>
          <p:nvPr/>
        </p:nvCxnSpPr>
        <p:spPr>
          <a:xfrm flipV="1">
            <a:off x="3358108" y="2653752"/>
            <a:ext cx="576064" cy="7604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ravoúhlá spojovací čára 87"/>
          <p:cNvCxnSpPr/>
          <p:nvPr/>
        </p:nvCxnSpPr>
        <p:spPr>
          <a:xfrm rot="16200000" flipH="1">
            <a:off x="4078188" y="3717032"/>
            <a:ext cx="216024" cy="720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ravoúhlá spojovací čára 90"/>
          <p:cNvCxnSpPr>
            <a:endCxn id="89" idx="1"/>
          </p:cNvCxnSpPr>
          <p:nvPr/>
        </p:nvCxnSpPr>
        <p:spPr>
          <a:xfrm rot="5400000">
            <a:off x="3268098" y="3447002"/>
            <a:ext cx="1332148" cy="1588"/>
          </a:xfrm>
          <a:prstGeom prst="bentConnector4">
            <a:avLst>
              <a:gd name="adj1" fmla="val 594"/>
              <a:gd name="adj2" fmla="val 1071958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5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  <p:bldP spid="95" grpId="0" animBg="1"/>
      <p:bldP spid="96" grpId="0"/>
      <p:bldP spid="99" grpId="0" animBg="1"/>
      <p:bldP spid="100" grpId="0"/>
      <p:bldP spid="101" grpId="0" animBg="1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Strategický SCM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8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00034" y="1166000"/>
            <a:ext cx="99148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+mj-lt"/>
                <a:cs typeface="Times New Roman" pitchFamily="18" charset="0"/>
              </a:rPr>
              <a:t>Při formulaci strategie jde v podstatě o to:</a:t>
            </a:r>
            <a:endParaRPr lang="cs-CZ" sz="3600" dirty="0">
              <a:latin typeface="+mj-lt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693812" y="2348880"/>
            <a:ext cx="100811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1. </a:t>
            </a:r>
            <a:r>
              <a:rPr lang="cs-CZ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</a:t>
            </a:r>
            <a:r>
              <a:rPr lang="cs-CZ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 jaké míry chce nebo nechce podnik plánovat. </a:t>
            </a:r>
            <a:endParaRPr lang="cs-CZ" sz="3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981844" y="3233301"/>
            <a:ext cx="30560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  <a:cs typeface="Times New Roman" pitchFamily="18" charset="0"/>
              </a:rPr>
              <a:t>Detailní plánování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6901664" y="3216706"/>
            <a:ext cx="35953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  <a:cs typeface="Times New Roman" pitchFamily="18" charset="0"/>
              </a:rPr>
              <a:t>Rozhodování ad hoc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  <p:cxnSp>
        <p:nvCxnSpPr>
          <p:cNvPr id="53" name="Přímá spojovací šipka 11"/>
          <p:cNvCxnSpPr/>
          <p:nvPr/>
        </p:nvCxnSpPr>
        <p:spPr>
          <a:xfrm>
            <a:off x="4112481" y="3447615"/>
            <a:ext cx="2714644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478475" y="4344084"/>
            <a:ext cx="108532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2. </a:t>
            </a:r>
            <a:r>
              <a:rPr lang="cs-CZ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J</a:t>
            </a:r>
            <a:r>
              <a:rPr lang="cs-CZ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aké </a:t>
            </a:r>
            <a:r>
              <a:rPr lang="cs-CZ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ukazatele, kriteria, cíle </a:t>
            </a:r>
            <a:r>
              <a:rPr lang="cs-CZ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jsou pro podnik prioritní.  </a:t>
            </a:r>
            <a:endParaRPr lang="cs-CZ" sz="3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514606" y="5066319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  <a:cs typeface="Times New Roman" pitchFamily="18" charset="0"/>
              </a:rPr>
              <a:t>Krátkodobé </a:t>
            </a:r>
          </a:p>
          <a:p>
            <a:pPr algn="ctr"/>
            <a:r>
              <a:rPr lang="cs-CZ" dirty="0" smtClean="0">
                <a:latin typeface="+mj-lt"/>
                <a:cs typeface="Times New Roman" pitchFamily="18" charset="0"/>
              </a:rPr>
              <a:t>(např. zisk)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909836" y="5118283"/>
            <a:ext cx="41564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  <a:cs typeface="Times New Roman" pitchFamily="18" charset="0"/>
              </a:rPr>
              <a:t>Dlouhodobé </a:t>
            </a:r>
          </a:p>
          <a:p>
            <a:pPr algn="ctr"/>
            <a:r>
              <a:rPr lang="cs-CZ" dirty="0" smtClean="0">
                <a:latin typeface="+mj-lt"/>
                <a:cs typeface="Times New Roman" pitchFamily="18" charset="0"/>
              </a:rPr>
              <a:t>(např. rentabilita kapitálu)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  <p:cxnSp>
        <p:nvCxnSpPr>
          <p:cNvPr id="57" name="Přímá spojovací šipka 15"/>
          <p:cNvCxnSpPr/>
          <p:nvPr/>
        </p:nvCxnSpPr>
        <p:spPr>
          <a:xfrm>
            <a:off x="4547774" y="5433043"/>
            <a:ext cx="2714644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71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2"/>
          <p:cNvSpPr>
            <a:spLocks noGrp="1"/>
          </p:cNvSpPr>
          <p:nvPr>
            <p:ph type="title"/>
          </p:nvPr>
        </p:nvSpPr>
        <p:spPr>
          <a:xfrm>
            <a:off x="333772" y="-459432"/>
            <a:ext cx="10156825" cy="1397001"/>
          </a:xfrm>
        </p:spPr>
        <p:txBody>
          <a:bodyPr/>
          <a:lstStyle/>
          <a:p>
            <a:pPr eaLnBrk="1" hangingPunct="1"/>
            <a:r>
              <a:rPr lang="cs-CZ" altLang="cs-CZ" b="1" u="sng" dirty="0" smtClean="0"/>
              <a:t>Strategický SCM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0796588" y="6497638"/>
            <a:ext cx="110807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5F16E4-AD77-46F8-BB35-F71177F0B972}" type="slidenum">
              <a:rPr lang="cs-CZ" altLang="en-US" b="1" smtClean="0">
                <a:latin typeface="+mj-lt"/>
              </a:rPr>
              <a:pPr/>
              <a:t>9</a:t>
            </a:fld>
            <a:endParaRPr lang="cs-CZ" altLang="en-US" b="1" smtClean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65819" y="2164092"/>
            <a:ext cx="1087320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+mj-lt"/>
                <a:cs typeface="Times New Roman" pitchFamily="18" charset="0"/>
              </a:rPr>
              <a:t>„Strategie řízení  SC je soubor manažerských principů a metod, které zabezpečí koordinaci procesu stanovení cílů, plánování a způsobů jednání a chování </a:t>
            </a:r>
            <a:r>
              <a:rPr lang="cs-CZ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partnerů</a:t>
            </a:r>
            <a:r>
              <a:rPr lang="cs-CZ" sz="2800" b="1" dirty="0" smtClean="0">
                <a:latin typeface="+mj-lt"/>
                <a:cs typeface="Times New Roman" pitchFamily="18" charset="0"/>
              </a:rPr>
              <a:t> v SC postavených na jejich vědomé spolupráci při plnění požadavků konečných zákazníků.“</a:t>
            </a:r>
            <a:endParaRPr lang="cs-CZ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4277294" y="1068368"/>
            <a:ext cx="385025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Systémový přístup!</a:t>
            </a:r>
            <a:endParaRPr lang="cs-CZ" sz="32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5914391" y="4521929"/>
            <a:ext cx="576064" cy="3603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49795" y="2164092"/>
            <a:ext cx="11305256" cy="2246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00496" y="4964975"/>
            <a:ext cx="1140385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Partneři musí  vybrat  společné podnikatelské cíle, které budou brát za své.  </a:t>
            </a: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Výběr podnikatelských cílů má zásadní vliv na činnost partnerů.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5914391" y="1718145"/>
            <a:ext cx="576064" cy="3603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77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4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5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6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7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8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9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0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4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5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6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7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8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9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AssetExpire xmlns="4873beb7-5857-4685-be1f-d57550cc96cc">2029-05-12T07:00:00+00:00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>694216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2011-11-26T00:00:00+00:00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1345039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TP102787939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LongProperties xmlns="http://schemas.microsoft.com/office/2006/metadata/longProperties">
  <LongProp xmlns="" name="APDescription"><![CDATA[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]]></LongProp>
</Long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09F1E-467D-4540-86AD-3210A263B411}">
  <ds:schemaRefs>
    <ds:schemaRef ds:uri="http://purl.org/dc/elements/1.1/"/>
    <ds:schemaRef ds:uri="http://purl.org/dc/dcmitype/"/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2C4F87-9685-4253-BB6C-64BEF0EC7C86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1696</Words>
  <Application>Microsoft Office PowerPoint</Application>
  <PresentationFormat>Vlastní</PresentationFormat>
  <Paragraphs>256</Paragraphs>
  <Slides>23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Knihy 16:9</vt:lpstr>
      <vt:lpstr>Motiv systému Office</vt:lpstr>
      <vt:lpstr>Prezentace aplikace PowerPoint</vt:lpstr>
      <vt:lpstr>Ekonomický vývoj ve světě</vt:lpstr>
      <vt:lpstr>Ekonomický vývoj ve světě</vt:lpstr>
      <vt:lpstr>Definice logistiky</vt:lpstr>
      <vt:lpstr>Integrace v SC</vt:lpstr>
      <vt:lpstr>Integrace v SC</vt:lpstr>
      <vt:lpstr>Integrace v SC</vt:lpstr>
      <vt:lpstr>Strategický SCM</vt:lpstr>
      <vt:lpstr>Strategický SCM</vt:lpstr>
      <vt:lpstr>Strategický SCM – principy</vt:lpstr>
      <vt:lpstr>Proč mají podniky zájem spolupracovat?</vt:lpstr>
      <vt:lpstr>Řetězcový efekt=efekt biče=bullwhip effect=Forrester effect</vt:lpstr>
      <vt:lpstr>Řetězcový efekt=efekt biče=bullwhip effect=Forrester effect</vt:lpstr>
      <vt:lpstr>Řetězcový efekt=efekt biče=bullwhip effect=Forrester effect</vt:lpstr>
      <vt:lpstr>Koncepty spolupráce v SC</vt:lpstr>
      <vt:lpstr>Koncepty spolupráce v SC</vt:lpstr>
      <vt:lpstr>Koncepty spolupráce v SC</vt:lpstr>
      <vt:lpstr>Koncepty spolupráce v SC</vt:lpstr>
      <vt:lpstr>Koncepty spolupráce v SC</vt:lpstr>
      <vt:lpstr>Koncepty spolupráce v SC</vt:lpstr>
      <vt:lpstr>Koncepty spolupráce v SC</vt:lpstr>
      <vt:lpstr>Koncepty spolupráce v SC</vt:lpstr>
      <vt:lpstr>Koncepty spolupráce v SC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2018-02-19T07:48:35Z</dcterms:created>
  <dcterms:modified xsi:type="dcterms:W3CDTF">2024-04-17T08:50:15Z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LocLastLocAttemptVersionTypeLookup">
    <vt:lpwstr/>
  </property>
  <property fmtid="{D5CDD505-2E9C-101B-9397-08002B2CF9AE}" pid="10" name="LocNewPublishedVersionLookup">
    <vt:lpwstr/>
  </property>
  <property fmtid="{D5CDD505-2E9C-101B-9397-08002B2CF9AE}" pid="11" name="LocOverallPublishStatusLookup">
    <vt:lpwstr/>
  </property>
  <property fmtid="{D5CDD505-2E9C-101B-9397-08002B2CF9AE}" pid="12" name="LocOverallLocStatusLookup">
    <vt:lpwstr/>
  </property>
  <property fmtid="{D5CDD505-2E9C-101B-9397-08002B2CF9AE}" pid="13" name="LocPublishedDependentAssetsLookup">
    <vt:lpwstr/>
  </property>
  <property fmtid="{D5CDD505-2E9C-101B-9397-08002B2CF9AE}" pid="14" name="LocProcessedForHandoffsLookup">
    <vt:lpwstr/>
  </property>
  <property fmtid="{D5CDD505-2E9C-101B-9397-08002B2CF9AE}" pid="15" name="LocOverallPreviewStatusLookup">
    <vt:lpwstr/>
  </property>
  <property fmtid="{D5CDD505-2E9C-101B-9397-08002B2CF9AE}" pid="16" name="LocProcessedForMarketsLookup">
    <vt:lpwstr/>
  </property>
  <property fmtid="{D5CDD505-2E9C-101B-9397-08002B2CF9AE}" pid="17" name="LocOverallHandbackStatusLookup">
    <vt:lpwstr/>
  </property>
</Properties>
</file>