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85" r:id="rId2"/>
    <p:sldId id="277" r:id="rId3"/>
    <p:sldId id="278" r:id="rId4"/>
    <p:sldId id="280" r:id="rId5"/>
    <p:sldId id="292" r:id="rId6"/>
    <p:sldId id="279" r:id="rId7"/>
    <p:sldId id="281" r:id="rId8"/>
    <p:sldId id="282" r:id="rId9"/>
    <p:sldId id="582" r:id="rId10"/>
    <p:sldId id="583" r:id="rId11"/>
    <p:sldId id="283" r:id="rId12"/>
    <p:sldId id="349" r:id="rId13"/>
    <p:sldId id="574" r:id="rId14"/>
    <p:sldId id="575" r:id="rId15"/>
    <p:sldId id="581" r:id="rId16"/>
    <p:sldId id="584" r:id="rId17"/>
    <p:sldId id="322" r:id="rId18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BA4"/>
    <a:srgbClr val="594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396" autoAdjust="0"/>
  </p:normalViewPr>
  <p:slideViewPr>
    <p:cSldViewPr snapToGrid="0" snapToObjects="1">
      <p:cViewPr varScale="1">
        <p:scale>
          <a:sx n="153" d="100"/>
          <a:sy n="153" d="100"/>
        </p:scale>
        <p:origin x="1026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27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C68B45-3651-144C-9B42-ECFFE31510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57582-AB2F-6945-BF77-BD7DE7B090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667F0-AAF2-1C40-8CBB-C161C73BDB1E}" type="datetimeFigureOut">
              <a:rPr lang="x-none" smtClean="0"/>
              <a:t>15.05.2024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A7D9-EF62-3A47-86DF-C907FD53C5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A8DF4-B159-1F45-A0BE-816E4D0C71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7A96C-A851-C743-AA2E-E27D6B4FD2D8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1871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037693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9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34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8B279-4079-43B3-8013-D8D81AB870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3672909"/>
            <a:ext cx="7560001" cy="1218591"/>
          </a:xfrm>
          <a:prstGeom prst="rect">
            <a:avLst/>
          </a:prstGeom>
        </p:spPr>
        <p:txBody>
          <a:bodyPr lIns="0" anchor="b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6" name="Title Text">
            <a:extLst>
              <a:ext uri="{FF2B5EF4-FFF2-40B4-BE49-F238E27FC236}">
                <a16:creationId xmlns:a16="http://schemas.microsoft.com/office/drawing/2014/main" id="{A72E2942-9AC5-6E47-9216-30E885FB5BD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51999" y="1470590"/>
            <a:ext cx="7560000" cy="1661409"/>
          </a:xfrm>
          <a:prstGeom prst="rect">
            <a:avLst/>
          </a:prstGeom>
        </p:spPr>
        <p:txBody>
          <a:bodyPr lIns="0" anchor="t" anchorCtr="0"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2C6354-2DA8-664A-AFE7-A856B90E07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52000"/>
            <a:ext cx="8640000" cy="79582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79430" y="4690756"/>
            <a:ext cx="341728" cy="3385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00B212-B963-B541-AB2C-C86A8356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1" y="1682229"/>
            <a:ext cx="7560000" cy="1800000"/>
          </a:xfrm>
        </p:spPr>
        <p:txBody>
          <a:bodyPr lIns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7640F16-C798-1940-98D0-41B3CDD4C872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18800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12C5AE-0908-474E-8B97-DA6D9E0CB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30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6F43-215C-480F-A81A-8C450E6DA5AE}" type="datetimeFigureOut">
              <a:rPr lang="cs-CZ" smtClean="0"/>
              <a:pPr/>
              <a:t>15.05.2024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9430" y="4690756"/>
            <a:ext cx="341728" cy="338522"/>
          </a:xfrm>
        </p:spPr>
        <p:txBody>
          <a:bodyPr/>
          <a:lstStyle/>
          <a:p>
            <a:fld id="{1FFF39E6-F453-4F82-8954-80982801358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22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252000" y="826625"/>
            <a:ext cx="7560000" cy="572701"/>
          </a:xfrm>
          <a:prstGeom prst="rect">
            <a:avLst/>
          </a:prstGeom>
        </p:spPr>
        <p:txBody>
          <a:bodyPr lIns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252000" y="1592352"/>
            <a:ext cx="7560000" cy="2809390"/>
          </a:xfrm>
          <a:prstGeom prst="rect">
            <a:avLst/>
          </a:prstGeom>
        </p:spPr>
        <p:txBody>
          <a:bodyPr lIns="0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960F43F-42F7-D641-9024-48C8559868BA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117529" y="252001"/>
            <a:ext cx="7560001" cy="360000"/>
          </a:xfrm>
          <a:prstGeom prst="rect">
            <a:avLst/>
          </a:prstGeom>
        </p:spPr>
        <p:txBody>
          <a:bodyPr lIns="0" tIns="0" anchor="t" anchorCtr="0">
            <a:noAutofit/>
          </a:bodyPr>
          <a:lstStyle>
            <a:lvl1pPr marL="342900" indent="-228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accent1"/>
                </a:solidFill>
              </a:defRPr>
            </a:lvl1pPr>
            <a:lvl2pPr marL="342900" indent="2540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2pPr>
            <a:lvl3pPr marL="342900" indent="7112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3pPr>
            <a:lvl4pPr marL="342900" indent="11684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4pPr>
            <a:lvl5pPr marL="342900" indent="1625600" algn="l">
              <a:lnSpc>
                <a:spcPct val="100000"/>
              </a:lnSpc>
              <a:buClrTx/>
              <a:buSzTx/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r>
              <a:rPr dirty="0"/>
              <a:t>Body Level On</a:t>
            </a:r>
            <a:r>
              <a:rPr lang="cs-CZ" dirty="0"/>
              <a:t>e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164572-F8AE-E149-88BB-9E9CD69986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4802400"/>
            <a:ext cx="1119078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2936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91424" rIns="91424" bIns="91424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3" r:id="rId3"/>
    <p:sldLayoutId id="2147483674" r:id="rId4"/>
  </p:sldLayoutIdLst>
  <p:transition spd="med"/>
  <p:hf hdr="0" ft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jpeg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5042A262-FCF2-BCE2-5F3A-5AAB54BB22F7}"/>
              </a:ext>
            </a:extLst>
          </p:cNvPr>
          <p:cNvSpPr/>
          <p:nvPr/>
        </p:nvSpPr>
        <p:spPr>
          <a:xfrm>
            <a:off x="122830" y="4626591"/>
            <a:ext cx="1815152" cy="409433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0CB2ED24-9373-323A-F44D-629B306A1700}"/>
              </a:ext>
            </a:extLst>
          </p:cNvPr>
          <p:cNvSpPr txBox="1">
            <a:spLocks/>
          </p:cNvSpPr>
          <p:nvPr/>
        </p:nvSpPr>
        <p:spPr>
          <a:xfrm>
            <a:off x="0" y="2593303"/>
            <a:ext cx="9144000" cy="909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Předmět: Technologie 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Přednáška č. 13: Vliv procesních parametrů na kvalitu výroby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3357E60C-7261-67DD-E247-A1A83B78ED0A}"/>
              </a:ext>
            </a:extLst>
          </p:cNvPr>
          <p:cNvSpPr txBox="1">
            <a:spLocks/>
          </p:cNvSpPr>
          <p:nvPr/>
        </p:nvSpPr>
        <p:spPr>
          <a:xfrm>
            <a:off x="1371600" y="3784561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prstClr val="black"/>
                </a:solidFill>
                <a:latin typeface="Calibri"/>
              </a:rPr>
              <a:t>Doc. Ing. Pavel </a:t>
            </a:r>
            <a:r>
              <a:rPr lang="cs-CZ" sz="2000" dirty="0" err="1">
                <a:solidFill>
                  <a:prstClr val="black"/>
                </a:solidFill>
                <a:latin typeface="Calibri"/>
              </a:rPr>
              <a:t>Solfronk</a:t>
            </a:r>
            <a:r>
              <a:rPr lang="cs-CZ" sz="2000" dirty="0">
                <a:solidFill>
                  <a:prstClr val="black"/>
                </a:solidFill>
                <a:latin typeface="Calibri"/>
              </a:rPr>
              <a:t>, Ph.D.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7FEC4D-566D-62FC-27AC-50D32AA8EA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424" y="2190102"/>
            <a:ext cx="838200" cy="295275"/>
          </a:xfrm>
          <a:prstGeom prst="rect">
            <a:avLst/>
          </a:prstGeom>
        </p:spPr>
      </p:pic>
      <p:pic>
        <p:nvPicPr>
          <p:cNvPr id="14" name="Picture 1">
            <a:extLst>
              <a:ext uri="{FF2B5EF4-FFF2-40B4-BE49-F238E27FC236}">
                <a16:creationId xmlns:a16="http://schemas.microsoft.com/office/drawing/2014/main" id="{B3AA00D1-ECF6-BC1F-60F1-1F897DBBAC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53" y="138226"/>
            <a:ext cx="6602095" cy="85979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F4396AF-0F65-CDF2-32B0-AD043FA53713}"/>
              </a:ext>
            </a:extLst>
          </p:cNvPr>
          <p:cNvSpPr txBox="1"/>
          <p:nvPr/>
        </p:nvSpPr>
        <p:spPr>
          <a:xfrm>
            <a:off x="1277605" y="1153381"/>
            <a:ext cx="65887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Nové možnosti rozvoje vzdělávání na Technické univerzitě v Liberci</a:t>
            </a:r>
          </a:p>
          <a:p>
            <a:pPr algn="ctr" hangingPunct="1"/>
            <a:endParaRPr lang="cs-CZ" sz="800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b="1" u="sng" kern="1200" dirty="0">
                <a:solidFill>
                  <a:prstClr val="black"/>
                </a:solidFill>
                <a:latin typeface="Calibri"/>
              </a:rPr>
              <a:t>Specifický cíl A3:Tvorba nových profesně zaměřených studijních programů</a:t>
            </a:r>
          </a:p>
          <a:p>
            <a:pPr algn="ctr" hangingPunct="1"/>
            <a:endParaRPr lang="cs-CZ" b="1" u="sng" kern="1200" dirty="0">
              <a:solidFill>
                <a:prstClr val="black"/>
              </a:solidFill>
              <a:latin typeface="Calibri"/>
            </a:endParaRPr>
          </a:p>
          <a:p>
            <a:pPr algn="ctr" hangingPunct="1"/>
            <a:r>
              <a:rPr lang="cs-CZ" sz="1800" b="1" kern="1200" dirty="0">
                <a:solidFill>
                  <a:prstClr val="black"/>
                </a:solidFill>
                <a:latin typeface="Calibri"/>
              </a:rPr>
              <a:t>NPO_TUL_MSMT-16598/2022</a:t>
            </a:r>
          </a:p>
          <a:p>
            <a:pPr hangingPunct="1"/>
            <a:endParaRPr lang="cs-CZ" sz="1800" kern="1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6" name="Tabulka 15">
            <a:extLst>
              <a:ext uri="{FF2B5EF4-FFF2-40B4-BE49-F238E27FC236}">
                <a16:creationId xmlns:a16="http://schemas.microsoft.com/office/drawing/2014/main" id="{9AD4031E-9A26-401A-8462-1269ED43D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164834"/>
              </p:ext>
            </p:extLst>
          </p:nvPr>
        </p:nvGraphicFramePr>
        <p:xfrm>
          <a:off x="1709420" y="3399258"/>
          <a:ext cx="5725160" cy="182880"/>
        </p:xfrm>
        <a:graphic>
          <a:graphicData uri="http://schemas.openxmlformats.org/drawingml/2006/table">
            <a:tbl>
              <a:tblPr firstRow="1" firstCol="1" bandRow="1"/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18288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1pPr>
                      <a:lvl2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2pPr>
                      <a:lvl3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3pPr>
                      <a:lvl4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4pPr>
                      <a:lvl5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5pPr>
                      <a:lvl6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6pPr>
                      <a:lvl7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7pPr>
                      <a:lvl8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8pPr>
                      <a:lvl9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000" b="1" i="0" u="none" strike="noStrike" cap="none" spc="0" baseline="0">
                          <a:solidFill>
                            <a:schemeClr val="lt1"/>
                          </a:solidFill>
                          <a:uFillTx/>
                          <a:latin typeface="Calibri"/>
                          <a:sym typeface="Arial"/>
                        </a:defRPr>
                      </a:lvl9pPr>
                    </a:lstStyle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7" name="Obrázek 31">
            <a:extLst>
              <a:ext uri="{FF2B5EF4-FFF2-40B4-BE49-F238E27FC236}">
                <a16:creationId xmlns:a16="http://schemas.microsoft.com/office/drawing/2014/main" id="{39F76B93-A0F9-97C5-97ED-A4F8C1D4E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19" y="4534853"/>
            <a:ext cx="161925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32">
            <a:extLst>
              <a:ext uri="{FF2B5EF4-FFF2-40B4-BE49-F238E27FC236}">
                <a16:creationId xmlns:a16="http://schemas.microsoft.com/office/drawing/2014/main" id="{5065CCE7-EA3A-A0D2-0D6C-1E1E7B283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217" y="4534853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rázek 33" descr="Foto / Photo: Logo MŠMT">
            <a:extLst>
              <a:ext uri="{FF2B5EF4-FFF2-40B4-BE49-F238E27FC236}">
                <a16:creationId xmlns:a16="http://schemas.microsoft.com/office/drawing/2014/main" id="{BDE18A62-B07F-454D-82A3-AB1ECE8C0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290" y="4534853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73755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pic>
        <p:nvPicPr>
          <p:cNvPr id="18436" name="Picture 4" descr="Mold Change Tables and Cars | EAS change systems">
            <a:extLst>
              <a:ext uri="{FF2B5EF4-FFF2-40B4-BE49-F238E27FC236}">
                <a16:creationId xmlns:a16="http://schemas.microsoft.com/office/drawing/2014/main" id="{03550151-AC76-4691-AF47-F02A8162D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1" t="13136" r="16882" b="12433"/>
          <a:stretch/>
        </p:blipFill>
        <p:spPr bwMode="auto">
          <a:xfrm>
            <a:off x="2770301" y="300906"/>
            <a:ext cx="5462089" cy="41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63AF26D3-CA94-4C88-B5B4-C1F27428440E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Příprava formy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E8F2A10-288D-4CFC-996A-8411FB342050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BB79ECA-EEBC-4794-8EEB-BD205862FC56}"/>
              </a:ext>
            </a:extLst>
          </p:cNvPr>
          <p:cNvSpPr txBox="1"/>
          <p:nvPr/>
        </p:nvSpPr>
        <p:spPr>
          <a:xfrm>
            <a:off x="5161364" y="4557436"/>
            <a:ext cx="90441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Předehřívací stůl</a:t>
            </a:r>
          </a:p>
        </p:txBody>
      </p:sp>
    </p:spTree>
    <p:extLst>
      <p:ext uri="{BB962C8B-B14F-4D97-AF65-F5344CB8AC3E}">
        <p14:creationId xmlns:p14="http://schemas.microsoft.com/office/powerpoint/2010/main" val="2487748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175804" y="1280784"/>
            <a:ext cx="6548588" cy="2028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050" b="1" dirty="0"/>
              <a:t>vyhazovací kolíky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050" b="1" dirty="0"/>
              <a:t>stírací desky a kroužky</a:t>
            </a:r>
          </a:p>
          <a:p>
            <a:pPr lvl="0"/>
            <a:r>
              <a:rPr lang="cs-CZ" sz="1050" b="1" dirty="0"/>
              <a:t>    </a:t>
            </a:r>
            <a:r>
              <a:rPr lang="cs-CZ" sz="1050" dirty="0"/>
              <a:t>(kruhové vstřikované díly nebo jiné díly s malou tloušťkou ve směru odformování)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050" b="1" dirty="0"/>
              <a:t>trubkové vyhazovače</a:t>
            </a:r>
          </a:p>
          <a:p>
            <a:pPr lvl="0"/>
            <a:r>
              <a:rPr lang="cs-CZ" sz="1050" dirty="0"/>
              <a:t>    (vstřikované díly s malými vnitřními prostory a malou tloušťkou stěny ve směru odformování)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050" b="1" dirty="0"/>
              <a:t>stlačeným vzduchem </a:t>
            </a:r>
          </a:p>
          <a:p>
            <a:pPr lvl="0"/>
            <a:r>
              <a:rPr lang="cs-CZ" sz="1050" dirty="0"/>
              <a:t>    (vstřikované díly plochého tvaru s malou kontaktní plochou bránící odformování)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050" dirty="0"/>
              <a:t>speciální – např. vytáčecí vyhazovací systém (vstřikované díly s vnitřním závitem např. víčka PET lahví)</a:t>
            </a:r>
          </a:p>
          <a:p>
            <a:pPr marL="171450" indent="-1714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050" dirty="0"/>
              <a:t>vzájemná kombinace</a:t>
            </a:r>
          </a:p>
          <a:p>
            <a:endParaRPr lang="cs-CZ" sz="1050" dirty="0"/>
          </a:p>
        </p:txBody>
      </p:sp>
      <p:pic>
        <p:nvPicPr>
          <p:cNvPr id="22" name="Obrázek 21" descr="kolík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725"/>
          <a:stretch>
            <a:fillRect/>
          </a:stretch>
        </p:blipFill>
        <p:spPr>
          <a:xfrm rot="16200000">
            <a:off x="5510360" y="2363360"/>
            <a:ext cx="1991666" cy="3024336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6138908" y="4871361"/>
            <a:ext cx="93647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vyhazovací kolíky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122" y="3177125"/>
            <a:ext cx="2728925" cy="181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1450F458-64AE-4151-8A9C-70A2EFB3A9C3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Vyhazovací systém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621BC9F9-23CA-40EE-9EA0-1041C8F5654E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pic>
        <p:nvPicPr>
          <p:cNvPr id="25610" name="Picture 10" descr="Cartesian robot 3-axis compact for injection molding machines : W821 |  Contact WITTMANN BATTENFELD France">
            <a:extLst>
              <a:ext uri="{FF2B5EF4-FFF2-40B4-BE49-F238E27FC236}">
                <a16:creationId xmlns:a16="http://schemas.microsoft.com/office/drawing/2014/main" id="{8C6A5434-124F-49D3-93CC-B1262462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41" y="1443085"/>
            <a:ext cx="3410182" cy="25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63AF26D3-CA94-4C88-B5B4-C1F27428440E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4396196" cy="7708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400" dirty="0">
                <a:solidFill>
                  <a:srgbClr val="999BA4"/>
                </a:solidFill>
              </a:rPr>
              <a:t>Vyjímání a manipulace s výrobkem</a:t>
            </a:r>
            <a:endParaRPr lang="x-none" sz="2400" dirty="0">
              <a:solidFill>
                <a:srgbClr val="999BA4"/>
              </a:solidFill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E8F2A10-288D-4CFC-996A-8411FB342050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  <p:pic>
        <p:nvPicPr>
          <p:cNvPr id="25602" name="Picture 2" descr="Dopravníkový pás MB Conveyors PA - 1.PLASTCOMPANY, spol. s r.o.">
            <a:extLst>
              <a:ext uri="{FF2B5EF4-FFF2-40B4-BE49-F238E27FC236}">
                <a16:creationId xmlns:a16="http://schemas.microsoft.com/office/drawing/2014/main" id="{7DFEB7A8-5C3D-4ACC-AFF7-435FB68A9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71" y="3345874"/>
            <a:ext cx="2090583" cy="156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2C75B309-7098-4D82-9BE8-47BCCD924801}"/>
              </a:ext>
            </a:extLst>
          </p:cNvPr>
          <p:cNvSpPr txBox="1"/>
          <p:nvPr/>
        </p:nvSpPr>
        <p:spPr>
          <a:xfrm>
            <a:off x="2155803" y="3446502"/>
            <a:ext cx="77457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Lineární robot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63485DA-6AD1-464D-92D1-63C04C69BC62}"/>
              </a:ext>
            </a:extLst>
          </p:cNvPr>
          <p:cNvSpPr txBox="1"/>
          <p:nvPr/>
        </p:nvSpPr>
        <p:spPr>
          <a:xfrm>
            <a:off x="6553381" y="2900598"/>
            <a:ext cx="83869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Angulární robot</a:t>
            </a:r>
          </a:p>
        </p:txBody>
      </p:sp>
      <p:pic>
        <p:nvPicPr>
          <p:cNvPr id="25614" name="Picture 14" descr="Robotické systémy | ARBURG">
            <a:extLst>
              <a:ext uri="{FF2B5EF4-FFF2-40B4-BE49-F238E27FC236}">
                <a16:creationId xmlns:a16="http://schemas.microsoft.com/office/drawing/2014/main" id="{744B6211-690B-4BB0-992C-FF7B920B76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10986" r="18350"/>
          <a:stretch/>
        </p:blipFill>
        <p:spPr bwMode="auto">
          <a:xfrm>
            <a:off x="5008199" y="554485"/>
            <a:ext cx="2954881" cy="248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20C0D646-5F27-4D07-829F-5BC5EB80DB26}"/>
              </a:ext>
            </a:extLst>
          </p:cNvPr>
          <p:cNvSpPr txBox="1"/>
          <p:nvPr/>
        </p:nvSpPr>
        <p:spPr>
          <a:xfrm>
            <a:off x="7429853" y="4589015"/>
            <a:ext cx="95090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Dopravníkový pás</a:t>
            </a:r>
          </a:p>
        </p:txBody>
      </p:sp>
    </p:spTree>
    <p:extLst>
      <p:ext uri="{BB962C8B-B14F-4D97-AF65-F5344CB8AC3E}">
        <p14:creationId xmlns:p14="http://schemas.microsoft.com/office/powerpoint/2010/main" val="374230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9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695336" name="Rectangle 40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grpSp>
        <p:nvGrpSpPr>
          <p:cNvPr id="695297" name="Group 1"/>
          <p:cNvGrpSpPr>
            <a:grpSpLocks noChangeAspect="1"/>
          </p:cNvGrpSpPr>
          <p:nvPr/>
        </p:nvGrpSpPr>
        <p:grpSpPr bwMode="auto">
          <a:xfrm>
            <a:off x="3666034" y="751318"/>
            <a:ext cx="3730705" cy="4004231"/>
            <a:chOff x="1147" y="3428"/>
            <a:chExt cx="9342" cy="10028"/>
          </a:xfrm>
        </p:grpSpPr>
        <p:sp>
          <p:nvSpPr>
            <p:cNvPr id="695335" name="AutoShape 39"/>
            <p:cNvSpPr>
              <a:spLocks noChangeAspect="1" noChangeArrowheads="1" noTextEdit="1"/>
            </p:cNvSpPr>
            <p:nvPr/>
          </p:nvSpPr>
          <p:spPr bwMode="auto">
            <a:xfrm>
              <a:off x="1147" y="3428"/>
              <a:ext cx="9342" cy="10028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34" name="AutoShape 38"/>
            <p:cNvSpPr>
              <a:spLocks noChangeArrowheads="1"/>
            </p:cNvSpPr>
            <p:nvPr/>
          </p:nvSpPr>
          <p:spPr bwMode="auto">
            <a:xfrm>
              <a:off x="2288" y="3706"/>
              <a:ext cx="2835" cy="850"/>
            </a:xfrm>
            <a:prstGeom prst="flowChartTerminator">
              <a:avLst/>
            </a:prstGeom>
            <a:solidFill>
              <a:srgbClr val="FFFFFF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sz="675" dirty="0">
                <a:solidFill>
                  <a:schemeClr val="tx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sz="675" dirty="0">
                <a:latin typeface="Cambria" pitchFamily="18" charset="0"/>
                <a:ea typeface="Calibri" pitchFamily="34" charset="0"/>
                <a:cs typeface="Times New Roman" pitchFamily="18" charset="0"/>
              </a:endParaRPr>
            </a:p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NÁVRH VSTŘIKOVANÉHO DÍLU</a:t>
              </a:r>
              <a:endParaRPr lang="cs-CZ" sz="67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33" name="AutoShape 37"/>
            <p:cNvSpPr>
              <a:spLocks noChangeShapeType="1"/>
            </p:cNvSpPr>
            <p:nvPr/>
          </p:nvSpPr>
          <p:spPr bwMode="auto">
            <a:xfrm>
              <a:off x="3715" y="4555"/>
              <a:ext cx="1" cy="437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triangl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32" name="Rectangle 36"/>
            <p:cNvSpPr>
              <a:spLocks noChangeArrowheads="1"/>
            </p:cNvSpPr>
            <p:nvPr/>
          </p:nvSpPr>
          <p:spPr bwMode="auto">
            <a:xfrm>
              <a:off x="2292" y="5021"/>
              <a:ext cx="2835" cy="57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 vert="horz" wrap="square" lIns="0" tIns="5400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KONTROLA NÁVRHU DÍLU</a:t>
              </a:r>
              <a:endParaRPr lang="en-US" sz="67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31" name="AutoShape 35"/>
            <p:cNvSpPr>
              <a:spLocks noChangeShapeType="1"/>
            </p:cNvSpPr>
            <p:nvPr/>
          </p:nvSpPr>
          <p:spPr bwMode="auto">
            <a:xfrm>
              <a:off x="3721" y="5536"/>
              <a:ext cx="1" cy="437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triangl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30" name="Rectangle 34"/>
            <p:cNvSpPr>
              <a:spLocks noChangeArrowheads="1"/>
            </p:cNvSpPr>
            <p:nvPr/>
          </p:nvSpPr>
          <p:spPr bwMode="auto">
            <a:xfrm>
              <a:off x="2298" y="6002"/>
              <a:ext cx="2835" cy="1128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 vert="horz" wrap="square" lIns="0" tIns="5400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TVORBA PRVOTNÍHO                 NÁVRHU FORMY                                     A ROZPOČTU</a:t>
              </a:r>
              <a:endParaRPr lang="en-US" sz="67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29" name="AutoShape 33"/>
            <p:cNvSpPr>
              <a:spLocks noChangeArrowheads="1"/>
            </p:cNvSpPr>
            <p:nvPr/>
          </p:nvSpPr>
          <p:spPr bwMode="auto">
            <a:xfrm>
              <a:off x="2339" y="7597"/>
              <a:ext cx="2835" cy="1227"/>
            </a:xfrm>
            <a:prstGeom prst="flowChartDecision">
              <a:avLst/>
            </a:prstGeom>
            <a:solidFill>
              <a:srgbClr val="FFFFFF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 vert="horz" wrap="square" lIns="68580" tIns="11880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PROJEKT </a:t>
              </a:r>
            </a:p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OK?</a:t>
              </a:r>
              <a:endParaRPr lang="cs-CZ" sz="67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28" name="AutoShape 32"/>
            <p:cNvSpPr>
              <a:spLocks noChangeShapeType="1"/>
            </p:cNvSpPr>
            <p:nvPr/>
          </p:nvSpPr>
          <p:spPr bwMode="auto">
            <a:xfrm>
              <a:off x="3727" y="7128"/>
              <a:ext cx="1" cy="437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triangl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27" name="AutoShape 31"/>
            <p:cNvSpPr>
              <a:spLocks noChangeShapeType="1"/>
            </p:cNvSpPr>
            <p:nvPr/>
          </p:nvSpPr>
          <p:spPr bwMode="auto">
            <a:xfrm flipH="1">
              <a:off x="1813" y="8190"/>
              <a:ext cx="461" cy="1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26" name="AutoShape 30"/>
            <p:cNvSpPr>
              <a:spLocks noChangeShapeType="1"/>
            </p:cNvSpPr>
            <p:nvPr/>
          </p:nvSpPr>
          <p:spPr bwMode="auto">
            <a:xfrm flipV="1">
              <a:off x="1835" y="5263"/>
              <a:ext cx="1" cy="2948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25" name="AutoShape 29"/>
            <p:cNvSpPr>
              <a:spLocks noChangeShapeType="1"/>
            </p:cNvSpPr>
            <p:nvPr/>
          </p:nvSpPr>
          <p:spPr bwMode="auto">
            <a:xfrm flipH="1">
              <a:off x="1824" y="5278"/>
              <a:ext cx="438" cy="1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triangle" w="lg" len="lg"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24" name="Rectangle 28"/>
            <p:cNvSpPr>
              <a:spLocks noChangeArrowheads="1"/>
            </p:cNvSpPr>
            <p:nvPr/>
          </p:nvSpPr>
          <p:spPr bwMode="auto">
            <a:xfrm>
              <a:off x="6621" y="3700"/>
              <a:ext cx="2835" cy="86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 vert="horz" wrap="square" lIns="0" tIns="5400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NÁVRH SKLADBY      VSTŘIKOVACÍ FORMY</a:t>
              </a:r>
              <a:endParaRPr lang="en-US" sz="67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23" name="AutoShape 27"/>
            <p:cNvSpPr>
              <a:spLocks noChangeShapeType="1"/>
            </p:cNvSpPr>
            <p:nvPr/>
          </p:nvSpPr>
          <p:spPr bwMode="auto">
            <a:xfrm>
              <a:off x="5169" y="8190"/>
              <a:ext cx="576" cy="1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22" name="AutoShape 26"/>
            <p:cNvSpPr>
              <a:spLocks noChangeShapeType="1"/>
            </p:cNvSpPr>
            <p:nvPr/>
          </p:nvSpPr>
          <p:spPr bwMode="auto">
            <a:xfrm flipV="1">
              <a:off x="5727" y="4113"/>
              <a:ext cx="1" cy="4082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21" name="AutoShape 25"/>
            <p:cNvSpPr>
              <a:spLocks noChangeShapeType="1"/>
            </p:cNvSpPr>
            <p:nvPr/>
          </p:nvSpPr>
          <p:spPr bwMode="auto">
            <a:xfrm flipH="1">
              <a:off x="5741" y="4133"/>
              <a:ext cx="850" cy="1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triangle" w="lg" len="lg"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20" name="AutoShape 24"/>
            <p:cNvSpPr>
              <a:spLocks noChangeShapeType="1"/>
            </p:cNvSpPr>
            <p:nvPr/>
          </p:nvSpPr>
          <p:spPr bwMode="auto">
            <a:xfrm>
              <a:off x="8036" y="4573"/>
              <a:ext cx="1" cy="437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triangl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19" name="Rectangle 23"/>
            <p:cNvSpPr>
              <a:spLocks noChangeArrowheads="1"/>
            </p:cNvSpPr>
            <p:nvPr/>
          </p:nvSpPr>
          <p:spPr bwMode="auto">
            <a:xfrm>
              <a:off x="6613" y="5039"/>
              <a:ext cx="2835" cy="79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 vert="horz" wrap="square" lIns="0" tIns="5400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VOLBA TYPU VTOKOVÉHO SYSTÉMU</a:t>
              </a:r>
              <a:endParaRPr lang="en-US" sz="67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18" name="AutoShape 22"/>
            <p:cNvSpPr>
              <a:spLocks noChangeShapeType="1"/>
            </p:cNvSpPr>
            <p:nvPr/>
          </p:nvSpPr>
          <p:spPr bwMode="auto">
            <a:xfrm>
              <a:off x="8038" y="5835"/>
              <a:ext cx="1" cy="437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triangl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17" name="Rectangle 21"/>
            <p:cNvSpPr>
              <a:spLocks noChangeArrowheads="1"/>
            </p:cNvSpPr>
            <p:nvPr/>
          </p:nvSpPr>
          <p:spPr bwMode="auto">
            <a:xfrm>
              <a:off x="6615" y="6301"/>
              <a:ext cx="2835" cy="79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 vert="horz" wrap="square" lIns="0" tIns="5400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NÁVRH CHLADÍCÍHO              SYSTÉMU</a:t>
              </a:r>
              <a:endParaRPr lang="en-US" sz="67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16" name="AutoShape 20"/>
            <p:cNvSpPr>
              <a:spLocks noChangeShapeType="1"/>
            </p:cNvSpPr>
            <p:nvPr/>
          </p:nvSpPr>
          <p:spPr bwMode="auto">
            <a:xfrm>
              <a:off x="8040" y="7097"/>
              <a:ext cx="1" cy="437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triangl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15" name="Rectangle 19"/>
            <p:cNvSpPr>
              <a:spLocks noChangeArrowheads="1"/>
            </p:cNvSpPr>
            <p:nvPr/>
          </p:nvSpPr>
          <p:spPr bwMode="auto">
            <a:xfrm>
              <a:off x="6617" y="7563"/>
              <a:ext cx="2835" cy="79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 vert="horz" wrap="square" lIns="0" tIns="5400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NÁVRH VYHAZOVACÍHO            SYSTÉMU</a:t>
              </a:r>
              <a:endParaRPr lang="en-US" sz="67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14" name="AutoShape 18"/>
            <p:cNvSpPr>
              <a:spLocks noChangeShapeType="1"/>
            </p:cNvSpPr>
            <p:nvPr/>
          </p:nvSpPr>
          <p:spPr bwMode="auto">
            <a:xfrm>
              <a:off x="8042" y="8359"/>
              <a:ext cx="1" cy="437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triangl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13" name="Rectangle 17"/>
            <p:cNvSpPr>
              <a:spLocks noChangeArrowheads="1"/>
            </p:cNvSpPr>
            <p:nvPr/>
          </p:nvSpPr>
          <p:spPr bwMode="auto">
            <a:xfrm>
              <a:off x="6579" y="8806"/>
              <a:ext cx="2835" cy="799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 vert="horz" wrap="square" lIns="0" tIns="5400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OBRÁBĚNÍ, LEŠTĚNÍ,                  MONTÁŽ, TESTOVÁNÍ</a:t>
              </a:r>
              <a:endParaRPr lang="en-US" sz="67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12" name="AutoShape 16"/>
            <p:cNvSpPr>
              <a:spLocks noChangeArrowheads="1"/>
            </p:cNvSpPr>
            <p:nvPr/>
          </p:nvSpPr>
          <p:spPr bwMode="auto">
            <a:xfrm>
              <a:off x="6619" y="10054"/>
              <a:ext cx="2835" cy="1227"/>
            </a:xfrm>
            <a:prstGeom prst="flowChartDecision">
              <a:avLst/>
            </a:prstGeom>
            <a:solidFill>
              <a:srgbClr val="FFFFFF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 vert="horz" wrap="square" lIns="68580" tIns="11880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DÍLY  OK?</a:t>
              </a:r>
              <a:endParaRPr lang="cs-CZ" sz="67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11" name="AutoShape 15"/>
            <p:cNvSpPr>
              <a:spLocks noChangeShapeType="1"/>
            </p:cNvSpPr>
            <p:nvPr/>
          </p:nvSpPr>
          <p:spPr bwMode="auto">
            <a:xfrm>
              <a:off x="8042" y="9606"/>
              <a:ext cx="1" cy="437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triangl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10" name="Text Box 14"/>
            <p:cNvSpPr txBox="1">
              <a:spLocks noChangeArrowheads="1"/>
            </p:cNvSpPr>
            <p:nvPr/>
          </p:nvSpPr>
          <p:spPr bwMode="auto">
            <a:xfrm>
              <a:off x="1868" y="7781"/>
              <a:ext cx="679" cy="4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b="1">
                  <a:solidFill>
                    <a:srgbClr val="C00000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NE</a:t>
              </a:r>
              <a:endParaRPr lang="cs-CZ" sz="135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09" name="AutoShape 13"/>
            <p:cNvSpPr>
              <a:spLocks noChangeShapeType="1"/>
            </p:cNvSpPr>
            <p:nvPr/>
          </p:nvSpPr>
          <p:spPr bwMode="auto">
            <a:xfrm>
              <a:off x="9471" y="10668"/>
              <a:ext cx="576" cy="1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08" name="AutoShape 12"/>
            <p:cNvSpPr>
              <a:spLocks noChangeShapeType="1"/>
            </p:cNvSpPr>
            <p:nvPr/>
          </p:nvSpPr>
          <p:spPr bwMode="auto">
            <a:xfrm flipV="1">
              <a:off x="10029" y="9211"/>
              <a:ext cx="1" cy="1474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07" name="AutoShape 11"/>
            <p:cNvSpPr>
              <a:spLocks noChangeShapeType="1"/>
            </p:cNvSpPr>
            <p:nvPr/>
          </p:nvSpPr>
          <p:spPr bwMode="auto">
            <a:xfrm>
              <a:off x="9456" y="9225"/>
              <a:ext cx="567" cy="1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triangle" w="lg" len="lg"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06" name="AutoShape 10"/>
            <p:cNvSpPr>
              <a:spLocks noChangeShapeType="1"/>
            </p:cNvSpPr>
            <p:nvPr/>
          </p:nvSpPr>
          <p:spPr bwMode="auto">
            <a:xfrm flipV="1">
              <a:off x="10026" y="4071"/>
              <a:ext cx="1" cy="5102"/>
            </a:xfrm>
            <a:prstGeom prst="straightConnector1">
              <a:avLst/>
            </a:prstGeom>
            <a:noFill/>
            <a:ln w="25400" cap="rnd">
              <a:solidFill>
                <a:srgbClr val="C00000"/>
              </a:solidFill>
              <a:prstDash val="sysDot"/>
              <a:round/>
              <a:headEnd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05" name="AutoShape 9"/>
            <p:cNvSpPr>
              <a:spLocks noChangeShapeType="1"/>
            </p:cNvSpPr>
            <p:nvPr/>
          </p:nvSpPr>
          <p:spPr bwMode="auto">
            <a:xfrm>
              <a:off x="9448" y="4131"/>
              <a:ext cx="567" cy="1"/>
            </a:xfrm>
            <a:prstGeom prst="straightConnector1">
              <a:avLst/>
            </a:prstGeom>
            <a:noFill/>
            <a:ln w="25400" cap="rnd">
              <a:solidFill>
                <a:srgbClr val="C00000"/>
              </a:solidFill>
              <a:prstDash val="sysDot"/>
              <a:round/>
              <a:headEnd type="triangle" w="lg" len="lg"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04" name="AutoShape 8"/>
            <p:cNvSpPr>
              <a:spLocks noChangeShapeType="1"/>
            </p:cNvSpPr>
            <p:nvPr/>
          </p:nvSpPr>
          <p:spPr bwMode="auto">
            <a:xfrm>
              <a:off x="9448" y="5415"/>
              <a:ext cx="567" cy="1"/>
            </a:xfrm>
            <a:prstGeom prst="straightConnector1">
              <a:avLst/>
            </a:prstGeom>
            <a:noFill/>
            <a:ln w="25400" cap="rnd">
              <a:solidFill>
                <a:srgbClr val="C00000"/>
              </a:solidFill>
              <a:prstDash val="sysDot"/>
              <a:round/>
              <a:headEnd type="triangle" w="lg" len="lg"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03" name="AutoShape 7"/>
            <p:cNvSpPr>
              <a:spLocks noChangeShapeType="1"/>
            </p:cNvSpPr>
            <p:nvPr/>
          </p:nvSpPr>
          <p:spPr bwMode="auto">
            <a:xfrm>
              <a:off x="9445" y="6681"/>
              <a:ext cx="567" cy="1"/>
            </a:xfrm>
            <a:prstGeom prst="straightConnector1">
              <a:avLst/>
            </a:prstGeom>
            <a:noFill/>
            <a:ln w="25400" cap="rnd">
              <a:solidFill>
                <a:srgbClr val="C00000"/>
              </a:solidFill>
              <a:prstDash val="sysDot"/>
              <a:round/>
              <a:headEnd type="triangle" w="lg" len="lg"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02" name="AutoShape 6"/>
            <p:cNvSpPr>
              <a:spLocks noChangeShapeType="1"/>
            </p:cNvSpPr>
            <p:nvPr/>
          </p:nvSpPr>
          <p:spPr bwMode="auto">
            <a:xfrm>
              <a:off x="9442" y="7958"/>
              <a:ext cx="567" cy="1"/>
            </a:xfrm>
            <a:prstGeom prst="straightConnector1">
              <a:avLst/>
            </a:prstGeom>
            <a:noFill/>
            <a:ln w="25400" cap="rnd">
              <a:solidFill>
                <a:srgbClr val="C00000"/>
              </a:solidFill>
              <a:prstDash val="sysDot"/>
              <a:round/>
              <a:headEnd type="triangle" w="lg" len="lg"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5301" name="Text Box 5"/>
            <p:cNvSpPr txBox="1">
              <a:spLocks noChangeArrowheads="1"/>
            </p:cNvSpPr>
            <p:nvPr/>
          </p:nvSpPr>
          <p:spPr bwMode="auto">
            <a:xfrm>
              <a:off x="9269" y="10235"/>
              <a:ext cx="679" cy="47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25" b="1">
                  <a:solidFill>
                    <a:srgbClr val="C00000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NE</a:t>
              </a:r>
              <a:endParaRPr lang="cs-CZ" sz="135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300" name="AutoShape 4"/>
            <p:cNvSpPr>
              <a:spLocks noChangeArrowheads="1"/>
            </p:cNvSpPr>
            <p:nvPr/>
          </p:nvSpPr>
          <p:spPr bwMode="auto">
            <a:xfrm>
              <a:off x="6626" y="11735"/>
              <a:ext cx="2835" cy="758"/>
            </a:xfrm>
            <a:prstGeom prst="flowChartTerminator">
              <a:avLst/>
            </a:prstGeom>
            <a:solidFill>
              <a:srgbClr val="FFFFFF"/>
            </a:solidFill>
            <a:ln w="38100">
              <a:solidFill>
                <a:srgbClr val="205867"/>
              </a:solidFill>
              <a:miter lim="800000"/>
              <a:headEnd/>
              <a:tailEnd/>
            </a:ln>
          </p:spPr>
          <p:txBody>
            <a:bodyPr vert="horz" wrap="square" lIns="0" tIns="5400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675" dirty="0">
                  <a:solidFill>
                    <a:schemeClr val="tx1"/>
                  </a:solidFill>
                  <a:latin typeface="Cambria" pitchFamily="18" charset="0"/>
                  <a:ea typeface="Calibri" pitchFamily="34" charset="0"/>
                  <a:cs typeface="Times New Roman" pitchFamily="18" charset="0"/>
                </a:rPr>
                <a:t>UZAVŘENÍ NÁVRHU</a:t>
              </a:r>
              <a:endParaRPr lang="cs-CZ" sz="67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5299" name="Text Box 3"/>
            <p:cNvSpPr txBox="1">
              <a:spLocks noChangeArrowheads="1"/>
            </p:cNvSpPr>
            <p:nvPr/>
          </p:nvSpPr>
          <p:spPr bwMode="auto">
            <a:xfrm>
              <a:off x="1417" y="12717"/>
              <a:ext cx="9072" cy="449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 type="non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00" i="1" dirty="0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Postup návrhu vstřikovací formy.</a:t>
              </a:r>
              <a:endParaRPr lang="cs-CZ" sz="8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95298" name="AutoShape 2"/>
            <p:cNvSpPr>
              <a:spLocks noChangeShapeType="1"/>
            </p:cNvSpPr>
            <p:nvPr/>
          </p:nvSpPr>
          <p:spPr bwMode="auto">
            <a:xfrm>
              <a:off x="8042" y="11286"/>
              <a:ext cx="1" cy="437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 type="oval" w="med" len="med"/>
              <a:tailEnd type="triangle" w="lg" len="lg"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</p:grpSp>
      <p:sp>
        <p:nvSpPr>
          <p:cNvPr id="45" name="Title 4">
            <a:extLst>
              <a:ext uri="{FF2B5EF4-FFF2-40B4-BE49-F238E27FC236}">
                <a16:creationId xmlns:a16="http://schemas.microsoft.com/office/drawing/2014/main" id="{BE679CAF-09E5-4E16-8114-DD517B8D2635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Výroba formy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5EDF9485-72B5-4DA6-8DE9-C39A46EBBE6C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5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grpSp>
        <p:nvGrpSpPr>
          <p:cNvPr id="696321" name="Group 1"/>
          <p:cNvGrpSpPr>
            <a:grpSpLocks noChangeAspect="1"/>
          </p:cNvGrpSpPr>
          <p:nvPr/>
        </p:nvGrpSpPr>
        <p:grpSpPr bwMode="auto">
          <a:xfrm>
            <a:off x="-350885" y="1415443"/>
            <a:ext cx="3133239" cy="1608970"/>
            <a:chOff x="1419" y="8644"/>
            <a:chExt cx="8898" cy="4535"/>
          </a:xfrm>
        </p:grpSpPr>
        <p:sp>
          <p:nvSpPr>
            <p:cNvPr id="6963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19" y="8644"/>
              <a:ext cx="8155" cy="4093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696323" name="Text Box 3"/>
            <p:cNvSpPr txBox="1">
              <a:spLocks noChangeArrowheads="1"/>
            </p:cNvSpPr>
            <p:nvPr/>
          </p:nvSpPr>
          <p:spPr bwMode="auto">
            <a:xfrm>
              <a:off x="1555" y="12721"/>
              <a:ext cx="8762" cy="4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00" i="1" dirty="0" err="1" bmk="_Toc396433044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Zúhlovaný</a:t>
              </a:r>
              <a:r>
                <a:rPr lang="cs-CZ" sz="800" i="1" dirty="0" bmk="_Toc396433044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 blok oceli.</a:t>
              </a:r>
              <a:endParaRPr lang="cs-CZ" sz="800" dirty="0">
                <a:solidFill>
                  <a:schemeClr val="tx1"/>
                </a:solidFill>
                <a:cs typeface="Arial" pitchFamily="34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963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87" y="8750"/>
              <a:ext cx="5480" cy="3941"/>
            </a:xfrm>
            <a:prstGeom prst="rect">
              <a:avLst/>
            </a:prstGeom>
            <a:noFill/>
          </p:spPr>
        </p:pic>
      </p:grpSp>
      <p:sp>
        <p:nvSpPr>
          <p:cNvPr id="696331" name="Rectangle 11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696337" name="Rectangle 1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D1A24DF2-7EFB-4183-B998-E709229DBFA9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Výroba formy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B1F6BF38-2C27-45D4-BF88-3D18F6704453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305D8A8E-AD9F-44B7-8AD1-17FEC769044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3906" y="1405014"/>
            <a:ext cx="2169350" cy="1613506"/>
            <a:chOff x="1419" y="8644"/>
            <a:chExt cx="9035" cy="6719"/>
          </a:xfrm>
        </p:grpSpPr>
        <p:sp>
          <p:nvSpPr>
            <p:cNvPr id="14" name="AutoShape 10">
              <a:extLst>
                <a:ext uri="{FF2B5EF4-FFF2-40B4-BE49-F238E27FC236}">
                  <a16:creationId xmlns:a16="http://schemas.microsoft.com/office/drawing/2014/main" id="{D13BE8C7-F1F4-4944-B62F-EAA356F9E5F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9" y="8644"/>
              <a:ext cx="9035" cy="6719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B759935A-1332-41FA-A112-5A508AA8FC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5" y="14731"/>
              <a:ext cx="8762" cy="4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00" i="1" dirty="0" bmk="_Toc396433045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Vrtání </a:t>
              </a:r>
              <a:r>
                <a:rPr lang="cs-CZ" sz="800" i="1" dirty="0" err="1" bmk="_Toc396433045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temperačních</a:t>
              </a:r>
              <a:r>
                <a:rPr lang="cs-CZ" sz="800" i="1" dirty="0" bmk="_Toc396433045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 kanálů.</a:t>
              </a:r>
              <a:endParaRPr lang="cs-CZ" sz="800" i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3970B653-1DF7-4F8B-B7C3-FC238F2653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86" y="8728"/>
              <a:ext cx="7937" cy="5965"/>
            </a:xfrm>
            <a:prstGeom prst="rect">
              <a:avLst/>
            </a:prstGeom>
            <a:noFill/>
          </p:spPr>
        </p:pic>
      </p:grpSp>
      <p:grpSp>
        <p:nvGrpSpPr>
          <p:cNvPr id="17" name="Group 1">
            <a:extLst>
              <a:ext uri="{FF2B5EF4-FFF2-40B4-BE49-F238E27FC236}">
                <a16:creationId xmlns:a16="http://schemas.microsoft.com/office/drawing/2014/main" id="{5F9C4191-DBE5-45ED-82A5-7414E3A3610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516235" y="1406222"/>
            <a:ext cx="3789283" cy="1733650"/>
            <a:chOff x="1419" y="8644"/>
            <a:chExt cx="9108" cy="4127"/>
          </a:xfrm>
        </p:grpSpPr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24899EE4-A9FC-4269-AD81-1EC3F292C98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9" y="8644"/>
              <a:ext cx="9108" cy="4127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sp>
          <p:nvSpPr>
            <p:cNvPr id="19" name="Text Box 4">
              <a:extLst>
                <a:ext uri="{FF2B5EF4-FFF2-40B4-BE49-F238E27FC236}">
                  <a16:creationId xmlns:a16="http://schemas.microsoft.com/office/drawing/2014/main" id="{41580076-0B1B-4598-8005-A2FFFD3017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12146"/>
              <a:ext cx="4185" cy="4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00" i="1" dirty="0" bmk="_Toc396433047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Hrubování tvaru dutiny formy.</a:t>
              </a:r>
              <a:endParaRPr lang="cs-CZ" sz="800" i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82A6855F-F51A-41D7-A50F-4D7603C971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2" y="8690"/>
              <a:ext cx="4535" cy="3404"/>
            </a:xfrm>
            <a:prstGeom prst="rect">
              <a:avLst/>
            </a:prstGeom>
            <a:noFill/>
          </p:spPr>
        </p:pic>
      </p:grpSp>
      <p:grpSp>
        <p:nvGrpSpPr>
          <p:cNvPr id="22" name="Group 8">
            <a:extLst>
              <a:ext uri="{FF2B5EF4-FFF2-40B4-BE49-F238E27FC236}">
                <a16:creationId xmlns:a16="http://schemas.microsoft.com/office/drawing/2014/main" id="{049A203D-C427-49F8-8267-1A501881E6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789475" y="1425187"/>
            <a:ext cx="3762430" cy="1733649"/>
            <a:chOff x="1419" y="8644"/>
            <a:chExt cx="9114" cy="4201"/>
          </a:xfrm>
        </p:grpSpPr>
        <p:sp>
          <p:nvSpPr>
            <p:cNvPr id="23" name="AutoShape 12">
              <a:extLst>
                <a:ext uri="{FF2B5EF4-FFF2-40B4-BE49-F238E27FC236}">
                  <a16:creationId xmlns:a16="http://schemas.microsoft.com/office/drawing/2014/main" id="{9D520889-C741-4874-B59A-559320E2418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9" y="8644"/>
              <a:ext cx="9114" cy="4201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pic>
          <p:nvPicPr>
            <p:cNvPr id="24" name="Picture 11">
              <a:extLst>
                <a:ext uri="{FF2B5EF4-FFF2-40B4-BE49-F238E27FC236}">
                  <a16:creationId xmlns:a16="http://schemas.microsoft.com/office/drawing/2014/main" id="{B5E5013A-650B-4FCE-85A0-3FE7ED55B4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53" y="8693"/>
              <a:ext cx="4535" cy="3413"/>
            </a:xfrm>
            <a:prstGeom prst="rect">
              <a:avLst/>
            </a:prstGeom>
            <a:noFill/>
          </p:spPr>
        </p:pic>
        <p:sp>
          <p:nvSpPr>
            <p:cNvPr id="25" name="Text Box 9">
              <a:extLst>
                <a:ext uri="{FF2B5EF4-FFF2-40B4-BE49-F238E27FC236}">
                  <a16:creationId xmlns:a16="http://schemas.microsoft.com/office/drawing/2014/main" id="{76F54F0B-6759-49BB-838D-83ABC54063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9" y="12083"/>
              <a:ext cx="4259" cy="5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00" i="1" dirty="0" bmk="_Toc396433048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Obrábění tvaru dutiny formy.</a:t>
              </a:r>
              <a:endParaRPr lang="cs-CZ" sz="800" i="1" dirty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1">
            <a:extLst>
              <a:ext uri="{FF2B5EF4-FFF2-40B4-BE49-F238E27FC236}">
                <a16:creationId xmlns:a16="http://schemas.microsoft.com/office/drawing/2014/main" id="{1381A347-405D-44CC-B954-3C62F11B8F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261110" y="3318776"/>
            <a:ext cx="3018667" cy="1669706"/>
            <a:chOff x="1419" y="8644"/>
            <a:chExt cx="9035" cy="4997"/>
          </a:xfrm>
        </p:grpSpPr>
        <p:sp>
          <p:nvSpPr>
            <p:cNvPr id="27" name="AutoShape 4">
              <a:extLst>
                <a:ext uri="{FF2B5EF4-FFF2-40B4-BE49-F238E27FC236}">
                  <a16:creationId xmlns:a16="http://schemas.microsoft.com/office/drawing/2014/main" id="{2B3465D2-E1B9-4E8C-89DE-F7E81094D23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9" y="8644"/>
              <a:ext cx="9035" cy="4997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pic>
          <p:nvPicPr>
            <p:cNvPr id="28" name="Picture 3">
              <a:extLst>
                <a:ext uri="{FF2B5EF4-FFF2-40B4-BE49-F238E27FC236}">
                  <a16:creationId xmlns:a16="http://schemas.microsoft.com/office/drawing/2014/main" id="{CDD59EB6-46A5-4F14-8563-3317C0E40C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60" y="8752"/>
              <a:ext cx="5953" cy="4368"/>
            </a:xfrm>
            <a:prstGeom prst="rect">
              <a:avLst/>
            </a:prstGeom>
            <a:noFill/>
          </p:spPr>
        </p:pic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A0370276-DBB4-4BF5-86EB-071D3DC21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5" y="13183"/>
              <a:ext cx="8762" cy="4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00" i="1" dirty="0" bmk="_Toc396433049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2,5 D obrábění</a:t>
              </a:r>
              <a:endParaRPr lang="cs-CZ" sz="135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1">
            <a:extLst>
              <a:ext uri="{FF2B5EF4-FFF2-40B4-BE49-F238E27FC236}">
                <a16:creationId xmlns:a16="http://schemas.microsoft.com/office/drawing/2014/main" id="{AADF9E1C-CDE1-4F14-99D2-C3D65AA511D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072873" y="3313120"/>
            <a:ext cx="2793744" cy="1657385"/>
            <a:chOff x="1419" y="8644"/>
            <a:chExt cx="9035" cy="5361"/>
          </a:xfrm>
        </p:grpSpPr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id="{43C37837-B99A-4F95-8AF9-8290F67BD76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9" y="8644"/>
              <a:ext cx="9035" cy="5361"/>
            </a:xfrm>
            <a:prstGeom prst="rect">
              <a:avLst/>
            </a:prstGeom>
            <a:noFill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cs-CZ" sz="1050"/>
            </a:p>
          </p:txBody>
        </p:sp>
        <p:pic>
          <p:nvPicPr>
            <p:cNvPr id="32" name="Picture 3">
              <a:extLst>
                <a:ext uri="{FF2B5EF4-FFF2-40B4-BE49-F238E27FC236}">
                  <a16:creationId xmlns:a16="http://schemas.microsoft.com/office/drawing/2014/main" id="{3120E9A5-D0B8-465F-8030-7881023585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50" y="8774"/>
              <a:ext cx="5947" cy="4689"/>
            </a:xfrm>
            <a:prstGeom prst="rect">
              <a:avLst/>
            </a:prstGeom>
            <a:noFill/>
          </p:spPr>
        </p:pic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B028745C-E54C-4A9B-AA68-A43023E5A9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5" y="13547"/>
              <a:ext cx="8762" cy="45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ctr" defTabSz="685800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sz="800" i="1" dirty="0" bmk="_Toc396433050">
                  <a:solidFill>
                    <a:schemeClr val="tx1"/>
                  </a:solidFill>
                  <a:ea typeface="Times New Roman" pitchFamily="18" charset="0"/>
                  <a:cs typeface="Times New Roman" pitchFamily="18" charset="0"/>
                </a:rPr>
                <a:t>Elektroerozívně obrobený díl vstřikovací formy</a:t>
              </a:r>
              <a:endParaRPr lang="cs-CZ" sz="525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defTabSz="685800" eaLnBrk="0" fontAlgn="base">
                <a:spcBef>
                  <a:spcPct val="0"/>
                </a:spcBef>
                <a:spcAft>
                  <a:spcPct val="0"/>
                </a:spcAft>
              </a:pPr>
              <a:endParaRPr lang="cs-CZ" sz="135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7890" name="Picture 2" descr="NELPLAST | Injection molding">
            <a:extLst>
              <a:ext uri="{FF2B5EF4-FFF2-40B4-BE49-F238E27FC236}">
                <a16:creationId xmlns:a16="http://schemas.microsoft.com/office/drawing/2014/main" id="{4CABB101-F805-46F2-BF97-50FBA017B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715" y="3216904"/>
            <a:ext cx="2561591" cy="171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ovéPole 34">
            <a:extLst>
              <a:ext uri="{FF2B5EF4-FFF2-40B4-BE49-F238E27FC236}">
                <a16:creationId xmlns:a16="http://schemas.microsoft.com/office/drawing/2014/main" id="{2AE47246-A4F2-4816-B203-BBB529611065}"/>
              </a:ext>
            </a:extLst>
          </p:cNvPr>
          <p:cNvSpPr txBox="1"/>
          <p:nvPr/>
        </p:nvSpPr>
        <p:spPr>
          <a:xfrm>
            <a:off x="6569243" y="4792031"/>
            <a:ext cx="76655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Montáž formy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5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696331" name="Rectangle 11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696337" name="Rectangle 1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697350" name="Rectangle 6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697357" name="Rectangle 13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698373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828D1142-FD98-494D-8867-C5406AC5CB8E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Výroba formy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AFFF8626-5857-44B8-B4CE-D02EE09B953C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7E3FCE3-6A7B-48C0-B0E2-59E782ADAD18}"/>
              </a:ext>
            </a:extLst>
          </p:cNvPr>
          <p:cNvSpPr txBox="1">
            <a:spLocks/>
          </p:cNvSpPr>
          <p:nvPr/>
        </p:nvSpPr>
        <p:spPr>
          <a:xfrm>
            <a:off x="251999" y="1543051"/>
            <a:ext cx="8118278" cy="766396"/>
          </a:xfr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cs-CZ" dirty="0"/>
              <a:t> montáž / demontáž	800 – 1000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CAD + CAM	1200 – 1600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příprava materiálu	800 – 1000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erodování		1600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drátořez</a:t>
            </a:r>
            <a:r>
              <a:rPr lang="cs-CZ" dirty="0"/>
              <a:t>		2000 – 3000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frézování		800 – 1000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soustružení	800 – 1000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vrtání a vyvrtávání	800 – 1000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frézování CNC	2500 – 3000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leštění		1500 – 2500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tušírování</a:t>
            </a:r>
            <a:r>
              <a:rPr lang="cs-CZ" dirty="0"/>
              <a:t>		1500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algn="just">
              <a:buFont typeface="Arial" pitchFamily="34" charset="0"/>
              <a:buChar char="•"/>
            </a:pPr>
            <a:r>
              <a:rPr lang="cs-CZ" dirty="0"/>
              <a:t> navařování	3000 </a:t>
            </a:r>
            <a:r>
              <a:rPr lang="cs-CZ" dirty="0" err="1"/>
              <a:t>kč</a:t>
            </a:r>
            <a:r>
              <a:rPr lang="cs-CZ" dirty="0"/>
              <a:t>/h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31750" name="Picture 6" descr="Source Plastic Mold Design ABS NYLON New Products injection moulding die on  m.alibaba.com">
            <a:extLst>
              <a:ext uri="{FF2B5EF4-FFF2-40B4-BE49-F238E27FC236}">
                <a16:creationId xmlns:a16="http://schemas.microsoft.com/office/drawing/2014/main" id="{8CB4FA2E-96CE-4FF2-93E0-FD3616109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514" y="708984"/>
            <a:ext cx="4113383" cy="411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9" name="Rectangle 7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sp>
        <p:nvSpPr>
          <p:cNvPr id="695336" name="Rectangle 40"/>
          <p:cNvSpPr>
            <a:spLocks noChangeArrowheads="1"/>
          </p:cNvSpPr>
          <p:nvPr/>
        </p:nvSpPr>
        <p:spPr bwMode="auto">
          <a:xfrm>
            <a:off x="1143001" y="-115416"/>
            <a:ext cx="1385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1050"/>
          </a:p>
        </p:txBody>
      </p:sp>
      <p:pic>
        <p:nvPicPr>
          <p:cNvPr id="44" name="Picture 2" descr="Quick Mold Change System and Air Clamps">
            <a:extLst>
              <a:ext uri="{FF2B5EF4-FFF2-40B4-BE49-F238E27FC236}">
                <a16:creationId xmlns:a16="http://schemas.microsoft.com/office/drawing/2014/main" id="{5D33D701-E464-4B6E-9067-3F4942BDF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81"/>
          <a:stretch/>
        </p:blipFill>
        <p:spPr bwMode="auto">
          <a:xfrm>
            <a:off x="4896953" y="1187356"/>
            <a:ext cx="3811822" cy="29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Upínka, volně nastavitelná Mechanické upínací prvky HWS 110 | Meusburger">
            <a:extLst>
              <a:ext uri="{FF2B5EF4-FFF2-40B4-BE49-F238E27FC236}">
                <a16:creationId xmlns:a16="http://schemas.microsoft.com/office/drawing/2014/main" id="{668AC23D-7F1B-4185-9BAC-C2C49DC5E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7" t="2443" r="30744" b="4561"/>
          <a:stretch/>
        </p:blipFill>
        <p:spPr bwMode="auto">
          <a:xfrm>
            <a:off x="234531" y="1356755"/>
            <a:ext cx="1148405" cy="148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Upínka pro vstřikovací lisy Mechanické upínací prvky HWS 100 | Meusburger">
            <a:extLst>
              <a:ext uri="{FF2B5EF4-FFF2-40B4-BE49-F238E27FC236}">
                <a16:creationId xmlns:a16="http://schemas.microsoft.com/office/drawing/2014/main" id="{5D359B90-B336-4717-B9EC-3E9D501AC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1" t="5916" r="26198" b="6614"/>
          <a:stretch/>
        </p:blipFill>
        <p:spPr bwMode="auto">
          <a:xfrm>
            <a:off x="196446" y="3046690"/>
            <a:ext cx="1522357" cy="146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itle 4">
            <a:extLst>
              <a:ext uri="{FF2B5EF4-FFF2-40B4-BE49-F238E27FC236}">
                <a16:creationId xmlns:a16="http://schemas.microsoft.com/office/drawing/2014/main" id="{1593EF06-0AA1-4DBC-9A20-19C620344386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Systém upnutí forem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48" name="Text Placeholder 5">
            <a:extLst>
              <a:ext uri="{FF2B5EF4-FFF2-40B4-BE49-F238E27FC236}">
                <a16:creationId xmlns:a16="http://schemas.microsoft.com/office/drawing/2014/main" id="{558A1ACF-DBC8-4B23-A818-63DB8BCE81F9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  <p:pic>
        <p:nvPicPr>
          <p:cNvPr id="30726" name="Picture 6" descr="Bore Clamp B 1.481 | Contact ROEMHELD">
            <a:extLst>
              <a:ext uri="{FF2B5EF4-FFF2-40B4-BE49-F238E27FC236}">
                <a16:creationId xmlns:a16="http://schemas.microsoft.com/office/drawing/2014/main" id="{DF37D0A3-701D-4D2B-AC7A-B0603FE84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8611" r="3905" b="9612"/>
          <a:stretch/>
        </p:blipFill>
        <p:spPr bwMode="auto">
          <a:xfrm>
            <a:off x="2235418" y="1455033"/>
            <a:ext cx="1900385" cy="124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Quick Mold Change Solutions – Mechanical Clamping System – LHS">
            <a:extLst>
              <a:ext uri="{FF2B5EF4-FFF2-40B4-BE49-F238E27FC236}">
                <a16:creationId xmlns:a16="http://schemas.microsoft.com/office/drawing/2014/main" id="{8ED81BA7-9491-447A-9BFD-379DED3CC3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23948" r="15914" b="19927"/>
          <a:stretch/>
        </p:blipFill>
        <p:spPr bwMode="auto">
          <a:xfrm>
            <a:off x="1851787" y="2894492"/>
            <a:ext cx="2741515" cy="19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ovéPole 50">
            <a:extLst>
              <a:ext uri="{FF2B5EF4-FFF2-40B4-BE49-F238E27FC236}">
                <a16:creationId xmlns:a16="http://schemas.microsoft.com/office/drawing/2014/main" id="{44DE8794-09F5-42A4-B287-9C1D4F8FB04E}"/>
              </a:ext>
            </a:extLst>
          </p:cNvPr>
          <p:cNvSpPr txBox="1"/>
          <p:nvPr/>
        </p:nvSpPr>
        <p:spPr>
          <a:xfrm>
            <a:off x="432035" y="4589015"/>
            <a:ext cx="100380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Mechanické upínky</a:t>
            </a:r>
          </a:p>
        </p:txBody>
      </p: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B3EEE9C4-A3B9-41A8-AA6B-FE1DE1D542A5}"/>
              </a:ext>
            </a:extLst>
          </p:cNvPr>
          <p:cNvSpPr txBox="1"/>
          <p:nvPr/>
        </p:nvSpPr>
        <p:spPr>
          <a:xfrm>
            <a:off x="3090027" y="2700463"/>
            <a:ext cx="992579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Hydraulické upínky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908C3F65-F55E-4A0A-A755-4D9ACD900E8A}"/>
              </a:ext>
            </a:extLst>
          </p:cNvPr>
          <p:cNvSpPr txBox="1"/>
          <p:nvPr/>
        </p:nvSpPr>
        <p:spPr>
          <a:xfrm>
            <a:off x="3621099" y="4687171"/>
            <a:ext cx="126348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Bajonetové rychloupínání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48FD7FEB-9598-44C1-835C-BBC5C62D9B9C}"/>
              </a:ext>
            </a:extLst>
          </p:cNvPr>
          <p:cNvSpPr txBox="1"/>
          <p:nvPr/>
        </p:nvSpPr>
        <p:spPr>
          <a:xfrm>
            <a:off x="6591024" y="4248949"/>
            <a:ext cx="95090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Magnetické desky</a:t>
            </a:r>
          </a:p>
        </p:txBody>
      </p:sp>
    </p:spTree>
    <p:extLst>
      <p:ext uri="{BB962C8B-B14F-4D97-AF65-F5344CB8AC3E}">
        <p14:creationId xmlns:p14="http://schemas.microsoft.com/office/powerpoint/2010/main" val="1534107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E6B1C1-900E-C94C-B7F9-DE5CD093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394649010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2105" y="1071553"/>
            <a:ext cx="3671888" cy="2412206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36952" y="1194434"/>
            <a:ext cx="2784893" cy="191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cs-CZ" sz="1200" b="1" u="sng" dirty="0">
                <a:solidFill>
                  <a:srgbClr val="006600"/>
                </a:solidFill>
              </a:rPr>
              <a:t>Hlavní součásti vstřikovacích forem: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cs-CZ" sz="1050" b="1" dirty="0"/>
              <a:t>  Tvarové dutiny formy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cs-CZ" sz="1050" b="1" dirty="0"/>
              <a:t>  Vtoková soustava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cs-CZ" sz="1050" b="1" dirty="0"/>
              <a:t>  Temperační systém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cs-CZ" sz="1050" b="1" dirty="0"/>
              <a:t>  Vyhazovací mechanismus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cs-CZ" sz="1050" b="1" dirty="0"/>
              <a:t>  Středící a spojovací součásti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cs-CZ" sz="1050" b="1" dirty="0"/>
              <a:t>  Upínací části na rám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61022" y="4273142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 sz="105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4031480" y="1260861"/>
            <a:ext cx="0" cy="810816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sz="1050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4031480" y="2071677"/>
            <a:ext cx="404813" cy="5357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sz="1050"/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4031480" y="2476490"/>
            <a:ext cx="0" cy="809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sz="1050"/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 flipV="1">
            <a:off x="4031480" y="2421721"/>
            <a:ext cx="404813" cy="54769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sz="1050"/>
          </a:p>
        </p:txBody>
      </p:sp>
      <p:sp>
        <p:nvSpPr>
          <p:cNvPr id="17" name="Arc 10"/>
          <p:cNvSpPr>
            <a:spLocks/>
          </p:cNvSpPr>
          <p:nvPr/>
        </p:nvSpPr>
        <p:spPr bwMode="auto">
          <a:xfrm flipH="1">
            <a:off x="4410100" y="2125255"/>
            <a:ext cx="40481" cy="3238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306"/>
              <a:gd name="T1" fmla="*/ 0 h 21600"/>
              <a:gd name="T2" fmla="*/ 16306 w 16306"/>
              <a:gd name="T3" fmla="*/ 7434 h 21600"/>
              <a:gd name="T4" fmla="*/ 0 w 1630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06" h="21600" fill="none" extrusionOk="0">
                <a:moveTo>
                  <a:pt x="-1" y="0"/>
                </a:moveTo>
                <a:cubicBezTo>
                  <a:pt x="6255" y="0"/>
                  <a:pt x="12203" y="2711"/>
                  <a:pt x="16305" y="7434"/>
                </a:cubicBezTo>
              </a:path>
              <a:path w="16306" h="21600" stroke="0" extrusionOk="0">
                <a:moveTo>
                  <a:pt x="-1" y="0"/>
                </a:moveTo>
                <a:cubicBezTo>
                  <a:pt x="6255" y="0"/>
                  <a:pt x="12203" y="2711"/>
                  <a:pt x="16305" y="7434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sz="1050"/>
          </a:p>
        </p:txBody>
      </p:sp>
      <p:sp>
        <p:nvSpPr>
          <p:cNvPr id="18" name="Arc 11"/>
          <p:cNvSpPr>
            <a:spLocks/>
          </p:cNvSpPr>
          <p:nvPr/>
        </p:nvSpPr>
        <p:spPr bwMode="auto">
          <a:xfrm rot="18364627" flipH="1">
            <a:off x="4477370" y="2137757"/>
            <a:ext cx="269081" cy="460772"/>
          </a:xfrm>
          <a:custGeom>
            <a:avLst/>
            <a:gdLst>
              <a:gd name="G0" fmla="+- 0 0 0"/>
              <a:gd name="G1" fmla="+- 19361 0 0"/>
              <a:gd name="G2" fmla="+- 21600 0 0"/>
              <a:gd name="T0" fmla="*/ 9577 w 16306"/>
              <a:gd name="T1" fmla="*/ 0 h 19361"/>
              <a:gd name="T2" fmla="*/ 16306 w 16306"/>
              <a:gd name="T3" fmla="*/ 5195 h 19361"/>
              <a:gd name="T4" fmla="*/ 0 w 16306"/>
              <a:gd name="T5" fmla="*/ 19361 h 19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06" h="19361" fill="none" extrusionOk="0">
                <a:moveTo>
                  <a:pt x="9576" y="0"/>
                </a:moveTo>
                <a:cubicBezTo>
                  <a:pt x="12141" y="1268"/>
                  <a:pt x="14429" y="3034"/>
                  <a:pt x="16305" y="5195"/>
                </a:cubicBezTo>
              </a:path>
              <a:path w="16306" h="19361" stroke="0" extrusionOk="0">
                <a:moveTo>
                  <a:pt x="9576" y="0"/>
                </a:moveTo>
                <a:cubicBezTo>
                  <a:pt x="12141" y="1268"/>
                  <a:pt x="14429" y="3034"/>
                  <a:pt x="16305" y="5195"/>
                </a:cubicBezTo>
                <a:lnTo>
                  <a:pt x="0" y="19361"/>
                </a:lnTo>
                <a:close/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 sz="1050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005287" y="3230155"/>
            <a:ext cx="1345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4005287" y="1151324"/>
            <a:ext cx="134541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9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707631" y="3394461"/>
            <a:ext cx="94535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750">
                <a:solidFill>
                  <a:srgbClr val="FF0000"/>
                </a:solidFill>
              </a:rPr>
              <a:t>dělící rovina</a:t>
            </a: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4005287" y="3664733"/>
            <a:ext cx="0" cy="242888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 sz="1050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 flipH="1">
            <a:off x="2546772" y="3799274"/>
            <a:ext cx="1458515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cs-CZ" sz="1050"/>
          </a:p>
        </p:txBody>
      </p:sp>
      <p:sp>
        <p:nvSpPr>
          <p:cNvPr id="24" name="Line 17"/>
          <p:cNvSpPr>
            <a:spLocks noChangeShapeType="1"/>
          </p:cNvSpPr>
          <p:nvPr/>
        </p:nvSpPr>
        <p:spPr bwMode="auto">
          <a:xfrm>
            <a:off x="4005287" y="3799274"/>
            <a:ext cx="944166" cy="0"/>
          </a:xfrm>
          <a:prstGeom prst="line">
            <a:avLst/>
          </a:prstGeom>
          <a:noFill/>
          <a:ln w="9525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 sz="1050"/>
          </a:p>
        </p:txBody>
      </p:sp>
      <p:sp>
        <p:nvSpPr>
          <p:cNvPr id="25" name="Text Box 18"/>
          <p:cNvSpPr txBox="1">
            <a:spLocks noChangeArrowheads="1"/>
          </p:cNvSpPr>
          <p:nvPr/>
        </p:nvSpPr>
        <p:spPr bwMode="auto">
          <a:xfrm>
            <a:off x="4085946" y="3489852"/>
            <a:ext cx="1539478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50" dirty="0"/>
              <a:t>pevná část </a:t>
            </a:r>
          </a:p>
          <a:p>
            <a:pPr>
              <a:spcBef>
                <a:spcPct val="50000"/>
              </a:spcBef>
            </a:pPr>
            <a:r>
              <a:rPr lang="cs-CZ" sz="1050" dirty="0"/>
              <a:t>(tvárnice)</a:t>
            </a:r>
          </a:p>
        </p:txBody>
      </p:sp>
      <p:sp>
        <p:nvSpPr>
          <p:cNvPr id="26" name="Text Box 19"/>
          <p:cNvSpPr txBox="1">
            <a:spLocks noChangeArrowheads="1"/>
          </p:cNvSpPr>
          <p:nvPr/>
        </p:nvSpPr>
        <p:spPr bwMode="auto">
          <a:xfrm>
            <a:off x="2708697" y="3556386"/>
            <a:ext cx="1539478" cy="496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50" dirty="0"/>
              <a:t>pohyblivá část </a:t>
            </a:r>
          </a:p>
          <a:p>
            <a:pPr>
              <a:spcBef>
                <a:spcPct val="50000"/>
              </a:spcBef>
            </a:pPr>
            <a:r>
              <a:rPr lang="cs-CZ" sz="1050" dirty="0"/>
              <a:t>(tvárník)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5797156" y="3197778"/>
            <a:ext cx="2411033" cy="717216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sz="1050" i="1" dirty="0"/>
              <a:t>Forma dává tavenině po ochlazení výsledný tvar a rozměry výrobku, při zachování požadovaných fyzikálních a mechanických vlastnosti výrobku !</a:t>
            </a:r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3946243" y="3623594"/>
            <a:ext cx="85697" cy="308908"/>
          </a:xfrm>
          <a:prstGeom prst="downArrow">
            <a:avLst>
              <a:gd name="adj1" fmla="val 50000"/>
              <a:gd name="adj2" fmla="val 183456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 lIns="67500" tIns="35100" rIns="67500" bIns="35100" anchor="ctr">
            <a:spAutoFit/>
          </a:bodyPr>
          <a:lstStyle/>
          <a:p>
            <a:endParaRPr lang="cs-CZ" sz="1050"/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1247779" y="4295564"/>
            <a:ext cx="6000792" cy="394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7500" tIns="35100" rIns="67500" bIns="351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cs-CZ" sz="1050" i="1" dirty="0"/>
              <a:t>Dělící rovina bývá zpravidla rovnoběžná s upínáním formy. Může však být i šikmá nebo různě tvarovaná. Nepřesnosti v dělící rovině mají za následek vznik přetoků, zvětšení rozměrů výstřiků.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2E2046D0-5663-49D1-A08B-2B90403E66CD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Vstřikovací forma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870546FF-2CEB-4A59-8E4B-EA14CA6C49CF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491295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1547813" y="1207295"/>
          <a:ext cx="4112419" cy="264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10971429" imgH="7060317" progId="">
                  <p:embed/>
                </p:oleObj>
              </mc:Choice>
              <mc:Fallback>
                <p:oleObj name="Image" r:id="rId3" imgW="10971429" imgH="7060317" progId="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207295"/>
                        <a:ext cx="4112419" cy="2646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815012" y="1166814"/>
            <a:ext cx="1834754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solidFill>
                  <a:srgbClr val="008000"/>
                </a:solidFill>
                <a:latin typeface="Arial" pitchFamily="34" charset="0"/>
              </a:rPr>
              <a:t>UPÍNACÍ DESKA</a:t>
            </a:r>
          </a:p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750" dirty="0">
                <a:latin typeface="Arial" pitchFamily="34" charset="0"/>
              </a:rPr>
              <a:t>k uchycení formy na pevnou část vstřikovacího stroje</a:t>
            </a:r>
            <a:endParaRPr lang="cs-CZ" sz="1350" dirty="0">
              <a:latin typeface="Arial" pitchFamily="34" charset="0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>
            <a:off x="5436394" y="1383507"/>
            <a:ext cx="377429" cy="270272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oval" w="med" len="med"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>
            <a:off x="5543550" y="2989660"/>
            <a:ext cx="325041" cy="21550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oval" w="med" len="med"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813822" y="2803151"/>
            <a:ext cx="1999059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solidFill>
                  <a:srgbClr val="008000"/>
                </a:solidFill>
                <a:latin typeface="Arial" pitchFamily="34" charset="0"/>
              </a:rPr>
              <a:t>IZOLAČNÍ DESKA</a:t>
            </a:r>
          </a:p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750" dirty="0">
                <a:latin typeface="Arial" pitchFamily="34" charset="0"/>
              </a:rPr>
              <a:t>snižuje tepelné ztráty přestupem tepla z formy do stroje</a:t>
            </a:r>
            <a:endParaRPr lang="cs-CZ" sz="1350" dirty="0">
              <a:latin typeface="Arial" pitchFamily="34" charset="0"/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387079" y="3907633"/>
            <a:ext cx="1510903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solidFill>
                  <a:srgbClr val="008000"/>
                </a:solidFill>
                <a:latin typeface="Arial" pitchFamily="34" charset="0"/>
              </a:rPr>
              <a:t>UPÍNACÍ DESKA</a:t>
            </a:r>
          </a:p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750" dirty="0">
                <a:latin typeface="Arial" pitchFamily="34" charset="0"/>
              </a:rPr>
              <a:t>k uchycení formy na pohyblivou část vstřikovacího stroje</a:t>
            </a:r>
            <a:endParaRPr lang="cs-CZ" sz="1350" dirty="0">
              <a:latin typeface="Arial" pitchFamily="34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2844404" y="3690938"/>
            <a:ext cx="269081" cy="27027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oval" w="med" len="med"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5543550" y="2125266"/>
            <a:ext cx="325041" cy="215504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oval" w="med" len="med"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5813822" y="1954235"/>
            <a:ext cx="1999059" cy="42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solidFill>
                  <a:srgbClr val="008000"/>
                </a:solidFill>
                <a:latin typeface="Arial" pitchFamily="34" charset="0"/>
              </a:rPr>
              <a:t>STŘEDÍCÍ KROUŽEK</a:t>
            </a:r>
          </a:p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750" dirty="0">
                <a:latin typeface="Arial" pitchFamily="34" charset="0"/>
              </a:rPr>
              <a:t>k </a:t>
            </a:r>
            <a:r>
              <a:rPr lang="cs-CZ" sz="750" dirty="0" err="1">
                <a:latin typeface="Arial" pitchFamily="34" charset="0"/>
              </a:rPr>
              <a:t>nastředění</a:t>
            </a:r>
            <a:r>
              <a:rPr lang="cs-CZ" sz="750" dirty="0">
                <a:latin typeface="Arial" pitchFamily="34" charset="0"/>
              </a:rPr>
              <a:t> formy na upínací desku a k zajištění souososti formy a trysky</a:t>
            </a:r>
            <a:endParaRPr lang="cs-CZ" sz="1350" dirty="0">
              <a:latin typeface="Arial" pitchFamily="34" charset="0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930395" y="3921061"/>
            <a:ext cx="1999060" cy="311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solidFill>
                  <a:srgbClr val="008000"/>
                </a:solidFill>
                <a:latin typeface="Arial" pitchFamily="34" charset="0"/>
              </a:rPr>
              <a:t>KOTEVNÍ DESKA</a:t>
            </a:r>
          </a:p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750" dirty="0">
                <a:latin typeface="Arial" pitchFamily="34" charset="0"/>
              </a:rPr>
              <a:t>k upevnění tvářecích částí formy</a:t>
            </a:r>
            <a:endParaRPr lang="cs-CZ" sz="1350" dirty="0">
              <a:latin typeface="Arial" pitchFamily="34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 flipV="1">
            <a:off x="4733926" y="3583782"/>
            <a:ext cx="270272" cy="3238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oval" w="med" len="med"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 flipV="1">
            <a:off x="4248151" y="3475435"/>
            <a:ext cx="756047" cy="432197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oval" w="med" len="med"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3545682" y="1221582"/>
            <a:ext cx="540544" cy="471488"/>
          </a:xfrm>
          <a:prstGeom prst="line">
            <a:avLst/>
          </a:prstGeom>
          <a:ln w="12700">
            <a:headEnd/>
            <a:tailEnd type="diamond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1385888" y="1051323"/>
            <a:ext cx="2591991" cy="375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latin typeface="Arial" pitchFamily="34" charset="0"/>
              </a:rPr>
              <a:t>VRACECÍ KOLÍK</a:t>
            </a:r>
          </a:p>
          <a:p>
            <a:pPr algn="r" defTabSz="685800" fontAlgn="base" hangingPunct="1">
              <a:spcBef>
                <a:spcPts val="450"/>
              </a:spcBef>
              <a:spcAft>
                <a:spcPct val="0"/>
              </a:spcAft>
            </a:pPr>
            <a:r>
              <a:rPr lang="cs-CZ" sz="750" dirty="0">
                <a:latin typeface="Arial" pitchFamily="34" charset="0"/>
              </a:rPr>
              <a:t>pro návrat vyhazovací desky do výchozí pozice</a:t>
            </a:r>
            <a:endParaRPr lang="cs-CZ" sz="1350" dirty="0">
              <a:latin typeface="Arial" pitchFamily="34" charset="0"/>
            </a:endParaRPr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>
            <a:off x="3059907" y="1221582"/>
            <a:ext cx="1026319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V="1">
            <a:off x="3600451" y="2895601"/>
            <a:ext cx="592931" cy="1081088"/>
          </a:xfrm>
          <a:prstGeom prst="line">
            <a:avLst/>
          </a:prstGeom>
          <a:ln w="12700">
            <a:headEnd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3393273" y="3964791"/>
            <a:ext cx="1134666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latin typeface="Arial" pitchFamily="34" charset="0"/>
              </a:rPr>
              <a:t>TVAROVÉ JÁDRO</a:t>
            </a:r>
          </a:p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endParaRPr lang="cs-CZ" sz="135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562088" y="2788445"/>
            <a:ext cx="1134665" cy="7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solidFill>
                  <a:srgbClr val="008000"/>
                </a:solidFill>
                <a:latin typeface="Arial" pitchFamily="34" charset="0"/>
              </a:rPr>
              <a:t>DORAZ STROJE</a:t>
            </a:r>
          </a:p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750" dirty="0">
                <a:latin typeface="Arial" pitchFamily="34" charset="0"/>
              </a:rPr>
              <a:t>pro přesné vymezení dráhy pohyblivé části formy</a:t>
            </a:r>
          </a:p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endParaRPr lang="cs-CZ" sz="1350" dirty="0">
              <a:latin typeface="Arial" pitchFamily="34" charset="0"/>
            </a:endParaRPr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 flipV="1">
            <a:off x="4410075" y="1059657"/>
            <a:ext cx="485775" cy="9715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oval" w="med" len="med"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V="1">
            <a:off x="4248150" y="1059657"/>
            <a:ext cx="647700" cy="97155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 type="oval" w="med" len="med"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3982637" y="811812"/>
            <a:ext cx="2752726" cy="63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solidFill>
                  <a:srgbClr val="008000"/>
                </a:solidFill>
                <a:latin typeface="Arial" pitchFamily="34" charset="0"/>
              </a:rPr>
              <a:t>TVAROVÁ VLOŽKA – TVÁRNÍK, TVÁRNICE</a:t>
            </a:r>
          </a:p>
          <a:p>
            <a:pPr algn="just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750" b="1" dirty="0">
                <a:latin typeface="Arial" pitchFamily="34" charset="0"/>
              </a:rPr>
              <a:t>část formy, které se přímo stýkají s materiálem a udělují mu požadovaný tvar</a:t>
            </a:r>
          </a:p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endParaRPr lang="cs-CZ" sz="135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H="1">
            <a:off x="5436394" y="1815704"/>
            <a:ext cx="432197" cy="323850"/>
          </a:xfrm>
          <a:prstGeom prst="line">
            <a:avLst/>
          </a:prstGeom>
          <a:ln w="12700">
            <a:headEnd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92" name="Text Box 24"/>
          <p:cNvSpPr txBox="1">
            <a:spLocks noChangeArrowheads="1"/>
          </p:cNvSpPr>
          <p:nvPr/>
        </p:nvSpPr>
        <p:spPr bwMode="auto">
          <a:xfrm>
            <a:off x="5813823" y="1645445"/>
            <a:ext cx="1134665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latin typeface="Arial" pitchFamily="34" charset="0"/>
              </a:rPr>
              <a:t>JEHLOVÝ VENTIL</a:t>
            </a:r>
          </a:p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endParaRPr lang="cs-CZ" sz="1350" dirty="0">
              <a:latin typeface="Arial" pitchFamily="34" charset="0"/>
            </a:endParaRP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H="1">
            <a:off x="5381626" y="2516982"/>
            <a:ext cx="432197" cy="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oval" w="med" len="med"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5813822" y="2400719"/>
            <a:ext cx="1999059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solidFill>
                  <a:srgbClr val="008000"/>
                </a:solidFill>
                <a:latin typeface="Arial" pitchFamily="34" charset="0"/>
              </a:rPr>
              <a:t>VTOKOVÁ VLOŽKA</a:t>
            </a:r>
          </a:p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endParaRPr lang="cs-CZ" sz="135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H="1" flipV="1">
            <a:off x="4572000" y="2895601"/>
            <a:ext cx="1296591" cy="809625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oval" w="med" len="med"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5841230" y="3623500"/>
            <a:ext cx="1999059" cy="40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solidFill>
                  <a:srgbClr val="008000"/>
                </a:solidFill>
                <a:latin typeface="Arial" pitchFamily="34" charset="0"/>
              </a:rPr>
              <a:t>HORKÉ TRYSKY</a:t>
            </a:r>
          </a:p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endParaRPr lang="cs-CZ" sz="135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V="1">
            <a:off x="3168253" y="3003947"/>
            <a:ext cx="756047" cy="1187054"/>
          </a:xfrm>
          <a:prstGeom prst="line">
            <a:avLst/>
          </a:prstGeom>
          <a:ln w="12700">
            <a:headEnd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798" name="Text Box 30"/>
          <p:cNvSpPr txBox="1">
            <a:spLocks noChangeArrowheads="1"/>
          </p:cNvSpPr>
          <p:nvPr/>
        </p:nvSpPr>
        <p:spPr bwMode="auto">
          <a:xfrm>
            <a:off x="3006329" y="4179106"/>
            <a:ext cx="1458515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latin typeface="Arial" pitchFamily="34" charset="0"/>
              </a:rPr>
              <a:t>VYHAZOVACÍ KOLÍKY</a:t>
            </a:r>
            <a:endParaRPr lang="cs-CZ" sz="1350" dirty="0">
              <a:latin typeface="Arial" pitchFamily="34" charset="0"/>
            </a:endParaRPr>
          </a:p>
        </p:txBody>
      </p:sp>
      <p:sp>
        <p:nvSpPr>
          <p:cNvPr id="32799" name="Line 31"/>
          <p:cNvSpPr>
            <a:spLocks noChangeShapeType="1"/>
          </p:cNvSpPr>
          <p:nvPr/>
        </p:nvSpPr>
        <p:spPr bwMode="auto">
          <a:xfrm flipV="1">
            <a:off x="2519363" y="2678907"/>
            <a:ext cx="756047" cy="917972"/>
          </a:xfrm>
          <a:prstGeom prst="line">
            <a:avLst/>
          </a:prstGeom>
          <a:ln w="12700">
            <a:headEnd/>
            <a:tailEnd type="oval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cs-CZ" sz="1050"/>
          </a:p>
        </p:txBody>
      </p:sp>
      <p:sp>
        <p:nvSpPr>
          <p:cNvPr id="32800" name="Text Box 32"/>
          <p:cNvSpPr txBox="1">
            <a:spLocks noChangeArrowheads="1"/>
          </p:cNvSpPr>
          <p:nvPr/>
        </p:nvSpPr>
        <p:spPr bwMode="auto">
          <a:xfrm>
            <a:off x="1372777" y="3555215"/>
            <a:ext cx="1270397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825" b="1" dirty="0">
                <a:latin typeface="Arial" pitchFamily="34" charset="0"/>
              </a:rPr>
              <a:t>VYHAZOVACÍ DESKA</a:t>
            </a:r>
            <a:endParaRPr lang="cs-CZ" sz="1350" dirty="0">
              <a:latin typeface="Arial" pitchFamily="34" charset="0"/>
            </a:endParaRPr>
          </a:p>
        </p:txBody>
      </p: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1359717" y="4444456"/>
            <a:ext cx="64805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1050" b="1" u="sng" dirty="0">
                <a:solidFill>
                  <a:schemeClr val="tx1"/>
                </a:solidFill>
              </a:rPr>
              <a:t>Další prvky forem</a:t>
            </a:r>
            <a:r>
              <a:rPr lang="cs-CZ" sz="1050" dirty="0">
                <a:solidFill>
                  <a:schemeClr val="tx1"/>
                </a:solidFill>
              </a:rPr>
              <a:t>:  </a:t>
            </a:r>
            <a:r>
              <a:rPr lang="cs-CZ" sz="1050" b="1" dirty="0">
                <a:solidFill>
                  <a:srgbClr val="008000"/>
                </a:solidFill>
              </a:rPr>
              <a:t>vodící části</a:t>
            </a:r>
            <a:r>
              <a:rPr lang="cs-CZ" sz="1050" dirty="0">
                <a:solidFill>
                  <a:schemeClr val="tx1"/>
                </a:solidFill>
              </a:rPr>
              <a:t>, </a:t>
            </a:r>
            <a:r>
              <a:rPr lang="cs-CZ" sz="1050" b="1" dirty="0" err="1">
                <a:solidFill>
                  <a:srgbClr val="006600"/>
                </a:solidFill>
              </a:rPr>
              <a:t>mezidesky</a:t>
            </a:r>
            <a:r>
              <a:rPr lang="cs-CZ" sz="1050" dirty="0">
                <a:solidFill>
                  <a:srgbClr val="006600"/>
                </a:solidFill>
              </a:rPr>
              <a:t>, </a:t>
            </a:r>
            <a:r>
              <a:rPr lang="cs-CZ" sz="1050" b="1" dirty="0">
                <a:solidFill>
                  <a:srgbClr val="006600"/>
                </a:solidFill>
              </a:rPr>
              <a:t>rozpěrky</a:t>
            </a:r>
            <a:r>
              <a:rPr lang="cs-CZ" sz="1050" dirty="0">
                <a:solidFill>
                  <a:srgbClr val="006600"/>
                </a:solidFill>
              </a:rPr>
              <a:t> </a:t>
            </a:r>
            <a:r>
              <a:rPr lang="cs-CZ" sz="1050" dirty="0">
                <a:solidFill>
                  <a:schemeClr val="tx1"/>
                </a:solidFill>
              </a:rPr>
              <a:t>vymezující mezeru mezi upínací deskou  a formou pro správnou </a:t>
            </a:r>
            <a:r>
              <a:rPr lang="cs-CZ" sz="1050" dirty="0" err="1">
                <a:solidFill>
                  <a:schemeClr val="tx1"/>
                </a:solidFill>
              </a:rPr>
              <a:t>fci</a:t>
            </a:r>
            <a:r>
              <a:rPr lang="cs-CZ" sz="1050" dirty="0">
                <a:solidFill>
                  <a:schemeClr val="tx1"/>
                </a:solidFill>
              </a:rPr>
              <a:t>. vyhazovacího mechanismu, </a:t>
            </a:r>
            <a:r>
              <a:rPr lang="cs-CZ" sz="1050" b="1" dirty="0">
                <a:solidFill>
                  <a:srgbClr val="008000"/>
                </a:solidFill>
              </a:rPr>
              <a:t>opěrné desky </a:t>
            </a:r>
            <a:r>
              <a:rPr lang="cs-CZ" sz="1050" dirty="0">
                <a:solidFill>
                  <a:schemeClr val="tx1"/>
                </a:solidFill>
              </a:rPr>
              <a:t>k podložení tvářecích částí formy, zabraňující zamačkávání TK a TCE do upínacích desek, </a:t>
            </a:r>
            <a:r>
              <a:rPr lang="cs-CZ" sz="1050" b="1" dirty="0" err="1">
                <a:solidFill>
                  <a:srgbClr val="0070C0"/>
                </a:solidFill>
              </a:rPr>
              <a:t>temperační</a:t>
            </a:r>
            <a:r>
              <a:rPr lang="cs-CZ" sz="1050" b="1" dirty="0">
                <a:solidFill>
                  <a:srgbClr val="0070C0"/>
                </a:solidFill>
              </a:rPr>
              <a:t> kanály</a:t>
            </a:r>
            <a:r>
              <a:rPr lang="cs-CZ" sz="1050" dirty="0">
                <a:solidFill>
                  <a:schemeClr val="tx1"/>
                </a:solidFill>
              </a:rPr>
              <a:t>, apod.</a:t>
            </a:r>
          </a:p>
        </p:txBody>
      </p:sp>
      <p:graphicFrame>
        <p:nvGraphicFramePr>
          <p:cNvPr id="32802" name="Object 34"/>
          <p:cNvGraphicFramePr>
            <a:graphicFrameLocks noChangeAspect="1"/>
          </p:cNvGraphicFramePr>
          <p:nvPr/>
        </p:nvGraphicFramePr>
        <p:xfrm>
          <a:off x="6984223" y="3589742"/>
          <a:ext cx="54292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1447619" imgH="1752381" progId="">
                  <p:embed/>
                </p:oleObj>
              </mc:Choice>
              <mc:Fallback>
                <p:oleObj name="Image" r:id="rId5" imgW="1447619" imgH="1752381" progId="">
                  <p:embed/>
                  <p:pic>
                    <p:nvPicPr>
                      <p:cNvPr id="32802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4223" y="3589742"/>
                        <a:ext cx="54292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6929455" y="4238632"/>
            <a:ext cx="648890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sz="9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výstřik</a:t>
            </a:r>
            <a:endParaRPr lang="cs-CZ" sz="1350" dirty="0">
              <a:latin typeface="Arial" pitchFamily="34" charset="0"/>
            </a:endParaRPr>
          </a:p>
        </p:txBody>
      </p:sp>
      <p:sp>
        <p:nvSpPr>
          <p:cNvPr id="44" name="Title 4">
            <a:extLst>
              <a:ext uri="{FF2B5EF4-FFF2-40B4-BE49-F238E27FC236}">
                <a16:creationId xmlns:a16="http://schemas.microsoft.com/office/drawing/2014/main" id="{542DE5D3-EADB-40FC-87B1-999B72147BDA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Vstřikovací forma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45" name="Text Placeholder 5">
            <a:extLst>
              <a:ext uri="{FF2B5EF4-FFF2-40B4-BE49-F238E27FC236}">
                <a16:creationId xmlns:a16="http://schemas.microsoft.com/office/drawing/2014/main" id="{3CA25118-1252-4F02-8AEB-B71C5A707218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424" y="1661634"/>
            <a:ext cx="4512213" cy="281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Skupina 18"/>
          <p:cNvGrpSpPr/>
          <p:nvPr/>
        </p:nvGrpSpPr>
        <p:grpSpPr>
          <a:xfrm>
            <a:off x="4846128" y="777913"/>
            <a:ext cx="3602734" cy="1623920"/>
            <a:chOff x="1619672" y="3573016"/>
            <a:chExt cx="5411459" cy="2525266"/>
          </a:xfrm>
        </p:grpSpPr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9672" y="3573016"/>
              <a:ext cx="5272755" cy="2525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ovéPole 15"/>
            <p:cNvSpPr txBox="1"/>
            <p:nvPr/>
          </p:nvSpPr>
          <p:spPr>
            <a:xfrm>
              <a:off x="2555776" y="3645024"/>
              <a:ext cx="1317536" cy="358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dirty="0"/>
                <a:t>vtokový kužel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2555776" y="4365104"/>
              <a:ext cx="1490896" cy="358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dirty="0"/>
                <a:t>rozváděcí kanál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012159" y="5517232"/>
              <a:ext cx="1018972" cy="3589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900" dirty="0"/>
                <a:t>ústí vtoku</a:t>
              </a:r>
            </a:p>
          </p:txBody>
        </p:sp>
      </p:grpSp>
      <p:pic>
        <p:nvPicPr>
          <p:cNvPr id="20" name="Obrázek 19" descr="cold runner.jpg"/>
          <p:cNvPicPr>
            <a:picLocks noChangeAspect="1"/>
          </p:cNvPicPr>
          <p:nvPr/>
        </p:nvPicPr>
        <p:blipFill>
          <a:blip r:embed="rId5" cstate="print"/>
          <a:srcRect l="9177" t="48868" r="7665" b="2468"/>
          <a:stretch>
            <a:fillRect/>
          </a:stretch>
        </p:blipFill>
        <p:spPr>
          <a:xfrm>
            <a:off x="5718255" y="2911200"/>
            <a:ext cx="2052228" cy="1604470"/>
          </a:xfrm>
          <a:prstGeom prst="rect">
            <a:avLst/>
          </a:prstGeom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13E99D93-E859-411E-8372-D3A7C7FE48D6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Vtokový systém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34D219B-94BF-48FF-83FD-8EF42D3897D4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 l="5622" t="18446" r="46679" b="34755"/>
          <a:stretch>
            <a:fillRect/>
          </a:stretch>
        </p:blipFill>
        <p:spPr bwMode="auto">
          <a:xfrm>
            <a:off x="365064" y="1585052"/>
            <a:ext cx="3790450" cy="232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/>
          <a:srcRect l="5172" t="27086" r="46679" b="26115"/>
          <a:stretch>
            <a:fillRect/>
          </a:stretch>
        </p:blipFill>
        <p:spPr bwMode="auto">
          <a:xfrm>
            <a:off x="4790472" y="1486485"/>
            <a:ext cx="3988464" cy="2422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ovéPole 21"/>
          <p:cNvSpPr txBox="1"/>
          <p:nvPr/>
        </p:nvSpPr>
        <p:spPr>
          <a:xfrm>
            <a:off x="1074892" y="4279100"/>
            <a:ext cx="2430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cap="all" dirty="0">
                <a:solidFill>
                  <a:schemeClr val="tx2">
                    <a:lumMod val="75000"/>
                  </a:schemeClr>
                </a:solidFill>
              </a:rPr>
              <a:t>špatně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757537" y="4279099"/>
            <a:ext cx="2430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cap="all" dirty="0">
                <a:solidFill>
                  <a:schemeClr val="tx2">
                    <a:lumMod val="75000"/>
                  </a:schemeClr>
                </a:solidFill>
              </a:rPr>
              <a:t>dobře</a:t>
            </a: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1DAAA22B-3EAA-4AED-8523-2AA76E12B745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Vtokový systém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7D79328F-2278-40DD-A50A-81A9C7727F5C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36" y="951570"/>
            <a:ext cx="1914098" cy="161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8730" y="978824"/>
            <a:ext cx="1675508" cy="1620000"/>
          </a:xfrm>
          <a:prstGeom prst="rect">
            <a:avLst/>
          </a:prstGeom>
          <a:noFill/>
        </p:spPr>
      </p:pic>
      <p:pic>
        <p:nvPicPr>
          <p:cNvPr id="11268" name="Picture 4" descr="banánový vtok rozmě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17694" y="2841780"/>
            <a:ext cx="1498071" cy="1620000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8114" y="2841780"/>
            <a:ext cx="1605072" cy="1620000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9" y="2895786"/>
            <a:ext cx="887972" cy="1620000"/>
          </a:xfrm>
          <a:prstGeom prst="rect">
            <a:avLst/>
          </a:prstGeom>
          <a:noFill/>
        </p:spPr>
      </p:pic>
      <p:sp>
        <p:nvSpPr>
          <p:cNvPr id="32" name="TextovéPole 31"/>
          <p:cNvSpPr txBox="1"/>
          <p:nvPr/>
        </p:nvSpPr>
        <p:spPr>
          <a:xfrm>
            <a:off x="2846507" y="2571750"/>
            <a:ext cx="67037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filmové ústí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5382090" y="2571750"/>
            <a:ext cx="98937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boční tunelové ústí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2195736" y="4515966"/>
            <a:ext cx="78579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banánové ústí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4083454" y="4515966"/>
            <a:ext cx="68159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talířové ústí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6068262" y="4515966"/>
            <a:ext cx="83067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deštníkové ústí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 l="64475" t="30515" r="19752" b="35032"/>
          <a:stretch>
            <a:fillRect/>
          </a:stretch>
        </p:blipFill>
        <p:spPr bwMode="auto">
          <a:xfrm>
            <a:off x="6624228" y="1599643"/>
            <a:ext cx="1026114" cy="12601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7" name="TextovéPole 16"/>
          <p:cNvSpPr txBox="1"/>
          <p:nvPr/>
        </p:nvSpPr>
        <p:spPr>
          <a:xfrm>
            <a:off x="6847378" y="2927145"/>
            <a:ext cx="679994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bodové ústí</a:t>
            </a:r>
          </a:p>
        </p:txBody>
      </p:sp>
      <p:sp>
        <p:nvSpPr>
          <p:cNvPr id="18" name="Title 4">
            <a:extLst>
              <a:ext uri="{FF2B5EF4-FFF2-40B4-BE49-F238E27FC236}">
                <a16:creationId xmlns:a16="http://schemas.microsoft.com/office/drawing/2014/main" id="{B3B7891E-4757-436C-B2F8-32981A823D37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Vtokový systém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EABB458F-B301-489D-8F8A-CBBB7F394FF0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46" name="Text Box 9"/>
          <p:cNvSpPr txBox="1">
            <a:spLocks noChangeArrowheads="1"/>
          </p:cNvSpPr>
          <p:nvPr/>
        </p:nvSpPr>
        <p:spPr bwMode="auto">
          <a:xfrm>
            <a:off x="220164" y="1312081"/>
            <a:ext cx="2518190" cy="21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Aft>
                <a:spcPts val="450"/>
              </a:spcAft>
            </a:pPr>
            <a:r>
              <a:rPr lang="cs-CZ" sz="1050" b="1" dirty="0">
                <a:solidFill>
                  <a:srgbClr val="008000"/>
                </a:solidFill>
              </a:rPr>
              <a:t>Výhody</a:t>
            </a:r>
            <a:r>
              <a:rPr lang="cs-CZ" sz="1050" dirty="0"/>
              <a:t> </a:t>
            </a:r>
          </a:p>
          <a:p>
            <a:pPr indent="130969" algn="just">
              <a:buFont typeface="Wingdings" pitchFamily="2" charset="2"/>
              <a:buChar char="§"/>
            </a:pPr>
            <a:r>
              <a:rPr lang="cs-CZ" sz="1200" dirty="0"/>
              <a:t> úspora materiálu</a:t>
            </a:r>
          </a:p>
          <a:p>
            <a:pPr indent="130969" algn="just">
              <a:buFont typeface="Wingdings" pitchFamily="2" charset="2"/>
              <a:buChar char="§"/>
            </a:pPr>
            <a:r>
              <a:rPr lang="cs-CZ" sz="1200" dirty="0"/>
              <a:t> menší tlaková ztráta</a:t>
            </a:r>
          </a:p>
          <a:p>
            <a:pPr indent="130969" algn="just">
              <a:buFont typeface="Wingdings" pitchFamily="2" charset="2"/>
              <a:buChar char="§"/>
            </a:pPr>
            <a:r>
              <a:rPr lang="cs-CZ" sz="1200" dirty="0"/>
              <a:t> více možností umístění ústí vtoku</a:t>
            </a:r>
          </a:p>
          <a:p>
            <a:pPr indent="130969" algn="just">
              <a:buFont typeface="Wingdings" pitchFamily="2" charset="2"/>
              <a:buChar char="§"/>
            </a:pPr>
            <a:r>
              <a:rPr lang="cs-CZ" sz="1200" dirty="0"/>
              <a:t> vyšší produktivita procesu </a:t>
            </a: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cs-CZ" sz="1200" b="1" dirty="0">
                <a:solidFill>
                  <a:srgbClr val="FF0000"/>
                </a:solidFill>
              </a:rPr>
              <a:t>Nevýhody</a:t>
            </a:r>
          </a:p>
          <a:p>
            <a:pPr indent="130969" algn="just">
              <a:buFont typeface="Wingdings" pitchFamily="2" charset="2"/>
              <a:buChar char="§"/>
            </a:pPr>
            <a:r>
              <a:rPr lang="cs-CZ" sz="1200" dirty="0"/>
              <a:t> vyšší počáteční investice</a:t>
            </a:r>
          </a:p>
          <a:p>
            <a:pPr indent="130969" algn="just">
              <a:buFont typeface="Wingdings" pitchFamily="2" charset="2"/>
              <a:buChar char="§"/>
            </a:pPr>
            <a:r>
              <a:rPr lang="cs-CZ" sz="1200" dirty="0"/>
              <a:t> složitější údržba</a:t>
            </a:r>
          </a:p>
          <a:p>
            <a:pPr algn="just">
              <a:spcBef>
                <a:spcPct val="50000"/>
              </a:spcBef>
              <a:buFont typeface="Arial" pitchFamily="34" charset="0"/>
              <a:buChar char="•"/>
            </a:pPr>
            <a:endParaRPr lang="cs-CZ" sz="900" b="1" dirty="0">
              <a:solidFill>
                <a:srgbClr val="FF0000"/>
              </a:solidFill>
            </a:endParaRPr>
          </a:p>
        </p:txBody>
      </p:sp>
      <p:pic>
        <p:nvPicPr>
          <p:cNvPr id="47" name="Obrázek 46" descr="ory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588" y="3473608"/>
            <a:ext cx="2028288" cy="1416046"/>
          </a:xfrm>
          <a:prstGeom prst="rect">
            <a:avLst/>
          </a:prstGeom>
        </p:spPr>
      </p:pic>
      <p:sp>
        <p:nvSpPr>
          <p:cNvPr id="48" name="TextovéPole 47"/>
          <p:cNvSpPr txBox="1"/>
          <p:nvPr/>
        </p:nvSpPr>
        <p:spPr>
          <a:xfrm>
            <a:off x="714444" y="4912530"/>
            <a:ext cx="1124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Otevřené horké vtoky 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D54F4C36-BC45-44EC-946D-DADE71F09F25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>
                <a:solidFill>
                  <a:srgbClr val="999BA4"/>
                </a:solidFill>
              </a:rPr>
              <a:t>Vtokový systém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37" name="Text Placeholder 5">
            <a:extLst>
              <a:ext uri="{FF2B5EF4-FFF2-40B4-BE49-F238E27FC236}">
                <a16:creationId xmlns:a16="http://schemas.microsoft.com/office/drawing/2014/main" id="{1AAA8406-42AB-4961-9EDE-0D81FF51A284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  <p:pic>
        <p:nvPicPr>
          <p:cNvPr id="19458" name="Picture 2" descr="What is a hot runner? | Mold Masters">
            <a:extLst>
              <a:ext uri="{FF2B5EF4-FFF2-40B4-BE49-F238E27FC236}">
                <a16:creationId xmlns:a16="http://schemas.microsoft.com/office/drawing/2014/main" id="{DF718080-DDD5-4C9E-B834-91437D579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19" y="1063276"/>
            <a:ext cx="5234307" cy="289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1030546" y="4448374"/>
            <a:ext cx="1489510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hadice </a:t>
            </a:r>
            <a:r>
              <a:rPr lang="cs-CZ" sz="750" i="1" dirty="0" err="1"/>
              <a:t>temperačního</a:t>
            </a:r>
            <a:r>
              <a:rPr lang="cs-CZ" sz="750" i="1" dirty="0"/>
              <a:t> systému 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182124" y="1343486"/>
            <a:ext cx="3186354" cy="1096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5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cs-CZ" sz="1050" dirty="0"/>
              <a:t> </a:t>
            </a:r>
            <a:r>
              <a:rPr lang="cs-CZ" sz="1050" dirty="0" err="1"/>
              <a:t>temperační</a:t>
            </a:r>
            <a:r>
              <a:rPr lang="cs-CZ" sz="1050" dirty="0"/>
              <a:t> a řídící jednotka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 </a:t>
            </a:r>
            <a:r>
              <a:rPr lang="cs-CZ" sz="1050" dirty="0" err="1"/>
              <a:t>temperační</a:t>
            </a:r>
            <a:r>
              <a:rPr lang="cs-CZ" sz="1050" dirty="0"/>
              <a:t> kanály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 spojovací prvky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050" dirty="0"/>
              <a:t> </a:t>
            </a:r>
            <a:r>
              <a:rPr lang="cs-CZ" sz="1050" dirty="0" err="1"/>
              <a:t>temperační</a:t>
            </a:r>
            <a:r>
              <a:rPr lang="cs-CZ" sz="1050" dirty="0"/>
              <a:t> médium</a:t>
            </a:r>
          </a:p>
        </p:txBody>
      </p:sp>
      <p:pic>
        <p:nvPicPr>
          <p:cNvPr id="36" name="Obrázek 35" descr="temperá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0525" y="1981180"/>
            <a:ext cx="1786066" cy="2405722"/>
          </a:xfrm>
          <a:prstGeom prst="rect">
            <a:avLst/>
          </a:prstGeom>
        </p:spPr>
      </p:pic>
      <p:pic>
        <p:nvPicPr>
          <p:cNvPr id="37" name="Obrázek 36" descr="hadic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2296" y="2571750"/>
            <a:ext cx="2786010" cy="1541593"/>
          </a:xfrm>
          <a:prstGeom prst="rect">
            <a:avLst/>
          </a:prstGeom>
        </p:spPr>
      </p:pic>
      <p:pic>
        <p:nvPicPr>
          <p:cNvPr id="50" name="Obrázek 49" descr="mold-cooling-analysis-services-500x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922" y="1805224"/>
            <a:ext cx="2530045" cy="2581678"/>
          </a:xfrm>
          <a:prstGeom prst="rect">
            <a:avLst/>
          </a:prstGeom>
        </p:spPr>
      </p:pic>
      <p:sp>
        <p:nvSpPr>
          <p:cNvPr id="52" name="TextovéPole 51"/>
          <p:cNvSpPr txBox="1"/>
          <p:nvPr/>
        </p:nvSpPr>
        <p:spPr>
          <a:xfrm>
            <a:off x="3981275" y="4448374"/>
            <a:ext cx="98456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 err="1"/>
              <a:t>temperační</a:t>
            </a:r>
            <a:r>
              <a:rPr lang="cs-CZ" sz="750" i="1" dirty="0"/>
              <a:t> přístroj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6588397" y="4448374"/>
            <a:ext cx="96693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 err="1"/>
              <a:t>temperační</a:t>
            </a:r>
            <a:r>
              <a:rPr lang="cs-CZ" sz="750" i="1" dirty="0"/>
              <a:t> kanály</a:t>
            </a:r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56259153-7AB2-40C0-B1C6-A0B0567C8EC7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 err="1">
                <a:solidFill>
                  <a:srgbClr val="999BA4"/>
                </a:solidFill>
              </a:rPr>
              <a:t>Temperační</a:t>
            </a:r>
            <a:r>
              <a:rPr lang="cs-CZ" sz="2500" dirty="0">
                <a:solidFill>
                  <a:srgbClr val="999BA4"/>
                </a:solidFill>
              </a:rPr>
              <a:t> soustava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BFF49C2-7063-4D96-BFD6-450F0CC5BB52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571604" y="482189"/>
            <a:ext cx="35897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050" dirty="0"/>
          </a:p>
        </p:txBody>
      </p:sp>
      <p:sp>
        <p:nvSpPr>
          <p:cNvPr id="51" name="Obdélník 50"/>
          <p:cNvSpPr/>
          <p:nvPr/>
        </p:nvSpPr>
        <p:spPr>
          <a:xfrm>
            <a:off x="175804" y="1580413"/>
            <a:ext cx="3429000" cy="13747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b="1" dirty="0">
                <a:solidFill>
                  <a:srgbClr val="006600"/>
                </a:solidFill>
              </a:rPr>
              <a:t>Úkol </a:t>
            </a:r>
            <a:r>
              <a:rPr lang="cs-CZ" sz="1200" b="1" dirty="0" err="1">
                <a:solidFill>
                  <a:srgbClr val="006600"/>
                </a:solidFill>
              </a:rPr>
              <a:t>temperace</a:t>
            </a:r>
            <a:r>
              <a:rPr lang="cs-CZ" sz="1200" b="1" dirty="0">
                <a:solidFill>
                  <a:srgbClr val="006600"/>
                </a:solidFill>
              </a:rPr>
              <a:t>:</a:t>
            </a:r>
            <a:endParaRPr lang="cs-CZ" sz="1200" dirty="0">
              <a:solidFill>
                <a:srgbClr val="006600"/>
              </a:solidFill>
            </a:endParaRPr>
          </a:p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lang="cs-CZ" sz="1050" dirty="0"/>
              <a:t> ohřev formy na požadovanou teplotu a její stálost během procesu vstřikování</a:t>
            </a:r>
          </a:p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lang="cs-CZ" sz="1050" dirty="0"/>
              <a:t> zajistit rovnoměrné rozložení teploty formy po celém povrchu její dutiny </a:t>
            </a:r>
          </a:p>
          <a:p>
            <a:pPr>
              <a:spcAft>
                <a:spcPts val="450"/>
              </a:spcAft>
              <a:buFont typeface="Arial" pitchFamily="34" charset="0"/>
              <a:buChar char="•"/>
            </a:pPr>
            <a:r>
              <a:rPr lang="cs-CZ" sz="1050" dirty="0"/>
              <a:t> odvést teplo z dutiny formy naplněné taveninou tak, aby celý pracovní cyklus měl ekonomickou délku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5494491" y="4388809"/>
            <a:ext cx="178606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750" i="1" dirty="0"/>
              <a:t>příklad zapojení </a:t>
            </a:r>
            <a:r>
              <a:rPr lang="cs-CZ" sz="750" i="1" dirty="0" err="1"/>
              <a:t>temperačních</a:t>
            </a:r>
            <a:r>
              <a:rPr lang="cs-CZ" sz="750" i="1" dirty="0"/>
              <a:t> okruhů</a:t>
            </a:r>
          </a:p>
        </p:txBody>
      </p:sp>
      <p:pic>
        <p:nvPicPr>
          <p:cNvPr id="55" name="Obrázek 54" descr="PM_IMM_2013-10_K2013_Effizienz_Wasserbatter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2708" y="797906"/>
            <a:ext cx="4612017" cy="3458689"/>
          </a:xfrm>
          <a:prstGeom prst="rect">
            <a:avLst/>
          </a:prstGeom>
        </p:spPr>
      </p:pic>
      <p:sp>
        <p:nvSpPr>
          <p:cNvPr id="17" name="Title 4">
            <a:extLst>
              <a:ext uri="{FF2B5EF4-FFF2-40B4-BE49-F238E27FC236}">
                <a16:creationId xmlns:a16="http://schemas.microsoft.com/office/drawing/2014/main" id="{56259153-7AB2-40C0-B1C6-A0B0567C8EC7}"/>
              </a:ext>
            </a:extLst>
          </p:cNvPr>
          <p:cNvSpPr txBox="1">
            <a:spLocks/>
          </p:cNvSpPr>
          <p:nvPr/>
        </p:nvSpPr>
        <p:spPr>
          <a:xfrm>
            <a:off x="175804" y="770785"/>
            <a:ext cx="3959999" cy="5727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hangingPunct="1"/>
            <a:r>
              <a:rPr lang="cs-CZ" sz="2500" dirty="0" err="1">
                <a:solidFill>
                  <a:srgbClr val="999BA4"/>
                </a:solidFill>
              </a:rPr>
              <a:t>Temperační</a:t>
            </a:r>
            <a:r>
              <a:rPr lang="cs-CZ" sz="2500" dirty="0">
                <a:solidFill>
                  <a:srgbClr val="999BA4"/>
                </a:solidFill>
              </a:rPr>
              <a:t> soustava</a:t>
            </a:r>
            <a:endParaRPr lang="x-none" sz="2500" dirty="0">
              <a:solidFill>
                <a:srgbClr val="999BA4"/>
              </a:solidFill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3BFF49C2-7063-4D96-BFD6-450F0CC5BB52}"/>
              </a:ext>
            </a:extLst>
          </p:cNvPr>
          <p:cNvSpPr txBox="1">
            <a:spLocks/>
          </p:cNvSpPr>
          <p:nvPr/>
        </p:nvSpPr>
        <p:spPr>
          <a:xfrm>
            <a:off x="118800" y="155018"/>
            <a:ext cx="4036714" cy="55396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accent2">
                    <a:lumOff val="21764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l"/>
            <a:r>
              <a:rPr lang="cs-CZ" sz="1400" dirty="0">
                <a:solidFill>
                  <a:srgbClr val="999BA4"/>
                </a:solidFill>
              </a:rPr>
              <a:t>Technologie I</a:t>
            </a:r>
            <a:endParaRPr lang="x-none" sz="1400" dirty="0">
              <a:solidFill>
                <a:srgbClr val="999BA4"/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2999076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S TU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88B95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3334</TotalTime>
  <Words>774</Words>
  <Application>Microsoft Office PowerPoint</Application>
  <PresentationFormat>Předvádění na obrazovce (16:9)</PresentationFormat>
  <Paragraphs>176</Paragraphs>
  <Slides>17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Wingdings</vt:lpstr>
      <vt:lpstr>Simple Light</vt:lpstr>
      <vt:lpstr>Image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Owner</cp:lastModifiedBy>
  <cp:revision>187</cp:revision>
  <dcterms:modified xsi:type="dcterms:W3CDTF">2024-05-15T05:33:23Z</dcterms:modified>
</cp:coreProperties>
</file>