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8" r:id="rId4"/>
    <p:sldId id="290" r:id="rId5"/>
    <p:sldId id="291" r:id="rId6"/>
    <p:sldId id="292" r:id="rId7"/>
    <p:sldId id="293" r:id="rId8"/>
    <p:sldId id="294" r:id="rId9"/>
    <p:sldId id="295" r:id="rId10"/>
    <p:sldId id="296" r:id="rId11"/>
    <p:sldId id="297" r:id="rId12"/>
    <p:sldId id="298" r:id="rId13"/>
    <p:sldId id="299" r:id="rId14"/>
    <p:sldId id="300"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48"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6F829F-CD64-49B4-BF7E-914BF1F5696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0B35213-3BCA-4CE8-836C-AA64ECCD3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6D10F9B-F757-4CAB-9981-BBBFED344A8E}"/>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4CD5C7AE-3B88-4D3E-A04F-159F651A45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1B50E47-7045-4DFC-B3D8-01AB30EBF109}"/>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593694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BEB83C-2D9D-462C-99B4-238C981AE31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F63717B-735F-469E-848F-F5D4CCC3D1D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801885-34CC-44CD-8D81-C49FBB6C95AA}"/>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112A3C10-98E7-4623-B13F-BD26EC1D8A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6089B3-DB26-4A64-A2C8-446C96FFA946}"/>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205642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EB48046-4C7A-4B5F-9CD8-D6A9DC11168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A70AB21-9F0D-4D0B-95D9-28EE854900E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21AB85-F3BB-4816-B146-E17975529096}"/>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2F3BE357-3575-4429-9453-A5E7175CD2D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330DE5-46AB-46BE-B2A5-F211FFD1A127}"/>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334781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BC6AD4-7ED7-4A33-8AE0-E4BF160FDBF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1CADB9D-20E7-4C78-8136-77516AEA1FE1}"/>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A6AF80-AEDE-447B-9B8E-5E6B83464A62}"/>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BF40F8A7-FE25-4D07-99C0-D5053372ED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CF29CF-2A5B-40D8-A17E-1204AEE842E5}"/>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24430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393B44-3D31-4530-84EF-236326F95AA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D74C69A-356F-4A70-9DE9-7BD25135E3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1D89403-E010-45E3-9D31-291E9A9B2976}"/>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63FE1886-439A-4CF2-858E-E8520E23813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4ADE97-D29C-46C6-868E-9912EF65DAA5}"/>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117600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061471-138C-4FB5-A498-660449A01CE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647AF95-52FF-4751-9A30-E9A9982181A9}"/>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E26252ED-6582-48E6-B307-820729C0FC4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60674B-BE28-43D1-9EC8-F2C76F164F79}"/>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6" name="Zástupný symbol pro zápatí 5">
            <a:extLst>
              <a:ext uri="{FF2B5EF4-FFF2-40B4-BE49-F238E27FC236}">
                <a16:creationId xmlns:a16="http://schemas.microsoft.com/office/drawing/2014/main" id="{422742AC-F4D8-4EB3-B751-D10049DB43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C15E864-9D44-4324-A1E5-C3498912186B}"/>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239974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5DB65-FF4C-46BF-80C1-8E2501BCAC2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48AF9369-9634-4BE3-B729-6B0380F6DA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6E2B67C-8542-4DCF-AE5C-FD4E07CF0F72}"/>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29784E77-B2FA-4764-A7BE-05755300C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E23A113-648E-4AFB-8FDC-40F278B66D85}"/>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1BA1A7A-4C77-4E37-9761-A4108B7861BF}"/>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8" name="Zástupný symbol pro zápatí 7">
            <a:extLst>
              <a:ext uri="{FF2B5EF4-FFF2-40B4-BE49-F238E27FC236}">
                <a16:creationId xmlns:a16="http://schemas.microsoft.com/office/drawing/2014/main" id="{33357B6B-1DDE-4C25-B306-D357D46CA00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F97606D-86E3-43F2-A349-47D0FFF9F8A7}"/>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373843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7248A-66DD-4079-A55A-1E4C9055054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C1756FE-1DAD-4B4F-B217-0FBC102E7093}"/>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4" name="Zástupný symbol pro zápatí 3">
            <a:extLst>
              <a:ext uri="{FF2B5EF4-FFF2-40B4-BE49-F238E27FC236}">
                <a16:creationId xmlns:a16="http://schemas.microsoft.com/office/drawing/2014/main" id="{E9AC45A7-0452-4CBB-95DC-233E70F034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176B32E-9B8D-463C-8B62-4C0435F5CB62}"/>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97081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9600D3A-6646-46AE-9882-06B84D23BDA6}"/>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3" name="Zástupný symbol pro zápatí 2">
            <a:extLst>
              <a:ext uri="{FF2B5EF4-FFF2-40B4-BE49-F238E27FC236}">
                <a16:creationId xmlns:a16="http://schemas.microsoft.com/office/drawing/2014/main" id="{FE472203-2B8E-4965-92A7-1C3FDAC2C3C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0B1FD1C-10C5-48E2-9E4E-B028C3CF0321}"/>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72594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335DB8-B943-4364-AF8F-3A13924746A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B9CE29D-080F-42E5-9C83-A6232730F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D451E79-7121-4A4F-A3DF-325D9F7D0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F023C02-1860-4554-8DE2-98811351B5E9}"/>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6" name="Zástupný symbol pro zápatí 5">
            <a:extLst>
              <a:ext uri="{FF2B5EF4-FFF2-40B4-BE49-F238E27FC236}">
                <a16:creationId xmlns:a16="http://schemas.microsoft.com/office/drawing/2014/main" id="{54205FAA-0E9B-43D5-B860-73147654E4B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A48B7F0-4CAC-4C7C-9C15-985FC6E8E4CF}"/>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3639902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B69A95-B15E-43F1-A44C-2A5D0B76850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A6847BE-549B-4EBF-BBC1-021E8568B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248A67F-899E-44A6-B6A1-AF98DA7E9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F930F03-ECB8-48BC-B49D-66C99C0166BE}"/>
              </a:ext>
            </a:extLst>
          </p:cNvPr>
          <p:cNvSpPr>
            <a:spLocks noGrp="1"/>
          </p:cNvSpPr>
          <p:nvPr>
            <p:ph type="dt" sz="half" idx="10"/>
          </p:nvPr>
        </p:nvSpPr>
        <p:spPr/>
        <p:txBody>
          <a:bodyPr/>
          <a:lstStyle/>
          <a:p>
            <a:fld id="{E0809E1D-78BE-4DC1-8981-766BA1E70DC8}" type="datetimeFigureOut">
              <a:rPr lang="cs-CZ" smtClean="0"/>
              <a:t>04.07.2023</a:t>
            </a:fld>
            <a:endParaRPr lang="cs-CZ"/>
          </a:p>
        </p:txBody>
      </p:sp>
      <p:sp>
        <p:nvSpPr>
          <p:cNvPr id="6" name="Zástupný symbol pro zápatí 5">
            <a:extLst>
              <a:ext uri="{FF2B5EF4-FFF2-40B4-BE49-F238E27FC236}">
                <a16:creationId xmlns:a16="http://schemas.microsoft.com/office/drawing/2014/main" id="{9B78A9BA-2C95-4664-9739-1242951E93C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175EF7D-14F7-4FB2-AE8F-BCFB0AD24599}"/>
              </a:ext>
            </a:extLst>
          </p:cNvPr>
          <p:cNvSpPr>
            <a:spLocks noGrp="1"/>
          </p:cNvSpPr>
          <p:nvPr>
            <p:ph type="sldNum" sz="quarter" idx="12"/>
          </p:nvPr>
        </p:nvSpPr>
        <p:spPr/>
        <p:txBody>
          <a:bodyPr/>
          <a:lstStyle/>
          <a:p>
            <a:fld id="{7C9FA2B8-5C45-46C6-99D7-0B58DD257695}" type="slidenum">
              <a:rPr lang="cs-CZ" smtClean="0"/>
              <a:t>‹#›</a:t>
            </a:fld>
            <a:endParaRPr lang="cs-CZ"/>
          </a:p>
        </p:txBody>
      </p:sp>
    </p:spTree>
    <p:extLst>
      <p:ext uri="{BB962C8B-B14F-4D97-AF65-F5344CB8AC3E}">
        <p14:creationId xmlns:p14="http://schemas.microsoft.com/office/powerpoint/2010/main" val="59650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D3627C5-60D4-496E-8948-D5C4A0E56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46A711B4-57B4-4E28-9EE9-C67CB0AF23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7E7C83F-05A3-4EA2-8A76-0F53BF6936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09E1D-78BE-4DC1-8981-766BA1E70DC8}" type="datetimeFigureOut">
              <a:rPr lang="cs-CZ" smtClean="0"/>
              <a:t>04.07.2023</a:t>
            </a:fld>
            <a:endParaRPr lang="cs-CZ"/>
          </a:p>
        </p:txBody>
      </p:sp>
      <p:sp>
        <p:nvSpPr>
          <p:cNvPr id="5" name="Zástupný symbol pro zápatí 4">
            <a:extLst>
              <a:ext uri="{FF2B5EF4-FFF2-40B4-BE49-F238E27FC236}">
                <a16:creationId xmlns:a16="http://schemas.microsoft.com/office/drawing/2014/main" id="{4C5E15F5-563F-4084-A9D0-45B2620F7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E6D4EEF-F8DE-4DA0-A878-863DB036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FA2B8-5C45-46C6-99D7-0B58DD257695}" type="slidenum">
              <a:rPr lang="cs-CZ" smtClean="0"/>
              <a:t>‹#›</a:t>
            </a:fld>
            <a:endParaRPr lang="cs-CZ"/>
          </a:p>
        </p:txBody>
      </p:sp>
    </p:spTree>
    <p:extLst>
      <p:ext uri="{BB962C8B-B14F-4D97-AF65-F5344CB8AC3E}">
        <p14:creationId xmlns:p14="http://schemas.microsoft.com/office/powerpoint/2010/main" val="650878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hyperlink" Target="https://cs.khanacademy.org/science/physics/torque-angular-momentum/torque-tutorial/v/angular-momentum" TargetMode="External"/><Relationship Id="rId3" Type="http://schemas.openxmlformats.org/officeDocument/2006/relationships/image" Target="../media/image3.png"/><Relationship Id="rId7" Type="http://schemas.openxmlformats.org/officeDocument/2006/relationships/hyperlink" Target="https://cs.khanacademy.org/science/fyzika-mechanika/x55c156eef0bfca4e:mechanicka-prace-a-energie/x55c156eef0bfca4e:prace-a-energie/a/science/physics/linear-momentum/momentum-tutorial/v/introduction-to-momentum" TargetMode="External"/><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hyperlink" Target="https://cs.khanacademy.org/science/physics/work-and-energy/work-and-energy-tutorial/a/what-is-work"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hyperlink" Target="https://cs.khanacademy.org/science/physics/work-and-energy/work-and-energy-tutorial/a/what-is-thermal-energy" TargetMode="External"/><Relationship Id="rId3" Type="http://schemas.openxmlformats.org/officeDocument/2006/relationships/image" Target="../media/image3.png"/><Relationship Id="rId7" Type="http://schemas.openxmlformats.org/officeDocument/2006/relationships/hyperlink" Target="https://cs.khanacademy.org/science/physics/work-and-energy/work-and-energy-tutorial/a/what-is-gravitational-potential-energy" TargetMode="External"/><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hyperlink" Target="https://cs.khanacademy.org/science/fyzika-mechanika/x55c156eef0bfca4e:mechanicka-prace-a-energie/x55c156eef0bfca4e:prace-a-energie/a/(/science/physics/work-and-energy/work-and-energy-tutorial/a/what-is-kinetic-energy"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hyperlink" Target="https://cs.khanacademy.org/science/physics/work-and-energy/work-and-energy-tutorial/a/what-is-thermal-energy" TargetMode="External"/><Relationship Id="rId3" Type="http://schemas.openxmlformats.org/officeDocument/2006/relationships/image" Target="../media/image3.png"/><Relationship Id="rId7" Type="http://schemas.openxmlformats.org/officeDocument/2006/relationships/hyperlink" Target="https://cs.khanacademy.org/science/physics/work-and-energy/work-and-energy-tutorial/a/what-is-gravitational-potential-energy" TargetMode="External"/><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hyperlink" Target="https://cs.khanacademy.org/science/physics/work-and-energy/work-and-energy-tutorial/a/what-is-kinetic-energy" TargetMode="External"/><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hyperlink" Target="https://cs.khanacademy.org/science/physics/work-and-energy/work-and-energy-tutorial/v/conservative-forces"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939344" y="3234750"/>
            <a:ext cx="6400800" cy="746883"/>
          </a:xfrm>
        </p:spPr>
        <p:txBody>
          <a:bodyPr>
            <a:normAutofit/>
          </a:bodyPr>
          <a:lstStyle/>
          <a:p>
            <a:r>
              <a:rPr lang="cs-CZ" b="1" dirty="0">
                <a:solidFill>
                  <a:srgbClr val="7030A0"/>
                </a:solidFill>
              </a:rPr>
              <a:t>Fyzikální principy tvorby </a:t>
            </a:r>
            <a:r>
              <a:rPr lang="cs-CZ" b="1" dirty="0" err="1">
                <a:solidFill>
                  <a:srgbClr val="7030A0"/>
                </a:solidFill>
              </a:rPr>
              <a:t>nanovláken</a:t>
            </a:r>
            <a:r>
              <a:rPr lang="cs-CZ" b="1" dirty="0">
                <a:solidFill>
                  <a:srgbClr val="7030A0"/>
                </a:solidFill>
              </a:rPr>
              <a:t> pro FT 2022</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dirty="0">
                <a:solidFill>
                  <a:schemeClr val="tx1"/>
                </a:solidFill>
              </a:rPr>
              <a:t>doc. Ing. Pavel Pokorný, Ph.D.</a:t>
            </a: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2424" y="2579065"/>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3180502" y="1515051"/>
            <a:ext cx="6586227" cy="1384995"/>
          </a:xfrm>
          <a:prstGeom prst="rect">
            <a:avLst/>
          </a:prstGeom>
          <a:noFill/>
        </p:spPr>
        <p:txBody>
          <a:bodyPr wrap="non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A2: Rozvoj v oblasti distanční výuky, online výuky a </a:t>
            </a:r>
            <a:r>
              <a:rPr lang="cs-CZ" sz="1400" b="1" u="sng" dirty="0" err="1"/>
              <a:t>blended</a:t>
            </a:r>
            <a:r>
              <a:rPr lang="cs-CZ" sz="1400" b="1" u="sng" dirty="0"/>
              <a:t> learning</a:t>
            </a:r>
          </a:p>
          <a:p>
            <a:pPr algn="ctr"/>
            <a:endParaRPr lang="cs-CZ" sz="800" dirty="0"/>
          </a:p>
          <a:p>
            <a:pPr algn="ctr"/>
            <a:r>
              <a:rPr lang="cs-CZ" b="1" dirty="0"/>
              <a:t>NPO_TUL_MSMT-16598/2022</a:t>
            </a:r>
          </a:p>
          <a:p>
            <a:endParaRPr lang="cs-CZ" dirty="0"/>
          </a:p>
        </p:txBody>
      </p:sp>
      <p:pic>
        <p:nvPicPr>
          <p:cNvPr id="16" name="Obrázek 15" descr="https://opp.cuni.cz/OPP-85-version1-_npo1_252_67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5">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6">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Tree>
    <p:extLst>
      <p:ext uri="{BB962C8B-B14F-4D97-AF65-F5344CB8AC3E}">
        <p14:creationId xmlns:p14="http://schemas.microsoft.com/office/powerpoint/2010/main" val="1221957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77105740-9447-4281-BE94-EBD502EDB09E}"/>
                  </a:ext>
                </a:extLst>
              </p:cNvPr>
              <p:cNvSpPr txBox="1"/>
              <p:nvPr/>
            </p:nvSpPr>
            <p:spPr>
              <a:xfrm>
                <a:off x="707011" y="996996"/>
                <a:ext cx="11283884" cy="5170646"/>
              </a:xfrm>
              <a:prstGeom prst="rect">
                <a:avLst/>
              </a:prstGeom>
              <a:noFill/>
            </p:spPr>
            <p:txBody>
              <a:bodyPr wrap="square" rtlCol="0">
                <a:spAutoFit/>
              </a:bodyPr>
              <a:lstStyle/>
              <a:p>
                <a:pPr algn="ctr"/>
                <a:r>
                  <a:rPr lang="cs-CZ" sz="2400" b="1" dirty="0"/>
                  <a:t> Termodynamika</a:t>
                </a:r>
              </a:p>
              <a:p>
                <a:r>
                  <a:rPr lang="cs-CZ" sz="2400" dirty="0"/>
                  <a:t>Co to je termodynamika?</a:t>
                </a:r>
              </a:p>
              <a:p>
                <a:endParaRPr lang="cs-CZ" sz="2400" dirty="0"/>
              </a:p>
              <a:p>
                <a:r>
                  <a:rPr lang="cs-CZ" sz="2400" b="1" dirty="0"/>
                  <a:t>První věta termodynamická: </a:t>
                </a:r>
                <a:r>
                  <a:rPr lang="cs-CZ" sz="2400" i="1" dirty="0"/>
                  <a:t>Vnitřní energie soustavy se může zvýšit dodaným teplem nebo přidáním dalších částic a snížit soustavou vykonanou prací.</a:t>
                </a:r>
              </a:p>
              <a:p>
                <a:endParaRPr lang="cs-CZ" sz="2400" i="1" dirty="0"/>
              </a:p>
              <a:p>
                <a:pPr/>
                <a14:m>
                  <m:oMathPara xmlns:m="http://schemas.openxmlformats.org/officeDocument/2006/math">
                    <m:oMathParaPr>
                      <m:jc m:val="centerGroup"/>
                    </m:oMathParaPr>
                    <m:oMath xmlns:m="http://schemas.openxmlformats.org/officeDocument/2006/math">
                      <m:r>
                        <a:rPr lang="cs-CZ" sz="2400" b="1">
                          <a:latin typeface="Cambria Math" panose="02040503050406030204" pitchFamily="18" charset="0"/>
                        </a:rPr>
                        <m:t>𝐝</m:t>
                      </m:r>
                      <m:r>
                        <a:rPr lang="cs-CZ" sz="2400" b="1" i="1">
                          <a:latin typeface="Cambria Math" panose="02040503050406030204" pitchFamily="18" charset="0"/>
                        </a:rPr>
                        <m:t>𝑼</m:t>
                      </m:r>
                      <m:r>
                        <a:rPr lang="cs-CZ" sz="2400" b="1" i="1">
                          <a:latin typeface="Cambria Math" panose="02040503050406030204" pitchFamily="18" charset="0"/>
                        </a:rPr>
                        <m:t>=</m:t>
                      </m:r>
                      <m:r>
                        <a:rPr lang="cs-CZ" sz="2400" b="1">
                          <a:latin typeface="Cambria Math" panose="02040503050406030204" pitchFamily="18" charset="0"/>
                        </a:rPr>
                        <m:t>𝐝</m:t>
                      </m:r>
                      <m:r>
                        <a:rPr lang="cs-CZ" sz="2400" b="1" i="1">
                          <a:latin typeface="Cambria Math" panose="02040503050406030204" pitchFamily="18" charset="0"/>
                        </a:rPr>
                        <m:t>𝑸</m:t>
                      </m:r>
                      <m:r>
                        <a:rPr lang="cs-CZ" sz="2400" b="1" i="1">
                          <a:latin typeface="Cambria Math" panose="02040503050406030204" pitchFamily="18" charset="0"/>
                        </a:rPr>
                        <m:t>−</m:t>
                      </m:r>
                      <m:r>
                        <a:rPr lang="cs-CZ" sz="2400" b="1">
                          <a:latin typeface="Cambria Math" panose="02040503050406030204" pitchFamily="18" charset="0"/>
                        </a:rPr>
                        <m:t>𝐝</m:t>
                      </m:r>
                      <m:r>
                        <a:rPr lang="cs-CZ" sz="2400" b="1" i="1">
                          <a:latin typeface="Cambria Math" panose="02040503050406030204" pitchFamily="18" charset="0"/>
                        </a:rPr>
                        <m:t>𝑨</m:t>
                      </m:r>
                      <m:r>
                        <a:rPr lang="cs-CZ" sz="2400" b="1" i="1">
                          <a:latin typeface="Cambria Math" panose="02040503050406030204" pitchFamily="18" charset="0"/>
                        </a:rPr>
                        <m:t>+</m:t>
                      </m:r>
                      <m:r>
                        <a:rPr lang="cs-CZ" sz="2400" b="1">
                          <a:latin typeface="Cambria Math" panose="02040503050406030204" pitchFamily="18" charset="0"/>
                        </a:rPr>
                        <m:t>𝐝</m:t>
                      </m:r>
                      <m:sSub>
                        <m:sSubPr>
                          <m:ctrlPr>
                            <a:rPr lang="cs-CZ" sz="2400" b="1" i="1">
                              <a:latin typeface="Cambria Math" panose="02040503050406030204" pitchFamily="18" charset="0"/>
                            </a:rPr>
                          </m:ctrlPr>
                        </m:sSubPr>
                        <m:e>
                          <m:r>
                            <a:rPr lang="cs-CZ" sz="2400" b="1" i="1">
                              <a:latin typeface="Cambria Math" panose="02040503050406030204" pitchFamily="18" charset="0"/>
                            </a:rPr>
                            <m:t>𝑼</m:t>
                          </m:r>
                        </m:e>
                        <m:sub>
                          <m:r>
                            <a:rPr lang="cs-CZ" sz="2400" b="1" i="1">
                              <a:latin typeface="Cambria Math" panose="02040503050406030204" pitchFamily="18" charset="0"/>
                            </a:rPr>
                            <m:t>𝑵</m:t>
                          </m:r>
                        </m:sub>
                      </m:sSub>
                    </m:oMath>
                  </m:oMathPara>
                </a14:m>
                <a:endParaRPr lang="cs-CZ" sz="2400" b="1" i="1" dirty="0"/>
              </a:p>
              <a:p>
                <a:endParaRPr lang="cs-CZ" sz="2400" i="1" dirty="0"/>
              </a:p>
              <a:p>
                <a:r>
                  <a:rPr lang="cs-CZ" sz="2400" b="1" i="1" dirty="0" err="1"/>
                  <a:t>dU</a:t>
                </a:r>
                <a:r>
                  <a:rPr lang="cs-CZ" sz="2400" i="1" dirty="0"/>
                  <a:t> – vnitřní energie soustavy – úplný diferenciál</a:t>
                </a:r>
              </a:p>
              <a:p>
                <a:r>
                  <a:rPr lang="cs-CZ" sz="2400" b="1" i="1" dirty="0" err="1"/>
                  <a:t>dQ</a:t>
                </a:r>
                <a:r>
                  <a:rPr lang="cs-CZ" sz="2400" i="1" dirty="0"/>
                  <a:t> – dodané teplo – neúplný diferenciál</a:t>
                </a:r>
              </a:p>
              <a:p>
                <a:r>
                  <a:rPr lang="cs-CZ" sz="2400" b="1" i="1" dirty="0" err="1"/>
                  <a:t>dA</a:t>
                </a:r>
                <a:r>
                  <a:rPr lang="cs-CZ" sz="2400" i="1" dirty="0"/>
                  <a:t> – práce vykonaná soustavou – neúplný diferenciál</a:t>
                </a:r>
              </a:p>
              <a:p>
                <a:r>
                  <a:rPr lang="cs-CZ" sz="2400" b="1" i="1" dirty="0" err="1"/>
                  <a:t>dU</a:t>
                </a:r>
                <a:r>
                  <a:rPr lang="cs-CZ" sz="2400" b="1" i="1" baseline="-25000" dirty="0" err="1"/>
                  <a:t>N</a:t>
                </a:r>
                <a:r>
                  <a:rPr lang="cs-CZ" sz="2400" i="1" dirty="0"/>
                  <a:t> - vnitřní energie spojená se změnou počtu částic – neúplný diferenciál</a:t>
                </a:r>
              </a:p>
              <a:p>
                <a:pPr algn="ctr"/>
                <a:endParaRPr lang="cs-CZ" sz="2400" b="1" dirty="0"/>
              </a:p>
              <a:p>
                <a:endParaRPr lang="cs-CZ" dirty="0"/>
              </a:p>
            </p:txBody>
          </p:sp>
        </mc:Choice>
        <mc:Fallback>
          <p:sp>
            <p:nvSpPr>
              <p:cNvPr id="3" name="TextovéPole 2">
                <a:extLst>
                  <a:ext uri="{FF2B5EF4-FFF2-40B4-BE49-F238E27FC236}">
                    <a16:creationId xmlns:a16="http://schemas.microsoft.com/office/drawing/2014/main" id="{77105740-9447-4281-BE94-EBD502EDB09E}"/>
                  </a:ext>
                </a:extLst>
              </p:cNvPr>
              <p:cNvSpPr txBox="1">
                <a:spLocks noRot="1" noChangeAspect="1" noMove="1" noResize="1" noEditPoints="1" noAdjustHandles="1" noChangeArrowheads="1" noChangeShapeType="1" noTextEdit="1"/>
              </p:cNvSpPr>
              <p:nvPr/>
            </p:nvSpPr>
            <p:spPr>
              <a:xfrm>
                <a:off x="707011" y="996996"/>
                <a:ext cx="11283884" cy="5170646"/>
              </a:xfrm>
              <a:prstGeom prst="rect">
                <a:avLst/>
              </a:prstGeom>
              <a:blipFill>
                <a:blip r:embed="rId6"/>
                <a:stretch>
                  <a:fillRect l="-864" t="-943"/>
                </a:stretch>
              </a:blipFill>
            </p:spPr>
            <p:txBody>
              <a:bodyPr/>
              <a:lstStyle/>
              <a:p>
                <a:r>
                  <a:rPr lang="cs-CZ">
                    <a:noFill/>
                  </a:rPr>
                  <a:t> </a:t>
                </a:r>
              </a:p>
            </p:txBody>
          </p:sp>
        </mc:Fallback>
      </mc:AlternateContent>
    </p:spTree>
    <p:extLst>
      <p:ext uri="{BB962C8B-B14F-4D97-AF65-F5344CB8AC3E}">
        <p14:creationId xmlns:p14="http://schemas.microsoft.com/office/powerpoint/2010/main" val="322860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83CCD541-280B-467D-8124-944EA9200D90}"/>
                  </a:ext>
                </a:extLst>
              </p:cNvPr>
              <p:cNvSpPr txBox="1"/>
              <p:nvPr/>
            </p:nvSpPr>
            <p:spPr>
              <a:xfrm>
                <a:off x="641023" y="1189087"/>
                <a:ext cx="10793690" cy="3646126"/>
              </a:xfrm>
              <a:prstGeom prst="rect">
                <a:avLst/>
              </a:prstGeom>
              <a:noFill/>
            </p:spPr>
            <p:txBody>
              <a:bodyPr wrap="square" rtlCol="0">
                <a:spAutoFit/>
              </a:bodyPr>
              <a:lstStyle/>
              <a:p>
                <a:r>
                  <a:rPr lang="cs-CZ" sz="2400" b="1" dirty="0"/>
                  <a:t>Druhá věta termodynamická: </a:t>
                </a:r>
                <a:r>
                  <a:rPr lang="cs-CZ" sz="2400" i="1" dirty="0"/>
                  <a:t>Diferenciál tepla má integrační faktor. Je jím převrácená hodnota absolutní teploty. Nově vzniklou úplnou diferenciální formu nazýváme </a:t>
                </a:r>
                <a:r>
                  <a:rPr lang="cs-CZ" sz="2400" b="1" i="1" dirty="0"/>
                  <a:t>entropie</a:t>
                </a:r>
                <a:r>
                  <a:rPr lang="cs-CZ" sz="2400" i="1" dirty="0"/>
                  <a:t> a označujeme ji </a:t>
                </a:r>
                <a:r>
                  <a:rPr lang="cs-CZ" sz="2400" dirty="0" err="1"/>
                  <a:t>d</a:t>
                </a:r>
                <a:r>
                  <a:rPr lang="cs-CZ" sz="2400" i="1" dirty="0" err="1"/>
                  <a:t>S</a:t>
                </a:r>
                <a:r>
                  <a:rPr lang="cs-CZ" sz="2400" i="1" dirty="0"/>
                  <a:t>.</a:t>
                </a:r>
              </a:p>
              <a:p>
                <a:pPr/>
                <a14:m>
                  <m:oMathPara xmlns:m="http://schemas.openxmlformats.org/officeDocument/2006/math">
                    <m:oMathParaPr>
                      <m:jc m:val="centerGroup"/>
                    </m:oMathParaPr>
                    <m:oMath xmlns:m="http://schemas.openxmlformats.org/officeDocument/2006/math">
                      <m:r>
                        <a:rPr lang="cs-CZ" sz="2400" b="1">
                          <a:latin typeface="Cambria Math" panose="02040503050406030204" pitchFamily="18" charset="0"/>
                        </a:rPr>
                        <m:t>𝐝</m:t>
                      </m:r>
                      <m:r>
                        <a:rPr lang="cs-CZ" sz="2400" b="1" i="1">
                          <a:latin typeface="Cambria Math" panose="02040503050406030204" pitchFamily="18" charset="0"/>
                        </a:rPr>
                        <m:t>𝑺</m:t>
                      </m:r>
                      <m:r>
                        <a:rPr lang="cs-CZ" sz="2400" b="1" i="1">
                          <a:latin typeface="Cambria Math" panose="02040503050406030204" pitchFamily="18" charset="0"/>
                          <a:ea typeface="Cambria Math" panose="02040503050406030204" pitchFamily="18" charset="0"/>
                        </a:rPr>
                        <m:t>≡</m:t>
                      </m:r>
                      <m:f>
                        <m:fPr>
                          <m:ctrlPr>
                            <a:rPr lang="cs-CZ" sz="2400" b="1" i="1">
                              <a:latin typeface="Cambria Math" panose="02040503050406030204" pitchFamily="18" charset="0"/>
                              <a:ea typeface="Cambria Math" panose="02040503050406030204" pitchFamily="18" charset="0"/>
                            </a:rPr>
                          </m:ctrlPr>
                        </m:fPr>
                        <m:num>
                          <m:r>
                            <a:rPr lang="cs-CZ" sz="2400" b="1" i="1">
                              <a:latin typeface="Cambria Math" panose="02040503050406030204" pitchFamily="18" charset="0"/>
                              <a:ea typeface="Cambria Math" panose="02040503050406030204" pitchFamily="18" charset="0"/>
                            </a:rPr>
                            <m:t>𝟏</m:t>
                          </m:r>
                        </m:num>
                        <m:den>
                          <m:r>
                            <a:rPr lang="cs-CZ" sz="2400" b="1" i="1">
                              <a:latin typeface="Cambria Math" panose="02040503050406030204" pitchFamily="18" charset="0"/>
                              <a:ea typeface="Cambria Math" panose="02040503050406030204" pitchFamily="18" charset="0"/>
                            </a:rPr>
                            <m:t>𝑻</m:t>
                          </m:r>
                        </m:den>
                      </m:f>
                      <m:r>
                        <a:rPr lang="cs-CZ" sz="2400" b="1">
                          <a:latin typeface="Cambria Math" panose="02040503050406030204" pitchFamily="18" charset="0"/>
                          <a:ea typeface="Cambria Math" panose="02040503050406030204" pitchFamily="18" charset="0"/>
                        </a:rPr>
                        <m:t>𝐝</m:t>
                      </m:r>
                      <m:r>
                        <a:rPr lang="cs-CZ" sz="2400" b="1" i="1">
                          <a:latin typeface="Cambria Math" panose="02040503050406030204" pitchFamily="18" charset="0"/>
                          <a:ea typeface="Cambria Math" panose="02040503050406030204" pitchFamily="18" charset="0"/>
                        </a:rPr>
                        <m:t>𝑸</m:t>
                      </m:r>
                    </m:oMath>
                  </m:oMathPara>
                </a14:m>
                <a:endParaRPr lang="cs-CZ" sz="2400" b="1" i="1" dirty="0"/>
              </a:p>
              <a:p>
                <a:endParaRPr lang="cs-CZ" sz="2400" b="1" i="1" dirty="0"/>
              </a:p>
              <a:p>
                <a:r>
                  <a:rPr lang="cs-CZ" sz="2400" b="1" dirty="0"/>
                  <a:t>„Česky“: </a:t>
                </a:r>
                <a:r>
                  <a:rPr lang="cs-CZ" sz="2400" i="1" dirty="0"/>
                  <a:t>Neexistuje </a:t>
                </a:r>
                <a:r>
                  <a:rPr lang="cs-CZ" sz="2400" i="1" dirty="0" err="1"/>
                  <a:t>perpetum</a:t>
                </a:r>
                <a:r>
                  <a:rPr lang="cs-CZ" sz="2400" i="1" dirty="0"/>
                  <a:t> mobile druhého druhu (stroj trvale a cyklicky konající práci ochlazováním teplotní lázně). </a:t>
                </a:r>
              </a:p>
              <a:p>
                <a:r>
                  <a:rPr lang="cs-CZ" sz="2400" i="1" dirty="0"/>
                  <a:t>Entropie je jinak řečeno míra neuspořádanosti systému.</a:t>
                </a:r>
              </a:p>
              <a:p>
                <a:endParaRPr lang="cs-CZ" dirty="0"/>
              </a:p>
            </p:txBody>
          </p:sp>
        </mc:Choice>
        <mc:Fallback>
          <p:sp>
            <p:nvSpPr>
              <p:cNvPr id="3" name="TextovéPole 2">
                <a:extLst>
                  <a:ext uri="{FF2B5EF4-FFF2-40B4-BE49-F238E27FC236}">
                    <a16:creationId xmlns:a16="http://schemas.microsoft.com/office/drawing/2014/main" id="{83CCD541-280B-467D-8124-944EA9200D90}"/>
                  </a:ext>
                </a:extLst>
              </p:cNvPr>
              <p:cNvSpPr txBox="1">
                <a:spLocks noRot="1" noChangeAspect="1" noMove="1" noResize="1" noEditPoints="1" noAdjustHandles="1" noChangeArrowheads="1" noChangeShapeType="1" noTextEdit="1"/>
              </p:cNvSpPr>
              <p:nvPr/>
            </p:nvSpPr>
            <p:spPr>
              <a:xfrm>
                <a:off x="641023" y="1189087"/>
                <a:ext cx="10793690" cy="3646126"/>
              </a:xfrm>
              <a:prstGeom prst="rect">
                <a:avLst/>
              </a:prstGeom>
              <a:blipFill>
                <a:blip r:embed="rId6"/>
                <a:stretch>
                  <a:fillRect l="-847" t="-1338"/>
                </a:stretch>
              </a:blipFill>
            </p:spPr>
            <p:txBody>
              <a:bodyPr/>
              <a:lstStyle/>
              <a:p>
                <a:r>
                  <a:rPr lang="cs-CZ">
                    <a:noFill/>
                  </a:rPr>
                  <a:t> </a:t>
                </a:r>
              </a:p>
            </p:txBody>
          </p:sp>
        </mc:Fallback>
      </mc:AlternateContent>
    </p:spTree>
    <p:extLst>
      <p:ext uri="{BB962C8B-B14F-4D97-AF65-F5344CB8AC3E}">
        <p14:creationId xmlns:p14="http://schemas.microsoft.com/office/powerpoint/2010/main" val="170323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A90952FB-5670-4118-AFD1-1A6DCA1618EE}"/>
                  </a:ext>
                </a:extLst>
              </p:cNvPr>
              <p:cNvSpPr txBox="1"/>
              <p:nvPr/>
            </p:nvSpPr>
            <p:spPr>
              <a:xfrm>
                <a:off x="518474" y="1018517"/>
                <a:ext cx="11331019" cy="4636141"/>
              </a:xfrm>
              <a:prstGeom prst="rect">
                <a:avLst/>
              </a:prstGeom>
              <a:noFill/>
            </p:spPr>
            <p:txBody>
              <a:bodyPr wrap="square" rtlCol="0">
                <a:spAutoFit/>
              </a:bodyPr>
              <a:lstStyle/>
              <a:p>
                <a:r>
                  <a:rPr lang="cs-CZ" sz="2000" b="1" dirty="0"/>
                  <a:t>Entalpie </a:t>
                </a:r>
                <a:r>
                  <a:rPr lang="cs-CZ" sz="2000" b="1" i="1" dirty="0"/>
                  <a:t>H</a:t>
                </a:r>
              </a:p>
              <a:p>
                <a:endParaRPr lang="cs-CZ" sz="2000" b="1" i="1" dirty="0"/>
              </a:p>
              <a:p>
                <a:r>
                  <a:rPr lang="cs-CZ" sz="2000" dirty="0"/>
                  <a:t>Entropii a vnitřní energii soustavy můžeme doplnit o tzv. entalpii označovanou </a:t>
                </a:r>
                <a:r>
                  <a:rPr lang="cs-CZ" sz="2000" b="1" i="1" dirty="0"/>
                  <a:t>H</a:t>
                </a:r>
                <a:endParaRPr lang="cs-CZ" sz="2000" b="1" dirty="0"/>
              </a:p>
              <a:p>
                <a:pPr/>
                <a14:m>
                  <m:oMathPara xmlns:m="http://schemas.openxmlformats.org/officeDocument/2006/math">
                    <m:oMathParaPr>
                      <m:jc m:val="centerGroup"/>
                    </m:oMathParaPr>
                    <m:oMath xmlns:m="http://schemas.openxmlformats.org/officeDocument/2006/math">
                      <m:r>
                        <a:rPr lang="cs-CZ" sz="2000" b="1" i="1">
                          <a:latin typeface="Cambria Math" panose="02040503050406030204" pitchFamily="18" charset="0"/>
                        </a:rPr>
                        <m:t>𝒅𝑼</m:t>
                      </m:r>
                      <m:r>
                        <a:rPr lang="cs-CZ" sz="2000" b="1" i="1">
                          <a:latin typeface="Cambria Math" panose="02040503050406030204" pitchFamily="18" charset="0"/>
                        </a:rPr>
                        <m:t>=</m:t>
                      </m:r>
                      <m:r>
                        <a:rPr lang="cs-CZ" sz="2000" b="1" i="1">
                          <a:latin typeface="Cambria Math" panose="02040503050406030204" pitchFamily="18" charset="0"/>
                        </a:rPr>
                        <m:t>𝑻𝒅𝑺</m:t>
                      </m:r>
                      <m:r>
                        <a:rPr lang="cs-CZ" sz="2000" b="1" i="1">
                          <a:latin typeface="Cambria Math" panose="02040503050406030204" pitchFamily="18" charset="0"/>
                        </a:rPr>
                        <m:t>−</m:t>
                      </m:r>
                      <m:r>
                        <a:rPr lang="cs-CZ" sz="2000" b="1" i="1">
                          <a:latin typeface="Cambria Math" panose="02040503050406030204" pitchFamily="18" charset="0"/>
                        </a:rPr>
                        <m:t>𝒑𝒅𝑽</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ea typeface="Cambria Math" panose="02040503050406030204" pitchFamily="18" charset="0"/>
                            </a:rPr>
                            <m:t>𝝁</m:t>
                          </m:r>
                        </m:e>
                        <m:sub>
                          <m:r>
                            <a:rPr lang="cs-CZ" sz="2000" b="1" i="1">
                              <a:latin typeface="Cambria Math" panose="02040503050406030204" pitchFamily="18" charset="0"/>
                            </a:rPr>
                            <m:t>𝒌</m:t>
                          </m:r>
                        </m:sub>
                      </m:sSub>
                      <m:r>
                        <a:rPr lang="cs-CZ" sz="2000" b="1" i="1">
                          <a:latin typeface="Cambria Math" panose="02040503050406030204" pitchFamily="18" charset="0"/>
                        </a:rPr>
                        <m:t>𝐝</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oMath>
                  </m:oMathPara>
                </a14:m>
                <a:endParaRPr lang="cs-CZ" sz="2000" b="1" dirty="0"/>
              </a:p>
              <a:p>
                <a:r>
                  <a:rPr lang="cs-CZ" sz="2000" dirty="0"/>
                  <a:t>odtud lze dospět k </a:t>
                </a:r>
              </a:p>
              <a:p>
                <a:pPr/>
                <a14:m>
                  <m:oMathPara xmlns:m="http://schemas.openxmlformats.org/officeDocument/2006/math">
                    <m:oMathParaPr>
                      <m:jc m:val="centerGroup"/>
                    </m:oMathParaPr>
                    <m:oMath xmlns:m="http://schemas.openxmlformats.org/officeDocument/2006/math">
                      <m:r>
                        <a:rPr lang="cs-CZ" sz="2000" b="1" i="1">
                          <a:latin typeface="Cambria Math" panose="02040503050406030204" pitchFamily="18" charset="0"/>
                        </a:rPr>
                        <m:t>𝑯</m:t>
                      </m:r>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𝑼</m:t>
                      </m:r>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𝒑𝑽</m:t>
                      </m:r>
                    </m:oMath>
                  </m:oMathPara>
                </a14:m>
                <a:endParaRPr lang="cs-CZ" sz="2000" b="1" dirty="0"/>
              </a:p>
              <a:p>
                <a:pPr/>
                <a14:m>
                  <m:oMathPara xmlns:m="http://schemas.openxmlformats.org/officeDocument/2006/math">
                    <m:oMathParaPr>
                      <m:jc m:val="centerGroup"/>
                    </m:oMathParaPr>
                    <m:oMath xmlns:m="http://schemas.openxmlformats.org/officeDocument/2006/math">
                      <m:r>
                        <a:rPr lang="cs-CZ" sz="2000" b="1" i="1">
                          <a:latin typeface="Cambria Math" panose="02040503050406030204" pitchFamily="18" charset="0"/>
                        </a:rPr>
                        <m:t>𝒅𝑯</m:t>
                      </m:r>
                      <m:r>
                        <a:rPr lang="cs-CZ" sz="2000" b="1" i="1">
                          <a:latin typeface="Cambria Math" panose="02040503050406030204" pitchFamily="18" charset="0"/>
                        </a:rPr>
                        <m:t>=</m:t>
                      </m:r>
                      <m:r>
                        <a:rPr lang="cs-CZ" sz="2000" b="1" i="1">
                          <a:latin typeface="Cambria Math" panose="02040503050406030204" pitchFamily="18" charset="0"/>
                        </a:rPr>
                        <m:t>𝑻𝒅𝑺</m:t>
                      </m:r>
                      <m:r>
                        <a:rPr lang="cs-CZ" sz="2000" b="1" i="1">
                          <a:latin typeface="Cambria Math" panose="02040503050406030204" pitchFamily="18" charset="0"/>
                        </a:rPr>
                        <m:t>+</m:t>
                      </m:r>
                      <m:r>
                        <a:rPr lang="cs-CZ" sz="2000" b="1" i="1">
                          <a:latin typeface="Cambria Math" panose="02040503050406030204" pitchFamily="18" charset="0"/>
                        </a:rPr>
                        <m:t>𝑽𝒅𝒑</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ea typeface="Cambria Math" panose="02040503050406030204" pitchFamily="18" charset="0"/>
                            </a:rPr>
                            <m:t>𝝁</m:t>
                          </m:r>
                        </m:e>
                        <m:sub>
                          <m:r>
                            <a:rPr lang="cs-CZ" sz="2000" b="1" i="1">
                              <a:latin typeface="Cambria Math" panose="02040503050406030204" pitchFamily="18" charset="0"/>
                            </a:rPr>
                            <m:t>𝒌</m:t>
                          </m:r>
                        </m:sub>
                      </m:sSub>
                      <m:r>
                        <a:rPr lang="cs-CZ" sz="2000" b="1" i="1">
                          <a:latin typeface="Cambria Math" panose="02040503050406030204" pitchFamily="18" charset="0"/>
                        </a:rPr>
                        <m:t>𝐝</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oMath>
                  </m:oMathPara>
                </a14:m>
                <a:endParaRPr lang="cs-CZ" sz="2000" b="1" dirty="0"/>
              </a:p>
              <a:p>
                <a:r>
                  <a:rPr lang="cs-CZ" sz="2000" dirty="0"/>
                  <a:t>tedy</a:t>
                </a:r>
              </a:p>
              <a:p>
                <a:pPr/>
                <a14:m>
                  <m:oMathPara xmlns:m="http://schemas.openxmlformats.org/officeDocument/2006/math">
                    <m:oMathParaPr>
                      <m:jc m:val="centerGroup"/>
                    </m:oMathParaPr>
                    <m:oMath xmlns:m="http://schemas.openxmlformats.org/officeDocument/2006/math">
                      <m:r>
                        <a:rPr lang="cs-CZ" sz="2000" b="1" i="1">
                          <a:latin typeface="Cambria Math" panose="02040503050406030204" pitchFamily="18" charset="0"/>
                        </a:rPr>
                        <m:t>𝑯</m:t>
                      </m:r>
                      <m:r>
                        <a:rPr lang="cs-CZ" sz="2000" b="1" i="1">
                          <a:latin typeface="Cambria Math" panose="02040503050406030204" pitchFamily="18" charset="0"/>
                        </a:rPr>
                        <m:t>=</m:t>
                      </m:r>
                      <m:r>
                        <a:rPr lang="cs-CZ" sz="2000" b="1" i="1">
                          <a:latin typeface="Cambria Math" panose="02040503050406030204" pitchFamily="18" charset="0"/>
                        </a:rPr>
                        <m:t>𝑯</m:t>
                      </m:r>
                      <m:d>
                        <m:dPr>
                          <m:ctrlPr>
                            <a:rPr lang="cs-CZ" sz="2000" b="1" i="1">
                              <a:latin typeface="Cambria Math" panose="02040503050406030204" pitchFamily="18" charset="0"/>
                            </a:rPr>
                          </m:ctrlPr>
                        </m:dPr>
                        <m:e>
                          <m:r>
                            <a:rPr lang="cs-CZ" sz="2000" b="1" i="1">
                              <a:latin typeface="Cambria Math" panose="02040503050406030204" pitchFamily="18" charset="0"/>
                            </a:rPr>
                            <m:t>𝑺</m:t>
                          </m:r>
                          <m:r>
                            <a:rPr lang="cs-CZ" sz="2000" b="1" i="1">
                              <a:latin typeface="Cambria Math" panose="02040503050406030204" pitchFamily="18" charset="0"/>
                            </a:rPr>
                            <m:t>,</m:t>
                          </m:r>
                          <m:r>
                            <a:rPr lang="cs-CZ" sz="2000" b="1" i="1">
                              <a:latin typeface="Cambria Math" panose="02040503050406030204" pitchFamily="18" charset="0"/>
                            </a:rPr>
                            <m:t>𝒑</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e>
                      </m:d>
                    </m:oMath>
                  </m:oMathPara>
                </a14:m>
                <a:endParaRPr lang="cs-CZ" sz="2000" b="1" dirty="0"/>
              </a:p>
              <a:p>
                <a:endParaRPr lang="cs-CZ" sz="2000" dirty="0"/>
              </a:p>
              <a:p>
                <a:pPr algn="ctr"/>
                <a14:m>
                  <m:oMath xmlns:m="http://schemas.openxmlformats.org/officeDocument/2006/math">
                    <m:r>
                      <a:rPr lang="cs-CZ" sz="2000" b="1" i="1">
                        <a:latin typeface="Cambria Math" panose="02040503050406030204" pitchFamily="18" charset="0"/>
                      </a:rPr>
                      <m:t>𝑻</m:t>
                    </m:r>
                    <m:r>
                      <a:rPr lang="cs-CZ" sz="2000" b="1" i="1">
                        <a:latin typeface="Cambria Math" panose="02040503050406030204" pitchFamily="18" charset="0"/>
                      </a:rPr>
                      <m:t>=</m:t>
                    </m:r>
                    <m:sSub>
                      <m:sSubPr>
                        <m:ctrlPr>
                          <a:rPr lang="cs-CZ" sz="2000" b="1" i="1">
                            <a:latin typeface="Cambria Math" panose="02040503050406030204" pitchFamily="18" charset="0"/>
                          </a:rPr>
                        </m:ctrlPr>
                      </m:sSubPr>
                      <m:e>
                        <m:d>
                          <m:dPr>
                            <m:ctrlPr>
                              <a:rPr lang="cs-CZ" sz="2000" b="1" i="1">
                                <a:latin typeface="Cambria Math" panose="02040503050406030204" pitchFamily="18" charset="0"/>
                              </a:rPr>
                            </m:ctrlPr>
                          </m:dPr>
                          <m:e>
                            <m:f>
                              <m:fPr>
                                <m:ctrlPr>
                                  <a:rPr lang="cs-CZ" sz="2000" b="1" i="1">
                                    <a:latin typeface="Cambria Math" panose="02040503050406030204" pitchFamily="18" charset="0"/>
                                  </a:rPr>
                                </m:ctrlPr>
                              </m:fPr>
                              <m:num>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𝑯</m:t>
                                </m:r>
                              </m:num>
                              <m:den>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𝑺</m:t>
                                </m:r>
                              </m:den>
                            </m:f>
                          </m:e>
                        </m:d>
                      </m:e>
                      <m:sub>
                        <m:r>
                          <a:rPr lang="cs-CZ" sz="2000" b="1" i="1">
                            <a:latin typeface="Cambria Math" panose="02040503050406030204" pitchFamily="18" charset="0"/>
                          </a:rPr>
                          <m:t>𝒑</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sub>
                    </m:sSub>
                    <m:r>
                      <a:rPr lang="cs-CZ" sz="2000" b="1" i="1">
                        <a:latin typeface="Cambria Math" panose="02040503050406030204" pitchFamily="18" charset="0"/>
                      </a:rPr>
                      <m:t>, </m:t>
                    </m:r>
                    <m:r>
                      <a:rPr lang="cs-CZ" sz="2000" b="1" i="1">
                        <a:latin typeface="Cambria Math" panose="02040503050406030204" pitchFamily="18" charset="0"/>
                      </a:rPr>
                      <m:t>𝑽</m:t>
                    </m:r>
                    <m:r>
                      <a:rPr lang="cs-CZ" sz="2000" b="1" i="1">
                        <a:latin typeface="Cambria Math" panose="02040503050406030204" pitchFamily="18" charset="0"/>
                      </a:rPr>
                      <m:t>= </m:t>
                    </m:r>
                    <m:sSub>
                      <m:sSubPr>
                        <m:ctrlPr>
                          <a:rPr lang="cs-CZ" sz="2000" b="1" i="1">
                            <a:latin typeface="Cambria Math" panose="02040503050406030204" pitchFamily="18" charset="0"/>
                          </a:rPr>
                        </m:ctrlPr>
                      </m:sSubPr>
                      <m:e>
                        <m:d>
                          <m:dPr>
                            <m:ctrlPr>
                              <a:rPr lang="cs-CZ" sz="2000" b="1" i="1">
                                <a:latin typeface="Cambria Math" panose="02040503050406030204" pitchFamily="18" charset="0"/>
                              </a:rPr>
                            </m:ctrlPr>
                          </m:dPr>
                          <m:e>
                            <m:f>
                              <m:fPr>
                                <m:ctrlPr>
                                  <a:rPr lang="cs-CZ" sz="2000" b="1" i="1">
                                    <a:latin typeface="Cambria Math" panose="02040503050406030204" pitchFamily="18" charset="0"/>
                                  </a:rPr>
                                </m:ctrlPr>
                              </m:fPr>
                              <m:num>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𝑯</m:t>
                                </m:r>
                              </m:num>
                              <m:den>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𝒑</m:t>
                                </m:r>
                              </m:den>
                            </m:f>
                          </m:e>
                        </m:d>
                      </m:e>
                      <m:sub>
                        <m:r>
                          <a:rPr lang="cs-CZ" sz="2000" b="1" i="1">
                            <a:latin typeface="Cambria Math" panose="02040503050406030204" pitchFamily="18" charset="0"/>
                          </a:rPr>
                          <m:t>𝑺</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sub>
                    </m:sSub>
                  </m:oMath>
                </a14:m>
                <a:r>
                  <a:rPr lang="cs-CZ" sz="2000" b="1" dirty="0"/>
                  <a:t>, </a:t>
                </a:r>
                <a14:m>
                  <m:oMath xmlns:m="http://schemas.openxmlformats.org/officeDocument/2006/math">
                    <m:sSub>
                      <m:sSubPr>
                        <m:ctrlPr>
                          <a:rPr lang="cs-CZ" sz="2000" b="1" i="1">
                            <a:latin typeface="Cambria Math" panose="02040503050406030204" pitchFamily="18" charset="0"/>
                          </a:rPr>
                        </m:ctrlPr>
                      </m:sSubPr>
                      <m:e>
                        <m:r>
                          <a:rPr lang="cs-CZ" sz="2000" b="1" i="1">
                            <a:latin typeface="Cambria Math" panose="02040503050406030204" pitchFamily="18" charset="0"/>
                            <a:ea typeface="Cambria Math" panose="02040503050406030204" pitchFamily="18" charset="0"/>
                          </a:rPr>
                          <m:t>𝝁</m:t>
                        </m:r>
                      </m:e>
                      <m:sub>
                        <m:r>
                          <a:rPr lang="cs-CZ" sz="2000" b="1" i="1">
                            <a:latin typeface="Cambria Math" panose="02040503050406030204" pitchFamily="18" charset="0"/>
                          </a:rPr>
                          <m:t>𝒌</m:t>
                        </m:r>
                      </m:sub>
                    </m:sSub>
                    <m:r>
                      <a:rPr lang="cs-CZ" sz="2000" b="1" i="1">
                        <a:latin typeface="Cambria Math" panose="02040503050406030204" pitchFamily="18" charset="0"/>
                      </a:rPr>
                      <m:t>=</m:t>
                    </m:r>
                    <m:sSub>
                      <m:sSubPr>
                        <m:ctrlPr>
                          <a:rPr lang="cs-CZ" sz="2000" b="1" i="1">
                            <a:latin typeface="Cambria Math" panose="02040503050406030204" pitchFamily="18" charset="0"/>
                          </a:rPr>
                        </m:ctrlPr>
                      </m:sSubPr>
                      <m:e>
                        <m:d>
                          <m:dPr>
                            <m:ctrlPr>
                              <a:rPr lang="cs-CZ" sz="2000" b="1" i="1">
                                <a:latin typeface="Cambria Math" panose="02040503050406030204" pitchFamily="18" charset="0"/>
                              </a:rPr>
                            </m:ctrlPr>
                          </m:dPr>
                          <m:e>
                            <m:f>
                              <m:fPr>
                                <m:ctrlPr>
                                  <a:rPr lang="cs-CZ" sz="2000" b="1" i="1">
                                    <a:latin typeface="Cambria Math" panose="02040503050406030204" pitchFamily="18" charset="0"/>
                                  </a:rPr>
                                </m:ctrlPr>
                              </m:fPr>
                              <m:num>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ea typeface="Cambria Math" panose="02040503050406030204" pitchFamily="18" charset="0"/>
                                  </a:rPr>
                                  <m:t>𝑯</m:t>
                                </m:r>
                              </m:num>
                              <m:den>
                                <m:r>
                                  <a:rPr lang="cs-CZ" sz="2000" b="1" i="1">
                                    <a:latin typeface="Cambria Math" panose="02040503050406030204" pitchFamily="18" charset="0"/>
                                    <a:ea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𝒌</m:t>
                                    </m:r>
                                  </m:sub>
                                </m:sSub>
                              </m:den>
                            </m:f>
                          </m:e>
                        </m:d>
                      </m:e>
                      <m:sub>
                        <m:r>
                          <a:rPr lang="cs-CZ" sz="2000" b="1" i="1">
                            <a:latin typeface="Cambria Math" panose="02040503050406030204" pitchFamily="18" charset="0"/>
                            <a:ea typeface="Cambria Math" panose="02040503050406030204" pitchFamily="18" charset="0"/>
                          </a:rPr>
                          <m:t>𝑺</m:t>
                        </m:r>
                        <m:r>
                          <a:rPr lang="cs-CZ" sz="2000" b="1" i="1">
                            <a:latin typeface="Cambria Math" panose="02040503050406030204" pitchFamily="18" charset="0"/>
                            <a:ea typeface="Cambria Math" panose="02040503050406030204" pitchFamily="18" charset="0"/>
                          </a:rPr>
                          <m:t>, </m:t>
                        </m:r>
                        <m:r>
                          <a:rPr lang="cs-CZ" sz="2000" b="1" i="1">
                            <a:latin typeface="Cambria Math" panose="02040503050406030204" pitchFamily="18" charset="0"/>
                          </a:rPr>
                          <m:t>𝒑</m:t>
                        </m:r>
                        <m:r>
                          <a:rPr lang="cs-CZ" sz="2000" b="1" i="1">
                            <a:latin typeface="Cambria Math" panose="02040503050406030204" pitchFamily="18" charset="0"/>
                          </a:rPr>
                          <m:t>,</m:t>
                        </m:r>
                        <m:sSub>
                          <m:sSubPr>
                            <m:ctrlPr>
                              <a:rPr lang="cs-CZ" sz="2000" b="1" i="1">
                                <a:latin typeface="Cambria Math" panose="02040503050406030204" pitchFamily="18" charset="0"/>
                              </a:rPr>
                            </m:ctrlPr>
                          </m:sSubPr>
                          <m:e>
                            <m:r>
                              <a:rPr lang="cs-CZ" sz="2000" b="1" i="1">
                                <a:latin typeface="Cambria Math" panose="02040503050406030204" pitchFamily="18" charset="0"/>
                              </a:rPr>
                              <m:t>𝑵</m:t>
                            </m:r>
                          </m:e>
                          <m:sub>
                            <m:r>
                              <a:rPr lang="cs-CZ" sz="2000" b="1" i="1">
                                <a:latin typeface="Cambria Math" panose="02040503050406030204" pitchFamily="18" charset="0"/>
                              </a:rPr>
                              <m:t>𝒊</m:t>
                            </m:r>
                            <m:r>
                              <a:rPr lang="cs-CZ" sz="2000" b="1" i="1">
                                <a:latin typeface="Cambria Math" panose="02040503050406030204" pitchFamily="18" charset="0"/>
                                <a:ea typeface="Cambria Math" panose="02040503050406030204" pitchFamily="18" charset="0"/>
                              </a:rPr>
                              <m:t>≠</m:t>
                            </m:r>
                            <m:r>
                              <a:rPr lang="cs-CZ" sz="2000" b="1" i="1">
                                <a:latin typeface="Cambria Math" panose="02040503050406030204" pitchFamily="18" charset="0"/>
                              </a:rPr>
                              <m:t>𝒌</m:t>
                            </m:r>
                          </m:sub>
                        </m:sSub>
                      </m:sub>
                    </m:sSub>
                  </m:oMath>
                </a14:m>
                <a:endParaRPr lang="cs-CZ" sz="2000" b="1" dirty="0"/>
              </a:p>
              <a:p>
                <a:endParaRPr lang="cs-CZ" sz="2000" dirty="0"/>
              </a:p>
              <a:p>
                <a:r>
                  <a:rPr lang="cs-CZ" sz="2000" dirty="0"/>
                  <a:t>Ze znalosti entalpie můžeme určit teplotu, objem a chemické potenciály soustavy. </a:t>
                </a:r>
              </a:p>
              <a:p>
                <a:endParaRPr lang="cs-CZ" dirty="0"/>
              </a:p>
            </p:txBody>
          </p:sp>
        </mc:Choice>
        <mc:Fallback>
          <p:sp>
            <p:nvSpPr>
              <p:cNvPr id="3" name="TextovéPole 2">
                <a:extLst>
                  <a:ext uri="{FF2B5EF4-FFF2-40B4-BE49-F238E27FC236}">
                    <a16:creationId xmlns:a16="http://schemas.microsoft.com/office/drawing/2014/main" id="{A90952FB-5670-4118-AFD1-1A6DCA1618EE}"/>
                  </a:ext>
                </a:extLst>
              </p:cNvPr>
              <p:cNvSpPr txBox="1">
                <a:spLocks noRot="1" noChangeAspect="1" noMove="1" noResize="1" noEditPoints="1" noAdjustHandles="1" noChangeArrowheads="1" noChangeShapeType="1" noTextEdit="1"/>
              </p:cNvSpPr>
              <p:nvPr/>
            </p:nvSpPr>
            <p:spPr>
              <a:xfrm>
                <a:off x="518474" y="1018517"/>
                <a:ext cx="11331019" cy="4636141"/>
              </a:xfrm>
              <a:prstGeom prst="rect">
                <a:avLst/>
              </a:prstGeom>
              <a:blipFill>
                <a:blip r:embed="rId6"/>
                <a:stretch>
                  <a:fillRect l="-538" t="-657"/>
                </a:stretch>
              </a:blipFill>
            </p:spPr>
            <p:txBody>
              <a:bodyPr/>
              <a:lstStyle/>
              <a:p>
                <a:r>
                  <a:rPr lang="cs-CZ">
                    <a:noFill/>
                  </a:rPr>
                  <a:t> </a:t>
                </a:r>
              </a:p>
            </p:txBody>
          </p:sp>
        </mc:Fallback>
      </mc:AlternateContent>
    </p:spTree>
    <p:extLst>
      <p:ext uri="{BB962C8B-B14F-4D97-AF65-F5344CB8AC3E}">
        <p14:creationId xmlns:p14="http://schemas.microsoft.com/office/powerpoint/2010/main" val="420472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D3321014-C3A6-4D38-ABBC-FE9F1E29B919}"/>
                  </a:ext>
                </a:extLst>
              </p:cNvPr>
              <p:cNvSpPr txBox="1"/>
              <p:nvPr/>
            </p:nvSpPr>
            <p:spPr>
              <a:xfrm>
                <a:off x="480767" y="1055802"/>
                <a:ext cx="11029361" cy="3785652"/>
              </a:xfrm>
              <a:prstGeom prst="rect">
                <a:avLst/>
              </a:prstGeom>
              <a:noFill/>
            </p:spPr>
            <p:txBody>
              <a:bodyPr wrap="square" rtlCol="0">
                <a:spAutoFit/>
              </a:bodyPr>
              <a:lstStyle/>
              <a:p>
                <a:r>
                  <a:rPr lang="cs-CZ" sz="2000" b="1" dirty="0"/>
                  <a:t>Práce vykonaná soustavou </a:t>
                </a:r>
                <a:r>
                  <a:rPr lang="cs-CZ" sz="2000" b="1" dirty="0" err="1"/>
                  <a:t>d</a:t>
                </a:r>
                <a:r>
                  <a:rPr lang="cs-CZ" sz="2000" b="1" i="1" dirty="0" err="1"/>
                  <a:t>A</a:t>
                </a:r>
                <a:endParaRPr lang="cs-CZ" sz="2000" b="1" i="1" dirty="0"/>
              </a:p>
              <a:p>
                <a:r>
                  <a:rPr lang="cs-CZ" sz="2000" i="1" dirty="0"/>
                  <a:t>Práce vykonaná soustavou může být nejrůznější povahy: mechanické, elektrické, magnetické, polarizační, elastické, atd. a výsledný výraz je součtem mnoha členů:</a:t>
                </a:r>
              </a:p>
              <a:p>
                <a:endParaRPr lang="cs-CZ" sz="2000" i="1" dirty="0"/>
              </a:p>
              <a:p>
                <a:pPr algn="ctr"/>
                <a14:m>
                  <m:oMathPara xmlns:m="http://schemas.openxmlformats.org/officeDocument/2006/math">
                    <m:oMathParaPr>
                      <m:jc m:val="centerGroup"/>
                    </m:oMathParaPr>
                    <m:oMath xmlns:m="http://schemas.openxmlformats.org/officeDocument/2006/math">
                      <m:r>
                        <a:rPr lang="cs-CZ" sz="2000" b="1">
                          <a:latin typeface="Cambria Math" panose="02040503050406030204" pitchFamily="18" charset="0"/>
                        </a:rPr>
                        <m:t>𝐝</m:t>
                      </m:r>
                      <m:r>
                        <a:rPr lang="cs-CZ" sz="2000" b="1" i="1">
                          <a:latin typeface="Cambria Math" panose="02040503050406030204" pitchFamily="18" charset="0"/>
                        </a:rPr>
                        <m:t>𝑨</m:t>
                      </m:r>
                      <m:r>
                        <a:rPr lang="cs-CZ" sz="2000" b="1" i="1">
                          <a:latin typeface="Cambria Math" panose="02040503050406030204" pitchFamily="18" charset="0"/>
                        </a:rPr>
                        <m:t>=</m:t>
                      </m:r>
                      <m:r>
                        <a:rPr lang="cs-CZ" sz="2000" b="1" i="1">
                          <a:latin typeface="Cambria Math" panose="02040503050406030204" pitchFamily="18" charset="0"/>
                        </a:rPr>
                        <m:t>𝑭</m:t>
                      </m:r>
                      <m:r>
                        <a:rPr lang="cs-CZ" sz="2000" b="1">
                          <a:latin typeface="Cambria Math" panose="02040503050406030204" pitchFamily="18" charset="0"/>
                        </a:rPr>
                        <m:t>𝐝</m:t>
                      </m:r>
                      <m:r>
                        <a:rPr lang="cs-CZ" sz="2000" b="1" i="1">
                          <a:latin typeface="Cambria Math" panose="02040503050406030204" pitchFamily="18" charset="0"/>
                        </a:rPr>
                        <m:t>𝒍</m:t>
                      </m:r>
                      <m:r>
                        <a:rPr lang="cs-CZ" sz="2000" b="1" i="1">
                          <a:latin typeface="Cambria Math" panose="02040503050406030204" pitchFamily="18" charset="0"/>
                        </a:rPr>
                        <m:t>+…=</m:t>
                      </m:r>
                      <m:r>
                        <a:rPr lang="cs-CZ" sz="2000" b="1" i="1">
                          <a:latin typeface="Cambria Math" panose="02040503050406030204" pitchFamily="18" charset="0"/>
                        </a:rPr>
                        <m:t>𝒑𝑺</m:t>
                      </m:r>
                      <m:r>
                        <a:rPr lang="cs-CZ" sz="2000" b="1">
                          <a:latin typeface="Cambria Math" panose="02040503050406030204" pitchFamily="18" charset="0"/>
                        </a:rPr>
                        <m:t>𝐝</m:t>
                      </m:r>
                      <m:r>
                        <a:rPr lang="cs-CZ" sz="2000" b="1" i="1">
                          <a:latin typeface="Cambria Math" panose="02040503050406030204" pitchFamily="18" charset="0"/>
                        </a:rPr>
                        <m:t>𝒍</m:t>
                      </m:r>
                      <m:r>
                        <a:rPr lang="cs-CZ" sz="2000" b="1" i="1">
                          <a:latin typeface="Cambria Math" panose="02040503050406030204" pitchFamily="18" charset="0"/>
                        </a:rPr>
                        <m:t>+…=</m:t>
                      </m:r>
                      <m:r>
                        <a:rPr lang="cs-CZ" sz="2000" b="1" i="1">
                          <a:latin typeface="Cambria Math" panose="02040503050406030204" pitchFamily="18" charset="0"/>
                        </a:rPr>
                        <m:t>𝒑</m:t>
                      </m:r>
                      <m:r>
                        <a:rPr lang="cs-CZ" sz="2000" b="1">
                          <a:latin typeface="Cambria Math" panose="02040503050406030204" pitchFamily="18" charset="0"/>
                        </a:rPr>
                        <m:t>𝐝</m:t>
                      </m:r>
                      <m:r>
                        <a:rPr lang="cs-CZ" sz="2000" b="1" i="1">
                          <a:latin typeface="Cambria Math" panose="02040503050406030204" pitchFamily="18" charset="0"/>
                        </a:rPr>
                        <m:t>𝑽</m:t>
                      </m:r>
                      <m:r>
                        <a:rPr lang="cs-CZ" sz="2000" b="1" i="1">
                          <a:latin typeface="Cambria Math" panose="02040503050406030204" pitchFamily="18" charset="0"/>
                        </a:rPr>
                        <m:t>+…</m:t>
                      </m:r>
                    </m:oMath>
                  </m:oMathPara>
                </a14:m>
                <a:endParaRPr lang="cs-CZ" sz="2000" b="1" i="1" dirty="0"/>
              </a:p>
              <a:p>
                <a:pPr algn="ctr"/>
                <a:endParaRPr lang="cs-CZ" sz="2000" b="1" i="1" dirty="0"/>
              </a:p>
              <a:p>
                <a:r>
                  <a:rPr lang="cs-CZ" sz="2000" b="1" dirty="0"/>
                  <a:t>Vnitřní energie spojená se změnou počtu částic </a:t>
                </a:r>
                <a:r>
                  <a:rPr lang="cs-CZ" sz="2000" b="1" dirty="0" err="1"/>
                  <a:t>d</a:t>
                </a:r>
                <a:r>
                  <a:rPr lang="cs-CZ" sz="2000" b="1" i="1" dirty="0" err="1"/>
                  <a:t>U</a:t>
                </a:r>
                <a:r>
                  <a:rPr lang="cs-CZ" sz="2000" b="1" i="1" baseline="-25000" dirty="0" err="1"/>
                  <a:t>N</a:t>
                </a:r>
                <a:r>
                  <a:rPr lang="cs-CZ" sz="2000" b="1" i="1" dirty="0"/>
                  <a:t> </a:t>
                </a:r>
              </a:p>
              <a:p>
                <a:r>
                  <a:rPr lang="cs-CZ" sz="2000" i="1" dirty="0"/>
                  <a:t>Přicházejí-li do soustavy další částice z vnějšku, roste vnitřní energie soustavy úměrně přírůstku částic:</a:t>
                </a:r>
              </a:p>
              <a:p>
                <a:endParaRPr lang="cs-CZ" sz="2000" b="1" i="1" dirty="0"/>
              </a:p>
              <a:p>
                <a:pPr/>
                <a14:m>
                  <m:oMathPara xmlns:m="http://schemas.openxmlformats.org/officeDocument/2006/math">
                    <m:oMathParaPr>
                      <m:jc m:val="centerGroup"/>
                    </m:oMathParaPr>
                    <m:oMath xmlns:m="http://schemas.openxmlformats.org/officeDocument/2006/math">
                      <m:r>
                        <a:rPr lang="cs-CZ" sz="2000" b="1">
                          <a:latin typeface="Cambria Math" panose="02040503050406030204" pitchFamily="18" charset="0"/>
                        </a:rPr>
                        <m:t>𝐝</m:t>
                      </m:r>
                      <m:sSub>
                        <m:sSubPr>
                          <m:ctrlPr>
                            <a:rPr lang="cs-CZ" sz="2000" b="1" i="1">
                              <a:latin typeface="Cambria Math" panose="02040503050406030204" pitchFamily="18" charset="0"/>
                            </a:rPr>
                          </m:ctrlPr>
                        </m:sSubPr>
                        <m:e>
                          <m:r>
                            <a:rPr lang="cs-CZ" sz="2000" b="1" i="1">
                              <a:latin typeface="Cambria Math" panose="02040503050406030204" pitchFamily="18" charset="0"/>
                            </a:rPr>
                            <m:t>𝑼</m:t>
                          </m:r>
                        </m:e>
                        <m:sub>
                          <m:r>
                            <a:rPr lang="cs-CZ" sz="2000" b="1" i="1">
                              <a:latin typeface="Cambria Math" panose="02040503050406030204" pitchFamily="18" charset="0"/>
                            </a:rPr>
                            <m:t>𝑵</m:t>
                          </m:r>
                        </m:sub>
                      </m:sSub>
                      <m:r>
                        <a:rPr lang="cs-CZ" sz="2000" b="1" i="1">
                          <a:latin typeface="Cambria Math" panose="02040503050406030204" pitchFamily="18" charset="0"/>
                        </a:rPr>
                        <m:t>=</m:t>
                      </m:r>
                      <m:r>
                        <a:rPr lang="cs-CZ" sz="2000" b="1" i="1">
                          <a:latin typeface="Cambria Math" panose="02040503050406030204" pitchFamily="18" charset="0"/>
                          <a:ea typeface="Cambria Math" panose="02040503050406030204" pitchFamily="18" charset="0"/>
                        </a:rPr>
                        <m:t>𝝁</m:t>
                      </m:r>
                      <m:r>
                        <a:rPr lang="cs-CZ" sz="2000" b="1">
                          <a:latin typeface="Cambria Math" panose="02040503050406030204" pitchFamily="18" charset="0"/>
                          <a:ea typeface="Cambria Math" panose="02040503050406030204" pitchFamily="18" charset="0"/>
                        </a:rPr>
                        <m:t>𝐝</m:t>
                      </m:r>
                      <m:r>
                        <a:rPr lang="cs-CZ" sz="2000" b="1" i="1">
                          <a:latin typeface="Cambria Math" panose="02040503050406030204" pitchFamily="18" charset="0"/>
                          <a:ea typeface="Cambria Math" panose="02040503050406030204" pitchFamily="18" charset="0"/>
                        </a:rPr>
                        <m:t>𝑵</m:t>
                      </m:r>
                    </m:oMath>
                  </m:oMathPara>
                </a14:m>
                <a:endParaRPr lang="cs-CZ" sz="2000" b="1" i="1" dirty="0">
                  <a:ea typeface="Cambria Math" panose="02040503050406030204" pitchFamily="18" charset="0"/>
                </a:endParaRPr>
              </a:p>
              <a:p>
                <a:endParaRPr lang="cs-CZ" sz="2000" b="1" i="1" dirty="0"/>
              </a:p>
              <a:p>
                <a:r>
                  <a:rPr lang="el-GR" sz="2000" b="1" i="1" dirty="0"/>
                  <a:t>μ</a:t>
                </a:r>
                <a:r>
                  <a:rPr lang="el-GR" sz="2000" i="1" dirty="0"/>
                  <a:t> </a:t>
                </a:r>
                <a:r>
                  <a:rPr lang="cs-CZ" sz="2000" i="1" dirty="0"/>
                  <a:t>- chemický potenciál soustavy a závisí na typu látky, ze které se soustava skládá.</a:t>
                </a:r>
                <a:endParaRPr lang="cs-CZ" sz="2000" b="1" i="1" dirty="0"/>
              </a:p>
            </p:txBody>
          </p:sp>
        </mc:Choice>
        <mc:Fallback>
          <p:sp>
            <p:nvSpPr>
              <p:cNvPr id="3" name="TextovéPole 2">
                <a:extLst>
                  <a:ext uri="{FF2B5EF4-FFF2-40B4-BE49-F238E27FC236}">
                    <a16:creationId xmlns:a16="http://schemas.microsoft.com/office/drawing/2014/main" id="{D3321014-C3A6-4D38-ABBC-FE9F1E29B919}"/>
                  </a:ext>
                </a:extLst>
              </p:cNvPr>
              <p:cNvSpPr txBox="1">
                <a:spLocks noRot="1" noChangeAspect="1" noMove="1" noResize="1" noEditPoints="1" noAdjustHandles="1" noChangeArrowheads="1" noChangeShapeType="1" noTextEdit="1"/>
              </p:cNvSpPr>
              <p:nvPr/>
            </p:nvSpPr>
            <p:spPr>
              <a:xfrm>
                <a:off x="480767" y="1055802"/>
                <a:ext cx="11029361" cy="3785652"/>
              </a:xfrm>
              <a:prstGeom prst="rect">
                <a:avLst/>
              </a:prstGeom>
              <a:blipFill>
                <a:blip r:embed="rId6"/>
                <a:stretch>
                  <a:fillRect l="-608" t="-805" b="-1932"/>
                </a:stretch>
              </a:blipFill>
            </p:spPr>
            <p:txBody>
              <a:bodyPr/>
              <a:lstStyle/>
              <a:p>
                <a:r>
                  <a:rPr lang="cs-CZ">
                    <a:noFill/>
                  </a:rPr>
                  <a:t> </a:t>
                </a:r>
              </a:p>
            </p:txBody>
          </p:sp>
        </mc:Fallback>
      </mc:AlternateContent>
    </p:spTree>
    <p:extLst>
      <p:ext uri="{BB962C8B-B14F-4D97-AF65-F5344CB8AC3E}">
        <p14:creationId xmlns:p14="http://schemas.microsoft.com/office/powerpoint/2010/main" val="43477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Tree>
    <p:extLst>
      <p:ext uri="{BB962C8B-B14F-4D97-AF65-F5344CB8AC3E}">
        <p14:creationId xmlns:p14="http://schemas.microsoft.com/office/powerpoint/2010/main" val="162112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11" name="TextovéPole 10">
            <a:extLst>
              <a:ext uri="{FF2B5EF4-FFF2-40B4-BE49-F238E27FC236}">
                <a16:creationId xmlns:a16="http://schemas.microsoft.com/office/drawing/2014/main" id="{91C898E9-2B10-4F9A-96E8-9370F3A0E0F9}"/>
              </a:ext>
            </a:extLst>
          </p:cNvPr>
          <p:cNvSpPr txBox="1"/>
          <p:nvPr/>
        </p:nvSpPr>
        <p:spPr>
          <a:xfrm>
            <a:off x="1991544" y="2348881"/>
            <a:ext cx="8352928" cy="1815882"/>
          </a:xfrm>
          <a:prstGeom prst="rect">
            <a:avLst/>
          </a:prstGeom>
          <a:noFill/>
        </p:spPr>
        <p:txBody>
          <a:bodyPr wrap="square" rtlCol="0">
            <a:spAutoFit/>
          </a:bodyPr>
          <a:lstStyle/>
          <a:p>
            <a:pPr algn="ctr"/>
            <a:r>
              <a:rPr lang="cs-CZ" sz="2800" b="1" dirty="0"/>
              <a:t> </a:t>
            </a:r>
          </a:p>
          <a:p>
            <a:pPr marL="514350" indent="-514350">
              <a:buAutoNum type="arabicPeriod"/>
            </a:pPr>
            <a:endParaRPr lang="cs-CZ" sz="2800" b="1" dirty="0"/>
          </a:p>
          <a:p>
            <a:pPr algn="ctr"/>
            <a:r>
              <a:rPr lang="cs-CZ" sz="2800" b="1" dirty="0"/>
              <a:t>Zákon zachování hmoty a energie a jeho obecná platnost. Termodynamické věty.</a:t>
            </a:r>
          </a:p>
        </p:txBody>
      </p:sp>
    </p:spTree>
    <p:extLst>
      <p:ext uri="{BB962C8B-B14F-4D97-AF65-F5344CB8AC3E}">
        <p14:creationId xmlns:p14="http://schemas.microsoft.com/office/powerpoint/2010/main" val="2471427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4" name="TextovéPole 3">
            <a:extLst>
              <a:ext uri="{FF2B5EF4-FFF2-40B4-BE49-F238E27FC236}">
                <a16:creationId xmlns:a16="http://schemas.microsoft.com/office/drawing/2014/main" id="{EBD75473-94DB-4F9A-B3B1-7E2629AEC561}"/>
              </a:ext>
            </a:extLst>
          </p:cNvPr>
          <p:cNvSpPr txBox="1"/>
          <p:nvPr/>
        </p:nvSpPr>
        <p:spPr>
          <a:xfrm>
            <a:off x="403412" y="1102659"/>
            <a:ext cx="11430000" cy="4678204"/>
          </a:xfrm>
          <a:prstGeom prst="rect">
            <a:avLst/>
          </a:prstGeom>
          <a:noFill/>
        </p:spPr>
        <p:txBody>
          <a:bodyPr wrap="square" rtlCol="0">
            <a:spAutoFit/>
          </a:bodyPr>
          <a:lstStyle/>
          <a:p>
            <a:r>
              <a:rPr lang="cs-CZ" sz="2800" dirty="0"/>
              <a:t>Lodní lékař J. R Mayer kdysi před 1748 a </a:t>
            </a:r>
            <a:r>
              <a:rPr lang="cs-CZ" sz="2800" dirty="0" err="1"/>
              <a:t>Lomonosovem</a:t>
            </a:r>
            <a:r>
              <a:rPr lang="cs-CZ" sz="2800" dirty="0"/>
              <a:t> prohlásil: </a:t>
            </a:r>
            <a:r>
              <a:rPr lang="cs-CZ" sz="2800" b="1" dirty="0"/>
              <a:t>„Ex </a:t>
            </a:r>
            <a:r>
              <a:rPr lang="cs-CZ" sz="2800" b="1" dirty="0" err="1"/>
              <a:t>nihilo</a:t>
            </a:r>
            <a:r>
              <a:rPr lang="cs-CZ" sz="2800" b="1" dirty="0"/>
              <a:t> </a:t>
            </a:r>
            <a:r>
              <a:rPr lang="cs-CZ" sz="2800" b="1" dirty="0" err="1"/>
              <a:t>nihil</a:t>
            </a:r>
            <a:r>
              <a:rPr lang="cs-CZ" sz="2800" b="1" dirty="0"/>
              <a:t> </a:t>
            </a:r>
            <a:r>
              <a:rPr lang="cs-CZ" sz="2800" b="1" dirty="0" err="1"/>
              <a:t>ﬁti</a:t>
            </a:r>
            <a:r>
              <a:rPr lang="cs-CZ" sz="2800" b="1" dirty="0"/>
              <a:t>“ </a:t>
            </a:r>
            <a:r>
              <a:rPr lang="cs-CZ" sz="2800" dirty="0"/>
              <a:t>neboli</a:t>
            </a:r>
            <a:r>
              <a:rPr lang="cs-CZ" sz="2800" b="1" dirty="0"/>
              <a:t> „z ničeho se nic neudělá“. </a:t>
            </a:r>
          </a:p>
          <a:p>
            <a:endParaRPr lang="cs-CZ" sz="2800" dirty="0"/>
          </a:p>
          <a:p>
            <a:r>
              <a:rPr lang="cs-CZ" sz="2800" dirty="0"/>
              <a:t>V „učesané“ podobě zazněl tento zákon 23. července 1847 v berlínské fyzikální společnosti. Hermann </a:t>
            </a:r>
            <a:r>
              <a:rPr lang="cs-CZ" sz="2800" dirty="0" err="1"/>
              <a:t>Helmholz</a:t>
            </a:r>
            <a:r>
              <a:rPr lang="cs-CZ" sz="2800" dirty="0"/>
              <a:t> řekl: </a:t>
            </a:r>
            <a:r>
              <a:rPr lang="cs-CZ" sz="2800" b="1" dirty="0"/>
              <a:t>„Součet kinetické a potenciální energie v izolovaném systému zůstává stálý!“</a:t>
            </a:r>
          </a:p>
          <a:p>
            <a:endParaRPr lang="cs-CZ" sz="2800" dirty="0"/>
          </a:p>
          <a:p>
            <a:r>
              <a:rPr lang="cs-CZ" sz="2800" dirty="0"/>
              <a:t>Na tvorbu </a:t>
            </a:r>
            <a:r>
              <a:rPr lang="cs-CZ" sz="2800" dirty="0" err="1"/>
              <a:t>nanovláken</a:t>
            </a:r>
            <a:r>
              <a:rPr lang="cs-CZ" sz="2800" dirty="0"/>
              <a:t> libovolným způsobem můžeme pohlížet stejně. </a:t>
            </a:r>
            <a:br>
              <a:rPr lang="cs-CZ" sz="2800" dirty="0"/>
            </a:br>
            <a:r>
              <a:rPr lang="cs-CZ" sz="2800" dirty="0"/>
              <a:t>A obecně zákony zachování nás bezpečně provedou komplikovaným fyzikálním labyrintem tvorby </a:t>
            </a:r>
            <a:r>
              <a:rPr lang="cs-CZ" sz="2800" dirty="0" err="1"/>
              <a:t>nanovláken</a:t>
            </a:r>
            <a:r>
              <a:rPr lang="cs-CZ" sz="2800" dirty="0"/>
              <a:t>.</a:t>
            </a:r>
          </a:p>
          <a:p>
            <a:endParaRPr lang="cs-CZ" dirty="0"/>
          </a:p>
        </p:txBody>
      </p:sp>
    </p:spTree>
    <p:extLst>
      <p:ext uri="{BB962C8B-B14F-4D97-AF65-F5344CB8AC3E}">
        <p14:creationId xmlns:p14="http://schemas.microsoft.com/office/powerpoint/2010/main" val="62209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4" name="TextovéPole 3">
            <a:extLst>
              <a:ext uri="{FF2B5EF4-FFF2-40B4-BE49-F238E27FC236}">
                <a16:creationId xmlns:a16="http://schemas.microsoft.com/office/drawing/2014/main" id="{1707777D-430D-49B9-8A90-2DA4869F4040}"/>
              </a:ext>
            </a:extLst>
          </p:cNvPr>
          <p:cNvSpPr txBox="1"/>
          <p:nvPr/>
        </p:nvSpPr>
        <p:spPr>
          <a:xfrm>
            <a:off x="475129" y="1189087"/>
            <a:ext cx="11304495" cy="4154984"/>
          </a:xfrm>
          <a:prstGeom prst="rect">
            <a:avLst/>
          </a:prstGeom>
          <a:noFill/>
        </p:spPr>
        <p:txBody>
          <a:bodyPr wrap="square" rtlCol="0">
            <a:spAutoFit/>
          </a:bodyPr>
          <a:lstStyle/>
          <a:p>
            <a:r>
              <a:rPr lang="cs-CZ" sz="2400" dirty="0"/>
              <a:t>Teoreticky to popsala Emma </a:t>
            </a:r>
            <a:r>
              <a:rPr lang="cs-CZ" sz="2400" dirty="0" err="1"/>
              <a:t>Noetherová</a:t>
            </a:r>
            <a:r>
              <a:rPr lang="cs-CZ" sz="2400" dirty="0"/>
              <a:t> v roce 1916: </a:t>
            </a:r>
            <a:r>
              <a:rPr lang="cs-CZ" sz="2400" b="1" dirty="0"/>
              <a:t>S každou symetrií v přírodě souvisí nějaká zachovávající se fyzikální veličina. Tato veličina je danou symetrií definována a zachovává se jen tehdy, dokud výchozí symetrie platí.</a:t>
            </a:r>
          </a:p>
          <a:p>
            <a:endParaRPr lang="cs-CZ" sz="2400" b="1" dirty="0"/>
          </a:p>
          <a:p>
            <a:endParaRPr lang="cs-CZ" sz="2400" b="1" dirty="0"/>
          </a:p>
          <a:p>
            <a:r>
              <a:rPr lang="cs-CZ" sz="2400" b="1" dirty="0"/>
              <a:t>Příklad:</a:t>
            </a:r>
          </a:p>
          <a:p>
            <a:r>
              <a:rPr lang="cs-CZ" sz="2400" dirty="0"/>
              <a:t>Libovolný stroj pracuje na stole. Když ho přeneseme na jiný stejný stůl ve stejné místnosti, pracuje stále stejně. Situace je symetrická vzhledem k vodorovnému posunutí. Když tentýž stroj přeneseme o patro výše, už to není pravda, protože o patro výše je jiná gravitační konstanta, situace není symetrická ke svislému posunutí. Takto lze najít mnoho různých příkladů symetrií v systémech. </a:t>
            </a:r>
          </a:p>
        </p:txBody>
      </p:sp>
    </p:spTree>
    <p:extLst>
      <p:ext uri="{BB962C8B-B14F-4D97-AF65-F5344CB8AC3E}">
        <p14:creationId xmlns:p14="http://schemas.microsoft.com/office/powerpoint/2010/main" val="213933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3" name="TextovéPole 2">
            <a:extLst>
              <a:ext uri="{FF2B5EF4-FFF2-40B4-BE49-F238E27FC236}">
                <a16:creationId xmlns:a16="http://schemas.microsoft.com/office/drawing/2014/main" id="{DC52C564-F7A8-45DB-A1EF-60E2EBA45F99}"/>
              </a:ext>
            </a:extLst>
          </p:cNvPr>
          <p:cNvSpPr txBox="1"/>
          <p:nvPr/>
        </p:nvSpPr>
        <p:spPr>
          <a:xfrm>
            <a:off x="197224" y="1264024"/>
            <a:ext cx="11689976" cy="4247317"/>
          </a:xfrm>
          <a:prstGeom prst="rect">
            <a:avLst/>
          </a:prstGeom>
          <a:noFill/>
        </p:spPr>
        <p:txBody>
          <a:bodyPr wrap="square" rtlCol="0">
            <a:spAutoFit/>
          </a:bodyPr>
          <a:lstStyle/>
          <a:p>
            <a:r>
              <a:rPr lang="cs-CZ" sz="2800" b="1" dirty="0"/>
              <a:t>Co je to princip zachování energie?</a:t>
            </a:r>
          </a:p>
          <a:p>
            <a:endParaRPr lang="cs-CZ" sz="2800" b="1" dirty="0"/>
          </a:p>
          <a:p>
            <a:r>
              <a:rPr lang="cs-CZ" sz="2800" dirty="0"/>
              <a:t>Ve fyzice pojem </a:t>
            </a:r>
            <a:r>
              <a:rPr lang="cs-CZ" sz="2800" i="1" dirty="0"/>
              <a:t>zachování</a:t>
            </a:r>
            <a:r>
              <a:rPr lang="cs-CZ" sz="2800" dirty="0"/>
              <a:t> znamená, že se něco nemění. To znamená, že proměnná v rovnici, která představuje zachovávající se veličinu, je konstantní </a:t>
            </a:r>
            <a:br>
              <a:rPr lang="cs-CZ" sz="2800" dirty="0"/>
            </a:br>
            <a:r>
              <a:rPr lang="cs-CZ" sz="2800" dirty="0"/>
              <a:t>v čase. Má stejnou hodnotu jak před, tak i po události.</a:t>
            </a:r>
          </a:p>
          <a:p>
            <a:r>
              <a:rPr lang="cs-CZ" sz="2800" dirty="0"/>
              <a:t>Ve fyzice je známo mnoho zachovávajících se veličin. Často jsou velmi užitečné pro předpovědi v situacích, které by jinak byly velmi komplikované. </a:t>
            </a:r>
            <a:br>
              <a:rPr lang="cs-CZ" sz="2800" dirty="0"/>
            </a:br>
            <a:r>
              <a:rPr lang="cs-CZ" sz="2800" dirty="0"/>
              <a:t>V mechanice jsou tři základní veličiny, které se zachovávají. Jsou to </a:t>
            </a:r>
            <a:r>
              <a:rPr lang="cs-CZ" sz="2800" dirty="0">
                <a:hlinkClick r:id="rId6"/>
              </a:rPr>
              <a:t>energie</a:t>
            </a:r>
            <a:r>
              <a:rPr lang="cs-CZ" sz="2800" dirty="0"/>
              <a:t>, </a:t>
            </a:r>
            <a:r>
              <a:rPr lang="cs-CZ" sz="2800" dirty="0">
                <a:hlinkClick r:id="rId7"/>
              </a:rPr>
              <a:t>hybnost</a:t>
            </a:r>
            <a:r>
              <a:rPr lang="cs-CZ" sz="2800" dirty="0"/>
              <a:t> a </a:t>
            </a:r>
            <a:r>
              <a:rPr lang="cs-CZ" sz="2800" dirty="0">
                <a:hlinkClick r:id="rId8"/>
              </a:rPr>
              <a:t>moment hybnosti</a:t>
            </a:r>
            <a:r>
              <a:rPr lang="cs-CZ" sz="2800" dirty="0"/>
              <a:t>.</a:t>
            </a:r>
          </a:p>
          <a:p>
            <a:endParaRPr lang="cs-CZ" dirty="0"/>
          </a:p>
        </p:txBody>
      </p:sp>
    </p:spTree>
    <p:extLst>
      <p:ext uri="{BB962C8B-B14F-4D97-AF65-F5344CB8AC3E}">
        <p14:creationId xmlns:p14="http://schemas.microsoft.com/office/powerpoint/2010/main" val="187910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3" name="TextovéPole 2">
            <a:extLst>
              <a:ext uri="{FF2B5EF4-FFF2-40B4-BE49-F238E27FC236}">
                <a16:creationId xmlns:a16="http://schemas.microsoft.com/office/drawing/2014/main" id="{84ECA0EA-61B5-43AF-A7AC-59CA62EAD070}"/>
              </a:ext>
            </a:extLst>
          </p:cNvPr>
          <p:cNvSpPr txBox="1"/>
          <p:nvPr/>
        </p:nvSpPr>
        <p:spPr>
          <a:xfrm>
            <a:off x="259976" y="1407459"/>
            <a:ext cx="11591365" cy="2954655"/>
          </a:xfrm>
          <a:prstGeom prst="rect">
            <a:avLst/>
          </a:prstGeom>
          <a:noFill/>
        </p:spPr>
        <p:txBody>
          <a:bodyPr wrap="square" rtlCol="0">
            <a:spAutoFit/>
          </a:bodyPr>
          <a:lstStyle/>
          <a:p>
            <a:r>
              <a:rPr lang="cs-CZ" sz="2800" b="1" i="1" dirty="0"/>
              <a:t>Energie</a:t>
            </a:r>
            <a:r>
              <a:rPr lang="cs-CZ" sz="2800" dirty="0"/>
              <a:t>, jak ji budeme chápat v tomto kurzu, bude označovat celkovou energii systému. </a:t>
            </a:r>
          </a:p>
          <a:p>
            <a:endParaRPr lang="cs-CZ" sz="2800" dirty="0"/>
          </a:p>
          <a:p>
            <a:r>
              <a:rPr lang="cs-CZ" sz="2800" dirty="0"/>
              <a:t>Jak se tělesa pohybují v čase, energie jim příslušící — například </a:t>
            </a:r>
            <a:r>
              <a:rPr lang="cs-CZ" sz="2800" dirty="0">
                <a:hlinkClick r:id="rId6"/>
              </a:rPr>
              <a:t>kinetická</a:t>
            </a:r>
            <a:r>
              <a:rPr lang="cs-CZ" sz="2800" dirty="0"/>
              <a:t>, </a:t>
            </a:r>
            <a:r>
              <a:rPr lang="cs-CZ" sz="2800" dirty="0">
                <a:hlinkClick r:id="rId7"/>
              </a:rPr>
              <a:t>gravitační potenciální</a:t>
            </a:r>
            <a:r>
              <a:rPr lang="cs-CZ" sz="2800" dirty="0"/>
              <a:t>, </a:t>
            </a:r>
            <a:r>
              <a:rPr lang="cs-CZ" sz="2800" dirty="0">
                <a:hlinkClick r:id="rId8"/>
              </a:rPr>
              <a:t>tepelná</a:t>
            </a:r>
            <a:r>
              <a:rPr lang="cs-CZ" sz="2800" dirty="0"/>
              <a:t> — může měnit formy, nicméně je-li energie zachována, pak celková energie zůstává stejná.</a:t>
            </a:r>
          </a:p>
          <a:p>
            <a:endParaRPr lang="cs-CZ" dirty="0"/>
          </a:p>
        </p:txBody>
      </p:sp>
    </p:spTree>
    <p:extLst>
      <p:ext uri="{BB962C8B-B14F-4D97-AF65-F5344CB8AC3E}">
        <p14:creationId xmlns:p14="http://schemas.microsoft.com/office/powerpoint/2010/main" val="304591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xmlns:a14="http://schemas.microsoft.com/office/drawing/2010/main">
        <mc:Choice Requires="a14">
          <p:sp>
            <p:nvSpPr>
              <p:cNvPr id="3" name="TextovéPole 2">
                <a:extLst>
                  <a:ext uri="{FF2B5EF4-FFF2-40B4-BE49-F238E27FC236}">
                    <a16:creationId xmlns:a16="http://schemas.microsoft.com/office/drawing/2014/main" id="{8BD93FD4-761F-41DB-BB27-F5AD8E4F36DF}"/>
                  </a:ext>
                </a:extLst>
              </p:cNvPr>
              <p:cNvSpPr txBox="1"/>
              <p:nvPr/>
            </p:nvSpPr>
            <p:spPr>
              <a:xfrm>
                <a:off x="475129" y="1192306"/>
                <a:ext cx="11062447" cy="3311804"/>
              </a:xfrm>
              <a:prstGeom prst="rect">
                <a:avLst/>
              </a:prstGeom>
              <a:noFill/>
            </p:spPr>
            <p:txBody>
              <a:bodyPr wrap="square" rtlCol="0">
                <a:spAutoFit/>
              </a:bodyPr>
              <a:lstStyle/>
              <a:p>
                <a:r>
                  <a:rPr lang="cs-CZ" sz="2400" dirty="0"/>
                  <a:t>V příkladech na mechaniku narazíme na systémy zahrnující </a:t>
                </a:r>
                <a:r>
                  <a:rPr lang="cs-CZ" sz="2400" dirty="0">
                    <a:hlinkClick r:id="rId6"/>
                  </a:rPr>
                  <a:t>kinetickou energii</a:t>
                </a:r>
                <a:r>
                  <a:rPr lang="cs-CZ" sz="2400" dirty="0"/>
                  <a:t> , </a:t>
                </a:r>
                <a:r>
                  <a:rPr lang="cs-CZ" sz="2400" dirty="0">
                    <a:hlinkClick r:id="rId7"/>
                  </a:rPr>
                  <a:t>gravitační potenciální energii</a:t>
                </a:r>
                <a:r>
                  <a:rPr lang="cs-CZ" sz="2400" dirty="0"/>
                  <a:t> , elastickou potenciální energii —pružina </a:t>
                </a:r>
                <a:r>
                  <a:rPr lang="cs-CZ" sz="2400" dirty="0">
                    <a:hlinkClick r:id="rId8"/>
                  </a:rPr>
                  <a:t>teplo (tepelnou energii)</a:t>
                </a:r>
                <a:r>
                  <a:rPr lang="cs-CZ" sz="2400" dirty="0"/>
                  <a:t> . Řešení takových úloh často začíná určením zachování energie v systému mezi počátečním časem —dolní index i— a nějakým pozdějším časem — dolní index f.</a:t>
                </a:r>
              </a:p>
              <a:p>
                <a:pPr/>
                <a14:m>
                  <m:oMathPara xmlns:m="http://schemas.openxmlformats.org/officeDocument/2006/math">
                    <m:oMathParaPr>
                      <m:jc m:val="centerGroup"/>
                    </m:oMathParaPr>
                    <m:oMath xmlns:m="http://schemas.openxmlformats.org/officeDocument/2006/math">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𝑲𝒊</m:t>
                          </m:r>
                          <m:r>
                            <a:rPr lang="cs-CZ" sz="2400" b="1" i="1" smtClean="0">
                              <a:latin typeface="Cambria Math" panose="02040503050406030204" pitchFamily="18" charset="0"/>
                            </a:rPr>
                            <m:t> </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𝑼</m:t>
                          </m:r>
                        </m:e>
                        <m:sub>
                          <m:r>
                            <a:rPr lang="cs-CZ" sz="2400" b="1" i="1" smtClean="0">
                              <a:latin typeface="Cambria Math" panose="02040503050406030204" pitchFamily="18" charset="0"/>
                            </a:rPr>
                            <m:t>𝒈𝒊</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𝑼</m:t>
                          </m:r>
                        </m:e>
                        <m:sub>
                          <m:r>
                            <a:rPr lang="cs-CZ" sz="2400" b="1" i="1" smtClean="0">
                              <a:latin typeface="Cambria Math" panose="02040503050406030204" pitchFamily="18" charset="0"/>
                            </a:rPr>
                            <m:t>𝒔𝒊</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𝑲𝒇</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𝑼</m:t>
                          </m:r>
                        </m:e>
                        <m:sub>
                          <m:r>
                            <a:rPr lang="cs-CZ" sz="2400" b="1" i="1" smtClean="0">
                              <a:latin typeface="Cambria Math" panose="02040503050406030204" pitchFamily="18" charset="0"/>
                            </a:rPr>
                            <m:t>𝒈𝒇</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𝑼</m:t>
                          </m:r>
                        </m:e>
                        <m:sub>
                          <m:r>
                            <a:rPr lang="cs-CZ" sz="2400" b="1" i="1" smtClean="0">
                              <a:latin typeface="Cambria Math" panose="02040503050406030204" pitchFamily="18" charset="0"/>
                            </a:rPr>
                            <m:t>𝒔𝒇</m:t>
                          </m:r>
                        </m:sub>
                      </m:sSub>
                    </m:oMath>
                  </m:oMathPara>
                </a14:m>
                <a:endParaRPr lang="cs-CZ" sz="2400" b="1" dirty="0"/>
              </a:p>
              <a:p>
                <a:r>
                  <a:rPr lang="cs-CZ" sz="2400" dirty="0"/>
                  <a:t>Rozepíšeme</a:t>
                </a:r>
              </a:p>
              <a:p>
                <a:pPr algn="ctr"/>
                <a14:m>
                  <m:oMathPara xmlns:m="http://schemas.openxmlformats.org/officeDocument/2006/math">
                    <m:oMathParaPr>
                      <m:jc m:val="centerGroup"/>
                    </m:oMathParaPr>
                    <m:oMath xmlns:m="http://schemas.openxmlformats.org/officeDocument/2006/math">
                      <m:f>
                        <m:fPr>
                          <m:ctrlPr>
                            <a:rPr lang="cs-CZ" sz="2400" b="1" i="1" smtClean="0">
                              <a:latin typeface="Cambria Math" panose="02040503050406030204" pitchFamily="18" charset="0"/>
                            </a:rPr>
                          </m:ctrlPr>
                        </m:fPr>
                        <m:num>
                          <m:r>
                            <a:rPr lang="cs-CZ" sz="2400" b="1" i="1" smtClean="0">
                              <a:latin typeface="Cambria Math" panose="02040503050406030204" pitchFamily="18" charset="0"/>
                            </a:rPr>
                            <m:t>𝟏</m:t>
                          </m:r>
                        </m:num>
                        <m:den>
                          <m:r>
                            <a:rPr lang="cs-CZ" sz="2400" b="1" i="1" smtClean="0">
                              <a:latin typeface="Cambria Math" panose="02040503050406030204" pitchFamily="18" charset="0"/>
                            </a:rPr>
                            <m:t>𝟐</m:t>
                          </m:r>
                        </m:den>
                      </m:f>
                      <m:r>
                        <a:rPr lang="cs-CZ" sz="2400" b="1" i="1" smtClean="0">
                          <a:latin typeface="Cambria Math" panose="02040503050406030204" pitchFamily="18" charset="0"/>
                        </a:rPr>
                        <m:t>𝒎</m:t>
                      </m:r>
                      <m:sSubSup>
                        <m:sSubSupPr>
                          <m:ctrlPr>
                            <a:rPr lang="cs-CZ" sz="2400" b="1" i="1" smtClean="0">
                              <a:latin typeface="Cambria Math" panose="02040503050406030204" pitchFamily="18" charset="0"/>
                            </a:rPr>
                          </m:ctrlPr>
                        </m:sSubSupPr>
                        <m:e>
                          <m:r>
                            <a:rPr lang="cs-CZ" sz="2400" b="1" i="1" smtClean="0">
                              <a:latin typeface="Cambria Math" panose="02040503050406030204" pitchFamily="18" charset="0"/>
                            </a:rPr>
                            <m:t>𝒗</m:t>
                          </m:r>
                        </m:e>
                        <m:sub>
                          <m:r>
                            <a:rPr lang="cs-CZ" sz="2400" b="1" i="1" smtClean="0">
                              <a:latin typeface="Cambria Math" panose="02040503050406030204" pitchFamily="18" charset="0"/>
                            </a:rPr>
                            <m:t>𝒊</m:t>
                          </m:r>
                        </m:sub>
                        <m:sup>
                          <m:r>
                            <a:rPr lang="cs-CZ" sz="2400" b="1" i="1" smtClean="0">
                              <a:latin typeface="Cambria Math" panose="02040503050406030204" pitchFamily="18" charset="0"/>
                            </a:rPr>
                            <m:t>𝟐</m:t>
                          </m:r>
                        </m:sup>
                      </m:sSubSup>
                      <m:r>
                        <a:rPr lang="cs-CZ" sz="2400" b="1" i="1" smtClean="0">
                          <a:latin typeface="Cambria Math" panose="02040503050406030204" pitchFamily="18" charset="0"/>
                        </a:rPr>
                        <m:t>+</m:t>
                      </m:r>
                      <m:r>
                        <a:rPr lang="cs-CZ" sz="2400" b="1" i="1" smtClean="0">
                          <a:latin typeface="Cambria Math" panose="02040503050406030204" pitchFamily="18" charset="0"/>
                        </a:rPr>
                        <m:t>𝒎𝒈</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𝒉</m:t>
                          </m:r>
                        </m:e>
                        <m:sub>
                          <m:r>
                            <a:rPr lang="cs-CZ" sz="2400" b="1" i="1" smtClean="0">
                              <a:latin typeface="Cambria Math" panose="02040503050406030204" pitchFamily="18" charset="0"/>
                            </a:rPr>
                            <m:t>𝒊</m:t>
                          </m:r>
                        </m:sub>
                      </m:sSub>
                      <m:r>
                        <a:rPr lang="cs-CZ" sz="2400" b="1" i="1" smtClean="0">
                          <a:latin typeface="Cambria Math" panose="02040503050406030204" pitchFamily="18" charset="0"/>
                        </a:rPr>
                        <m:t>+</m:t>
                      </m:r>
                      <m:f>
                        <m:fPr>
                          <m:ctrlPr>
                            <a:rPr lang="cs-CZ" sz="2400" b="1" i="1" smtClean="0">
                              <a:latin typeface="Cambria Math" panose="02040503050406030204" pitchFamily="18" charset="0"/>
                            </a:rPr>
                          </m:ctrlPr>
                        </m:fPr>
                        <m:num>
                          <m:r>
                            <a:rPr lang="cs-CZ" sz="2400" b="1" i="1" smtClean="0">
                              <a:latin typeface="Cambria Math" panose="02040503050406030204" pitchFamily="18" charset="0"/>
                            </a:rPr>
                            <m:t>𝟏</m:t>
                          </m:r>
                        </m:num>
                        <m:den>
                          <m:r>
                            <a:rPr lang="cs-CZ" sz="2400" b="1" i="1" smtClean="0">
                              <a:latin typeface="Cambria Math" panose="02040503050406030204" pitchFamily="18" charset="0"/>
                            </a:rPr>
                            <m:t>𝟐</m:t>
                          </m:r>
                        </m:den>
                      </m:f>
                      <m:r>
                        <a:rPr lang="cs-CZ" sz="2400" b="1" i="1" smtClean="0">
                          <a:latin typeface="Cambria Math" panose="02040503050406030204" pitchFamily="18" charset="0"/>
                        </a:rPr>
                        <m:t>𝒌</m:t>
                      </m:r>
                      <m:sSubSup>
                        <m:sSubSupPr>
                          <m:ctrlPr>
                            <a:rPr lang="cs-CZ" sz="2400" b="1" i="1" smtClean="0">
                              <a:latin typeface="Cambria Math" panose="02040503050406030204" pitchFamily="18" charset="0"/>
                            </a:rPr>
                          </m:ctrlPr>
                        </m:sSubSupPr>
                        <m:e>
                          <m:r>
                            <a:rPr lang="cs-CZ" sz="2400" b="1" i="1" smtClean="0">
                              <a:latin typeface="Cambria Math" panose="02040503050406030204" pitchFamily="18" charset="0"/>
                              <a:ea typeface="Cambria Math" panose="02040503050406030204" pitchFamily="18" charset="0"/>
                            </a:rPr>
                            <m:t>𝝌</m:t>
                          </m:r>
                        </m:e>
                        <m:sub>
                          <m:r>
                            <a:rPr lang="cs-CZ" sz="2400" b="1" i="1" smtClean="0">
                              <a:latin typeface="Cambria Math" panose="02040503050406030204" pitchFamily="18" charset="0"/>
                            </a:rPr>
                            <m:t>𝒊</m:t>
                          </m:r>
                        </m:sub>
                        <m:sup>
                          <m:r>
                            <a:rPr lang="cs-CZ" sz="2400" b="1" i="1" smtClean="0">
                              <a:latin typeface="Cambria Math" panose="02040503050406030204" pitchFamily="18" charset="0"/>
                            </a:rPr>
                            <m:t>𝟐</m:t>
                          </m:r>
                        </m:sup>
                      </m:sSubSup>
                      <m:r>
                        <a:rPr lang="cs-CZ" sz="2400" b="1" i="1" smtClean="0">
                          <a:latin typeface="Cambria Math" panose="02040503050406030204" pitchFamily="18" charset="0"/>
                        </a:rPr>
                        <m:t>=</m:t>
                      </m:r>
                      <m:f>
                        <m:fPr>
                          <m:ctrlPr>
                            <a:rPr lang="cs-CZ" sz="2400" b="1" i="1">
                              <a:latin typeface="Cambria Math" panose="02040503050406030204" pitchFamily="18" charset="0"/>
                            </a:rPr>
                          </m:ctrlPr>
                        </m:fPr>
                        <m:num>
                          <m:r>
                            <a:rPr lang="cs-CZ" sz="2400" b="1" i="1">
                              <a:latin typeface="Cambria Math" panose="02040503050406030204" pitchFamily="18" charset="0"/>
                            </a:rPr>
                            <m:t>𝟏</m:t>
                          </m:r>
                        </m:num>
                        <m:den>
                          <m:r>
                            <a:rPr lang="cs-CZ" sz="2400" b="1" i="1">
                              <a:latin typeface="Cambria Math" panose="02040503050406030204" pitchFamily="18" charset="0"/>
                            </a:rPr>
                            <m:t>𝟐</m:t>
                          </m:r>
                        </m:den>
                      </m:f>
                      <m:r>
                        <a:rPr lang="cs-CZ" sz="2400" b="1" i="1">
                          <a:latin typeface="Cambria Math" panose="02040503050406030204" pitchFamily="18" charset="0"/>
                        </a:rPr>
                        <m:t>𝒎</m:t>
                      </m:r>
                      <m:sSubSup>
                        <m:sSubSupPr>
                          <m:ctrlPr>
                            <a:rPr lang="cs-CZ" sz="2400" b="1" i="1">
                              <a:latin typeface="Cambria Math" panose="02040503050406030204" pitchFamily="18" charset="0"/>
                            </a:rPr>
                          </m:ctrlPr>
                        </m:sSubSupPr>
                        <m:e>
                          <m:r>
                            <a:rPr lang="cs-CZ" sz="2400" b="1" i="1">
                              <a:latin typeface="Cambria Math" panose="02040503050406030204" pitchFamily="18" charset="0"/>
                            </a:rPr>
                            <m:t>𝒗</m:t>
                          </m:r>
                        </m:e>
                        <m:sub>
                          <m:r>
                            <a:rPr lang="cs-CZ" sz="2400" b="1" i="1" smtClean="0">
                              <a:latin typeface="Cambria Math" panose="02040503050406030204" pitchFamily="18" charset="0"/>
                            </a:rPr>
                            <m:t>𝒇</m:t>
                          </m:r>
                        </m:sub>
                        <m:sup>
                          <m:r>
                            <a:rPr lang="cs-CZ" sz="2400" b="1" i="1">
                              <a:latin typeface="Cambria Math" panose="02040503050406030204" pitchFamily="18" charset="0"/>
                            </a:rPr>
                            <m:t>𝟐</m:t>
                          </m:r>
                        </m:sup>
                      </m:sSubSup>
                      <m:r>
                        <a:rPr lang="cs-CZ" sz="2400" b="1" i="1">
                          <a:latin typeface="Cambria Math" panose="02040503050406030204" pitchFamily="18" charset="0"/>
                        </a:rPr>
                        <m:t>+</m:t>
                      </m:r>
                      <m:r>
                        <a:rPr lang="cs-CZ" sz="2400" b="1" i="1">
                          <a:latin typeface="Cambria Math" panose="02040503050406030204" pitchFamily="18" charset="0"/>
                        </a:rPr>
                        <m:t>𝒎𝒈</m:t>
                      </m:r>
                      <m:sSub>
                        <m:sSubPr>
                          <m:ctrlPr>
                            <a:rPr lang="cs-CZ" sz="2400" b="1" i="1">
                              <a:latin typeface="Cambria Math" panose="02040503050406030204" pitchFamily="18" charset="0"/>
                            </a:rPr>
                          </m:ctrlPr>
                        </m:sSubPr>
                        <m:e>
                          <m:r>
                            <a:rPr lang="cs-CZ" sz="2400" b="1" i="1">
                              <a:latin typeface="Cambria Math" panose="02040503050406030204" pitchFamily="18" charset="0"/>
                            </a:rPr>
                            <m:t>𝒉</m:t>
                          </m:r>
                        </m:e>
                        <m:sub>
                          <m:r>
                            <a:rPr lang="cs-CZ" sz="2400" b="1" i="1" smtClean="0">
                              <a:latin typeface="Cambria Math" panose="02040503050406030204" pitchFamily="18" charset="0"/>
                            </a:rPr>
                            <m:t>𝒇</m:t>
                          </m:r>
                        </m:sub>
                      </m:sSub>
                      <m:r>
                        <a:rPr lang="cs-CZ" sz="2400" b="1" i="1">
                          <a:latin typeface="Cambria Math" panose="02040503050406030204" pitchFamily="18" charset="0"/>
                        </a:rPr>
                        <m:t>+</m:t>
                      </m:r>
                      <m:f>
                        <m:fPr>
                          <m:ctrlPr>
                            <a:rPr lang="cs-CZ" sz="2400" b="1" i="1">
                              <a:latin typeface="Cambria Math" panose="02040503050406030204" pitchFamily="18" charset="0"/>
                            </a:rPr>
                          </m:ctrlPr>
                        </m:fPr>
                        <m:num>
                          <m:r>
                            <a:rPr lang="cs-CZ" sz="2400" b="1" i="1">
                              <a:latin typeface="Cambria Math" panose="02040503050406030204" pitchFamily="18" charset="0"/>
                            </a:rPr>
                            <m:t>𝟏</m:t>
                          </m:r>
                        </m:num>
                        <m:den>
                          <m:r>
                            <a:rPr lang="cs-CZ" sz="2400" b="1" i="1">
                              <a:latin typeface="Cambria Math" panose="02040503050406030204" pitchFamily="18" charset="0"/>
                            </a:rPr>
                            <m:t>𝟐</m:t>
                          </m:r>
                        </m:den>
                      </m:f>
                      <m:r>
                        <a:rPr lang="cs-CZ" sz="2400" b="1" i="1">
                          <a:latin typeface="Cambria Math" panose="02040503050406030204" pitchFamily="18" charset="0"/>
                        </a:rPr>
                        <m:t>𝒌</m:t>
                      </m:r>
                      <m:sSubSup>
                        <m:sSubSupPr>
                          <m:ctrlPr>
                            <a:rPr lang="cs-CZ" sz="2400" b="1" i="1">
                              <a:latin typeface="Cambria Math" panose="02040503050406030204" pitchFamily="18" charset="0"/>
                            </a:rPr>
                          </m:ctrlPr>
                        </m:sSubSupPr>
                        <m:e>
                          <m:r>
                            <a:rPr lang="cs-CZ" sz="2400" b="1" i="1">
                              <a:latin typeface="Cambria Math" panose="02040503050406030204" pitchFamily="18" charset="0"/>
                              <a:ea typeface="Cambria Math" panose="02040503050406030204" pitchFamily="18" charset="0"/>
                            </a:rPr>
                            <m:t>𝝌</m:t>
                          </m:r>
                        </m:e>
                        <m:sub>
                          <m:r>
                            <a:rPr lang="cs-CZ" sz="2400" b="1" i="1" smtClean="0">
                              <a:latin typeface="Cambria Math" panose="02040503050406030204" pitchFamily="18" charset="0"/>
                            </a:rPr>
                            <m:t>𝒇</m:t>
                          </m:r>
                        </m:sub>
                        <m:sup>
                          <m:r>
                            <a:rPr lang="cs-CZ" sz="2400" b="1" i="1">
                              <a:latin typeface="Cambria Math" panose="02040503050406030204" pitchFamily="18" charset="0"/>
                            </a:rPr>
                            <m:t>𝟐</m:t>
                          </m:r>
                        </m:sup>
                      </m:sSubSup>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𝑯𝒇</m:t>
                          </m:r>
                        </m:sub>
                      </m:sSub>
                    </m:oMath>
                  </m:oMathPara>
                </a14:m>
                <a:endParaRPr lang="cs-CZ" sz="2400" b="1" dirty="0"/>
              </a:p>
              <a:p>
                <a:endParaRPr lang="cs-CZ" dirty="0"/>
              </a:p>
            </p:txBody>
          </p:sp>
        </mc:Choice>
        <mc:Fallback xmlns="">
          <p:sp>
            <p:nvSpPr>
              <p:cNvPr id="3" name="TextovéPole 2">
                <a:extLst>
                  <a:ext uri="{FF2B5EF4-FFF2-40B4-BE49-F238E27FC236}">
                    <a16:creationId xmlns:a16="http://schemas.microsoft.com/office/drawing/2014/main" id="{8BD93FD4-761F-41DB-BB27-F5AD8E4F36DF}"/>
                  </a:ext>
                </a:extLst>
              </p:cNvPr>
              <p:cNvSpPr txBox="1">
                <a:spLocks noRot="1" noChangeAspect="1" noMove="1" noResize="1" noEditPoints="1" noAdjustHandles="1" noChangeArrowheads="1" noChangeShapeType="1" noTextEdit="1"/>
              </p:cNvSpPr>
              <p:nvPr/>
            </p:nvSpPr>
            <p:spPr>
              <a:xfrm>
                <a:off x="475129" y="1192306"/>
                <a:ext cx="11062447" cy="3311804"/>
              </a:xfrm>
              <a:prstGeom prst="rect">
                <a:avLst/>
              </a:prstGeom>
              <a:blipFill>
                <a:blip r:embed="rId9"/>
                <a:stretch>
                  <a:fillRect l="-882" t="-1473"/>
                </a:stretch>
              </a:blipFill>
            </p:spPr>
            <p:txBody>
              <a:bodyPr/>
              <a:lstStyle/>
              <a:p>
                <a:r>
                  <a:rPr lang="cs-CZ">
                    <a:noFill/>
                  </a:rPr>
                  <a:t> </a:t>
                </a:r>
              </a:p>
            </p:txBody>
          </p:sp>
        </mc:Fallback>
      </mc:AlternateContent>
      <p:grpSp>
        <p:nvGrpSpPr>
          <p:cNvPr id="10" name="Skupina 9">
            <a:extLst>
              <a:ext uri="{FF2B5EF4-FFF2-40B4-BE49-F238E27FC236}">
                <a16:creationId xmlns:a16="http://schemas.microsoft.com/office/drawing/2014/main" id="{81EA579F-C70C-4373-81F3-A9254FC3AF96}"/>
              </a:ext>
            </a:extLst>
          </p:cNvPr>
          <p:cNvGrpSpPr/>
          <p:nvPr/>
        </p:nvGrpSpPr>
        <p:grpSpPr>
          <a:xfrm>
            <a:off x="564768" y="3566700"/>
            <a:ext cx="9499283" cy="1319060"/>
            <a:chOff x="501445" y="3728069"/>
            <a:chExt cx="10136356" cy="2670133"/>
          </a:xfrm>
        </p:grpSpPr>
        <p:sp>
          <p:nvSpPr>
            <p:cNvPr id="11" name="Ovál 10">
              <a:extLst>
                <a:ext uri="{FF2B5EF4-FFF2-40B4-BE49-F238E27FC236}">
                  <a16:creationId xmlns:a16="http://schemas.microsoft.com/office/drawing/2014/main" id="{32C54B60-723B-4253-9057-96A51277FBE3}"/>
                </a:ext>
              </a:extLst>
            </p:cNvPr>
            <p:cNvSpPr/>
            <p:nvPr/>
          </p:nvSpPr>
          <p:spPr>
            <a:xfrm>
              <a:off x="9674240" y="3728069"/>
              <a:ext cx="963561" cy="1374170"/>
            </a:xfrm>
            <a:prstGeom prst="ellipse">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599892E6-CA48-43CF-AE79-F55EBB9409CD}"/>
                </a:ext>
              </a:extLst>
            </p:cNvPr>
            <p:cNvSpPr txBox="1"/>
            <p:nvPr/>
          </p:nvSpPr>
          <p:spPr>
            <a:xfrm>
              <a:off x="8288594" y="5751871"/>
              <a:ext cx="1415845" cy="646331"/>
            </a:xfrm>
            <a:prstGeom prst="rect">
              <a:avLst/>
            </a:prstGeom>
            <a:noFill/>
          </p:spPr>
          <p:txBody>
            <a:bodyPr wrap="square" rtlCol="0">
              <a:spAutoFit/>
            </a:bodyPr>
            <a:lstStyle/>
            <a:p>
              <a:r>
                <a:rPr lang="cs-CZ" sz="3600" b="1" dirty="0">
                  <a:solidFill>
                    <a:srgbClr val="FF0000"/>
                  </a:solidFill>
                </a:rPr>
                <a:t>Teplo</a:t>
              </a:r>
            </a:p>
          </p:txBody>
        </p:sp>
        <p:sp>
          <p:nvSpPr>
            <p:cNvPr id="14" name="Šipka doprava 8">
              <a:extLst>
                <a:ext uri="{FF2B5EF4-FFF2-40B4-BE49-F238E27FC236}">
                  <a16:creationId xmlns:a16="http://schemas.microsoft.com/office/drawing/2014/main" id="{6E157649-E6B3-454E-BDD9-FFDD7B35742E}"/>
                </a:ext>
              </a:extLst>
            </p:cNvPr>
            <p:cNvSpPr/>
            <p:nvPr/>
          </p:nvSpPr>
          <p:spPr>
            <a:xfrm rot="18220557">
              <a:off x="9451339" y="5674108"/>
              <a:ext cx="623333" cy="2745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1400F99E-3D3C-45E0-A00F-9AF7816CB33B}"/>
                </a:ext>
              </a:extLst>
            </p:cNvPr>
            <p:cNvSpPr txBox="1"/>
            <p:nvPr/>
          </p:nvSpPr>
          <p:spPr>
            <a:xfrm>
              <a:off x="501445" y="5751871"/>
              <a:ext cx="7787149" cy="523220"/>
            </a:xfrm>
            <a:prstGeom prst="rect">
              <a:avLst/>
            </a:prstGeom>
            <a:noFill/>
          </p:spPr>
          <p:txBody>
            <a:bodyPr wrap="square" rtlCol="0">
              <a:spAutoFit/>
            </a:bodyPr>
            <a:lstStyle/>
            <a:p>
              <a:r>
                <a:rPr lang="cs-CZ" sz="2800" b="1" dirty="0">
                  <a:solidFill>
                    <a:srgbClr val="FF0000"/>
                  </a:solidFill>
                </a:rPr>
                <a:t>Nic nepracuje beze ztrát s dokonalou účinností!!!!</a:t>
              </a:r>
            </a:p>
          </p:txBody>
        </p:sp>
      </p:grpSp>
    </p:spTree>
    <p:extLst>
      <p:ext uri="{BB962C8B-B14F-4D97-AF65-F5344CB8AC3E}">
        <p14:creationId xmlns:p14="http://schemas.microsoft.com/office/powerpoint/2010/main" val="370077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mc:AlternateContent xmlns:mc="http://schemas.openxmlformats.org/markup-compatibility/2006" xmlns:a14="http://schemas.microsoft.com/office/drawing/2010/main">
        <mc:Choice Requires="a14">
          <p:sp>
            <p:nvSpPr>
              <p:cNvPr id="3" name="TextovéPole 2">
                <a:extLst>
                  <a:ext uri="{FF2B5EF4-FFF2-40B4-BE49-F238E27FC236}">
                    <a16:creationId xmlns:a16="http://schemas.microsoft.com/office/drawing/2014/main" id="{7436DA78-15C5-47D6-964A-B6F67673780E}"/>
                  </a:ext>
                </a:extLst>
              </p:cNvPr>
              <p:cNvSpPr txBox="1"/>
              <p:nvPr/>
            </p:nvSpPr>
            <p:spPr>
              <a:xfrm>
                <a:off x="394447" y="1189087"/>
                <a:ext cx="11447929" cy="4280403"/>
              </a:xfrm>
              <a:prstGeom prst="rect">
                <a:avLst/>
              </a:prstGeom>
              <a:noFill/>
            </p:spPr>
            <p:txBody>
              <a:bodyPr wrap="square" rtlCol="0">
                <a:spAutoFit/>
              </a:bodyPr>
              <a:lstStyle/>
              <a:p>
                <a:r>
                  <a:rPr lang="cs-CZ" sz="2400" dirty="0"/>
                  <a:t>Mechanická energie </a:t>
                </a:r>
                <a14:m>
                  <m:oMath xmlns:m="http://schemas.openxmlformats.org/officeDocument/2006/math">
                    <m:sSub>
                      <m:sSubPr>
                        <m:ctrlPr>
                          <a:rPr lang="cs-CZ" sz="2400" i="1" smtClean="0">
                            <a:latin typeface="Cambria Math" panose="02040503050406030204" pitchFamily="18" charset="0"/>
                          </a:rPr>
                        </m:ctrlPr>
                      </m:sSubPr>
                      <m:e>
                        <m:r>
                          <a:rPr lang="cs-CZ" sz="2400" b="0" i="1" smtClean="0">
                            <a:latin typeface="Cambria Math" panose="02040503050406030204" pitchFamily="18" charset="0"/>
                          </a:rPr>
                          <m:t>𝐸</m:t>
                        </m:r>
                      </m:e>
                      <m:sub>
                        <m:r>
                          <a:rPr lang="cs-CZ" sz="2400" b="0" i="1" smtClean="0">
                            <a:latin typeface="Cambria Math" panose="02040503050406030204" pitchFamily="18" charset="0"/>
                          </a:rPr>
                          <m:t>𝑚</m:t>
                        </m:r>
                      </m:sub>
                    </m:sSub>
                  </m:oMath>
                </a14:m>
                <a:r>
                  <a:rPr lang="cs-CZ" sz="2400" dirty="0"/>
                  <a:t> je součet všech potenciálních a kinetických energií v systému.</a:t>
                </a:r>
              </a:p>
              <a:p>
                <a:pPr algn="ctr"/>
                <a14:m>
                  <m:oMath xmlns:m="http://schemas.openxmlformats.org/officeDocument/2006/math">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𝒎</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𝒑</m:t>
                        </m:r>
                      </m:sub>
                    </m:sSub>
                    <m:r>
                      <a:rPr lang="cs-CZ" sz="2400" b="1" i="1" smtClean="0">
                        <a:latin typeface="Cambria Math" panose="02040503050406030204" pitchFamily="18" charset="0"/>
                      </a:rPr>
                      <m:t>+</m:t>
                    </m:r>
                    <m:sSub>
                      <m:sSubPr>
                        <m:ctrlPr>
                          <a:rPr lang="cs-CZ" sz="2400" b="1" i="1" smtClean="0">
                            <a:latin typeface="Cambria Math" panose="02040503050406030204" pitchFamily="18" charset="0"/>
                          </a:rPr>
                        </m:ctrlPr>
                      </m:sSubPr>
                      <m:e>
                        <m:r>
                          <a:rPr lang="cs-CZ" sz="2400" b="1" i="1" smtClean="0">
                            <a:latin typeface="Cambria Math" panose="02040503050406030204" pitchFamily="18" charset="0"/>
                          </a:rPr>
                          <m:t>𝑬</m:t>
                        </m:r>
                      </m:e>
                      <m:sub>
                        <m:r>
                          <a:rPr lang="cs-CZ" sz="2400" b="1" i="1" smtClean="0">
                            <a:latin typeface="Cambria Math" panose="02040503050406030204" pitchFamily="18" charset="0"/>
                          </a:rPr>
                          <m:t>𝒌</m:t>
                        </m:r>
                      </m:sub>
                    </m:sSub>
                    <m:r>
                      <a:rPr lang="cs-CZ" sz="2400" b="0" i="1" smtClean="0">
                        <a:latin typeface="Cambria Math" panose="02040503050406030204" pitchFamily="18" charset="0"/>
                      </a:rPr>
                      <m:t> </m:t>
                    </m:r>
                  </m:oMath>
                </a14:m>
                <a:r>
                  <a:rPr lang="cs-CZ" sz="2400" dirty="0"/>
                  <a:t>​​</a:t>
                </a:r>
              </a:p>
              <a:p>
                <a:pPr algn="ctr"/>
                <a:endParaRPr lang="cs-CZ" sz="2400" dirty="0"/>
              </a:p>
              <a:p>
                <a:r>
                  <a:rPr lang="cs-CZ" sz="2000" dirty="0"/>
                  <a:t>Pouze </a:t>
                </a:r>
                <a:r>
                  <a:rPr lang="cs-CZ" sz="2000" dirty="0">
                    <a:hlinkClick r:id="rId6"/>
                  </a:rPr>
                  <a:t>konzervativní síly</a:t>
                </a:r>
                <a:r>
                  <a:rPr lang="cs-CZ" sz="2000" dirty="0"/>
                  <a:t> jako gravitace, či síla pružiny mají k sobě vlastní potenciální energii. Nekonzervativní síly jako tření nebo odpor vzduchu nemají. Energii, kterou do systému dodáme konzervativními silami, můžeme vždy získat zpět. Získat energii dodanou nekonzervativními silami je však velmi obtížné. Často skončí například jako teplo, typicky mimo systém — jinými slovy se ztratí v okolním prostředí.</a:t>
                </a:r>
              </a:p>
              <a:p>
                <a:endParaRPr lang="cs-CZ" sz="2000" dirty="0"/>
              </a:p>
              <a:p>
                <a:r>
                  <a:rPr lang="cs-CZ" sz="2000" dirty="0"/>
                  <a:t>Prakticky to znamená, že speciální případ </a:t>
                </a:r>
                <a:r>
                  <a:rPr lang="cs-CZ" sz="2000" i="1" dirty="0"/>
                  <a:t>zachování mechanické energie</a:t>
                </a:r>
                <a:r>
                  <a:rPr lang="cs-CZ" sz="2000" dirty="0"/>
                  <a:t> je často užitečnější pro výpočet než obecný zákon zachování energie. Zachování mechanické energie platí pouze, jsou-li všechny síly konzervativní. Naštěstí existuje mnoho situací, kdy jsou nekonzervativní síly zanedbatelné, nebo lze při jejich zanedbání učinit dostatečnou aproximaci.</a:t>
                </a:r>
              </a:p>
              <a:p>
                <a:endParaRPr lang="cs-CZ" dirty="0"/>
              </a:p>
            </p:txBody>
          </p:sp>
        </mc:Choice>
        <mc:Fallback xmlns="">
          <p:sp>
            <p:nvSpPr>
              <p:cNvPr id="3" name="TextovéPole 2">
                <a:extLst>
                  <a:ext uri="{FF2B5EF4-FFF2-40B4-BE49-F238E27FC236}">
                    <a16:creationId xmlns:a16="http://schemas.microsoft.com/office/drawing/2014/main" id="{7436DA78-15C5-47D6-964A-B6F67673780E}"/>
                  </a:ext>
                </a:extLst>
              </p:cNvPr>
              <p:cNvSpPr txBox="1">
                <a:spLocks noRot="1" noChangeAspect="1" noMove="1" noResize="1" noEditPoints="1" noAdjustHandles="1" noChangeArrowheads="1" noChangeShapeType="1" noTextEdit="1"/>
              </p:cNvSpPr>
              <p:nvPr/>
            </p:nvSpPr>
            <p:spPr>
              <a:xfrm>
                <a:off x="394447" y="1189087"/>
                <a:ext cx="11447929" cy="4280403"/>
              </a:xfrm>
              <a:prstGeom prst="rect">
                <a:avLst/>
              </a:prstGeom>
              <a:blipFill>
                <a:blip r:embed="rId7"/>
                <a:stretch>
                  <a:fillRect l="-852" t="-1140" r="-373"/>
                </a:stretch>
              </a:blipFill>
            </p:spPr>
            <p:txBody>
              <a:bodyPr/>
              <a:lstStyle/>
              <a:p>
                <a:r>
                  <a:rPr lang="cs-CZ">
                    <a:noFill/>
                  </a:rPr>
                  <a:t> </a:t>
                </a:r>
              </a:p>
            </p:txBody>
          </p:sp>
        </mc:Fallback>
      </mc:AlternateContent>
    </p:spTree>
    <p:extLst>
      <p:ext uri="{BB962C8B-B14F-4D97-AF65-F5344CB8AC3E}">
        <p14:creationId xmlns:p14="http://schemas.microsoft.com/office/powerpoint/2010/main" val="11538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2" name="Picture 1"/>
          <p:cNvPicPr/>
          <p:nvPr/>
        </p:nvPicPr>
        <p:blipFill>
          <a:blip r:embed="rId2" cstate="print">
            <a:extLst>
              <a:ext uri="{28A0092B-C50C-407E-A947-70E740481C1C}">
                <a14:useLocalDpi xmlns:a14="http://schemas.microsoft.com/office/drawing/2010/main" val="0"/>
              </a:ext>
            </a:extLst>
          </a:blip>
          <a:stretch>
            <a:fillRect/>
          </a:stretch>
        </p:blipFill>
        <p:spPr>
          <a:xfrm>
            <a:off x="2782939" y="422593"/>
            <a:ext cx="6602095" cy="859790"/>
          </a:xfrm>
          <a:prstGeom prst="rect">
            <a:avLst/>
          </a:prstGeom>
        </p:spPr>
      </p:pic>
      <p:pic>
        <p:nvPicPr>
          <p:cNvPr id="16" name="Obrázek 15" descr="https://opp.cuni.cz/OPP-85-version1-_npo1_252_67_bwfilter.png"/>
          <p:cNvPicPr/>
          <p:nvPr/>
        </p:nvPicPr>
        <p:blipFill>
          <a:blip r:embed="rId3">
            <a:extLst>
              <a:ext uri="{28A0092B-C50C-407E-A947-70E740481C1C}">
                <a14:useLocalDpi xmlns:a14="http://schemas.microsoft.com/office/drawing/2010/main" val="0"/>
              </a:ext>
            </a:extLst>
          </a:blip>
          <a:srcRect/>
          <a:stretch>
            <a:fillRect/>
          </a:stretch>
        </p:blipFill>
        <p:spPr bwMode="auto">
          <a:xfrm>
            <a:off x="2782939" y="5708207"/>
            <a:ext cx="2400300" cy="638175"/>
          </a:xfrm>
          <a:prstGeom prst="rect">
            <a:avLst/>
          </a:prstGeom>
          <a:noFill/>
          <a:ln>
            <a:noFill/>
          </a:ln>
        </p:spPr>
      </p:pic>
      <p:pic>
        <p:nvPicPr>
          <p:cNvPr id="17" name="Obrázek 16" descr="https://opp.cuni.cz/OPP-85-version1-_npo2_142_64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5797339" y="5736781"/>
            <a:ext cx="1352550" cy="609600"/>
          </a:xfrm>
          <a:prstGeom prst="rect">
            <a:avLst/>
          </a:prstGeom>
          <a:noFill/>
          <a:ln>
            <a:noFill/>
          </a:ln>
        </p:spPr>
      </p:pic>
      <p:pic>
        <p:nvPicPr>
          <p:cNvPr id="18" name="Obrázek 17" descr="https://opp.cuni.cz/OPP-85-version1-_npo3_127_63.jpg"/>
          <p:cNvPicPr/>
          <p:nvPr/>
        </p:nvPicPr>
        <p:blipFill>
          <a:blip r:embed="rId5">
            <a:extLst>
              <a:ext uri="{28A0092B-C50C-407E-A947-70E740481C1C}">
                <a14:useLocalDpi xmlns:a14="http://schemas.microsoft.com/office/drawing/2010/main" val="0"/>
              </a:ext>
            </a:extLst>
          </a:blip>
          <a:srcRect/>
          <a:stretch>
            <a:fillRect/>
          </a:stretch>
        </p:blipFill>
        <p:spPr bwMode="auto">
          <a:xfrm>
            <a:off x="8130470" y="5746307"/>
            <a:ext cx="1209675" cy="600075"/>
          </a:xfrm>
          <a:prstGeom prst="rect">
            <a:avLst/>
          </a:prstGeom>
          <a:noFill/>
          <a:ln>
            <a:noFill/>
          </a:ln>
        </p:spPr>
      </p:pic>
      <p:sp>
        <p:nvSpPr>
          <p:cNvPr id="4" name="TextovéPole 3">
            <a:extLst>
              <a:ext uri="{FF2B5EF4-FFF2-40B4-BE49-F238E27FC236}">
                <a16:creationId xmlns:a16="http://schemas.microsoft.com/office/drawing/2014/main" id="{59BC732C-5A42-4B63-873D-1F1D73F65AB6}"/>
              </a:ext>
            </a:extLst>
          </p:cNvPr>
          <p:cNvSpPr txBox="1"/>
          <p:nvPr/>
        </p:nvSpPr>
        <p:spPr>
          <a:xfrm>
            <a:off x="631595" y="1913641"/>
            <a:ext cx="10039547" cy="2831544"/>
          </a:xfrm>
          <a:prstGeom prst="rect">
            <a:avLst/>
          </a:prstGeom>
          <a:noFill/>
        </p:spPr>
        <p:txBody>
          <a:bodyPr wrap="square" rtlCol="0">
            <a:spAutoFit/>
          </a:bodyPr>
          <a:lstStyle/>
          <a:p>
            <a:r>
              <a:rPr lang="cs-CZ" sz="3200" b="1" dirty="0"/>
              <a:t>Vyjmenujte příklady potenciální a kinetické energie!</a:t>
            </a:r>
          </a:p>
          <a:p>
            <a:r>
              <a:rPr lang="cs-CZ" sz="3200" b="1" dirty="0"/>
              <a:t> </a:t>
            </a:r>
          </a:p>
          <a:p>
            <a:r>
              <a:rPr lang="cs-CZ" sz="3200" b="1" dirty="0"/>
              <a:t>Vyjmenujte příklady přeměny uvedených energií!</a:t>
            </a:r>
          </a:p>
          <a:p>
            <a:endParaRPr lang="cs-CZ" sz="3200" b="1" dirty="0"/>
          </a:p>
          <a:p>
            <a:r>
              <a:rPr lang="cs-CZ" sz="3200" b="1" dirty="0"/>
              <a:t>Jak je to s tepelnou energií?</a:t>
            </a:r>
          </a:p>
          <a:p>
            <a:endParaRPr lang="cs-CZ" dirty="0"/>
          </a:p>
        </p:txBody>
      </p:sp>
    </p:spTree>
    <p:extLst>
      <p:ext uri="{BB962C8B-B14F-4D97-AF65-F5344CB8AC3E}">
        <p14:creationId xmlns:p14="http://schemas.microsoft.com/office/powerpoint/2010/main" val="344826662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943</Words>
  <Application>Microsoft Office PowerPoint</Application>
  <PresentationFormat>Širokoúhlá obrazovka</PresentationFormat>
  <Paragraphs>84</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Cambria Math</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knt</dc:creator>
  <cp:lastModifiedBy>knt</cp:lastModifiedBy>
  <cp:revision>14</cp:revision>
  <dcterms:created xsi:type="dcterms:W3CDTF">2023-07-04T12:07:47Z</dcterms:created>
  <dcterms:modified xsi:type="dcterms:W3CDTF">2023-07-04T13:00:22Z</dcterms:modified>
</cp:coreProperties>
</file>