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16" r:id="rId2"/>
    <p:sldId id="317" r:id="rId3"/>
    <p:sldId id="318" r:id="rId4"/>
    <p:sldId id="326" r:id="rId5"/>
    <p:sldId id="319" r:id="rId6"/>
    <p:sldId id="320" r:id="rId7"/>
    <p:sldId id="321" r:id="rId8"/>
    <p:sldId id="322" r:id="rId9"/>
    <p:sldId id="311" r:id="rId10"/>
    <p:sldId id="327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  <p:sldId id="257" r:id="rId22"/>
    <p:sldId id="312" r:id="rId23"/>
    <p:sldId id="328" r:id="rId24"/>
    <p:sldId id="279" r:id="rId25"/>
    <p:sldId id="278" r:id="rId26"/>
    <p:sldId id="277" r:id="rId27"/>
    <p:sldId id="276" r:id="rId28"/>
    <p:sldId id="275" r:id="rId29"/>
    <p:sldId id="274" r:id="rId30"/>
    <p:sldId id="273" r:id="rId31"/>
    <p:sldId id="272" r:id="rId32"/>
    <p:sldId id="271" r:id="rId33"/>
    <p:sldId id="270" r:id="rId34"/>
    <p:sldId id="269" r:id="rId35"/>
    <p:sldId id="330" r:id="rId36"/>
    <p:sldId id="313" r:id="rId37"/>
    <p:sldId id="291" r:id="rId38"/>
    <p:sldId id="290" r:id="rId39"/>
    <p:sldId id="289" r:id="rId40"/>
    <p:sldId id="288" r:id="rId41"/>
    <p:sldId id="287" r:id="rId42"/>
    <p:sldId id="286" r:id="rId43"/>
    <p:sldId id="285" r:id="rId44"/>
    <p:sldId id="284" r:id="rId45"/>
    <p:sldId id="283" r:id="rId46"/>
    <p:sldId id="282" r:id="rId47"/>
    <p:sldId id="281" r:id="rId48"/>
    <p:sldId id="323" r:id="rId49"/>
    <p:sldId id="314" r:id="rId50"/>
    <p:sldId id="299" r:id="rId51"/>
    <p:sldId id="298" r:id="rId52"/>
    <p:sldId id="297" r:id="rId53"/>
    <p:sldId id="296" r:id="rId54"/>
    <p:sldId id="295" r:id="rId55"/>
    <p:sldId id="294" r:id="rId56"/>
    <p:sldId id="293" r:id="rId57"/>
    <p:sldId id="324" r:id="rId58"/>
    <p:sldId id="315" r:id="rId59"/>
    <p:sldId id="310" r:id="rId60"/>
    <p:sldId id="309" r:id="rId61"/>
    <p:sldId id="308" r:id="rId62"/>
    <p:sldId id="307" r:id="rId63"/>
    <p:sldId id="306" r:id="rId64"/>
    <p:sldId id="305" r:id="rId65"/>
    <p:sldId id="304" r:id="rId66"/>
    <p:sldId id="303" r:id="rId67"/>
    <p:sldId id="302" r:id="rId68"/>
    <p:sldId id="301" r:id="rId69"/>
    <p:sldId id="329" r:id="rId70"/>
    <p:sldId id="325" r:id="rId7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5" autoAdjust="0"/>
    <p:restoredTop sz="94660"/>
  </p:normalViewPr>
  <p:slideViewPr>
    <p:cSldViewPr>
      <p:cViewPr varScale="1">
        <p:scale>
          <a:sx n="76" d="100"/>
          <a:sy n="76" d="100"/>
        </p:scale>
        <p:origin x="5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213CE-D445-4610-8D16-AA7CD1146F94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3C17-67C5-444D-845A-09965A220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9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3C17-67C5-444D-845A-09965A22042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32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B053-AC3E-401A-9D03-C470348639B5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A164-D843-4819-94C1-5412B5131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9755-D48F-4E2F-A8D5-5F5E8B2A0411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439C-D921-4356-86C4-CE9B14718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FD53-55AF-4792-AB0B-84059A02C007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2293-FEF8-4E19-BA82-B2DB047B0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FAFA-53BE-45CF-B52B-B6D139CEC708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5539-F4DB-4FD0-B4B0-428A5306C0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AF47-875C-4B3F-B374-4C11F20F3943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1E19-A6BF-4961-B08C-C4E46CC98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2145-13A7-4FA5-8ABF-5B1A2699E008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FC99-F730-4453-8A55-005DF77BA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9FD0-8249-492C-8EB8-5EBF41DB7700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BE83-6A94-4465-BC3D-AD0CD41FD5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C99C-F037-4D14-A0CF-C68AEABD46A2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6F9E-6D4E-48F9-8C9E-65967DE0DA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2103-50B2-487A-BDAF-DA0E4EE7DB09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DAC9-2CB7-4F8C-8649-FED976A4C3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1FBB-39E3-48A1-A3E6-09465159C7F2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5703-7A6E-4B42-B69D-7ABFAFFF9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B02C-A52E-4329-9845-893E05D3E53F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F81F-D94D-41F2-8A53-043EF35C93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128DE-8252-47EB-9DE0-D8429358B77B}" type="datetimeFigureOut">
              <a:rPr lang="cs-CZ"/>
              <a:pPr>
                <a:defRPr/>
              </a:pPr>
              <a:t>14.05.2024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6A350-5C6F-44A0-A345-756C71E036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 b="1" smtClean="0">
                <a:latin typeface="Arial" charset="0"/>
              </a:rPr>
              <a:t>Téma 13 Monetární politika</a:t>
            </a:r>
            <a:r>
              <a:rPr lang="cs-CZ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1800" b="1" dirty="0" smtClean="0"/>
              <a:t>Monetární expanze v modelu IS-LM a AD-AS-krátké období</a:t>
            </a:r>
            <a:endParaRPr lang="cs-CZ" sz="1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685673"/>
            <a:ext cx="3762384" cy="62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5100"/>
            <a:ext cx="474186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165100"/>
            <a:ext cx="4956175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165100"/>
            <a:ext cx="4833938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165100"/>
            <a:ext cx="4833938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165100"/>
            <a:ext cx="466566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5100"/>
            <a:ext cx="4695825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5100"/>
            <a:ext cx="4695825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5100"/>
            <a:ext cx="4695825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5100"/>
            <a:ext cx="4695825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Obsah tématu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13.1 Cíle a nástroje monetární politiky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13.2 Keynesovský přístup k monetární politice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13.3 Neoklasický a monetaristický přístup k monetární politice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5100"/>
            <a:ext cx="4695825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5100"/>
            <a:ext cx="4695825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Monetární restrikce v modelech IS-LM a AD-AS</a:t>
            </a:r>
            <a:r>
              <a:rPr lang="cs-CZ" sz="4000" smtClean="0">
                <a:latin typeface="Arial" charset="0"/>
              </a:rPr>
              <a:t> – keynesovský přístup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cs-CZ" sz="1800" b="1" dirty="0">
                <a:solidFill>
                  <a:prstClr val="black"/>
                </a:solidFill>
              </a:rPr>
              <a:t>Monetární </a:t>
            </a:r>
            <a:r>
              <a:rPr lang="cs-CZ" sz="1800" b="1" dirty="0" smtClean="0">
                <a:solidFill>
                  <a:prstClr val="black"/>
                </a:solidFill>
              </a:rPr>
              <a:t>restrikce </a:t>
            </a:r>
            <a:r>
              <a:rPr lang="cs-CZ" sz="1800" b="1" dirty="0">
                <a:solidFill>
                  <a:prstClr val="black"/>
                </a:solidFill>
              </a:rPr>
              <a:t>v modelu IS-LM a AD-AS-krátké období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756" y="646564"/>
            <a:ext cx="439248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600" y="165100"/>
            <a:ext cx="462756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400" y="165100"/>
            <a:ext cx="4789488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5100"/>
            <a:ext cx="4675188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5100"/>
            <a:ext cx="4675188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5100"/>
            <a:ext cx="4675188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5100"/>
            <a:ext cx="468471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13.1 Cíle a nástroje monetární politiky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761037"/>
          </a:xfrm>
        </p:spPr>
        <p:txBody>
          <a:bodyPr/>
          <a:lstStyle/>
          <a:p>
            <a:pPr marL="609600" indent="-609600" eaLnBrk="1" hangingPunct="1"/>
            <a:r>
              <a:rPr lang="cs-CZ" sz="2000" dirty="0" smtClean="0">
                <a:latin typeface="Arial" charset="0"/>
              </a:rPr>
              <a:t>MP - </a:t>
            </a:r>
            <a:r>
              <a:rPr lang="cs-CZ" sz="2000" b="1" dirty="0" smtClean="0">
                <a:latin typeface="Arial" charset="0"/>
              </a:rPr>
              <a:t>Centrální banka</a:t>
            </a:r>
            <a:r>
              <a:rPr lang="cs-CZ" sz="2000" dirty="0" smtClean="0">
                <a:latin typeface="Arial" charset="0"/>
              </a:rPr>
              <a:t> </a:t>
            </a:r>
          </a:p>
          <a:p>
            <a:pPr marL="609600" indent="-609600" eaLnBrk="1" hangingPunct="1">
              <a:buFontTx/>
              <a:buChar char="-"/>
            </a:pPr>
            <a:r>
              <a:rPr lang="cs-CZ" sz="2000" dirty="0" smtClean="0">
                <a:latin typeface="Arial" charset="0"/>
              </a:rPr>
              <a:t>kontroluje množství peněz v oběhu (M</a:t>
            </a:r>
            <a:r>
              <a:rPr lang="cs-CZ" sz="2000" baseline="-25000" dirty="0" smtClean="0">
                <a:latin typeface="Arial" charset="0"/>
              </a:rPr>
              <a:t>1</a:t>
            </a:r>
            <a:r>
              <a:rPr lang="cs-CZ" sz="2000" dirty="0" smtClean="0">
                <a:latin typeface="Arial" charset="0"/>
              </a:rPr>
              <a:t>) ???</a:t>
            </a:r>
          </a:p>
          <a:p>
            <a:pPr marL="609600" indent="-609600" eaLnBrk="1" hangingPunct="1">
              <a:buFontTx/>
              <a:buChar char="-"/>
            </a:pPr>
            <a:r>
              <a:rPr lang="cs-CZ" sz="2000" dirty="0" smtClean="0">
                <a:latin typeface="Arial" charset="0"/>
              </a:rPr>
              <a:t>stanovuje inflační cíl</a:t>
            </a:r>
            <a:r>
              <a:rPr lang="cs-CZ" sz="2000" dirty="0" smtClean="0">
                <a:latin typeface="Arial" charset="0"/>
              </a:rPr>
              <a:t>!!! Cíl vyhlašuje od roku 1998 (od roku 2010 – cíl 2 %)</a:t>
            </a:r>
            <a:endParaRPr lang="cs-CZ" sz="2000" dirty="0" smtClean="0">
              <a:latin typeface="Arial" charset="0"/>
            </a:endParaRPr>
          </a:p>
          <a:p>
            <a:pPr marL="609600" indent="-609600" eaLnBrk="1" hangingPunct="1">
              <a:buFontTx/>
              <a:buChar char="-"/>
            </a:pPr>
            <a:r>
              <a:rPr lang="cs-CZ" sz="2000" dirty="0" smtClean="0">
                <a:latin typeface="Arial" charset="0"/>
              </a:rPr>
              <a:t>ovlivňuje dostupnost peněz</a:t>
            </a:r>
          </a:p>
          <a:p>
            <a:pPr marL="609600" indent="-609600" eaLnBrk="1" hangingPunct="1">
              <a:buFontTx/>
              <a:buChar char="-"/>
            </a:pPr>
            <a:r>
              <a:rPr lang="cs-CZ" sz="2000" dirty="0" smtClean="0">
                <a:latin typeface="Arial" charset="0"/>
              </a:rPr>
              <a:t>upravuje „cenu“ peněz tj. základní úrokové sazby</a:t>
            </a:r>
          </a:p>
          <a:p>
            <a:pPr marL="609600" indent="-609600" eaLnBrk="1" hangingPunct="1">
              <a:buFontTx/>
              <a:buChar char="-"/>
            </a:pPr>
            <a:r>
              <a:rPr lang="cs-CZ" sz="2000" dirty="0" smtClean="0">
                <a:latin typeface="Arial" charset="0"/>
              </a:rPr>
              <a:t>upravuje výši směnného kurzu</a:t>
            </a:r>
          </a:p>
          <a:p>
            <a:pPr marL="609600" indent="-609600" eaLnBrk="1" hangingPunct="1">
              <a:buFontTx/>
              <a:buNone/>
            </a:pPr>
            <a:r>
              <a:rPr lang="cs-CZ" sz="2000" b="1" dirty="0" smtClean="0">
                <a:latin typeface="Arial" charset="0"/>
              </a:rPr>
              <a:t>Nástroje MP</a:t>
            </a:r>
          </a:p>
          <a:p>
            <a:pPr marL="609600" indent="-609600" eaLnBrk="1" hangingPunct="1">
              <a:buFontTx/>
              <a:buChar char="-"/>
            </a:pPr>
            <a:r>
              <a:rPr lang="cs-CZ" sz="2000" b="1" dirty="0" smtClean="0">
                <a:latin typeface="Arial" charset="0"/>
              </a:rPr>
              <a:t>nepřímé nástroje: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000" dirty="0" smtClean="0">
                <a:latin typeface="Arial" charset="0"/>
              </a:rPr>
              <a:t>operace na volném trhu (nákupy, prodeje domácí měny za měnu zahraniční nebo za cenné papíry, obligace.)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000" dirty="0" smtClean="0">
                <a:latin typeface="Arial" charset="0"/>
              </a:rPr>
              <a:t>povinné minimální rezervy (2 % - od 7. 10. 1999)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000" dirty="0" smtClean="0">
                <a:solidFill>
                  <a:srgbClr val="FF0000"/>
                </a:solidFill>
                <a:latin typeface="Arial" charset="0"/>
              </a:rPr>
              <a:t>základní úrokové sazby (např. změna </a:t>
            </a:r>
            <a:r>
              <a:rPr lang="cs-CZ" sz="2000" dirty="0" smtClean="0">
                <a:solidFill>
                  <a:srgbClr val="00B0F0"/>
                </a:solidFill>
                <a:latin typeface="Arial" charset="0"/>
              </a:rPr>
              <a:t>2. 11. 2012 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</a:rPr>
              <a:t>- diskontní sazba - 0,05 % 2 T REPO sazba – 0,05 %, lombardní sazba – 0,25 %,  </a:t>
            </a:r>
            <a:r>
              <a:rPr lang="cs-CZ" sz="2000" dirty="0" smtClean="0">
                <a:solidFill>
                  <a:srgbClr val="00B0F0"/>
                </a:solidFill>
                <a:latin typeface="Arial" charset="0"/>
              </a:rPr>
              <a:t>k 5. 5. 2022 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</a:rPr>
              <a:t>– diskontní sazba – 4,75 %, 2T REPO sazba 5,75 %, lombardní sazba 6,75 %)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000" dirty="0" smtClean="0">
                <a:latin typeface="Arial" charset="0"/>
              </a:rPr>
              <a:t>Kompletní vývoj viz www.cnb.</a:t>
            </a:r>
          </a:p>
          <a:p>
            <a:pPr marL="609600" indent="-609600" eaLnBrk="1" hangingPunct="1">
              <a:buFontTx/>
              <a:buChar char="-"/>
            </a:pPr>
            <a:endParaRPr lang="cs-CZ" sz="20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5100"/>
            <a:ext cx="468471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5100"/>
            <a:ext cx="468471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5100"/>
            <a:ext cx="468471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5100"/>
            <a:ext cx="468471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5100"/>
            <a:ext cx="469265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Efekty monetární expanze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98" y="2420888"/>
            <a:ext cx="8035402" cy="10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6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5900" y="260649"/>
            <a:ext cx="8712200" cy="13681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/>
              <a:t>Monetární expanze v keynesovském pojetí v dlouhém období – </a:t>
            </a:r>
            <a:r>
              <a:rPr lang="cs-CZ" sz="4000" b="1" dirty="0" smtClean="0"/>
              <a:t>neutralita peněz</a:t>
            </a:r>
            <a:endParaRPr lang="cs-CZ" sz="4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28801"/>
            <a:ext cx="6696743" cy="4879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02300"/>
              </p:ext>
            </p:extLst>
          </p:nvPr>
        </p:nvGraphicFramePr>
        <p:xfrm>
          <a:off x="395536" y="3068959"/>
          <a:ext cx="8229600" cy="146309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9931497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563855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3787697"/>
                    </a:ext>
                  </a:extLst>
                </a:gridCol>
              </a:tblGrid>
              <a:tr h="221654">
                <a:tc>
                  <a:txBody>
                    <a:bodyPr/>
                    <a:lstStyle/>
                    <a:p>
                      <a:r>
                        <a:rPr lang="cs-CZ" sz="1800" dirty="0"/>
                        <a:t>Název</a:t>
                      </a:r>
                    </a:p>
                  </a:txBody>
                  <a:tcPr marT="45675" marB="4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                                   Sazba</a:t>
                      </a:r>
                      <a:r>
                        <a:rPr lang="cs-CZ" sz="1800" dirty="0"/>
                        <a:t> </a:t>
                      </a:r>
                    </a:p>
                  </a:txBody>
                  <a:tcPr marT="45675" marB="4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                              Platná</a:t>
                      </a:r>
                      <a:r>
                        <a:rPr lang="cs-CZ" sz="1800" dirty="0"/>
                        <a:t> od</a:t>
                      </a:r>
                    </a:p>
                  </a:txBody>
                  <a:tcPr marT="45675" marB="45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2T </a:t>
                      </a:r>
                      <a:r>
                        <a:rPr lang="cs-CZ" sz="1800" dirty="0" err="1">
                          <a:effectLst/>
                        </a:rPr>
                        <a:t>repo</a:t>
                      </a:r>
                      <a:r>
                        <a:rPr lang="cs-CZ" sz="1800" dirty="0">
                          <a:effectLst/>
                        </a:rPr>
                        <a:t> sazba</a:t>
                      </a:r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                                 </a:t>
                      </a:r>
                      <a:r>
                        <a:rPr lang="cs-CZ" sz="1800" b="1" dirty="0" smtClean="0"/>
                        <a:t>5,25 % </a:t>
                      </a:r>
                      <a:endParaRPr lang="cs-CZ" sz="1800" dirty="0"/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                          </a:t>
                      </a:r>
                      <a:r>
                        <a:rPr lang="cs-CZ" sz="1800" dirty="0" smtClean="0"/>
                        <a:t>3. 5. </a:t>
                      </a:r>
                      <a:r>
                        <a:rPr lang="cs-CZ" sz="1800" dirty="0"/>
                        <a:t>2024</a:t>
                      </a:r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89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Diskontní sazba</a:t>
                      </a:r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                                 </a:t>
                      </a:r>
                      <a:r>
                        <a:rPr lang="cs-CZ" sz="1800" dirty="0" smtClean="0"/>
                        <a:t>4,25 </a:t>
                      </a:r>
                      <a:r>
                        <a:rPr lang="cs-CZ" sz="1800" dirty="0"/>
                        <a:t>%</a:t>
                      </a:r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                          </a:t>
                      </a:r>
                      <a:r>
                        <a:rPr lang="cs-CZ" sz="1800" dirty="0" smtClean="0"/>
                        <a:t>3. 5. </a:t>
                      </a:r>
                      <a:r>
                        <a:rPr lang="cs-CZ" sz="1800" dirty="0"/>
                        <a:t>2024</a:t>
                      </a:r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788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Lombardní sazba</a:t>
                      </a:r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                                 6,75 </a:t>
                      </a:r>
                      <a:r>
                        <a:rPr lang="cs-CZ" sz="1800" dirty="0"/>
                        <a:t>%</a:t>
                      </a:r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/>
                        <a:t>                         </a:t>
                      </a:r>
                      <a:r>
                        <a:rPr lang="cs-CZ" sz="1800" dirty="0" smtClean="0"/>
                        <a:t>      3. 5. </a:t>
                      </a:r>
                      <a:r>
                        <a:rPr lang="cs-CZ" sz="1800" dirty="0"/>
                        <a:t>2024</a:t>
                      </a:r>
                    </a:p>
                  </a:txBody>
                  <a:tcPr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10824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2038981"/>
            <a:ext cx="48349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Aktuální </a:t>
            </a: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měnověpolitické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sazby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95300"/>
            <a:ext cx="8709025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69900"/>
            <a:ext cx="8709025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69900"/>
            <a:ext cx="870902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69900"/>
            <a:ext cx="870902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54000"/>
            <a:ext cx="8709025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(Neo)klasický přístup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cs-CZ" sz="2400" b="1" smtClean="0">
                <a:latin typeface="Arial" charset="0"/>
              </a:rPr>
              <a:t>Předpoklady: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cs-CZ" sz="2400" b="1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Dokonale pružné mzdy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Nezaměstnanost na přirozené míře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Produkt na úrovni potenciálního produktu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cs-CZ" sz="2400" b="1" smtClean="0">
                <a:latin typeface="Arial" charset="0"/>
              </a:rPr>
              <a:t>Nemá smysl regulovat zaměstnanost a produkt</a:t>
            </a:r>
            <a:r>
              <a:rPr lang="cs-CZ" sz="2400" smtClean="0">
                <a:latin typeface="Arial" charset="0"/>
              </a:rPr>
              <a:t> – MEx vede pouze ke </a:t>
            </a:r>
            <a:r>
              <a:rPr lang="cs-CZ" sz="2400" b="1" smtClean="0">
                <a:latin typeface="Arial" charset="0"/>
              </a:rPr>
              <a:t>zvýšení cenové hladiny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endParaRPr lang="cs-CZ" sz="240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cs-CZ" sz="2400" smtClean="0">
                <a:latin typeface="Arial" charset="0"/>
              </a:rPr>
              <a:t>Doporučení neoklasiků – udržovat množství peněz </a:t>
            </a:r>
            <a:r>
              <a:rPr lang="cs-CZ" sz="2400" b="1" i="1" smtClean="0">
                <a:latin typeface="Arial" charset="0"/>
              </a:rPr>
              <a:t>M</a:t>
            </a:r>
            <a:r>
              <a:rPr lang="cs-CZ" sz="2400" b="1" smtClean="0">
                <a:latin typeface="Arial" charset="0"/>
              </a:rPr>
              <a:t> </a:t>
            </a:r>
            <a:r>
              <a:rPr lang="cs-CZ" sz="2400" smtClean="0">
                <a:latin typeface="Arial" charset="0"/>
              </a:rPr>
              <a:t>dle </a:t>
            </a:r>
            <a:r>
              <a:rPr lang="cs-CZ" sz="2400" b="1" smtClean="0">
                <a:latin typeface="Arial" charset="0"/>
              </a:rPr>
              <a:t>transakční rovnice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endParaRPr lang="cs-CZ" sz="2400" b="1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cs-CZ" sz="2400" b="1" smtClean="0">
                <a:latin typeface="Arial" charset="0"/>
              </a:rPr>
              <a:t>Přímý vztah</a:t>
            </a:r>
            <a:r>
              <a:rPr lang="cs-CZ" sz="2400" smtClean="0">
                <a:latin typeface="Arial" charset="0"/>
              </a:rPr>
              <a:t> mezi </a:t>
            </a:r>
            <a:r>
              <a:rPr lang="cs-CZ" sz="2400" i="1" smtClean="0">
                <a:latin typeface="Arial" charset="0"/>
              </a:rPr>
              <a:t>M </a:t>
            </a:r>
            <a:r>
              <a:rPr lang="cs-CZ" sz="2400" smtClean="0">
                <a:latin typeface="Arial" charset="0"/>
              </a:rPr>
              <a:t>a </a:t>
            </a:r>
            <a:r>
              <a:rPr lang="cs-CZ" sz="2400" i="1" smtClean="0">
                <a:latin typeface="Arial" charset="0"/>
              </a:rPr>
              <a:t>Y</a:t>
            </a:r>
            <a:r>
              <a:rPr lang="cs-CZ" sz="2400" smtClean="0">
                <a:latin typeface="Arial" charset="0"/>
              </a:rPr>
              <a:t> – s růstem </a:t>
            </a:r>
            <a:r>
              <a:rPr lang="cs-CZ" sz="2400" i="1" smtClean="0">
                <a:latin typeface="Arial" charset="0"/>
              </a:rPr>
              <a:t>M</a:t>
            </a:r>
            <a:r>
              <a:rPr lang="cs-CZ" sz="2400" smtClean="0">
                <a:latin typeface="Arial" charset="0"/>
              </a:rPr>
              <a:t> – růst </a:t>
            </a:r>
            <a:r>
              <a:rPr lang="cs-CZ" sz="2400" i="1" smtClean="0">
                <a:latin typeface="Arial" charset="0"/>
              </a:rPr>
              <a:t>C</a:t>
            </a:r>
            <a:r>
              <a:rPr lang="cs-CZ" sz="2400" smtClean="0">
                <a:latin typeface="Arial" charset="0"/>
              </a:rPr>
              <a:t> a </a:t>
            </a:r>
            <a:r>
              <a:rPr lang="cs-CZ" sz="2400" i="1" smtClean="0">
                <a:latin typeface="Arial" charset="0"/>
              </a:rPr>
              <a:t>I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400" smtClean="0">
                <a:latin typeface="Arial" charset="0"/>
              </a:rPr>
              <a:t>        (</a:t>
            </a:r>
            <a:r>
              <a:rPr lang="cs-CZ" sz="2400" b="1" smtClean="0">
                <a:latin typeface="Arial" charset="0"/>
              </a:rPr>
              <a:t>keynesovci – nepřímý vztah</a:t>
            </a:r>
            <a:r>
              <a:rPr lang="cs-CZ" sz="2400" smtClean="0">
                <a:latin typeface="Arial" charset="0"/>
              </a:rPr>
              <a:t> přes pokles</a:t>
            </a:r>
            <a:r>
              <a:rPr lang="cs-CZ" sz="2400" i="1" smtClean="0">
                <a:latin typeface="Arial" charset="0"/>
              </a:rPr>
              <a:t> i</a:t>
            </a:r>
            <a:r>
              <a:rPr lang="cs-CZ" sz="240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Efekty monetární expanze v </a:t>
            </a:r>
            <a:r>
              <a:rPr lang="cs-CZ" sz="4000" smtClean="0">
                <a:latin typeface="Arial" charset="0"/>
              </a:rPr>
              <a:t>(</a:t>
            </a:r>
            <a:r>
              <a:rPr lang="cs-CZ" sz="4000" smtClean="0"/>
              <a:t>neo</a:t>
            </a:r>
            <a:r>
              <a:rPr lang="cs-CZ" sz="4000" smtClean="0">
                <a:latin typeface="Arial" charset="0"/>
              </a:rPr>
              <a:t>)</a:t>
            </a:r>
            <a:r>
              <a:rPr lang="cs-CZ" sz="4000" smtClean="0"/>
              <a:t>klasickém pojetí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b="1" smtClean="0"/>
              <a:t>Nástroje MP – přímé (administrativní)</a:t>
            </a:r>
          </a:p>
          <a:p>
            <a:pPr>
              <a:buFont typeface="Arial" charset="0"/>
              <a:buNone/>
            </a:pPr>
            <a:endParaRPr lang="cs-CZ" b="1" smtClean="0"/>
          </a:p>
          <a:p>
            <a:pPr>
              <a:buFontTx/>
              <a:buNone/>
            </a:pPr>
            <a:r>
              <a:rPr lang="cs-CZ" sz="2800" smtClean="0"/>
              <a:t>využívány jen výjimečně - jde o </a:t>
            </a:r>
            <a:r>
              <a:rPr lang="cs-CZ" sz="2800" b="1" smtClean="0"/>
              <a:t>netržní zásahy</a:t>
            </a:r>
            <a:r>
              <a:rPr lang="cs-CZ" sz="2800" smtClean="0"/>
              <a:t> do fungování ekonomiky</a:t>
            </a:r>
          </a:p>
          <a:p>
            <a:pPr>
              <a:buFontTx/>
              <a:buChar char="-"/>
            </a:pPr>
            <a:r>
              <a:rPr lang="cs-CZ" sz="2800" smtClean="0"/>
              <a:t>úvěrové limity (maximální objem úvěrů – kb – veřejnosti)</a:t>
            </a:r>
          </a:p>
          <a:p>
            <a:pPr>
              <a:buFontTx/>
              <a:buChar char="-"/>
            </a:pPr>
            <a:r>
              <a:rPr lang="cs-CZ" sz="2800" smtClean="0"/>
              <a:t>omezení objemu úvěrů – CB – kb</a:t>
            </a:r>
          </a:p>
          <a:p>
            <a:pPr>
              <a:buFontTx/>
              <a:buChar char="-"/>
            </a:pPr>
            <a:r>
              <a:rPr lang="cs-CZ" sz="2800" smtClean="0"/>
              <a:t>omezení přílivu či odlivu kapitálu ze zahraničí</a:t>
            </a:r>
          </a:p>
          <a:p>
            <a:pPr>
              <a:buFontTx/>
              <a:buChar char="-"/>
            </a:pPr>
            <a:r>
              <a:rPr lang="cs-CZ" sz="2800" smtClean="0"/>
              <a:t>stanovení maximální výše úrokových sazeb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93700"/>
            <a:ext cx="8709025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93700"/>
            <a:ext cx="8709025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19100"/>
            <a:ext cx="8709025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19100"/>
            <a:ext cx="8709025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19100"/>
            <a:ext cx="8709025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Monetaristický přístup</a:t>
            </a:r>
          </a:p>
        </p:txBody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>
          <a:xfrm>
            <a:off x="395288" y="1600200"/>
            <a:ext cx="8291512" cy="49974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cs-CZ" sz="2400" b="1" smtClean="0">
                <a:latin typeface="Arial" charset="0"/>
              </a:rPr>
              <a:t>Předpoklady</a:t>
            </a:r>
            <a:r>
              <a:rPr lang="cs-CZ" sz="2400" smtClean="0">
                <a:latin typeface="Arial" charset="0"/>
              </a:rPr>
              <a:t>: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Pružné mzdy i ceny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Ekonomika na úrovni potenciálu, ovšem </a:t>
            </a:r>
            <a:r>
              <a:rPr lang="cs-CZ" sz="2400" b="1" smtClean="0">
                <a:latin typeface="Arial" charset="0"/>
              </a:rPr>
              <a:t>krátkodobě se může vychylovat</a:t>
            </a:r>
            <a:r>
              <a:rPr lang="cs-CZ" sz="2400" smtClean="0">
                <a:latin typeface="Arial" charset="0"/>
              </a:rPr>
              <a:t> – model mylného vnímání cenové úrovně pracovníky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400" smtClean="0">
                <a:latin typeface="Arial" charset="0"/>
              </a:rPr>
              <a:t>Stabilita soukromého sektoru – </a:t>
            </a:r>
            <a:r>
              <a:rPr lang="cs-CZ" sz="2400" b="1" smtClean="0">
                <a:latin typeface="Arial" charset="0"/>
              </a:rPr>
              <a:t>stabilita poptávky po penězích </a:t>
            </a:r>
            <a:r>
              <a:rPr lang="cs-CZ" sz="2400" b="1" i="1" smtClean="0">
                <a:latin typeface="Arial" charset="0"/>
              </a:rPr>
              <a:t>Md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cs-CZ" sz="2400" b="1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cs-CZ" sz="2400" b="1" smtClean="0">
                <a:latin typeface="Arial" charset="0"/>
              </a:rPr>
              <a:t>Doporučení</a:t>
            </a:r>
            <a:r>
              <a:rPr lang="cs-CZ" sz="2400" smtClean="0">
                <a:latin typeface="Arial" charset="0"/>
              </a:rPr>
              <a:t> monetaristů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cs-CZ" sz="2400" b="1" smtClean="0">
                <a:latin typeface="Arial" charset="0"/>
              </a:rPr>
              <a:t>růst </a:t>
            </a:r>
            <a:r>
              <a:rPr lang="cs-CZ" sz="2400" b="1" i="1" smtClean="0">
                <a:latin typeface="Arial" charset="0"/>
              </a:rPr>
              <a:t>M</a:t>
            </a:r>
            <a:r>
              <a:rPr lang="cs-CZ" sz="2400" b="1" smtClean="0">
                <a:latin typeface="Arial" charset="0"/>
              </a:rPr>
              <a:t> v závislosti na růstu nominálního produktu </a:t>
            </a:r>
            <a:r>
              <a:rPr lang="cs-CZ" sz="2400" b="1" i="1" smtClean="0">
                <a:latin typeface="Arial" charset="0"/>
              </a:rPr>
              <a:t>nGDP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cs-CZ" sz="2400" smtClean="0">
                <a:latin typeface="Arial" charset="0"/>
              </a:rPr>
              <a:t>ne politika levných peněz (jako u keynesovců)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cs-CZ" sz="2400" smtClean="0">
                <a:latin typeface="Arial" charset="0"/>
              </a:rPr>
              <a:t>ekonomika se vyvíjí stabilněji bez poptávkových šoků - nezasahovat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endParaRPr lang="cs-CZ" sz="240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endParaRPr lang="cs-CZ" sz="240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cs-CZ" sz="2400" i="1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cs-CZ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Efekty monetární expanze v monetaristickém pojetí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Typy monetární politiky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Monetární expanze</a:t>
            </a:r>
            <a:r>
              <a:rPr lang="cs-CZ" sz="2800" smtClean="0"/>
              <a:t> (MEx) – reálná nabídka peněz (Ms) roste rychleji než poptávka (Md); reálný produkt ovlivňuje růst poptávky po penězích – při MEx nabídka reálných peněžních zůstatků roste rychleji než reálný produkt.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800" smtClean="0"/>
          </a:p>
          <a:p>
            <a:pPr>
              <a:lnSpc>
                <a:spcPct val="80000"/>
              </a:lnSpc>
            </a:pPr>
            <a:r>
              <a:rPr lang="cs-CZ" sz="2800" b="1" smtClean="0"/>
              <a:t>Monetární restrikce</a:t>
            </a:r>
            <a:r>
              <a:rPr lang="cs-CZ" sz="2800" smtClean="0"/>
              <a:t> (MRes) – reálná nabídka peněz roste pomaleji než reálný produkt, nebo reálná nabídka klesá.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800" smtClean="0"/>
          </a:p>
          <a:p>
            <a:pPr>
              <a:lnSpc>
                <a:spcPct val="80000"/>
              </a:lnSpc>
            </a:pPr>
            <a:r>
              <a:rPr lang="cs-CZ" sz="2800" b="1" smtClean="0"/>
              <a:t>Neutrální monetární politika</a:t>
            </a:r>
            <a:r>
              <a:rPr lang="cs-CZ" sz="2800" smtClean="0"/>
              <a:t> – růst reálného produktu = růstu reálné nabídky peněz (dle cambridgeské kvantitativní rovnice)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08000"/>
            <a:ext cx="870902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69900"/>
            <a:ext cx="87090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69900"/>
            <a:ext cx="8709025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54000"/>
            <a:ext cx="8709025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6496050" cy="285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4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417638"/>
            <a:ext cx="8784976" cy="50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 b="1" dirty="0" smtClean="0"/>
              <a:t>Cíle </a:t>
            </a:r>
            <a:r>
              <a:rPr lang="cs-CZ" dirty="0" smtClean="0"/>
              <a:t>monetární politiky 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cs-CZ" b="1" dirty="0" smtClean="0"/>
              <a:t>stabilita</a:t>
            </a:r>
            <a:r>
              <a:rPr lang="cs-CZ" dirty="0" smtClean="0"/>
              <a:t> (cenová, měnová) a </a:t>
            </a:r>
            <a:r>
              <a:rPr lang="cs-CZ" b="1" dirty="0" smtClean="0"/>
              <a:t>růst domácí ekonomiky</a:t>
            </a:r>
            <a:endParaRPr lang="cs-CZ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dirty="0" smtClean="0"/>
              <a:t>Jednotlivé teoretické školy se liší v přístupu, jak těchto cílů dosáhnout.</a:t>
            </a:r>
            <a:r>
              <a:rPr lang="cs-CZ" b="1" dirty="0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b="1" dirty="0" smtClean="0"/>
              <a:t>Teoretické přístupy: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dirty="0"/>
              <a:t>k</a:t>
            </a:r>
            <a:r>
              <a:rPr lang="cs-CZ" dirty="0" smtClean="0"/>
              <a:t>eynesovský</a:t>
            </a:r>
            <a:endParaRPr lang="cs-CZ" dirty="0" smtClean="0">
              <a:latin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dirty="0" smtClean="0"/>
              <a:t>neoklasický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dirty="0" smtClean="0"/>
              <a:t>monetaristický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cs-CZ" sz="44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cs-CZ" sz="4400" smtClean="0">
                <a:latin typeface="Arial" charset="0"/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13.2 Keynesovský přístup k monetární politice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 smtClean="0"/>
              <a:t>Předpoklady: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cs-CZ" smtClean="0"/>
              <a:t>Ekonomika je v recesní mezeře – skutečný produkt pod potenciálním produktem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cs-CZ" smtClean="0"/>
              <a:t>Nepružné mzdy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cs-CZ" smtClean="0"/>
              <a:t>Existence nedobrovolné nezaměstnanosti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cs-CZ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cs-CZ" smtClean="0"/>
              <a:t>CB – opatření k podpoře růstu AD – stimulace růstu reálného produktu – snížení nedobrovolné nezaměstnanosti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Monetární expanze v modelech IS-LM a AD-AS</a:t>
            </a:r>
            <a:r>
              <a:rPr lang="cs-CZ" sz="4000" smtClean="0">
                <a:latin typeface="Arial" charset="0"/>
              </a:rPr>
              <a:t> – keynesovský přístup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617</Words>
  <Application>Microsoft Office PowerPoint</Application>
  <PresentationFormat>Předvádění na obrazovce (4:3)</PresentationFormat>
  <Paragraphs>97</Paragraphs>
  <Slides>70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3" baseType="lpstr">
      <vt:lpstr>Arial</vt:lpstr>
      <vt:lpstr>Calibri</vt:lpstr>
      <vt:lpstr>Motiv systému Office</vt:lpstr>
      <vt:lpstr>Prezentace aplikace PowerPoint</vt:lpstr>
      <vt:lpstr>Obsah tématu</vt:lpstr>
      <vt:lpstr>13.1 Cíle a nástroje monetární politiky</vt:lpstr>
      <vt:lpstr>Prezentace aplikace PowerPoint</vt:lpstr>
      <vt:lpstr>Prezentace aplikace PowerPoint</vt:lpstr>
      <vt:lpstr>Typy monetární politiky</vt:lpstr>
      <vt:lpstr>Prezentace aplikace PowerPoint</vt:lpstr>
      <vt:lpstr>13.2 Keynesovský přístup k monetární politice</vt:lpstr>
      <vt:lpstr>Monetární expanze v modelech IS-LM a AD-AS – keynesovský přístup</vt:lpstr>
      <vt:lpstr>Monetární expanze v modelu IS-LM a AD-AS-krátké období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Monetární restrikce v modelech IS-LM a AD-AS – keynesovský přístup</vt:lpstr>
      <vt:lpstr>Monetární restrikce v modelu IS-LM a AD-AS-krátké období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Efekty monetární expanze</vt:lpstr>
      <vt:lpstr>Monetární expanze v keynesovském pojetí v dlouhém období – neutralita peněz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(Neo)klasický přístup</vt:lpstr>
      <vt:lpstr>Efekty monetární expanze v (neo)klasickém pojetí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Monetaristický přístup</vt:lpstr>
      <vt:lpstr>Efekty monetární expanze v monetaristickém pojetí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iva.nedomlelova</cp:lastModifiedBy>
  <cp:revision>54</cp:revision>
  <dcterms:created xsi:type="dcterms:W3CDTF">2013-10-26T08:00:16Z</dcterms:created>
  <dcterms:modified xsi:type="dcterms:W3CDTF">2024-05-14T17:15:54Z</dcterms:modified>
</cp:coreProperties>
</file>