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sldIdLst>
    <p:sldId id="256" r:id="rId3"/>
    <p:sldId id="257" r:id="rId4"/>
    <p:sldId id="258" r:id="rId5"/>
    <p:sldId id="274" r:id="rId6"/>
    <p:sldId id="275" r:id="rId7"/>
    <p:sldId id="259" r:id="rId8"/>
    <p:sldId id="276" r:id="rId9"/>
    <p:sldId id="277" r:id="rId10"/>
    <p:sldId id="278" r:id="rId11"/>
    <p:sldId id="279" r:id="rId12"/>
    <p:sldId id="260" r:id="rId13"/>
    <p:sldId id="280" r:id="rId14"/>
    <p:sldId id="281" r:id="rId15"/>
    <p:sldId id="261" r:id="rId16"/>
    <p:sldId id="282" r:id="rId17"/>
    <p:sldId id="283" r:id="rId18"/>
    <p:sldId id="284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F0453-AB4A-4670-9544-209801752FB9}" v="6" dt="2021-03-01T11:52:43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énó Vernyik" userId="9f5ce2124afc070d" providerId="LiveId" clId="{6E8F0453-AB4A-4670-9544-209801752FB9}"/>
    <pc:docChg chg="custSel addSld delSld modSld">
      <pc:chgData name="Zénó Vernyik" userId="9f5ce2124afc070d" providerId="LiveId" clId="{6E8F0453-AB4A-4670-9544-209801752FB9}" dt="2021-03-01T14:24:39.311" v="1602" actId="20577"/>
      <pc:docMkLst>
        <pc:docMk/>
      </pc:docMkLst>
      <pc:sldChg chg="modSp mod">
        <pc:chgData name="Zénó Vernyik" userId="9f5ce2124afc070d" providerId="LiveId" clId="{6E8F0453-AB4A-4670-9544-209801752FB9}" dt="2021-03-01T11:33:52.091" v="76" actId="5793"/>
        <pc:sldMkLst>
          <pc:docMk/>
          <pc:sldMk cId="1250879907" sldId="257"/>
        </pc:sldMkLst>
        <pc:spChg chg="mod">
          <ac:chgData name="Zénó Vernyik" userId="9f5ce2124afc070d" providerId="LiveId" clId="{6E8F0453-AB4A-4670-9544-209801752FB9}" dt="2021-03-01T11:33:52.091" v="76" actId="5793"/>
          <ac:spMkLst>
            <pc:docMk/>
            <pc:sldMk cId="1250879907" sldId="257"/>
            <ac:spMk id="3" creationId="{D213F8A6-7A23-4F70-96C4-A3FA2DE57677}"/>
          </ac:spMkLst>
        </pc:spChg>
      </pc:sldChg>
      <pc:sldChg chg="new del">
        <pc:chgData name="Zénó Vernyik" userId="9f5ce2124afc070d" providerId="LiveId" clId="{6E8F0453-AB4A-4670-9544-209801752FB9}" dt="2021-03-01T11:34:40.710" v="78" actId="47"/>
        <pc:sldMkLst>
          <pc:docMk/>
          <pc:sldMk cId="1330054138" sldId="258"/>
        </pc:sldMkLst>
      </pc:sldChg>
      <pc:sldChg chg="addSp delSp modSp new mod">
        <pc:chgData name="Zénó Vernyik" userId="9f5ce2124afc070d" providerId="LiveId" clId="{6E8F0453-AB4A-4670-9544-209801752FB9}" dt="2021-03-01T12:02:59.195" v="580" actId="404"/>
        <pc:sldMkLst>
          <pc:docMk/>
          <pc:sldMk cId="2108179618" sldId="258"/>
        </pc:sldMkLst>
        <pc:spChg chg="mod">
          <ac:chgData name="Zénó Vernyik" userId="9f5ce2124afc070d" providerId="LiveId" clId="{6E8F0453-AB4A-4670-9544-209801752FB9}" dt="2021-03-01T11:52:58.556" v="271" actId="6549"/>
          <ac:spMkLst>
            <pc:docMk/>
            <pc:sldMk cId="2108179618" sldId="258"/>
            <ac:spMk id="2" creationId="{3CA59715-E67E-4751-9323-017DA761DF9F}"/>
          </ac:spMkLst>
        </pc:spChg>
        <pc:spChg chg="del">
          <ac:chgData name="Zénó Vernyik" userId="9f5ce2124afc070d" providerId="LiveId" clId="{6E8F0453-AB4A-4670-9544-209801752FB9}" dt="2021-03-01T11:43:43.154" v="97" actId="478"/>
          <ac:spMkLst>
            <pc:docMk/>
            <pc:sldMk cId="2108179618" sldId="258"/>
            <ac:spMk id="3" creationId="{E1D9A940-D461-4AED-B9FE-7C6A9597F3EF}"/>
          </ac:spMkLst>
        </pc:spChg>
        <pc:spChg chg="add del mod">
          <ac:chgData name="Zénó Vernyik" userId="9f5ce2124afc070d" providerId="LiveId" clId="{6E8F0453-AB4A-4670-9544-209801752FB9}" dt="2021-03-01T11:50:04.854" v="124"/>
          <ac:spMkLst>
            <pc:docMk/>
            <pc:sldMk cId="2108179618" sldId="258"/>
            <ac:spMk id="4" creationId="{0BFABB73-72B9-47E9-A5E3-0C670C94FCD2}"/>
          </ac:spMkLst>
        </pc:spChg>
        <pc:spChg chg="add mod">
          <ac:chgData name="Zénó Vernyik" userId="9f5ce2124afc070d" providerId="LiveId" clId="{6E8F0453-AB4A-4670-9544-209801752FB9}" dt="2021-03-01T12:02:59.195" v="580" actId="404"/>
          <ac:spMkLst>
            <pc:docMk/>
            <pc:sldMk cId="2108179618" sldId="258"/>
            <ac:spMk id="5" creationId="{1F024539-CA6A-4456-A26C-627DCE71E709}"/>
          </ac:spMkLst>
        </pc:spChg>
        <pc:picChg chg="add del mod">
          <ac:chgData name="Zénó Vernyik" userId="9f5ce2124afc070d" providerId="LiveId" clId="{6E8F0453-AB4A-4670-9544-209801752FB9}" dt="2021-03-01T11:52:43.673" v="269" actId="478"/>
          <ac:picMkLst>
            <pc:docMk/>
            <pc:sldMk cId="2108179618" sldId="258"/>
            <ac:picMk id="1026" creationId="{4BDB7909-2490-4A69-A87F-48D36404E245}"/>
          </ac:picMkLst>
        </pc:picChg>
      </pc:sldChg>
      <pc:sldChg chg="modSp add mod">
        <pc:chgData name="Zénó Vernyik" userId="9f5ce2124afc070d" providerId="LiveId" clId="{6E8F0453-AB4A-4670-9544-209801752FB9}" dt="2021-03-01T12:24:01.980" v="881" actId="20577"/>
        <pc:sldMkLst>
          <pc:docMk/>
          <pc:sldMk cId="4081869497" sldId="259"/>
        </pc:sldMkLst>
        <pc:spChg chg="mod">
          <ac:chgData name="Zénó Vernyik" userId="9f5ce2124afc070d" providerId="LiveId" clId="{6E8F0453-AB4A-4670-9544-209801752FB9}" dt="2021-03-01T12:09:25.017" v="602" actId="20577"/>
          <ac:spMkLst>
            <pc:docMk/>
            <pc:sldMk cId="4081869497" sldId="259"/>
            <ac:spMk id="2" creationId="{3CA59715-E67E-4751-9323-017DA761DF9F}"/>
          </ac:spMkLst>
        </pc:spChg>
        <pc:spChg chg="mod">
          <ac:chgData name="Zénó Vernyik" userId="9f5ce2124afc070d" providerId="LiveId" clId="{6E8F0453-AB4A-4670-9544-209801752FB9}" dt="2021-03-01T12:24:01.980" v="881" actId="20577"/>
          <ac:spMkLst>
            <pc:docMk/>
            <pc:sldMk cId="4081869497" sldId="259"/>
            <ac:spMk id="5" creationId="{1F024539-CA6A-4456-A26C-627DCE71E709}"/>
          </ac:spMkLst>
        </pc:spChg>
      </pc:sldChg>
      <pc:sldChg chg="modSp add mod">
        <pc:chgData name="Zénó Vernyik" userId="9f5ce2124afc070d" providerId="LiveId" clId="{6E8F0453-AB4A-4670-9544-209801752FB9}" dt="2021-03-01T12:50:18.672" v="1253" actId="20577"/>
        <pc:sldMkLst>
          <pc:docMk/>
          <pc:sldMk cId="347302879" sldId="260"/>
        </pc:sldMkLst>
        <pc:spChg chg="mod">
          <ac:chgData name="Zénó Vernyik" userId="9f5ce2124afc070d" providerId="LiveId" clId="{6E8F0453-AB4A-4670-9544-209801752FB9}" dt="2021-03-01T12:24:29.050" v="892" actId="20577"/>
          <ac:spMkLst>
            <pc:docMk/>
            <pc:sldMk cId="347302879" sldId="260"/>
            <ac:spMk id="2" creationId="{3CA59715-E67E-4751-9323-017DA761DF9F}"/>
          </ac:spMkLst>
        </pc:spChg>
        <pc:spChg chg="mod">
          <ac:chgData name="Zénó Vernyik" userId="9f5ce2124afc070d" providerId="LiveId" clId="{6E8F0453-AB4A-4670-9544-209801752FB9}" dt="2021-03-01T12:50:18.672" v="1253" actId="20577"/>
          <ac:spMkLst>
            <pc:docMk/>
            <pc:sldMk cId="347302879" sldId="260"/>
            <ac:spMk id="5" creationId="{1F024539-CA6A-4456-A26C-627DCE71E709}"/>
          </ac:spMkLst>
        </pc:spChg>
      </pc:sldChg>
      <pc:sldChg chg="modSp add mod">
        <pc:chgData name="Zénó Vernyik" userId="9f5ce2124afc070d" providerId="LiveId" clId="{6E8F0453-AB4A-4670-9544-209801752FB9}" dt="2021-03-01T14:24:39.311" v="1602" actId="20577"/>
        <pc:sldMkLst>
          <pc:docMk/>
          <pc:sldMk cId="710476522" sldId="261"/>
        </pc:sldMkLst>
        <pc:spChg chg="mod">
          <ac:chgData name="Zénó Vernyik" userId="9f5ce2124afc070d" providerId="LiveId" clId="{6E8F0453-AB4A-4670-9544-209801752FB9}" dt="2021-03-01T12:50:55.232" v="1267" actId="20577"/>
          <ac:spMkLst>
            <pc:docMk/>
            <pc:sldMk cId="710476522" sldId="261"/>
            <ac:spMk id="2" creationId="{3CA59715-E67E-4751-9323-017DA761DF9F}"/>
          </ac:spMkLst>
        </pc:spChg>
        <pc:spChg chg="mod">
          <ac:chgData name="Zénó Vernyik" userId="9f5ce2124afc070d" providerId="LiveId" clId="{6E8F0453-AB4A-4670-9544-209801752FB9}" dt="2021-03-01T14:24:39.311" v="1602" actId="20577"/>
          <ac:spMkLst>
            <pc:docMk/>
            <pc:sldMk cId="710476522" sldId="261"/>
            <ac:spMk id="5" creationId="{1F024539-CA6A-4456-A26C-627DCE71E7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1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9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8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F3DFBD-2852-4E6B-81D5-C9AA49F5C64A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29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CDF08E5-671C-4061-BD8B-1EFD72929F31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69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EFF74EE-20D9-4255-9539-277529C7E675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58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ADB2FA-33FB-461D-AA16-739D88318CB2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9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A7CC3EC-8498-4343-B3E8-C800CDAA8AA8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15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33B862-EBF2-417A-9501-EC9B00BF821A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90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1FA8CDC-7D45-48A3-88F5-44B432DE9DB4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60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1F7CF36-4E25-42DD-9313-A5E0A1B7AEAF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1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80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45E999-EAE7-4B3C-B523-1113593BCBBA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62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7A9923F-3ABE-41BC-B797-6BB364FE9849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1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61C0762-F92C-4AEC-9364-8E7ABA63F5E2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2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6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9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9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6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9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3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8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E30B979-FDB8-4285-A28F-6E8DE38814D7}" type="slidenum">
              <a:rPr lang="cs-CZ" altLang="cs-CZ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577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D9FD4-1340-4BF0-92F2-A88764C43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4" r="-1" b="1532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5A89AF-489B-4172-ABF0-F3265775B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cs-CZ" sz="4800" dirty="0"/>
              <a:t>Early </a:t>
            </a:r>
            <a:r>
              <a:rPr lang="cs-CZ" sz="4800" dirty="0" err="1"/>
              <a:t>History</a:t>
            </a:r>
            <a:r>
              <a:rPr lang="cs-CZ" sz="4800" dirty="0"/>
              <a:t> </a:t>
            </a:r>
            <a:r>
              <a:rPr lang="cs-CZ" sz="4800" dirty="0" err="1"/>
              <a:t>of</a:t>
            </a:r>
            <a:r>
              <a:rPr lang="cs-CZ" sz="4800" dirty="0"/>
              <a:t> </a:t>
            </a:r>
            <a:r>
              <a:rPr lang="cs-CZ" sz="4800" dirty="0" err="1"/>
              <a:t>the</a:t>
            </a:r>
            <a:r>
              <a:rPr lang="cs-CZ" sz="4800" dirty="0"/>
              <a:t> </a:t>
            </a:r>
            <a:r>
              <a:rPr lang="cs-CZ" sz="4800" dirty="0" err="1"/>
              <a:t>British</a:t>
            </a:r>
            <a:r>
              <a:rPr lang="cs-CZ" sz="4800" dirty="0"/>
              <a:t> </a:t>
            </a:r>
            <a:r>
              <a:rPr lang="cs-CZ" sz="4800" dirty="0" err="1"/>
              <a:t>Isles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53D12A-E4BE-4F36-A800-EB174B2FA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Prehistory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Norman </a:t>
            </a:r>
            <a:r>
              <a:rPr lang="cs-CZ" sz="2000" dirty="0" err="1"/>
              <a:t>Conquest</a:t>
            </a:r>
            <a:endParaRPr lang="cs-CZ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40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Rillaton</a:t>
            </a:r>
            <a:r>
              <a:rPr lang="cs-CZ" dirty="0" smtClean="0"/>
              <a:t> Gold Cup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82" y="2206014"/>
            <a:ext cx="4524499" cy="4462288"/>
          </a:xfrm>
        </p:spPr>
      </p:pic>
    </p:spTree>
    <p:extLst>
      <p:ext uri="{BB962C8B-B14F-4D97-AF65-F5344CB8AC3E}">
        <p14:creationId xmlns:p14="http://schemas.microsoft.com/office/powerpoint/2010/main" val="29814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59715-E67E-4751-9323-017DA761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548640"/>
            <a:ext cx="10628757" cy="1179576"/>
          </a:xfrm>
        </p:spPr>
        <p:txBody>
          <a:bodyPr>
            <a:normAutofit/>
          </a:bodyPr>
          <a:lstStyle/>
          <a:p>
            <a:r>
              <a:rPr lang="cs-CZ" dirty="0"/>
              <a:t>Iron Age </a:t>
            </a:r>
            <a:r>
              <a:rPr lang="cs-CZ" dirty="0" err="1"/>
              <a:t>Britain</a:t>
            </a:r>
            <a:r>
              <a:rPr lang="cs-CZ" dirty="0"/>
              <a:t>			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024539-CA6A-4456-A26C-627DCE71E709}"/>
              </a:ext>
            </a:extLst>
          </p:cNvPr>
          <p:cNvSpPr txBox="1"/>
          <p:nvPr/>
        </p:nvSpPr>
        <p:spPr>
          <a:xfrm>
            <a:off x="542925" y="2131190"/>
            <a:ext cx="112013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frequent</a:t>
            </a:r>
            <a:r>
              <a:rPr lang="cs-CZ" sz="2000" dirty="0"/>
              <a:t> </a:t>
            </a:r>
            <a:r>
              <a:rPr lang="cs-CZ" sz="2000" dirty="0" err="1"/>
              <a:t>conflicts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various</a:t>
            </a:r>
            <a:r>
              <a:rPr lang="cs-CZ" sz="2000" dirty="0"/>
              <a:t> </a:t>
            </a:r>
            <a:r>
              <a:rPr lang="cs-CZ" sz="2000" dirty="0" err="1"/>
              <a:t>groups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people</a:t>
            </a:r>
            <a:r>
              <a:rPr lang="cs-CZ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fortified</a:t>
            </a:r>
            <a:r>
              <a:rPr lang="cs-CZ" sz="2000" dirty="0"/>
              <a:t> </a:t>
            </a:r>
            <a:r>
              <a:rPr lang="cs-CZ" sz="2000" dirty="0" err="1"/>
              <a:t>farmsteads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roundhouses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hillforts</a:t>
            </a:r>
            <a:r>
              <a:rPr lang="cs-CZ" sz="2000" dirty="0"/>
              <a:t> (</a:t>
            </a:r>
            <a:r>
              <a:rPr lang="cs-CZ" sz="2000" dirty="0" err="1"/>
              <a:t>England</a:t>
            </a:r>
            <a:r>
              <a:rPr lang="cs-CZ" sz="20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brochs</a:t>
            </a:r>
            <a:r>
              <a:rPr lang="cs-CZ" sz="2000" dirty="0"/>
              <a:t> (Scotland)</a:t>
            </a:r>
          </a:p>
          <a:p>
            <a:endParaRPr lang="cs-CZ" sz="2000" dirty="0"/>
          </a:p>
          <a:p>
            <a:r>
              <a:rPr lang="cs-CZ" sz="2000" b="1" dirty="0" err="1"/>
              <a:t>Maiden</a:t>
            </a:r>
            <a:r>
              <a:rPr lang="cs-CZ" sz="2000" b="1" dirty="0"/>
              <a:t> </a:t>
            </a:r>
            <a:r>
              <a:rPr lang="cs-CZ" sz="2000" b="1" dirty="0" err="1"/>
              <a:t>Castle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Ness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 smtClean="0"/>
              <a:t>Burgi</a:t>
            </a:r>
            <a:r>
              <a:rPr lang="cs-CZ" sz="2000" b="1" dirty="0" smtClean="0"/>
              <a:t> </a:t>
            </a:r>
            <a:r>
              <a:rPr lang="cs-CZ" sz="2000" b="1" dirty="0" err="1"/>
              <a:t>fort</a:t>
            </a:r>
            <a:r>
              <a:rPr lang="cs-CZ" sz="2000" b="1" dirty="0"/>
              <a:t> (</a:t>
            </a:r>
            <a:r>
              <a:rPr lang="cs-CZ" sz="2000" b="1" dirty="0" err="1"/>
              <a:t>at</a:t>
            </a:r>
            <a:r>
              <a:rPr lang="cs-CZ" sz="2000" b="1" dirty="0"/>
              <a:t> </a:t>
            </a:r>
            <a:r>
              <a:rPr lang="cs-CZ" sz="2000" b="1" dirty="0" err="1"/>
              <a:t>Old</a:t>
            </a:r>
            <a:r>
              <a:rPr lang="cs-CZ" sz="2000" b="1" dirty="0"/>
              <a:t> </a:t>
            </a:r>
            <a:r>
              <a:rPr lang="cs-CZ" sz="2000" b="1" dirty="0" err="1"/>
              <a:t>Scatness</a:t>
            </a:r>
            <a:r>
              <a:rPr lang="cs-CZ" sz="2000" b="1" dirty="0"/>
              <a:t>)</a:t>
            </a:r>
          </a:p>
          <a:p>
            <a:r>
              <a:rPr lang="cs-CZ" sz="2000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0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Maiden</a:t>
            </a:r>
            <a:r>
              <a:rPr lang="cs-CZ" dirty="0" smtClean="0"/>
              <a:t> </a:t>
            </a:r>
            <a:r>
              <a:rPr lang="cs-CZ" dirty="0" err="1" smtClean="0"/>
              <a:t>Castle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70" y="2060318"/>
            <a:ext cx="5474523" cy="4708090"/>
          </a:xfrm>
        </p:spPr>
      </p:pic>
    </p:spTree>
    <p:extLst>
      <p:ext uri="{BB962C8B-B14F-4D97-AF65-F5344CB8AC3E}">
        <p14:creationId xmlns:p14="http://schemas.microsoft.com/office/powerpoint/2010/main" val="2150604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Ness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Burgi</a:t>
            </a:r>
            <a:r>
              <a:rPr lang="cs-CZ" dirty="0" smtClean="0"/>
              <a:t> </a:t>
            </a:r>
            <a:r>
              <a:rPr lang="cs-CZ" dirty="0" err="1" smtClean="0"/>
              <a:t>Fort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20" y="2213492"/>
            <a:ext cx="7255824" cy="4435123"/>
          </a:xfrm>
        </p:spPr>
      </p:pic>
    </p:spTree>
    <p:extLst>
      <p:ext uri="{BB962C8B-B14F-4D97-AF65-F5344CB8AC3E}">
        <p14:creationId xmlns:p14="http://schemas.microsoft.com/office/powerpoint/2010/main" val="930237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59715-E67E-4751-9323-017DA761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548640"/>
            <a:ext cx="10628757" cy="1179576"/>
          </a:xfrm>
        </p:spPr>
        <p:txBody>
          <a:bodyPr>
            <a:normAutofit/>
          </a:bodyPr>
          <a:lstStyle/>
          <a:p>
            <a:r>
              <a:rPr lang="cs-CZ" dirty="0"/>
              <a:t>Roman </a:t>
            </a:r>
            <a:r>
              <a:rPr lang="cs-CZ" dirty="0" err="1"/>
              <a:t>Britain</a:t>
            </a:r>
            <a:r>
              <a:rPr lang="cs-CZ" dirty="0"/>
              <a:t>			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024539-CA6A-4456-A26C-627DCE71E709}"/>
              </a:ext>
            </a:extLst>
          </p:cNvPr>
          <p:cNvSpPr txBox="1"/>
          <p:nvPr/>
        </p:nvSpPr>
        <p:spPr>
          <a:xfrm>
            <a:off x="542925" y="2131190"/>
            <a:ext cx="11201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technologically advanced civilization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introduction of Latin to Britain (before: Celtic languages)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large-scale projects (e.g. roads, protective walls)</a:t>
            </a:r>
          </a:p>
          <a:p>
            <a:r>
              <a:rPr lang="en-US" sz="2000" dirty="0"/>
              <a:t> </a:t>
            </a:r>
          </a:p>
          <a:p>
            <a:r>
              <a:rPr lang="en-US" sz="2000" b="1" dirty="0"/>
              <a:t>Hadrian</a:t>
            </a:r>
            <a:r>
              <a:rPr lang="cs-CZ" sz="2000" b="1" dirty="0"/>
              <a:t>‘</a:t>
            </a:r>
            <a:r>
              <a:rPr lang="en-US" sz="2000" b="1" dirty="0"/>
              <a:t>s Wall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Antonine Wall</a:t>
            </a:r>
            <a:endParaRPr lang="en-US" sz="2000" b="1" dirty="0"/>
          </a:p>
          <a:p>
            <a:endParaRPr lang="en-US" sz="2000" b="1" dirty="0"/>
          </a:p>
          <a:p>
            <a:r>
              <a:rPr lang="cs-CZ" sz="2000" b="1" dirty="0"/>
              <a:t>Roman </a:t>
            </a:r>
            <a:r>
              <a:rPr lang="cs-CZ" sz="2000" b="1" dirty="0" err="1"/>
              <a:t>Baths</a:t>
            </a:r>
            <a:r>
              <a:rPr lang="cs-CZ" sz="2000" b="1" dirty="0"/>
              <a:t> </a:t>
            </a:r>
            <a:r>
              <a:rPr lang="cs-CZ" sz="2000" b="1" dirty="0" err="1"/>
              <a:t>at</a:t>
            </a:r>
            <a:r>
              <a:rPr lang="cs-CZ" sz="2000" b="1" dirty="0"/>
              <a:t> </a:t>
            </a:r>
            <a:r>
              <a:rPr lang="cs-CZ" sz="2000" b="1" dirty="0" err="1"/>
              <a:t>Bath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 err="1"/>
              <a:t>numerous</a:t>
            </a:r>
            <a:r>
              <a:rPr lang="cs-CZ" sz="2000" b="1" dirty="0"/>
              <a:t> </a:t>
            </a:r>
            <a:r>
              <a:rPr lang="cs-CZ" sz="2000" b="1" dirty="0" err="1"/>
              <a:t>villas</a:t>
            </a:r>
            <a:r>
              <a:rPr lang="cs-CZ" sz="2000" b="1" dirty="0"/>
              <a:t> and </a:t>
            </a:r>
            <a:r>
              <a:rPr lang="cs-CZ" sz="2000" b="1" dirty="0" err="1"/>
              <a:t>forts</a:t>
            </a:r>
            <a:endParaRPr lang="en-US" sz="2000" b="1" dirty="0"/>
          </a:p>
          <a:p>
            <a:r>
              <a:rPr lang="cs-CZ" sz="2000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0476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Roman </a:t>
            </a:r>
            <a:r>
              <a:rPr lang="cs-CZ" dirty="0" err="1" smtClean="0"/>
              <a:t>Walls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70" y="548640"/>
            <a:ext cx="4838926" cy="6018415"/>
          </a:xfrm>
        </p:spPr>
      </p:pic>
    </p:spTree>
    <p:extLst>
      <p:ext uri="{BB962C8B-B14F-4D97-AF65-F5344CB8AC3E}">
        <p14:creationId xmlns:p14="http://schemas.microsoft.com/office/powerpoint/2010/main" val="3102970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Hadrian</a:t>
            </a:r>
            <a:r>
              <a:rPr lang="en-US" dirty="0" smtClean="0"/>
              <a:t>’s Wall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22" y="548640"/>
            <a:ext cx="5904174" cy="5904174"/>
          </a:xfrm>
        </p:spPr>
      </p:pic>
    </p:spTree>
    <p:extLst>
      <p:ext uri="{BB962C8B-B14F-4D97-AF65-F5344CB8AC3E}">
        <p14:creationId xmlns:p14="http://schemas.microsoft.com/office/powerpoint/2010/main" val="2020390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Baths in Bath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03" y="1728216"/>
            <a:ext cx="6662057" cy="4963988"/>
          </a:xfrm>
        </p:spPr>
      </p:pic>
    </p:spTree>
    <p:extLst>
      <p:ext uri="{BB962C8B-B14F-4D97-AF65-F5344CB8AC3E}">
        <p14:creationId xmlns:p14="http://schemas.microsoft.com/office/powerpoint/2010/main" val="3723269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Periodization of Art before the Norman Conquest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847851" y="1844676"/>
            <a:ext cx="8424863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8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800" b="1">
                <a:solidFill>
                  <a:srgbClr val="FFFFFF"/>
                </a:solidFill>
                <a:latin typeface="Times New Roman" panose="02020603050405020304" pitchFamily="18" charset="0"/>
              </a:rPr>
              <a:t>Pre-Roman Period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800" b="1">
                <a:solidFill>
                  <a:srgbClr val="FFFFFF"/>
                </a:solidFill>
                <a:latin typeface="Times New Roman" panose="02020603050405020304" pitchFamily="18" charset="0"/>
              </a:rPr>
              <a:t> Roman Period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800" b="1">
                <a:solidFill>
                  <a:srgbClr val="FFFFFF"/>
                </a:solidFill>
                <a:latin typeface="Times New Roman" panose="02020603050405020304" pitchFamily="18" charset="0"/>
              </a:rPr>
              <a:t> Migration Period / Early Anglo-Saxon Period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800" b="1">
                <a:solidFill>
                  <a:srgbClr val="FFFFFF"/>
                </a:solidFill>
                <a:latin typeface="Times New Roman" panose="02020603050405020304" pitchFamily="18" charset="0"/>
              </a:rPr>
              <a:t> Migration Art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800" b="1">
                <a:solidFill>
                  <a:srgbClr val="FFFFFF"/>
                </a:solidFill>
                <a:latin typeface="Times New Roman" panose="02020603050405020304" pitchFamily="18" charset="0"/>
              </a:rPr>
              <a:t> Insular (Hiberno-Saxon) Art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800" b="1">
                <a:solidFill>
                  <a:srgbClr val="FFFFFF"/>
                </a:solidFill>
                <a:latin typeface="Times New Roman" panose="02020603050405020304" pitchFamily="18" charset="0"/>
              </a:rPr>
              <a:t> Late Anglo-Saxon Period</a:t>
            </a:r>
            <a:endParaRPr lang="en-US" altLang="cs-CZ" sz="28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78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52400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Insular (Hiberno-Saxon) Art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847851" y="476251"/>
            <a:ext cx="8424863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from </a:t>
            </a:r>
            <a:r>
              <a:rPr lang="cs-CZ" altLang="cs-CZ" sz="2400" b="1" i="1">
                <a:solidFill>
                  <a:srgbClr val="FFFFFF"/>
                </a:solidFill>
                <a:latin typeface="Times New Roman" panose="02020603050405020304" pitchFamily="18" charset="0"/>
              </a:rPr>
              <a:t>Insula </a:t>
            </a: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(Lat.), meaning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island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in England </a:t>
            </a:r>
            <a:r>
              <a:rPr lang="en-US" altLang="cs-CZ" sz="2400" b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 – </a:t>
            </a:r>
            <a:r>
              <a:rPr lang="en-US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~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 900</a:t>
            </a: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, in Ireland </a:t>
            </a:r>
            <a:r>
              <a:rPr lang="en-US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~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 600 – </a:t>
            </a:r>
            <a:r>
              <a:rPr lang="en-US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~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 1200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a fusion of the symbolism of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Irish monastic Christianity</a:t>
            </a: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and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decorative metalwork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no widespread culture of decorated and decorative objects, it appears in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individual objects of „dazzling virtuosity“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main examples: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illuminated manuscripts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metalworks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stone carvings</a:t>
            </a: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(above all else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stone crosses</a:t>
            </a: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highly decorated</a:t>
            </a: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surfaces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solidFill>
                  <a:srgbClr val="66FF33"/>
                </a:solidFill>
                <a:latin typeface="Times New Roman" panose="02020603050405020304" pitchFamily="18" charset="0"/>
              </a:rPr>
              <a:t>complex patterning</a:t>
            </a:r>
            <a:endParaRPr lang="en-US" altLang="cs-CZ" sz="2400" b="1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86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0D2D9C-1564-4C14-89E3-D4E269F1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Periods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3F8A6-7A23-4F70-96C4-A3FA2DE57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122917"/>
            <a:ext cx="10168128" cy="4348904"/>
          </a:xfrm>
        </p:spPr>
        <p:txBody>
          <a:bodyPr>
            <a:normAutofit/>
          </a:bodyPr>
          <a:lstStyle/>
          <a:p>
            <a:r>
              <a:rPr lang="cs-CZ" dirty="0"/>
              <a:t>Stone Age</a:t>
            </a:r>
          </a:p>
          <a:p>
            <a:pPr lvl="1"/>
            <a:r>
              <a:rPr lang="cs-CZ" dirty="0" err="1"/>
              <a:t>Paleolithic</a:t>
            </a:r>
            <a:r>
              <a:rPr lang="cs-CZ" dirty="0"/>
              <a:t> Period</a:t>
            </a:r>
          </a:p>
          <a:p>
            <a:pPr lvl="1"/>
            <a:r>
              <a:rPr lang="cs-CZ" dirty="0" err="1"/>
              <a:t>Mesolithic</a:t>
            </a:r>
            <a:r>
              <a:rPr lang="cs-CZ" dirty="0"/>
              <a:t> Period</a:t>
            </a:r>
          </a:p>
          <a:p>
            <a:pPr lvl="1"/>
            <a:r>
              <a:rPr lang="cs-CZ" dirty="0" err="1"/>
              <a:t>Neolithic</a:t>
            </a:r>
            <a:r>
              <a:rPr lang="cs-CZ" dirty="0"/>
              <a:t> Period (11,000 BC – 1700 BC)</a:t>
            </a:r>
          </a:p>
          <a:p>
            <a:r>
              <a:rPr lang="cs-CZ" dirty="0"/>
              <a:t>Bronze Age (2100 BC – 750 BC)</a:t>
            </a:r>
          </a:p>
          <a:p>
            <a:r>
              <a:rPr lang="cs-CZ" dirty="0"/>
              <a:t>Iron Age (750 BC – AD 43)</a:t>
            </a:r>
          </a:p>
          <a:p>
            <a:r>
              <a:rPr lang="cs-CZ" dirty="0"/>
              <a:t>Roman </a:t>
            </a:r>
            <a:r>
              <a:rPr lang="cs-CZ" dirty="0" err="1"/>
              <a:t>Britain</a:t>
            </a:r>
            <a:r>
              <a:rPr lang="cs-CZ" dirty="0"/>
              <a:t> (43 – 409)</a:t>
            </a:r>
          </a:p>
          <a:p>
            <a:r>
              <a:rPr lang="cs-CZ" dirty="0"/>
              <a:t>Anglo-</a:t>
            </a:r>
            <a:r>
              <a:rPr lang="cs-CZ" dirty="0" err="1"/>
              <a:t>Saxon</a:t>
            </a:r>
            <a:r>
              <a:rPr lang="cs-CZ" dirty="0"/>
              <a:t> Period (450 – 787)</a:t>
            </a:r>
          </a:p>
          <a:p>
            <a:r>
              <a:rPr lang="cs-CZ" dirty="0"/>
              <a:t>Viking Period (787 – 1066) </a:t>
            </a:r>
          </a:p>
        </p:txBody>
      </p:sp>
    </p:spTree>
    <p:extLst>
      <p:ext uri="{BB962C8B-B14F-4D97-AF65-F5344CB8AC3E}">
        <p14:creationId xmlns:p14="http://schemas.microsoft.com/office/powerpoint/2010/main" val="1250879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456364" y="0"/>
            <a:ext cx="4211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Book of Kells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31950" y="188913"/>
            <a:ext cx="4826000" cy="641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transcribed by Celtic monks cca. 800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contains the four Gospels of the New Testament in Latin, plus some introductory texts and tables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340 folios, calf vellum, illustrations on all pages except for 2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traditional Christian iconography is combined with ornate swirling motifs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intricate knotwork and interlacing patterns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vibrant colors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historiated initials (initials with images inside them)</a:t>
            </a:r>
            <a:endParaRPr lang="en-US" altLang="cs-CZ" sz="2300" b="1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981076"/>
            <a:ext cx="403225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851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524000" y="260350"/>
            <a:ext cx="442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Book of Kells</a:t>
            </a:r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3500438"/>
            <a:ext cx="316706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15889"/>
            <a:ext cx="4637088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96976"/>
            <a:ext cx="38798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00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774825" y="549275"/>
            <a:ext cx="4211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Lindisfarne Gospels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919288" y="1628775"/>
            <a:ext cx="4032250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illuminated Latin manuscript of the four Gospels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the work of a single scribe and illustrator, probably St. Eadfrith, bishop of Lindisfarne, around 715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in the 10th century an Old English translation of the manuscript was made – the first translation of the Gospels to English</a:t>
            </a:r>
            <a:endParaRPr lang="en-US" altLang="cs-CZ" sz="2300" b="1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76251"/>
            <a:ext cx="426085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097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992314" y="115888"/>
            <a:ext cx="820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Tara Brooch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743700" y="1125538"/>
            <a:ext cx="3671888" cy="535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created in </a:t>
            </a:r>
            <a:r>
              <a:rPr lang="en-US" altLang="cs-CZ" sz="2300" b="1">
                <a:solidFill>
                  <a:srgbClr val="66FF33"/>
                </a:solidFill>
                <a:latin typeface="Times New Roman" panose="02020603050405020304" pitchFamily="18" charset="0"/>
              </a:rPr>
              <a:t>~</a:t>
            </a:r>
            <a:r>
              <a:rPr lang="cs-CZ" altLang="cs-CZ" sz="2300" b="1">
                <a:solidFill>
                  <a:srgbClr val="66FF33"/>
                </a:solidFill>
                <a:latin typeface="Times New Roman" panose="02020603050405020304" pitchFamily="18" charset="0"/>
              </a:rPr>
              <a:t> 700</a:t>
            </a:r>
            <a:r>
              <a:rPr lang="cs-CZ" altLang="cs-CZ" sz="23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composed primarily of silver gilt, but gold, silver, copper, amber and glass are also used for decoration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intricate abstract decoration both on the front and the back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a purely decorative function, not meant to hold a piece of clothing in place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no religious motifs, either pagan or Christian</a:t>
            </a:r>
            <a:endParaRPr lang="en-US" altLang="cs-CZ" sz="2300" b="1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908051"/>
            <a:ext cx="47625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4292601"/>
            <a:ext cx="2405063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380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992314" y="115888"/>
            <a:ext cx="820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Late Anglo-Saxon Art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992314" y="908051"/>
            <a:ext cx="8423275" cy="55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survives mainly in the form of: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illuminated manuscripts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architectural works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ivory carvings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metalwork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embroidery:</a:t>
            </a:r>
          </a:p>
          <a:p>
            <a:pPr lvl="2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Opus Anglicanum – a form of embroidery typical of the Isles and thought for all around Europe in the period and after</a:t>
            </a:r>
          </a:p>
          <a:p>
            <a:pPr lvl="2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The Bayeux Tapestry – the most famous piece of Anglo-Saxon embroidery, with a technique different from that of Opus Anglicanum</a:t>
            </a:r>
            <a:endParaRPr lang="en-US" altLang="cs-CZ" sz="23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12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992314" y="115888"/>
            <a:ext cx="820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The Bayeux Tapestry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992314" y="908050"/>
            <a:ext cx="8423275" cy="588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50 cm x 70 m (!) piece of embroidery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shows the history of the Norman invasion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it is not properly speaking a tapestry: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tapestry: the design is woven into the fabric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embroidery: the design is embroidered onto the fabric, using a needle and colored yarn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modern authors writing about comic strips as a predecessor of the genre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numerous references in contemporary popular culture: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Shrek III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The Simpsons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Diablo II</a:t>
            </a:r>
            <a:endParaRPr lang="en-US" altLang="cs-CZ" sz="23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3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524001" y="476250"/>
            <a:ext cx="6264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The Bayeux Tapestry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844675"/>
            <a:ext cx="3160713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2636839"/>
            <a:ext cx="5465763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115889"/>
            <a:ext cx="228600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941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92314" y="115888"/>
            <a:ext cx="820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Anglo-Saxon Architecture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992314" y="908050"/>
            <a:ext cx="8423275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mid-5th century to the Norman conquest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Anglo-Saxons generally lived in simple buildings: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timber construction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thatched roof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most surviving buildings are churches made of brick and/or stone with one exception: St Andrews Church in Greensted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earliest stone buildings built without mortar: Gallarus Oratory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later techniques influenced by monasticism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heavy, strong walls, crude finish (using an axe, not a chisel)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small windows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300" b="1">
                <a:solidFill>
                  <a:srgbClr val="FFFFFF"/>
                </a:solidFill>
                <a:latin typeface="Times New Roman" panose="02020603050405020304" pitchFamily="18" charset="0"/>
              </a:rPr>
              <a:t> rather small and low buildings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cs-CZ" altLang="cs-CZ" sz="23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cs-CZ" sz="23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05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992314" y="115888"/>
            <a:ext cx="820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Anglo-Saxon Architecture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08051"/>
            <a:ext cx="403225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908051"/>
            <a:ext cx="3713162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4076701"/>
            <a:ext cx="3527425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644901"/>
            <a:ext cx="4572000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542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992314" y="115888"/>
            <a:ext cx="820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altLang="cs-CZ" sz="3600" b="1">
                <a:solidFill>
                  <a:srgbClr val="FFFF00"/>
                </a:solidFill>
                <a:latin typeface="Times New Roman" panose="02020603050405020304" pitchFamily="18" charset="0"/>
              </a:rPr>
              <a:t>Anglo-Saxon Architecture</a:t>
            </a:r>
          </a:p>
        </p:txBody>
      </p: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836613"/>
            <a:ext cx="46799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765175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55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59715-E67E-4751-9323-017DA761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548640"/>
            <a:ext cx="10628757" cy="1179576"/>
          </a:xfrm>
        </p:spPr>
        <p:txBody>
          <a:bodyPr>
            <a:normAutofit/>
          </a:bodyPr>
          <a:lstStyle/>
          <a:p>
            <a:r>
              <a:rPr lang="cs-CZ" dirty="0" err="1"/>
              <a:t>Neolithic</a:t>
            </a:r>
            <a:r>
              <a:rPr lang="cs-CZ" dirty="0"/>
              <a:t> </a:t>
            </a:r>
            <a:r>
              <a:rPr lang="cs-CZ" dirty="0" err="1"/>
              <a:t>Britain</a:t>
            </a:r>
            <a:r>
              <a:rPr lang="cs-CZ" dirty="0"/>
              <a:t>			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024539-CA6A-4456-A26C-627DCE71E709}"/>
              </a:ext>
            </a:extLst>
          </p:cNvPr>
          <p:cNvSpPr txBox="1"/>
          <p:nvPr/>
        </p:nvSpPr>
        <p:spPr>
          <a:xfrm>
            <a:off x="542925" y="2131190"/>
            <a:ext cx="112013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Skara</a:t>
            </a:r>
            <a:r>
              <a:rPr lang="cs-CZ" sz="2000" b="1" dirty="0"/>
              <a:t> </a:t>
            </a:r>
            <a:r>
              <a:rPr lang="cs-CZ" sz="2000" b="1" dirty="0" err="1"/>
              <a:t>Brae</a:t>
            </a: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Orkney</a:t>
            </a:r>
            <a:r>
              <a:rPr lang="cs-CZ" sz="2000" dirty="0"/>
              <a:t> </a:t>
            </a:r>
            <a:r>
              <a:rPr lang="cs-CZ" sz="2000" dirty="0" err="1"/>
              <a:t>Islands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Europe‘s</a:t>
            </a:r>
            <a:r>
              <a:rPr lang="cs-CZ" sz="2000" dirty="0"/>
              <a:t> most </a:t>
            </a:r>
            <a:r>
              <a:rPr lang="cs-CZ" sz="2000" dirty="0" err="1"/>
              <a:t>completely</a:t>
            </a:r>
            <a:r>
              <a:rPr lang="cs-CZ" sz="2000" dirty="0"/>
              <a:t> </a:t>
            </a:r>
            <a:r>
              <a:rPr lang="cs-CZ" sz="2000" dirty="0" err="1"/>
              <a:t>preserved</a:t>
            </a:r>
            <a:r>
              <a:rPr lang="cs-CZ" sz="2000" dirty="0"/>
              <a:t> </a:t>
            </a:r>
            <a:r>
              <a:rPr lang="cs-CZ" sz="2000" dirty="0" err="1"/>
              <a:t>Neolithic</a:t>
            </a:r>
            <a:r>
              <a:rPr lang="cs-CZ" sz="2000" dirty="0"/>
              <a:t> </a:t>
            </a:r>
            <a:r>
              <a:rPr lang="cs-CZ" sz="2000" dirty="0" err="1"/>
              <a:t>village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inhabited</a:t>
            </a:r>
            <a:r>
              <a:rPr lang="cs-CZ" sz="2000" dirty="0"/>
              <a:t> </a:t>
            </a:r>
            <a:r>
              <a:rPr lang="cs-CZ" sz="2000" dirty="0" err="1"/>
              <a:t>approx</a:t>
            </a:r>
            <a:r>
              <a:rPr lang="cs-CZ" sz="2000" dirty="0"/>
              <a:t>. 3180 BC to 2500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older</a:t>
            </a:r>
            <a:r>
              <a:rPr lang="cs-CZ" sz="2000" dirty="0"/>
              <a:t> </a:t>
            </a:r>
            <a:r>
              <a:rPr lang="cs-CZ" sz="2000" dirty="0" err="1"/>
              <a:t>than</a:t>
            </a:r>
            <a:r>
              <a:rPr lang="cs-CZ" sz="2000" dirty="0"/>
              <a:t> Stonehenge and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Pyramids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/>
              <a:t>Stonehenge</a:t>
            </a:r>
          </a:p>
          <a:p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constructed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3000 BC and 2000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double-</a:t>
            </a:r>
            <a:r>
              <a:rPr lang="cs-CZ" sz="2000" dirty="0" err="1"/>
              <a:t>circle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standing</a:t>
            </a:r>
            <a:r>
              <a:rPr lang="cs-CZ" sz="2000" dirty="0"/>
              <a:t> </a:t>
            </a:r>
            <a:r>
              <a:rPr lang="cs-CZ" sz="2000" dirty="0" err="1"/>
              <a:t>stones</a:t>
            </a:r>
            <a:r>
              <a:rPr lang="cs-CZ" sz="2000" dirty="0"/>
              <a:t> (</a:t>
            </a:r>
            <a:r>
              <a:rPr lang="cs-CZ" sz="2000" dirty="0" err="1"/>
              <a:t>several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them</a:t>
            </a:r>
            <a:r>
              <a:rPr lang="cs-CZ" sz="2000" dirty="0"/>
              <a:t> </a:t>
            </a:r>
            <a:r>
              <a:rPr lang="cs-CZ" sz="2000" dirty="0" err="1"/>
              <a:t>still</a:t>
            </a:r>
            <a:r>
              <a:rPr lang="cs-CZ" sz="2000" dirty="0"/>
              <a:t> </a:t>
            </a:r>
            <a:r>
              <a:rPr lang="cs-CZ" sz="2000" dirty="0" err="1"/>
              <a:t>connected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lintels</a:t>
            </a:r>
            <a:r>
              <a:rPr lang="cs-CZ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solstice-sunrise</a:t>
            </a:r>
            <a:r>
              <a:rPr lang="cs-CZ" sz="2000" dirty="0"/>
              <a:t> </a:t>
            </a:r>
            <a:r>
              <a:rPr lang="cs-CZ" sz="2000" dirty="0" err="1"/>
              <a:t>oriented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8179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Stonehenge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3" y="1933927"/>
            <a:ext cx="6942759" cy="47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5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Skara</a:t>
            </a:r>
            <a:r>
              <a:rPr lang="cs-CZ" dirty="0" smtClean="0"/>
              <a:t> </a:t>
            </a:r>
            <a:r>
              <a:rPr lang="cs-CZ" dirty="0" err="1" smtClean="0"/>
              <a:t>Brae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1" y="2013124"/>
            <a:ext cx="5541168" cy="36941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2013124"/>
            <a:ext cx="4912425" cy="369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28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59715-E67E-4751-9323-017DA761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548640"/>
            <a:ext cx="10628757" cy="1179576"/>
          </a:xfrm>
        </p:spPr>
        <p:txBody>
          <a:bodyPr>
            <a:normAutofit/>
          </a:bodyPr>
          <a:lstStyle/>
          <a:p>
            <a:r>
              <a:rPr lang="cs-CZ" dirty="0"/>
              <a:t>Bronze Age </a:t>
            </a:r>
            <a:r>
              <a:rPr lang="cs-CZ" dirty="0" err="1"/>
              <a:t>Britain</a:t>
            </a:r>
            <a:r>
              <a:rPr lang="cs-CZ" dirty="0"/>
              <a:t>			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024539-CA6A-4456-A26C-627DCE71E709}"/>
              </a:ext>
            </a:extLst>
          </p:cNvPr>
          <p:cNvSpPr txBox="1"/>
          <p:nvPr/>
        </p:nvSpPr>
        <p:spPr>
          <a:xfrm>
            <a:off x="542925" y="2131190"/>
            <a:ext cx="11201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turning</a:t>
            </a:r>
            <a:r>
              <a:rPr lang="cs-CZ" sz="2000" dirty="0"/>
              <a:t> to </a:t>
            </a:r>
            <a:r>
              <a:rPr lang="cs-CZ" sz="2000" dirty="0" err="1"/>
              <a:t>agriculture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ability</a:t>
            </a:r>
            <a:r>
              <a:rPr lang="cs-CZ" sz="2000" dirty="0"/>
              <a:t> to </a:t>
            </a:r>
            <a:r>
              <a:rPr lang="cs-CZ" sz="2000" dirty="0" err="1"/>
              <a:t>work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copper</a:t>
            </a:r>
            <a:r>
              <a:rPr lang="cs-CZ" sz="2000" dirty="0"/>
              <a:t> and </a:t>
            </a:r>
            <a:r>
              <a:rPr lang="cs-CZ" sz="2000" dirty="0" err="1"/>
              <a:t>gold</a:t>
            </a:r>
            <a:r>
              <a:rPr lang="cs-CZ" sz="2000" dirty="0"/>
              <a:t>, </a:t>
            </a:r>
            <a:r>
              <a:rPr lang="cs-CZ" sz="2000" dirty="0" err="1"/>
              <a:t>later</a:t>
            </a:r>
            <a:r>
              <a:rPr lang="cs-CZ" sz="2000" dirty="0"/>
              <a:t> bronze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wooden</a:t>
            </a:r>
            <a:r>
              <a:rPr lang="cs-CZ" sz="2000" dirty="0"/>
              <a:t> </a:t>
            </a:r>
            <a:r>
              <a:rPr lang="cs-CZ" sz="2000" dirty="0" err="1"/>
              <a:t>huts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embankments</a:t>
            </a:r>
            <a:r>
              <a:rPr lang="cs-CZ" sz="2000" dirty="0"/>
              <a:t> </a:t>
            </a:r>
            <a:r>
              <a:rPr lang="cs-CZ" sz="2000" dirty="0" err="1"/>
              <a:t>built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earth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 err="1"/>
              <a:t>Must</a:t>
            </a:r>
            <a:r>
              <a:rPr lang="cs-CZ" sz="2000" b="1" dirty="0"/>
              <a:t> </a:t>
            </a:r>
            <a:r>
              <a:rPr lang="cs-CZ" sz="2000" b="1" dirty="0" err="1"/>
              <a:t>Farm</a:t>
            </a:r>
            <a:r>
              <a:rPr lang="cs-CZ" sz="2000" b="1" dirty="0"/>
              <a:t> Settlement</a:t>
            </a:r>
          </a:p>
          <a:p>
            <a:endParaRPr lang="cs-CZ" sz="2000" b="1" dirty="0"/>
          </a:p>
          <a:p>
            <a:r>
              <a:rPr lang="cs-CZ" sz="2000" b="1" dirty="0" err="1"/>
              <a:t>Oxborough</a:t>
            </a:r>
            <a:r>
              <a:rPr lang="cs-CZ" sz="2000" b="1" dirty="0"/>
              <a:t> </a:t>
            </a:r>
            <a:r>
              <a:rPr lang="cs-CZ" sz="2000" b="1" dirty="0" err="1"/>
              <a:t>Dirk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 err="1"/>
              <a:t>Rillaton</a:t>
            </a:r>
            <a:r>
              <a:rPr lang="cs-CZ" sz="2000" b="1" dirty="0"/>
              <a:t> Gold Cup</a:t>
            </a:r>
          </a:p>
          <a:p>
            <a:endParaRPr lang="cs-CZ" sz="2000" b="1" dirty="0"/>
          </a:p>
          <a:p>
            <a:r>
              <a:rPr lang="cs-CZ" sz="2000" b="1" dirty="0" err="1"/>
              <a:t>Mold</a:t>
            </a:r>
            <a:r>
              <a:rPr lang="cs-CZ" sz="2000" b="1" dirty="0"/>
              <a:t> Cape</a:t>
            </a:r>
            <a:r>
              <a:rPr lang="cs-CZ" sz="2000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1869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Farm</a:t>
            </a:r>
            <a:r>
              <a:rPr lang="cs-CZ" dirty="0" smtClean="0"/>
              <a:t> Settlement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55" y="2022457"/>
            <a:ext cx="9262753" cy="4631377"/>
          </a:xfrm>
        </p:spPr>
      </p:pic>
    </p:spTree>
    <p:extLst>
      <p:ext uri="{BB962C8B-B14F-4D97-AF65-F5344CB8AC3E}">
        <p14:creationId xmlns:p14="http://schemas.microsoft.com/office/powerpoint/2010/main" val="2537518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Farm</a:t>
            </a:r>
            <a:r>
              <a:rPr lang="cs-CZ" dirty="0" smtClean="0"/>
              <a:t> Settlement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85" y="1728216"/>
            <a:ext cx="4650694" cy="4650694"/>
          </a:xfrm>
        </p:spPr>
      </p:pic>
    </p:spTree>
    <p:extLst>
      <p:ext uri="{BB962C8B-B14F-4D97-AF65-F5344CB8AC3E}">
        <p14:creationId xmlns:p14="http://schemas.microsoft.com/office/powerpoint/2010/main" val="12738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Oxborough</a:t>
            </a:r>
            <a:r>
              <a:rPr lang="cs-CZ" dirty="0" smtClean="0"/>
              <a:t> </a:t>
            </a:r>
            <a:r>
              <a:rPr lang="cs-CZ" dirty="0" err="1" smtClean="0"/>
              <a:t>Dirk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17" y="2080"/>
            <a:ext cx="2084021" cy="6851220"/>
          </a:xfrm>
        </p:spPr>
      </p:pic>
    </p:spTree>
    <p:extLst>
      <p:ext uri="{BB962C8B-B14F-4D97-AF65-F5344CB8AC3E}">
        <p14:creationId xmlns:p14="http://schemas.microsoft.com/office/powerpoint/2010/main" val="2902865465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_2SEEDS">
      <a:dk1>
        <a:srgbClr val="000000"/>
      </a:dk1>
      <a:lt1>
        <a:srgbClr val="FFFFFF"/>
      </a:lt1>
      <a:dk2>
        <a:srgbClr val="2F241B"/>
      </a:dk2>
      <a:lt2>
        <a:srgbClr val="F0F2F3"/>
      </a:lt2>
      <a:accent1>
        <a:srgbClr val="D56C17"/>
      </a:accent1>
      <a:accent2>
        <a:srgbClr val="E72F29"/>
      </a:accent2>
      <a:accent3>
        <a:srgbClr val="B7A320"/>
      </a:accent3>
      <a:accent4>
        <a:srgbClr val="15B0C5"/>
      </a:accent4>
      <a:accent5>
        <a:srgbClr val="2981E7"/>
      </a:accent5>
      <a:accent6>
        <a:srgbClr val="363DDA"/>
      </a:accent6>
      <a:hlink>
        <a:srgbClr val="3F86B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99"/>
      </a:dk2>
      <a:lt2>
        <a:srgbClr val="FFFF00"/>
      </a:lt2>
      <a:accent1>
        <a:srgbClr val="FF9900"/>
      </a:accent1>
      <a:accent2>
        <a:srgbClr val="00FFFF"/>
      </a:accent2>
      <a:accent3>
        <a:srgbClr val="AAAAC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817</Words>
  <Application>Microsoft Office PowerPoint</Application>
  <PresentationFormat>Širokoúhlá obrazovka</PresentationFormat>
  <Paragraphs>144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Calibri</vt:lpstr>
      <vt:lpstr>Neue Haas Grotesk Text Pro</vt:lpstr>
      <vt:lpstr>Times New Roman</vt:lpstr>
      <vt:lpstr>AccentBoxVTI</vt:lpstr>
      <vt:lpstr>Výchozí návrh</vt:lpstr>
      <vt:lpstr>Early History of the British Isles</vt:lpstr>
      <vt:lpstr>Periods</vt:lpstr>
      <vt:lpstr>Neolithic Britain    </vt:lpstr>
      <vt:lpstr>Stonehenge</vt:lpstr>
      <vt:lpstr>Skara Brae</vt:lpstr>
      <vt:lpstr>Bronze Age Britain    </vt:lpstr>
      <vt:lpstr>Must Farm Settlement</vt:lpstr>
      <vt:lpstr>Must Farm Settlement</vt:lpstr>
      <vt:lpstr>Oxborough Dirk</vt:lpstr>
      <vt:lpstr>Rillaton Gold Cup</vt:lpstr>
      <vt:lpstr>Iron Age Britain    </vt:lpstr>
      <vt:lpstr>Maiden Castle</vt:lpstr>
      <vt:lpstr>Ness of Burgi Fort</vt:lpstr>
      <vt:lpstr>Roman Britain    </vt:lpstr>
      <vt:lpstr>Roman Walls</vt:lpstr>
      <vt:lpstr>Hadrian’s Wall</vt:lpstr>
      <vt:lpstr>Roman Baths in Bath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History of the British Isles</dc:title>
  <dc:creator>Zénó Vernyik</dc:creator>
  <cp:lastModifiedBy>Zénó Vernyik</cp:lastModifiedBy>
  <cp:revision>8</cp:revision>
  <dcterms:created xsi:type="dcterms:W3CDTF">2021-03-01T10:57:16Z</dcterms:created>
  <dcterms:modified xsi:type="dcterms:W3CDTF">2022-02-24T16:27:42Z</dcterms:modified>
</cp:coreProperties>
</file>