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D8108-B0A3-483A-8279-D94FF2100DA5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BE84-7D7C-4376-A36C-A5E9A4E848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4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5BE84-7D7C-4376-A36C-A5E9A4E848A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1AA2-73B6-4B2A-A728-934D9FBD4FD9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9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BC63-75D2-4534-B295-936FC9469055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55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2F5-11AD-4532-9E92-4F94F539FCD7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7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5285-D781-4246-8DC1-ACD587AAF4D3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59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3428-FD13-4C61-9FD0-308A265710DD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CF74-5D4D-4993-91B0-CEBD39B0C850}" type="datetime1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0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CB3-A0D8-4FCB-81E2-D26A13C39A51}" type="datetime1">
              <a:rPr lang="cs-CZ" smtClean="0"/>
              <a:t>15.10.2022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91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150-2734-45CC-938B-D3F867096747}" type="datetime1">
              <a:rPr lang="cs-CZ" smtClean="0"/>
              <a:t>15.10.2022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9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4BC-F579-4CE4-BB51-7F2C71A9C505}" type="datetime1">
              <a:rPr lang="cs-CZ" smtClean="0"/>
              <a:t>15.10.2022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8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77E3-BF41-4C87-8B2C-1EC479E3B8FD}" type="datetime1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7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47C4-845D-47B1-BFF4-E01B5CF05359}" type="datetime1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0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091E-BDCC-4427-B642-3AA991441CB2}" type="datetime1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DEF3-C094-49DE-89D6-4ED990A625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Listina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 - LISTINA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18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práva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Základním politickým právem – </a:t>
            </a:r>
            <a:r>
              <a:rPr lang="cs-CZ" u="sng" dirty="0" smtClean="0"/>
              <a:t>právo volit a být volen</a:t>
            </a:r>
          </a:p>
          <a:p>
            <a:r>
              <a:rPr lang="cs-CZ" u="sng" dirty="0" smtClean="0"/>
              <a:t>Volební právo – aktivní a pasivní </a:t>
            </a:r>
            <a:r>
              <a:rPr lang="cs-CZ" dirty="0" smtClean="0"/>
              <a:t>– jsou zde vymezené určité podmínky (věk, občanství) </a:t>
            </a:r>
          </a:p>
          <a:p>
            <a:r>
              <a:rPr lang="cs-CZ" dirty="0" smtClean="0"/>
              <a:t>Volební právo vyjadřuje právo občana podílet se na správě veřejných věcí a také tímto způsobem veřejnou správu kontrolovat </a:t>
            </a:r>
          </a:p>
          <a:p>
            <a:r>
              <a:rPr lang="cs-CZ" dirty="0" smtClean="0"/>
              <a:t>Kromě práva být volený a volit – má každý právo se ucházet za rovných podmínek o </a:t>
            </a:r>
            <a:r>
              <a:rPr lang="cs-CZ" u="sng" dirty="0" smtClean="0"/>
              <a:t>další veřejné funkce </a:t>
            </a:r>
          </a:p>
          <a:p>
            <a:endParaRPr lang="cs-CZ" dirty="0" smtClean="0"/>
          </a:p>
          <a:p>
            <a:r>
              <a:rPr lang="cs-CZ" b="1" u="sng" dirty="0" smtClean="0"/>
              <a:t>Volební právo </a:t>
            </a:r>
            <a:r>
              <a:rPr lang="cs-CZ" dirty="0" smtClean="0"/>
              <a:t>– charakteristika: </a:t>
            </a:r>
          </a:p>
          <a:p>
            <a:r>
              <a:rPr lang="cs-CZ" dirty="0" smtClean="0"/>
              <a:t>Svobodné – svobodně si vybrat , tj. svoboda volby</a:t>
            </a:r>
          </a:p>
          <a:p>
            <a:r>
              <a:rPr lang="cs-CZ" dirty="0" smtClean="0"/>
              <a:t>Rovné – každý má 1 hlas a každá hlas má stejnou váhu</a:t>
            </a:r>
          </a:p>
          <a:p>
            <a:r>
              <a:rPr lang="cs-CZ" dirty="0" smtClean="0"/>
              <a:t>Tajné – není zjistitelné, jak kdo hlasoval ( za plentou)</a:t>
            </a:r>
          </a:p>
          <a:p>
            <a:r>
              <a:rPr lang="cs-CZ" dirty="0" smtClean="0"/>
              <a:t>Všeobecné – volit mohou všichni (muži/ženy)</a:t>
            </a:r>
          </a:p>
          <a:p>
            <a:r>
              <a:rPr lang="cs-CZ" dirty="0" smtClean="0"/>
              <a:t>Přímé – zástupce si volíme přímo , ne zprostředkovaně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9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Oddíl druhý: </a:t>
            </a:r>
            <a:r>
              <a:rPr lang="cs-CZ" b="1" u="sng" dirty="0" smtClean="0"/>
              <a:t>Politická práva</a:t>
            </a:r>
          </a:p>
          <a:p>
            <a:r>
              <a:rPr lang="cs-CZ" b="1" u="sng" dirty="0" smtClean="0"/>
              <a:t>Právo petiční </a:t>
            </a:r>
          </a:p>
          <a:p>
            <a:r>
              <a:rPr lang="cs-CZ" dirty="0" smtClean="0"/>
              <a:t>Možnost podávat orgánům veřejné moci petice </a:t>
            </a:r>
          </a:p>
          <a:p>
            <a:r>
              <a:rPr lang="cs-CZ" dirty="0" smtClean="0"/>
              <a:t>Speciální forma projevu vůle </a:t>
            </a:r>
          </a:p>
          <a:p>
            <a:r>
              <a:rPr lang="cs-CZ" dirty="0" smtClean="0"/>
              <a:t>Orgány veřejné moci se musí zdržet jakýchkoliv zásahů a bránit komukoliv ve výkonu petičního práva </a:t>
            </a:r>
          </a:p>
          <a:p>
            <a:r>
              <a:rPr lang="cs-CZ" dirty="0" smtClean="0"/>
              <a:t>Orgán veřejné moci – povinnost petici přijmout a na její obsah reagovat </a:t>
            </a:r>
          </a:p>
          <a:p>
            <a:r>
              <a:rPr lang="cs-CZ" dirty="0" smtClean="0"/>
              <a:t>Peticí se nesmí: zasahovat do výkonu soudní moci , vyzývat k porušování základních práva a svobod , podrobná úprava práva petičního – zákon o petičním právu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1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Politická práva :</a:t>
            </a:r>
          </a:p>
          <a:p>
            <a:r>
              <a:rPr lang="cs-CZ" b="1" u="sng" dirty="0" smtClean="0"/>
              <a:t>Právo </a:t>
            </a:r>
            <a:r>
              <a:rPr lang="cs-CZ" b="1" u="sng" dirty="0" err="1" smtClean="0"/>
              <a:t>shromaždovací</a:t>
            </a:r>
            <a:r>
              <a:rPr lang="cs-CZ" b="1" u="sng" dirty="0" smtClean="0"/>
              <a:t> </a:t>
            </a:r>
          </a:p>
          <a:p>
            <a:r>
              <a:rPr lang="cs-CZ" dirty="0" smtClean="0"/>
              <a:t>právo pořádat různá shromáždění, demonstrace na veřejných místech </a:t>
            </a:r>
          </a:p>
          <a:p>
            <a:r>
              <a:rPr lang="cs-CZ" dirty="0" smtClean="0"/>
              <a:t>Úzké spojení s svobodou projevu ( slouží zejména k realizaci projevu)</a:t>
            </a:r>
          </a:p>
          <a:p>
            <a:r>
              <a:rPr lang="cs-CZ" dirty="0" smtClean="0"/>
              <a:t>Shromáždění na veřejném místě nesmí být podmíněné povolením orgánu veřejné správa – tzn. Je vyloučený povolovací systém </a:t>
            </a:r>
          </a:p>
          <a:p>
            <a:r>
              <a:rPr lang="cs-CZ" dirty="0" smtClean="0"/>
              <a:t>Zák. o právu shromažďovacím – podrobná úprava </a:t>
            </a:r>
          </a:p>
          <a:p>
            <a:r>
              <a:rPr lang="cs-CZ" dirty="0" smtClean="0"/>
              <a:t>Upravuje oznamovací režim – tj. je potřeba shromáždění oznámit na obecním úřadě (5 dnů před konáním – lze zakázat pouze ze zákonných důvodů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92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Lisitna</a:t>
            </a:r>
            <a:r>
              <a:rPr lang="cs-CZ" dirty="0" smtClean="0"/>
              <a:t>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Politická práva – </a:t>
            </a:r>
            <a:r>
              <a:rPr lang="cs-CZ" b="1" u="sng" dirty="0" smtClean="0"/>
              <a:t>Právo sdružovací </a:t>
            </a:r>
          </a:p>
          <a:p>
            <a:r>
              <a:rPr lang="cs-CZ" dirty="0" smtClean="0"/>
              <a:t>Potřeba odlišit od práva shromažďovacího </a:t>
            </a:r>
          </a:p>
          <a:p>
            <a:r>
              <a:rPr lang="cs-CZ" dirty="0" smtClean="0"/>
              <a:t>Právo svobodně se sdružovat - ve spolcích, společnostech a jiných sdruženích</a:t>
            </a:r>
          </a:p>
          <a:p>
            <a:r>
              <a:rPr lang="cs-CZ" dirty="0" smtClean="0"/>
              <a:t>3 specifické formy sdružení: </a:t>
            </a:r>
          </a:p>
          <a:p>
            <a:r>
              <a:rPr lang="cs-CZ" dirty="0" smtClean="0"/>
              <a:t>1) sdružování v politických stranách (svobodná soutěž politických stran )</a:t>
            </a:r>
          </a:p>
          <a:p>
            <a:r>
              <a:rPr lang="cs-CZ" dirty="0" smtClean="0"/>
              <a:t>2) sdružování v odborech ( pracovní právo – min. 3 </a:t>
            </a:r>
            <a:r>
              <a:rPr lang="cs-CZ" dirty="0" err="1" smtClean="0"/>
              <a:t>zaměstanci</a:t>
            </a:r>
            <a:r>
              <a:rPr lang="cs-CZ" dirty="0" smtClean="0"/>
              <a:t>, požádají na </a:t>
            </a:r>
            <a:r>
              <a:rPr lang="cs-CZ" dirty="0" err="1" smtClean="0"/>
              <a:t>MiVnitra</a:t>
            </a:r>
            <a:r>
              <a:rPr lang="cs-CZ" dirty="0" smtClean="0"/>
              <a:t> o registraci)</a:t>
            </a:r>
          </a:p>
          <a:p>
            <a:r>
              <a:rPr lang="cs-CZ" dirty="0" smtClean="0"/>
              <a:t>3) sdružování v církvích a náboženských společnostech – seznam povolených na území ČR – ministerstvo kultury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28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politická:  </a:t>
            </a:r>
            <a:r>
              <a:rPr lang="cs-CZ" b="1" dirty="0" smtClean="0"/>
              <a:t>Právo na odpor </a:t>
            </a:r>
          </a:p>
          <a:p>
            <a:r>
              <a:rPr lang="cs-CZ" dirty="0" smtClean="0"/>
              <a:t>Občané mají právo postavit se na odpor proti každému, kdo by odstraňoval demokratický právní řád práv a svobod, které zaručuje Listina </a:t>
            </a:r>
          </a:p>
          <a:p>
            <a:r>
              <a:rPr lang="cs-CZ" dirty="0" smtClean="0"/>
              <a:t>Právo na odpor je dané občanům ČR proti komukoliv </a:t>
            </a:r>
          </a:p>
          <a:p>
            <a:r>
              <a:rPr lang="cs-CZ" dirty="0" smtClean="0"/>
              <a:t>Jde o naprosto mimořádný prostředek ochrany demokratických hodnot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0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třetí LZPS: </a:t>
            </a:r>
            <a:r>
              <a:rPr lang="cs-CZ" b="1" u="sng" dirty="0" smtClean="0"/>
              <a:t>Práva národnostních a etnických menšin </a:t>
            </a:r>
            <a:r>
              <a:rPr lang="cs-CZ" dirty="0" smtClean="0"/>
              <a:t>(čl. 24, 25)</a:t>
            </a:r>
          </a:p>
          <a:p>
            <a:r>
              <a:rPr lang="cs-CZ" dirty="0" smtClean="0"/>
              <a:t>Úprava specifických  práva národnostních a etnických menšin, resp. jejich příslušníků </a:t>
            </a:r>
          </a:p>
          <a:p>
            <a:r>
              <a:rPr lang="cs-CZ" dirty="0" smtClean="0"/>
              <a:t>Problematika řešená ve dvou článcích- podrobná úprava -</a:t>
            </a:r>
            <a:r>
              <a:rPr lang="cs-CZ" dirty="0" err="1" smtClean="0"/>
              <a:t>samostaný</a:t>
            </a:r>
            <a:r>
              <a:rPr lang="cs-CZ" dirty="0" smtClean="0"/>
              <a:t> zákon </a:t>
            </a:r>
          </a:p>
          <a:p>
            <a:r>
              <a:rPr lang="cs-CZ" dirty="0" smtClean="0"/>
              <a:t>Základním pravidlem je, že „příslušnost ke kterékoli národnostní nebo etnické menšině nesmí být nikomu na újmu“ (čl. 24).</a:t>
            </a:r>
          </a:p>
          <a:p>
            <a:r>
              <a:rPr lang="cs-CZ" dirty="0" smtClean="0"/>
              <a:t>LZPS – upravuje </a:t>
            </a:r>
            <a:r>
              <a:rPr lang="cs-CZ" u="sng" dirty="0" smtClean="0"/>
              <a:t>kolektivní a individuální práva </a:t>
            </a:r>
            <a:r>
              <a:rPr lang="cs-CZ" dirty="0" smtClean="0"/>
              <a:t>příslušníků národnostních a etnických menšin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46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sng" dirty="0" smtClean="0"/>
              <a:t>Práva národnostních a etnických menšin</a:t>
            </a:r>
          </a:p>
          <a:p>
            <a:r>
              <a:rPr lang="cs-CZ" u="sng" dirty="0" smtClean="0"/>
              <a:t>kolektivní</a:t>
            </a:r>
            <a:r>
              <a:rPr lang="cs-CZ" dirty="0" smtClean="0"/>
              <a:t> práva příslušníků národnostních a etnických menšin- ta, která vykonávají </a:t>
            </a:r>
            <a:r>
              <a:rPr lang="cs-CZ" u="sng" dirty="0" smtClean="0"/>
              <a:t>pro rozvoj menšiny jako takové </a:t>
            </a:r>
            <a:r>
              <a:rPr lang="cs-CZ" dirty="0" smtClean="0"/>
              <a:t>(např. právo rozvíjet vlastní kulturu, právo rozšiřovat a přijímat informace ve svém mateřském jazyce a sdružovat se v národnostních sdruženích)</a:t>
            </a:r>
          </a:p>
          <a:p>
            <a:r>
              <a:rPr lang="cs-CZ" u="sng" dirty="0" smtClean="0"/>
              <a:t>Individuální práva </a:t>
            </a:r>
            <a:r>
              <a:rPr lang="cs-CZ" dirty="0" smtClean="0"/>
              <a:t>příslušníků národnostních a etnických menšin (čl. 25 odst. 2) -  </a:t>
            </a:r>
            <a:r>
              <a:rPr lang="cs-CZ" u="sng" dirty="0" smtClean="0"/>
              <a:t>práva každého příslušníka </a:t>
            </a:r>
            <a:r>
              <a:rPr lang="cs-CZ" dirty="0" smtClean="0"/>
              <a:t>národnostní a etnické menšiny: </a:t>
            </a:r>
          </a:p>
          <a:p>
            <a:r>
              <a:rPr lang="cs-CZ" dirty="0" smtClean="0"/>
              <a:t>právo na vzdělání ve vlastním jazyce, </a:t>
            </a:r>
          </a:p>
          <a:p>
            <a:r>
              <a:rPr lang="cs-CZ" dirty="0" smtClean="0"/>
              <a:t>právo užívat svého jazyka v úředním styku,</a:t>
            </a:r>
          </a:p>
          <a:p>
            <a:r>
              <a:rPr lang="cs-CZ" dirty="0" smtClean="0"/>
              <a:t>právo účasti na řešení věcí týkajících se národnostních a etnických menšin </a:t>
            </a:r>
          </a:p>
          <a:p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71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čtvrtá LZPS: </a:t>
            </a:r>
            <a:r>
              <a:rPr lang="cs-CZ" b="1" u="sng" dirty="0" smtClean="0"/>
              <a:t>Hospodářská, sociální a kulturní práva </a:t>
            </a:r>
            <a:r>
              <a:rPr lang="cs-CZ" dirty="0" smtClean="0"/>
              <a:t>(čl. 26-35)</a:t>
            </a:r>
          </a:p>
          <a:p>
            <a:r>
              <a:rPr lang="cs-CZ" dirty="0" smtClean="0"/>
              <a:t>Práva, která se zabývají kvalitou života </a:t>
            </a:r>
          </a:p>
          <a:p>
            <a:r>
              <a:rPr lang="cs-CZ" dirty="0" smtClean="0"/>
              <a:t>Práva hospodářská – např. právo na svobodnou volbu povolání , právo na spravedlivou odměnu za práci </a:t>
            </a:r>
          </a:p>
          <a:p>
            <a:r>
              <a:rPr lang="cs-CZ" dirty="0" smtClean="0"/>
              <a:t>Práva sociální – právo na přiměřené zabezpečení ve stáří(např. důchody) , právo na ochranu zdraví, právo na bezplatnou zdravotní péči </a:t>
            </a:r>
          </a:p>
          <a:p>
            <a:r>
              <a:rPr lang="cs-CZ" dirty="0" smtClean="0"/>
              <a:t>Kulturní práva – právo na vzdělání, bezplatné vzdělání na ZŠ a středních školách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161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 smtClean="0"/>
              <a:t>Mezi hospodářská, sociální a kulturní práva patří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 právo na svobodnou volbu povolání,</a:t>
            </a:r>
          </a:p>
          <a:p>
            <a:r>
              <a:rPr lang="cs-CZ" dirty="0" smtClean="0"/>
              <a:t> právo podnikat a provozovat jinou hospodářskou činnost, </a:t>
            </a:r>
          </a:p>
          <a:p>
            <a:r>
              <a:rPr lang="cs-CZ" dirty="0" smtClean="0"/>
              <a:t>související právo na hmotnou pomoc v nezaměstnanosti (čl. 26), </a:t>
            </a:r>
          </a:p>
          <a:p>
            <a:r>
              <a:rPr lang="cs-CZ" dirty="0" smtClean="0"/>
              <a:t>právo žen, mladistvých a osob zdravotně postižených na zvláštní pracovní podmínky (čl. 29),</a:t>
            </a:r>
          </a:p>
          <a:p>
            <a:r>
              <a:rPr lang="cs-CZ" dirty="0" smtClean="0"/>
              <a:t> právo na přiměřené hmotné zabezpečení ve stáří a při nezpůsobilosti k práci, </a:t>
            </a:r>
          </a:p>
          <a:p>
            <a:r>
              <a:rPr lang="cs-CZ" dirty="0" smtClean="0"/>
              <a:t>právo na pomoc v hmotné nouzi (čl. 30),  právo na ochranu zdraví a bezplatnou zdravotní péči za podmínek, které stanoví zákon (čl. 31),  </a:t>
            </a:r>
          </a:p>
          <a:p>
            <a:r>
              <a:rPr lang="cs-CZ" dirty="0" smtClean="0"/>
              <a:t>ochrana rodiny, dětí a mladistvých (čl. 32),  </a:t>
            </a:r>
          </a:p>
          <a:p>
            <a:r>
              <a:rPr lang="cs-CZ" dirty="0" smtClean="0"/>
              <a:t>právo na vzdělání, s tím související povinná školní docházka (čl. 33),</a:t>
            </a:r>
          </a:p>
          <a:p>
            <a:r>
              <a:rPr lang="cs-CZ" dirty="0" smtClean="0"/>
              <a:t> přístup ke kulturnímu bohatství (čl. 34), </a:t>
            </a:r>
          </a:p>
          <a:p>
            <a:r>
              <a:rPr lang="cs-CZ" dirty="0" smtClean="0"/>
              <a:t>práva související s ochranou životního prostředí (čl. 35).</a:t>
            </a:r>
          </a:p>
          <a:p>
            <a:r>
              <a:rPr lang="cs-CZ" dirty="0" smtClean="0"/>
              <a:t> Na rozdíl od práv obsažených v hlavě druhé (základní lidská práva v užším smyslu a politická práva), kterých se lze domáhat přímým odkazem na Listinu, se </a:t>
            </a:r>
            <a:r>
              <a:rPr lang="cs-CZ" u="sng" dirty="0" smtClean="0"/>
              <a:t>většiny hospodářských, sociálních a kulturních práv lze domáhat jen v mezích zákonů, které tato práva provádějí (čl. 41), tedy které upřesňují jejich obsa</a:t>
            </a:r>
            <a:r>
              <a:rPr lang="cs-CZ" dirty="0" smtClean="0"/>
              <a:t>h. Jako příklad lze uvést právo na přiměřené hmotné zabezpečení ve stáří (čl. 30 odst. 1), kterého se lze domáhat pouze při splnění podmínek a v rozsahu stanoveném zákonem č. 155/1995 Sb., o důchodovém pojištění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78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Hlava pátá LZPS: </a:t>
            </a:r>
            <a:r>
              <a:rPr lang="pt-BR" b="1" u="sng" dirty="0" smtClean="0"/>
              <a:t>Právo na soudní a jinou právní ochranu</a:t>
            </a:r>
            <a:endParaRPr lang="cs-CZ" b="1" u="sng" dirty="0" smtClean="0"/>
          </a:p>
          <a:p>
            <a:r>
              <a:rPr lang="cs-CZ" dirty="0" smtClean="0"/>
              <a:t>práva, která jsou procesními zárukami (garancemi) uplatňování práv zakotvených v předchozích hlavách Listiny</a:t>
            </a:r>
          </a:p>
          <a:p>
            <a:r>
              <a:rPr lang="cs-CZ" dirty="0" smtClean="0"/>
              <a:t>mají stěžejní význam - bez nich by jednotlivec neměl zajištěnou možnost,  jak dosáhnout ochrany svých práv</a:t>
            </a:r>
          </a:p>
          <a:p>
            <a:r>
              <a:rPr lang="cs-CZ" dirty="0" smtClean="0"/>
              <a:t>Tato práva vyjadřují, jak je chápána procesní stránka právního státu </a:t>
            </a:r>
          </a:p>
          <a:p>
            <a:r>
              <a:rPr lang="cs-CZ" dirty="0" smtClean="0"/>
              <a:t>Jde o komplexní úpravu práva osoby na soudní a jinou právní ochranu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0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7400" dirty="0" smtClean="0"/>
              <a:t>Vychází z mezinárodních úmluv o lidských právech a svobodách</a:t>
            </a:r>
          </a:p>
          <a:p>
            <a:r>
              <a:rPr lang="cs-CZ" sz="7400" dirty="0" smtClean="0"/>
              <a:t>Společná charakteristika pro základní lidská práva (ZLP)</a:t>
            </a:r>
          </a:p>
          <a:p>
            <a:r>
              <a:rPr lang="cs-CZ" sz="7400" dirty="0" smtClean="0"/>
              <a:t>ústavně jsou zaručená</a:t>
            </a:r>
          </a:p>
          <a:p>
            <a:r>
              <a:rPr lang="cs-CZ" sz="7400" dirty="0" smtClean="0"/>
              <a:t> mají specifický obsah</a:t>
            </a:r>
          </a:p>
          <a:p>
            <a:r>
              <a:rPr lang="cs-CZ" sz="7400" dirty="0" smtClean="0"/>
              <a:t>Trvalé a jejich obsah je stejná pro všechny subjekty </a:t>
            </a:r>
          </a:p>
          <a:p>
            <a:r>
              <a:rPr lang="cs-CZ" sz="7400" dirty="0" smtClean="0"/>
              <a:t>Právním jednáním s nimi nelze disponovat ( jsou nezadatelná a nezcizitelná)</a:t>
            </a:r>
          </a:p>
          <a:p>
            <a:r>
              <a:rPr lang="cs-CZ" sz="7400" dirty="0" smtClean="0"/>
              <a:t>Garantuje je stát </a:t>
            </a:r>
          </a:p>
          <a:p>
            <a:r>
              <a:rPr lang="cs-CZ" sz="7400" dirty="0" smtClean="0"/>
              <a:t>Vůči státu jsou vymahatelná  - prostřednictvím nezávislé soudní moci </a:t>
            </a:r>
          </a:p>
          <a:p>
            <a:r>
              <a:rPr lang="cs-CZ" sz="7400" dirty="0" smtClean="0"/>
              <a:t>Stát při své činnosti je těmito ZLP vázaný </a:t>
            </a:r>
          </a:p>
          <a:p>
            <a:endParaRPr lang="cs-CZ" sz="7400" dirty="0" smtClean="0"/>
          </a:p>
          <a:p>
            <a:pPr marL="0" indent="0">
              <a:buNone/>
            </a:pPr>
            <a:r>
              <a:rPr lang="cs-CZ" sz="7400" dirty="0" smtClean="0"/>
              <a:t>       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559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práva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Mezi procesní záruky zakotvené v hlavě páté Listiny patří: </a:t>
            </a:r>
          </a:p>
          <a:p>
            <a:r>
              <a:rPr lang="cs-CZ" dirty="0" smtClean="0"/>
              <a:t>a/ </a:t>
            </a:r>
            <a:r>
              <a:rPr lang="cs-CZ" u="sng" dirty="0" smtClean="0"/>
              <a:t>Právo na soudní ochranu a na náhradu škody způsobené orgánem státu </a:t>
            </a:r>
            <a:r>
              <a:rPr lang="cs-CZ" dirty="0" smtClean="0"/>
              <a:t>(čl. 36): </a:t>
            </a:r>
          </a:p>
          <a:p>
            <a:r>
              <a:rPr lang="cs-CZ" dirty="0" smtClean="0"/>
              <a:t>právo domáhat se svého práva u nezávislého a nestranného soudu,</a:t>
            </a:r>
          </a:p>
          <a:p>
            <a:r>
              <a:rPr lang="cs-CZ" dirty="0" smtClean="0"/>
              <a:t> právo na soudní přezkum rozhodnutí orgánu veřejné správy, </a:t>
            </a:r>
          </a:p>
          <a:p>
            <a:r>
              <a:rPr lang="cs-CZ" dirty="0" smtClean="0"/>
              <a:t>právo na náhradu škody způsobené nezákonným rozhodnutím orgánu veřejné správy nebo nesprávným úředním postupem.</a:t>
            </a:r>
          </a:p>
          <a:p>
            <a:r>
              <a:rPr lang="cs-CZ" dirty="0" smtClean="0"/>
              <a:t> b</a:t>
            </a:r>
            <a:r>
              <a:rPr lang="cs-CZ" u="sng" dirty="0" smtClean="0"/>
              <a:t>/ Ochrana práv v řízení (čl. 37 a 38): </a:t>
            </a:r>
            <a:endParaRPr lang="cs-CZ" dirty="0" smtClean="0"/>
          </a:p>
          <a:p>
            <a:r>
              <a:rPr lang="cs-CZ" dirty="0" smtClean="0"/>
              <a:t>právo odepřít výpověď, </a:t>
            </a:r>
          </a:p>
          <a:p>
            <a:r>
              <a:rPr lang="cs-CZ" dirty="0" smtClean="0"/>
              <a:t>právo na právní pomoc a tlumočníka, </a:t>
            </a:r>
          </a:p>
          <a:p>
            <a:r>
              <a:rPr lang="cs-CZ" dirty="0" smtClean="0"/>
              <a:t>rovnost účastníků řízení, </a:t>
            </a:r>
          </a:p>
          <a:p>
            <a:r>
              <a:rPr lang="cs-CZ" dirty="0" smtClean="0"/>
              <a:t>právo na zákonného soudce, </a:t>
            </a:r>
          </a:p>
          <a:p>
            <a:r>
              <a:rPr lang="cs-CZ" dirty="0" smtClean="0"/>
              <a:t>právo na veřejné projednání, bez zbytečných průtahů, možnost vyjádřit se.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762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c/ </a:t>
            </a:r>
            <a:r>
              <a:rPr lang="cs-CZ" u="sng" dirty="0" smtClean="0"/>
              <a:t>Základní zásady trestního práva </a:t>
            </a:r>
            <a:r>
              <a:rPr lang="cs-CZ" dirty="0" smtClean="0"/>
              <a:t>(čl. 39, 40) – trestně</a:t>
            </a:r>
          </a:p>
          <a:p>
            <a:r>
              <a:rPr lang="cs-CZ" dirty="0" smtClean="0"/>
              <a:t> řada práv zakotvených v hlavě páté Listiny je dílčími projevy tzv. práva na spravedlivý proces, které je garantováno ve všech řízeních před orgány veřejné moci, nikoliv pouze v řízení před soudem (tedy zejména i ve správním řízení)</a:t>
            </a:r>
          </a:p>
          <a:p>
            <a:r>
              <a:rPr lang="cs-CZ" dirty="0" smtClean="0"/>
              <a:t>Zde : o vině a trestu rozhoduje pouze soud, presumpce neviny, právo na obhajobu, není trestu bez zákona, za jednu věc nelze trestat dvakrát atd.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58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LISTINA ZÁKLADNÍCH PRÁV A SVOBOD (LZPS)</a:t>
            </a:r>
          </a:p>
          <a:p>
            <a:r>
              <a:rPr lang="cs-CZ" dirty="0" smtClean="0"/>
              <a:t>přijata ještě za dob České a Slovenské federativní republiky</a:t>
            </a:r>
          </a:p>
          <a:p>
            <a:r>
              <a:rPr lang="cs-CZ" dirty="0" smtClean="0"/>
              <a:t>v období vznikající samostatné České republiky byla formou zvláštního usnesení tehdejšího předsednictva České národní rady č. 2/1993 Sb. prohlášena za součást ústavního pořádku České republiky - uvedeno v Ústavě - čl. 3, č. 112</a:t>
            </a:r>
          </a:p>
          <a:p>
            <a:r>
              <a:rPr lang="cs-CZ" dirty="0" smtClean="0"/>
              <a:t> formálně není označena jako ústavní zákon, má  Listina základních práv a svobod povahu ústavního zákona</a:t>
            </a:r>
          </a:p>
          <a:p>
            <a:r>
              <a:rPr lang="cs-CZ" dirty="0" smtClean="0"/>
              <a:t>LZPS je: </a:t>
            </a:r>
          </a:p>
          <a:p>
            <a:r>
              <a:rPr lang="cs-CZ" dirty="0" smtClean="0"/>
              <a:t>Záruka právních, politických a sociálních jistot občanů </a:t>
            </a:r>
          </a:p>
          <a:p>
            <a:r>
              <a:rPr lang="cs-CZ" dirty="0" smtClean="0"/>
              <a:t>Má univerzální charakter – její dodržování je v zájmu všech </a:t>
            </a:r>
          </a:p>
          <a:p>
            <a:r>
              <a:rPr lang="cs-CZ" dirty="0" smtClean="0"/>
              <a:t>Novelizovaná pouze jednou – čl. 8 Listiny – změna číslovky z 24 hodin na 48 hodin ( šlo o změnu lhůty, kterou má policejní orgán stanovenou pro možnost předání zadrženého k soudu nebo aby takovou osobu propusti)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89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Systematika LZPS: </a:t>
            </a:r>
          </a:p>
          <a:p>
            <a:r>
              <a:rPr lang="cs-CZ" u="sng" dirty="0" smtClean="0"/>
              <a:t>Preambule + 6 hlav – rozdělené do 44 článků </a:t>
            </a:r>
          </a:p>
          <a:p>
            <a:r>
              <a:rPr lang="cs-CZ" dirty="0" smtClean="0"/>
              <a:t>Struktura Listiny základních práv a svobod:</a:t>
            </a:r>
          </a:p>
          <a:p>
            <a:r>
              <a:rPr lang="cs-CZ" dirty="0" smtClean="0"/>
              <a:t> Preambule </a:t>
            </a:r>
          </a:p>
          <a:p>
            <a:r>
              <a:rPr lang="cs-CZ" dirty="0" smtClean="0"/>
              <a:t>Hlava první Obecná ustanovení (čl. 1 až 4) </a:t>
            </a:r>
          </a:p>
          <a:p>
            <a:r>
              <a:rPr lang="cs-CZ" dirty="0" smtClean="0"/>
              <a:t>Hlava druhá Lidská práva a základní svobody (čl. 5 až 23) Oddíl první Základní lidská práva a svobody (čl. 5 až 16) Oddíl druhý Politická práva (čl. 17 až 23) – jediná rozdělná do oddílů </a:t>
            </a:r>
          </a:p>
          <a:p>
            <a:r>
              <a:rPr lang="cs-CZ" dirty="0" smtClean="0"/>
              <a:t>Hlava třetí Práva národnostních a etnických menšin (čl. 24 až 25) </a:t>
            </a:r>
          </a:p>
          <a:p>
            <a:r>
              <a:rPr lang="cs-CZ" dirty="0" smtClean="0"/>
              <a:t>Hlava čtvrtá Hospodářská, sociální a kulturní práva (čl. 26 až 35) </a:t>
            </a:r>
          </a:p>
          <a:p>
            <a:r>
              <a:rPr lang="cs-CZ" dirty="0" smtClean="0"/>
              <a:t>Hlava pátá Právo na soudní a jinou právní ochranu (čl. 36 až 40)</a:t>
            </a:r>
          </a:p>
          <a:p>
            <a:r>
              <a:rPr lang="cs-CZ" dirty="0" smtClean="0"/>
              <a:t> Hlava šestá Ustanovení společná (čl. 41 až 44)</a:t>
            </a:r>
            <a:endParaRPr lang="cs-CZ" u="sng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50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Preambule </a:t>
            </a:r>
            <a:r>
              <a:rPr lang="cs-CZ" dirty="0" smtClean="0"/>
              <a:t>– formuluje nejvýznamnější principy a zdroje základních práv a svobod</a:t>
            </a:r>
          </a:p>
          <a:p>
            <a:r>
              <a:rPr lang="cs-CZ" dirty="0" smtClean="0"/>
              <a:t>neoddělitelná součástí Listiny </a:t>
            </a:r>
          </a:p>
          <a:p>
            <a:r>
              <a:rPr lang="cs-CZ" dirty="0" smtClean="0"/>
              <a:t>součást ústavního textu </a:t>
            </a:r>
          </a:p>
          <a:p>
            <a:r>
              <a:rPr lang="cs-CZ" dirty="0" smtClean="0"/>
              <a:t>Principy, které jsou v ní uvedené - závazné pro :</a:t>
            </a:r>
          </a:p>
          <a:p>
            <a:r>
              <a:rPr lang="cs-CZ" dirty="0" smtClean="0"/>
              <a:t>A) Parlament ČR – při přijímání zákonů </a:t>
            </a:r>
          </a:p>
          <a:p>
            <a:r>
              <a:rPr lang="cs-CZ" dirty="0" smtClean="0"/>
              <a:t>B) Ústavní soud – při výkladu všech normativních právních aktů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8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Hlava první LZPS: </a:t>
            </a:r>
            <a:r>
              <a:rPr lang="cs-CZ" u="sng" dirty="0" smtClean="0"/>
              <a:t>Obecná ustanovení </a:t>
            </a:r>
            <a:r>
              <a:rPr lang="cs-CZ" dirty="0" smtClean="0"/>
              <a:t>(čl. 1 až 4) </a:t>
            </a:r>
          </a:p>
          <a:p>
            <a:r>
              <a:rPr lang="cs-CZ" dirty="0" smtClean="0"/>
              <a:t>základní východiska právní úpravy základních práv a svobod. </a:t>
            </a:r>
          </a:p>
          <a:p>
            <a:r>
              <a:rPr lang="cs-CZ" dirty="0" smtClean="0"/>
              <a:t>Listina uvádí, že lidé jsou: </a:t>
            </a:r>
          </a:p>
          <a:p>
            <a:r>
              <a:rPr lang="cs-CZ" dirty="0" smtClean="0"/>
              <a:t> svobodní a rovní v důstojnosti i v právech a</a:t>
            </a:r>
          </a:p>
          <a:p>
            <a:r>
              <a:rPr lang="cs-CZ" dirty="0" smtClean="0"/>
              <a:t> </a:t>
            </a:r>
            <a:r>
              <a:rPr lang="cs-CZ" b="1" u="sng" dirty="0" smtClean="0"/>
              <a:t>základní lidská práva a svobody  </a:t>
            </a:r>
            <a:r>
              <a:rPr lang="cs-CZ" dirty="0" smtClean="0"/>
              <a:t>jsou: (charakteristika)</a:t>
            </a:r>
          </a:p>
          <a:p>
            <a:r>
              <a:rPr lang="cs-CZ" b="1" dirty="0" smtClean="0"/>
              <a:t>Nezadatelná – </a:t>
            </a:r>
            <a:r>
              <a:rPr lang="cs-CZ" dirty="0" smtClean="0"/>
              <a:t>práva svobody jsou lidem vrozené, nezískávají je od nikoho </a:t>
            </a:r>
          </a:p>
          <a:p>
            <a:r>
              <a:rPr lang="cs-CZ" b="1" dirty="0" smtClean="0"/>
              <a:t>Nezcizitelná – </a:t>
            </a:r>
            <a:r>
              <a:rPr lang="cs-CZ" dirty="0" smtClean="0"/>
              <a:t>není možné je převést na jinou osobu ( není možné, aby se člověk platně vzdal své svobody) </a:t>
            </a:r>
            <a:endParaRPr lang="cs-CZ" b="1" dirty="0" smtClean="0"/>
          </a:p>
          <a:p>
            <a:r>
              <a:rPr lang="cs-CZ" b="1" dirty="0" smtClean="0"/>
              <a:t>nepromlčitelná</a:t>
            </a:r>
            <a:r>
              <a:rPr lang="cs-CZ" dirty="0" smtClean="0"/>
              <a:t> – práva a svobody nezaniknou tím, že byl nebyly uplatněny ( běh času na jejich existenci nemá vliv)</a:t>
            </a:r>
          </a:p>
          <a:p>
            <a:r>
              <a:rPr lang="cs-CZ" b="1" dirty="0" smtClean="0"/>
              <a:t>nezrušitelná</a:t>
            </a:r>
            <a:r>
              <a:rPr lang="cs-CZ" dirty="0" smtClean="0"/>
              <a:t> – stát ani nikdo jiný je nemůže zrušit nemůže stát ani nikdo jiný zrušit.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14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I. OBECNÁ USTANOVENÍ </a:t>
            </a:r>
          </a:p>
          <a:p>
            <a:r>
              <a:rPr lang="cs-CZ" dirty="0" smtClean="0"/>
              <a:t>Vymezuje </a:t>
            </a:r>
            <a:r>
              <a:rPr lang="cs-CZ" u="sng" dirty="0" smtClean="0"/>
              <a:t>vztah státu k člověku (občanovi)</a:t>
            </a:r>
          </a:p>
          <a:p>
            <a:r>
              <a:rPr lang="cs-CZ" dirty="0" smtClean="0"/>
              <a:t> státní moc lze uplatňovat jen v případech a v mezích stanovených zákonem, a to způsobem, který zákon stanoví.</a:t>
            </a:r>
          </a:p>
          <a:p>
            <a:r>
              <a:rPr lang="cs-CZ" dirty="0" smtClean="0"/>
              <a:t>Vymezuje vztah občana ke státní moci </a:t>
            </a:r>
          </a:p>
          <a:p>
            <a:r>
              <a:rPr lang="cs-CZ" dirty="0" smtClean="0"/>
              <a:t> Každý může činit, co není zákonem zakázáno, a nesmí být nucen činit, co zákon neukládá.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65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PRÁVA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Hlava druhá LZPS: </a:t>
            </a:r>
            <a:r>
              <a:rPr lang="cs-CZ" b="1" u="sng" dirty="0" smtClean="0"/>
              <a:t>Lidská práva a základní svobody </a:t>
            </a:r>
            <a:r>
              <a:rPr lang="cs-CZ" dirty="0" smtClean="0"/>
              <a:t>(čl. 5-23) – jediná má 2 oddíly </a:t>
            </a:r>
          </a:p>
          <a:p>
            <a:r>
              <a:rPr lang="cs-CZ" dirty="0" smtClean="0"/>
              <a:t>Oddíl první: Základní lidská práva a svobody (čl. 5-16)</a:t>
            </a:r>
          </a:p>
          <a:p>
            <a:r>
              <a:rPr lang="cs-CZ" dirty="0" smtClean="0"/>
              <a:t> Práva uvedená v prvním oddílu druhé hlavy Listiny souvisí s fyzickou existencí člověka a jeho soukromým životem</a:t>
            </a:r>
          </a:p>
          <a:p>
            <a:r>
              <a:rPr lang="cs-CZ" dirty="0" smtClean="0"/>
              <a:t>Jedná se o základní lidská práva v užším smyslu (v širším smyslu zahrnuje pojem „základní lidská práva“ všechna práva garantovaná Listinou). </a:t>
            </a:r>
          </a:p>
          <a:p>
            <a:r>
              <a:rPr lang="cs-CZ" dirty="0" smtClean="0"/>
              <a:t>Z hlediska historického vývoje ochrany lidských práv se řada těchto práv řadí mezi nejstarší, resp. nejdříve uznaná (přibližně od 17. století), bývají proto někdy označována za </a:t>
            </a:r>
            <a:r>
              <a:rPr lang="cs-CZ" u="sng" dirty="0" smtClean="0"/>
              <a:t>lidská práva první generace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Mezi základní lidská práva v užším smyslu patří: např.</a:t>
            </a:r>
          </a:p>
          <a:p>
            <a:r>
              <a:rPr lang="cs-CZ" dirty="0" smtClean="0"/>
              <a:t>způsobilost každého člověka mít práva (čl. 5), </a:t>
            </a:r>
          </a:p>
          <a:p>
            <a:r>
              <a:rPr lang="cs-CZ" dirty="0" smtClean="0"/>
              <a:t>právo na život (čl. 6) a z něj vyplývající zákaz trestu smrti, </a:t>
            </a:r>
          </a:p>
          <a:p>
            <a:r>
              <a:rPr lang="cs-CZ" dirty="0" smtClean="0"/>
              <a:t>právo na nedotknutelnost osoby a soukromí (čl. 7), </a:t>
            </a:r>
          </a:p>
          <a:p>
            <a:r>
              <a:rPr lang="cs-CZ" dirty="0" smtClean="0"/>
              <a:t>právo na osobní svobodu (čl. 8),</a:t>
            </a:r>
          </a:p>
          <a:p>
            <a:r>
              <a:rPr lang="cs-CZ" dirty="0" smtClean="0"/>
              <a:t> právo na ochranu lidské důstojnosti, osobní cti, dobré pověsti a jména</a:t>
            </a:r>
          </a:p>
          <a:p>
            <a:r>
              <a:rPr lang="cs-CZ" dirty="0" smtClean="0"/>
              <a:t>ochrana vlastnického práva (čl. 11), </a:t>
            </a:r>
          </a:p>
          <a:p>
            <a:r>
              <a:rPr lang="cs-CZ" dirty="0" smtClean="0"/>
              <a:t>svoboda pohybu a pobytu (čl. 14),</a:t>
            </a:r>
          </a:p>
          <a:p>
            <a:r>
              <a:rPr lang="cs-CZ" dirty="0" smtClean="0"/>
              <a:t>svoboda myšlení, svědomí a náboženského vyznání, vědeckého bádání a umělecké tvorby (čl. 15), </a:t>
            </a:r>
          </a:p>
          <a:p>
            <a:r>
              <a:rPr lang="cs-CZ" dirty="0" smtClean="0"/>
              <a:t>svoboda projevu náboženského vyznání či víry (čl. 16)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60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Oddíl druhý: </a:t>
            </a:r>
            <a:r>
              <a:rPr lang="cs-CZ" b="1" u="sng" dirty="0" smtClean="0"/>
              <a:t>Politická práva </a:t>
            </a:r>
            <a:r>
              <a:rPr lang="cs-CZ" dirty="0" smtClean="0"/>
              <a:t>(čl. 17-23) </a:t>
            </a:r>
          </a:p>
          <a:p>
            <a:r>
              <a:rPr lang="cs-CZ" dirty="0" smtClean="0"/>
              <a:t>Souvisí se státem, tj. jeho existencí  a politickým životem společnosti </a:t>
            </a:r>
          </a:p>
          <a:p>
            <a:r>
              <a:rPr lang="cs-CZ" dirty="0" smtClean="0"/>
              <a:t>Vyjadřuji vztah mezi státem (tedy veřejnou mocí) a člověkem </a:t>
            </a:r>
          </a:p>
          <a:p>
            <a:r>
              <a:rPr lang="cs-CZ" dirty="0" smtClean="0"/>
              <a:t>Z hlediska historického vývoje ochrany lidských práv se tato práva objevují později než základní lidská práva v užším smyslu (přibližně od 19. století), bývají proto někdy označována za </a:t>
            </a:r>
            <a:r>
              <a:rPr lang="cs-CZ" u="sng" dirty="0" smtClean="0"/>
              <a:t>lidská práva druhé generace</a:t>
            </a:r>
            <a:endParaRPr lang="cs-CZ" dirty="0"/>
          </a:p>
          <a:p>
            <a:r>
              <a:rPr lang="cs-CZ" dirty="0" smtClean="0"/>
              <a:t>Jsou vyjádřením možnosti občanů podílet se na správě veřejných věcí(např. právo volební) a </a:t>
            </a:r>
          </a:p>
          <a:p>
            <a:r>
              <a:rPr lang="cs-CZ" dirty="0" smtClean="0"/>
              <a:t>Sdělovat také názory na záležitosti veřejného život (např. petiční právo)</a:t>
            </a:r>
          </a:p>
          <a:p>
            <a:r>
              <a:rPr lang="cs-CZ" dirty="0" smtClean="0"/>
              <a:t>Mezi politická práva patří: </a:t>
            </a:r>
          </a:p>
          <a:p>
            <a:r>
              <a:rPr lang="cs-CZ" dirty="0" smtClean="0"/>
              <a:t> svoboda projevu a právo na informace (čl. 17) a s nimi související nepřípustnost cenzury, </a:t>
            </a:r>
          </a:p>
          <a:p>
            <a:r>
              <a:rPr lang="cs-CZ" dirty="0" smtClean="0"/>
              <a:t> petiční právo (čl. 18),  shromažďovací právo (čl. 19),  sdružovací právo (čl. 20),  </a:t>
            </a:r>
          </a:p>
          <a:p>
            <a:r>
              <a:rPr lang="cs-CZ" dirty="0" smtClean="0"/>
              <a:t>právo na účast na správě věcí veřejných (čl. 21), a to přímo, nebo svobodnou volbou svých zástupců,  </a:t>
            </a:r>
          </a:p>
          <a:p>
            <a:r>
              <a:rPr lang="cs-CZ" dirty="0" smtClean="0"/>
              <a:t>svobodná soutěž politických sil (čl. 22),  </a:t>
            </a:r>
          </a:p>
          <a:p>
            <a:r>
              <a:rPr lang="cs-CZ" dirty="0" smtClean="0"/>
              <a:t>právo občanů na odpor v případě ohrožení demokratického řádu lidských práv a základních svobod, je-li použití zákonných prostředků znemožněno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DEF3-C094-49DE-89D6-4ED990A625C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529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2258</Words>
  <Application>Microsoft Office PowerPoint</Application>
  <PresentationFormat>Širokoúhlá obrazovka</PresentationFormat>
  <Paragraphs>204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Listina</vt:lpstr>
      <vt:lpstr>Listina základních práv a svobod</vt:lpstr>
      <vt:lpstr>LISTINA ZÁKLADNÍCH PRÁV A SVOBOD</vt:lpstr>
      <vt:lpstr>Listina základních práv a svobod </vt:lpstr>
      <vt:lpstr>Listina základních práv a svobod</vt:lpstr>
      <vt:lpstr>Listina základních práv a svobod </vt:lpstr>
      <vt:lpstr>Prezentace aplikace PowerPoint</vt:lpstr>
      <vt:lpstr>LISTINA ZÁKLADNÍCH PRÁVA A SVOBOD</vt:lpstr>
      <vt:lpstr>Listina základních práv a svobod</vt:lpstr>
      <vt:lpstr>Listina základních práva a svobod </vt:lpstr>
      <vt:lpstr>Listina základních práv a svobod </vt:lpstr>
      <vt:lpstr>Listina základních práv a svobod</vt:lpstr>
      <vt:lpstr>Lisitna základních práv a svobod</vt:lpstr>
      <vt:lpstr>Listina základních práv a svobod </vt:lpstr>
      <vt:lpstr>Listina základních práv a svobod</vt:lpstr>
      <vt:lpstr>Listina základních práv a svobod</vt:lpstr>
      <vt:lpstr>Listina základních práv a svobod </vt:lpstr>
      <vt:lpstr>Listina základních práv a svobod </vt:lpstr>
      <vt:lpstr>Listina základních práv a svobod </vt:lpstr>
      <vt:lpstr>Listina základních práva a svobod</vt:lpstr>
      <vt:lpstr>Listina základních práv a svobod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ZAP1(prvze)</dc:title>
  <dc:creator>eva.karhanova</dc:creator>
  <cp:lastModifiedBy>eva.karhanova</cp:lastModifiedBy>
  <cp:revision>28</cp:revision>
  <dcterms:created xsi:type="dcterms:W3CDTF">2020-10-15T11:50:20Z</dcterms:created>
  <dcterms:modified xsi:type="dcterms:W3CDTF">2022-10-15T12:24:18Z</dcterms:modified>
</cp:coreProperties>
</file>