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2" r:id="rId5"/>
    <p:sldId id="273" r:id="rId6"/>
    <p:sldId id="274" r:id="rId7"/>
    <p:sldId id="275" r:id="rId8"/>
    <p:sldId id="269" r:id="rId9"/>
    <p:sldId id="257" r:id="rId10"/>
    <p:sldId id="258" r:id="rId11"/>
    <p:sldId id="259" r:id="rId12"/>
    <p:sldId id="260" r:id="rId13"/>
    <p:sldId id="261" r:id="rId14"/>
    <p:sldId id="262" r:id="rId15"/>
    <p:sldId id="263" r:id="rId16"/>
    <p:sldId id="264" r:id="rId17"/>
    <p:sldId id="265" r:id="rId18"/>
    <p:sldId id="266" r:id="rId19"/>
    <p:sldId id="267"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cs-CZ" smtClean="0"/>
              <a:t>Kliknutím lze upravit styl.</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F33F43FD-0DF2-4192-A95F-60DFDAD0329B}"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159268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33F43FD-0DF2-4192-A95F-60DFDAD0329B}"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153886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33F43FD-0DF2-4192-A95F-60DFDAD0329B}"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2380991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33F43FD-0DF2-4192-A95F-60DFDAD0329B}"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302AB2-328B-42CD-BC27-637246D83CF8}" type="slidenum">
              <a:rPr lang="en-GB" smtClean="0"/>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44518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33F43FD-0DF2-4192-A95F-60DFDAD0329B}"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2763430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F33F43FD-0DF2-4192-A95F-60DFDAD0329B}" type="datetimeFigureOut">
              <a:rPr lang="en-GB" smtClean="0"/>
              <a:t>22/04/2024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3624652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F33F43FD-0DF2-4192-A95F-60DFDAD0329B}" type="datetimeFigureOut">
              <a:rPr lang="en-GB" smtClean="0"/>
              <a:t>22/04/2024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1767462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33F43FD-0DF2-4192-A95F-60DFDAD0329B}"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2935706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33F43FD-0DF2-4192-A95F-60DFDAD0329B}"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372943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33F43FD-0DF2-4192-A95F-60DFDAD0329B}"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184523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cs-CZ" smtClean="0"/>
              <a:t>Kliknutím lze upravit styl.</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33F43FD-0DF2-4192-A95F-60DFDAD0329B}"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260084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33F43FD-0DF2-4192-A95F-60DFDAD0329B}"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177269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913795" y="2912232"/>
            <a:ext cx="5107208" cy="287896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172200" y="2912232"/>
            <a:ext cx="5095357" cy="287896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33F43FD-0DF2-4192-A95F-60DFDAD0329B}" type="datetimeFigureOut">
              <a:rPr lang="en-GB" smtClean="0"/>
              <a:t>22/04/2024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39117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33F43FD-0DF2-4192-A95F-60DFDAD0329B}" type="datetimeFigureOut">
              <a:rPr lang="en-GB" smtClean="0"/>
              <a:t>22/04/2024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4016042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F43FD-0DF2-4192-A95F-60DFDAD0329B}" type="datetimeFigureOut">
              <a:rPr lang="en-GB" smtClean="0"/>
              <a:t>22/04/2024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268277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cs-CZ" smtClean="0"/>
              <a:t>Kliknutím lze upravit styl.</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33F43FD-0DF2-4192-A95F-60DFDAD0329B}"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225059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33F43FD-0DF2-4192-A95F-60DFDAD0329B}"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302AB2-328B-42CD-BC27-637246D83CF8}" type="slidenum">
              <a:rPr lang="en-GB" smtClean="0"/>
              <a:t>‹#›</a:t>
            </a:fld>
            <a:endParaRPr lang="en-GB"/>
          </a:p>
        </p:txBody>
      </p:sp>
    </p:spTree>
    <p:extLst>
      <p:ext uri="{BB962C8B-B14F-4D97-AF65-F5344CB8AC3E}">
        <p14:creationId xmlns:p14="http://schemas.microsoft.com/office/powerpoint/2010/main" val="154067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33F43FD-0DF2-4192-A95F-60DFDAD0329B}" type="datetimeFigureOut">
              <a:rPr lang="en-GB" smtClean="0"/>
              <a:t>22/04/2024</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E302AB2-328B-42CD-BC27-637246D83CF8}" type="slidenum">
              <a:rPr lang="en-GB" smtClean="0"/>
              <a:t>‹#›</a:t>
            </a:fld>
            <a:endParaRPr lang="en-GB"/>
          </a:p>
        </p:txBody>
      </p:sp>
    </p:spTree>
    <p:extLst>
      <p:ext uri="{BB962C8B-B14F-4D97-AF65-F5344CB8AC3E}">
        <p14:creationId xmlns:p14="http://schemas.microsoft.com/office/powerpoint/2010/main" val="3881739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ewseumed.org/tools/video-page/lbj-daisy-girl-ad-lands-explosive-punch-19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h.wa.gov/community-and-environment/food/fish/farmed-salm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Propaganda</a:t>
            </a:r>
            <a:endParaRPr lang="en-GB" dirty="0"/>
          </a:p>
        </p:txBody>
      </p:sp>
      <p:sp>
        <p:nvSpPr>
          <p:cNvPr id="3" name="Podnadpis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35748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23842"/>
          </a:xfrm>
        </p:spPr>
        <p:txBody>
          <a:bodyPr/>
          <a:lstStyle/>
          <a:p>
            <a:pPr algn="ctr"/>
            <a:r>
              <a:rPr lang="en-US" dirty="0" smtClean="0"/>
              <a:t>1. TYPE: WHAT KIND OF CONTENT IS THIS?</a:t>
            </a:r>
            <a:endParaRPr lang="en-GB" dirty="0"/>
          </a:p>
        </p:txBody>
      </p:sp>
      <p:sp>
        <p:nvSpPr>
          <p:cNvPr id="3" name="Zástupný symbol pro obsah 2"/>
          <p:cNvSpPr>
            <a:spLocks noGrp="1"/>
          </p:cNvSpPr>
          <p:nvPr>
            <p:ph idx="1"/>
          </p:nvPr>
        </p:nvSpPr>
        <p:spPr>
          <a:xfrm>
            <a:off x="432261" y="1354975"/>
            <a:ext cx="11446625" cy="5311832"/>
          </a:xfrm>
        </p:spPr>
        <p:txBody>
          <a:bodyPr/>
          <a:lstStyle/>
          <a:p>
            <a:r>
              <a:rPr lang="en-US" dirty="0" smtClean="0"/>
              <a:t>Recognize first what kind of content you’re looking at.</a:t>
            </a:r>
          </a:p>
          <a:p>
            <a:r>
              <a:rPr lang="en-US" dirty="0" smtClean="0"/>
              <a:t>Is it a news story? Or is it an opinion piece? Is it an ad or what some people call native advertising produced by a company? Is it a reaction to someone else’s content?</a:t>
            </a:r>
            <a:endParaRPr lang="cs-CZ" dirty="0" smtClean="0"/>
          </a:p>
          <a:p>
            <a:endParaRPr lang="cs-CZ" dirty="0" smtClean="0"/>
          </a:p>
          <a:p>
            <a:r>
              <a:rPr lang="en-US" dirty="0" smtClean="0"/>
              <a:t>Part of knowing what you’re looking at involves knowing who produced the content. Is it a news organization? Or is it a publication that is sponsored by a think tank, or a political group or a corporation? (If the story or graphic you’re looking at came in a tweet or through a friend, look at the name of the organization, not just the name of the author. If you don’t know the organization, look it up online.)</a:t>
            </a:r>
            <a:endParaRPr lang="en-GB" dirty="0"/>
          </a:p>
        </p:txBody>
      </p:sp>
    </p:spTree>
    <p:extLst>
      <p:ext uri="{BB962C8B-B14F-4D97-AF65-F5344CB8AC3E}">
        <p14:creationId xmlns:p14="http://schemas.microsoft.com/office/powerpoint/2010/main" val="319358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32402"/>
          </a:xfrm>
        </p:spPr>
        <p:txBody>
          <a:bodyPr>
            <a:normAutofit/>
          </a:bodyPr>
          <a:lstStyle/>
          <a:p>
            <a:pPr algn="ctr"/>
            <a:r>
              <a:rPr lang="en-US" dirty="0" smtClean="0"/>
              <a:t>1. TYPE: WHAT KIND OF CONTENT IS THIS?</a:t>
            </a:r>
            <a:endParaRPr lang="en-GB" dirty="0"/>
          </a:p>
        </p:txBody>
      </p:sp>
      <p:sp>
        <p:nvSpPr>
          <p:cNvPr id="3" name="Zástupný symbol pro obsah 2"/>
          <p:cNvSpPr>
            <a:spLocks noGrp="1"/>
          </p:cNvSpPr>
          <p:nvPr>
            <p:ph idx="1"/>
          </p:nvPr>
        </p:nvSpPr>
        <p:spPr>
          <a:xfrm>
            <a:off x="913795" y="1155469"/>
            <a:ext cx="10353762" cy="5237018"/>
          </a:xfrm>
        </p:spPr>
        <p:txBody>
          <a:bodyPr>
            <a:normAutofit/>
          </a:bodyPr>
          <a:lstStyle/>
          <a:p>
            <a:r>
              <a:rPr lang="en-US" dirty="0" smtClean="0"/>
              <a:t>Does the content have an obvious political slant?</a:t>
            </a:r>
            <a:endParaRPr lang="cs-CZ" dirty="0" smtClean="0"/>
          </a:p>
          <a:p>
            <a:endParaRPr lang="cs-CZ" dirty="0"/>
          </a:p>
          <a:p>
            <a:r>
              <a:rPr lang="en-US" dirty="0" smtClean="0"/>
              <a:t>One way to identify partisan or political leaning is to see whether all the stories seem to point in a particular ideological direction, or would tend to reinforce the views of one party.</a:t>
            </a:r>
            <a:endParaRPr lang="cs-CZ" dirty="0" smtClean="0"/>
          </a:p>
          <a:p>
            <a:endParaRPr lang="cs-CZ" dirty="0"/>
          </a:p>
          <a:p>
            <a:r>
              <a:rPr lang="en-US" dirty="0" smtClean="0"/>
              <a:t>If they do, that is a tip off that the site really has a political viewpoint. It’s easy to recognize. Scan the stories quickly. You will know it when you see it, even if each story itself seems fairly straightforward.</a:t>
            </a:r>
            <a:endParaRPr lang="en-GB" dirty="0"/>
          </a:p>
        </p:txBody>
      </p:sp>
    </p:spTree>
    <p:extLst>
      <p:ext uri="{BB962C8B-B14F-4D97-AF65-F5344CB8AC3E}">
        <p14:creationId xmlns:p14="http://schemas.microsoft.com/office/powerpoint/2010/main" val="3477305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609601"/>
            <a:ext cx="10353761" cy="895004"/>
          </a:xfrm>
        </p:spPr>
        <p:txBody>
          <a:bodyPr>
            <a:normAutofit fontScale="90000"/>
          </a:bodyPr>
          <a:lstStyle/>
          <a:p>
            <a:r>
              <a:rPr lang="en-US" dirty="0"/>
              <a:t>2. SOURCE: WHO AND WHAT ARE THE SOURCES CITED AND WHY SHOULD I BELIEVE THEM?</a:t>
            </a:r>
            <a:endParaRPr lang="en-GB" dirty="0"/>
          </a:p>
        </p:txBody>
      </p:sp>
      <p:sp>
        <p:nvSpPr>
          <p:cNvPr id="3" name="Zástupný symbol pro obsah 2"/>
          <p:cNvSpPr>
            <a:spLocks noGrp="1"/>
          </p:cNvSpPr>
          <p:nvPr>
            <p:ph idx="1"/>
          </p:nvPr>
        </p:nvSpPr>
        <p:spPr/>
        <p:txBody>
          <a:bodyPr/>
          <a:lstStyle/>
          <a:p>
            <a:r>
              <a:rPr lang="en-US" dirty="0"/>
              <a:t>As you read, listen or watch a piece of content, note who is being cited. If it’s text, print it out and circle the sources. Is it a police official? A politician? What party? If it’s research, what organization produced it and what background if any is offered about them?</a:t>
            </a:r>
          </a:p>
          <a:p>
            <a:endParaRPr lang="en-US" dirty="0"/>
          </a:p>
          <a:p>
            <a:r>
              <a:rPr lang="en-US" dirty="0"/>
              <a:t>A major part of understanding sources is recognizing the level of knowledge that someone might have—or how close it is to being first hand. There are lots of different kinds of sources.</a:t>
            </a:r>
            <a:endParaRPr lang="en-GB" dirty="0"/>
          </a:p>
        </p:txBody>
      </p:sp>
    </p:spTree>
    <p:extLst>
      <p:ext uri="{BB962C8B-B14F-4D97-AF65-F5344CB8AC3E}">
        <p14:creationId xmlns:p14="http://schemas.microsoft.com/office/powerpoint/2010/main" val="149577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2. SOURCE: WHO AND WHAT ARE THE SOURCES CITED AND WHY SHOULD I BELIEVE THEM?</a:t>
            </a:r>
            <a:endParaRPr lang="en-GB" dirty="0"/>
          </a:p>
        </p:txBody>
      </p:sp>
      <p:sp>
        <p:nvSpPr>
          <p:cNvPr id="3" name="Zástupný symbol pro obsah 2"/>
          <p:cNvSpPr>
            <a:spLocks noGrp="1"/>
          </p:cNvSpPr>
          <p:nvPr>
            <p:ph idx="1"/>
          </p:nvPr>
        </p:nvSpPr>
        <p:spPr>
          <a:xfrm>
            <a:off x="913795" y="2096063"/>
            <a:ext cx="10353762" cy="4404489"/>
          </a:xfrm>
        </p:spPr>
        <p:txBody>
          <a:bodyPr>
            <a:normAutofit fontScale="92500" lnSpcReduction="20000"/>
          </a:bodyPr>
          <a:lstStyle/>
          <a:p>
            <a:r>
              <a:rPr lang="en-US" dirty="0" err="1"/>
              <a:t>Sourceless</a:t>
            </a:r>
            <a:r>
              <a:rPr lang="en-US" dirty="0"/>
              <a:t> News: Some news is actually “</a:t>
            </a:r>
            <a:r>
              <a:rPr lang="en-US" dirty="0" err="1"/>
              <a:t>sourceless</a:t>
            </a:r>
            <a:r>
              <a:rPr lang="en-US" dirty="0"/>
              <a:t>.” If the president says something on television or in public, the account may cite no source at all. It was a public event for all to see.</a:t>
            </a:r>
          </a:p>
          <a:p>
            <a:endParaRPr lang="en-US" dirty="0"/>
          </a:p>
          <a:p>
            <a:r>
              <a:rPr lang="en-US" dirty="0"/>
              <a:t>The Journalist As Witness: The journalist or author could also be an eyewitness. In that case, the account may make it clear the author saw it but cite no one else.</a:t>
            </a:r>
          </a:p>
          <a:p>
            <a:endParaRPr lang="en-US" dirty="0"/>
          </a:p>
          <a:p>
            <a:r>
              <a:rPr lang="en-US" dirty="0"/>
              <a:t>Credentialed Experts: In some cases, the author or journalist may have such obvious expertise or credentials that they are a credentialed author/source. Doctors who are also reporters (such as Dr. Nancy </a:t>
            </a:r>
            <a:r>
              <a:rPr lang="en-US" dirty="0" err="1"/>
              <a:t>Schneiderman</a:t>
            </a:r>
            <a:r>
              <a:rPr lang="en-US" dirty="0"/>
              <a:t> on NBC News or Sanjay Gupta on CNN) are examples. An opinion column written by Nobel prize-winning economist Paul Krugman is another example.</a:t>
            </a:r>
            <a:endParaRPr lang="en-GB" dirty="0"/>
          </a:p>
        </p:txBody>
      </p:sp>
    </p:spTree>
    <p:extLst>
      <p:ext uri="{BB962C8B-B14F-4D97-AF65-F5344CB8AC3E}">
        <p14:creationId xmlns:p14="http://schemas.microsoft.com/office/powerpoint/2010/main" val="3709811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2. SOURCE: WHO AND WHAT ARE THE SOURCES CITED AND WHY SHOULD I BELIEVE THEM?</a:t>
            </a:r>
            <a:endParaRPr lang="en-GB" dirty="0"/>
          </a:p>
        </p:txBody>
      </p:sp>
      <p:sp>
        <p:nvSpPr>
          <p:cNvPr id="3" name="Zástupný symbol pro obsah 2"/>
          <p:cNvSpPr>
            <a:spLocks noGrp="1"/>
          </p:cNvSpPr>
          <p:nvPr>
            <p:ph idx="1"/>
          </p:nvPr>
        </p:nvSpPr>
        <p:spPr/>
        <p:txBody>
          <a:bodyPr/>
          <a:lstStyle/>
          <a:p>
            <a:r>
              <a:rPr lang="en-US" dirty="0"/>
              <a:t>Proximity of Knowledge: When we move to content that cites other sources, one question is how close is the source to the event. In other words, how well would they know what they are talking about? Are they a first-hand eyewitness? Or is it second-hand? In courtroom trials, only things that people saw for themselves are usually permissible as testimony. If they are an official source, such as police spokesperson, they are likely second- or third-hand witnesses, but they may be basing what they say on multiple first hand witnesses.</a:t>
            </a:r>
            <a:endParaRPr lang="en-GB" dirty="0"/>
          </a:p>
        </p:txBody>
      </p:sp>
    </p:spTree>
    <p:extLst>
      <p:ext uri="{BB962C8B-B14F-4D97-AF65-F5344CB8AC3E}">
        <p14:creationId xmlns:p14="http://schemas.microsoft.com/office/powerpoint/2010/main" val="3380904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2. SOURCE: WHO AND WHAT ARE THE SOURCES CITED AND WHY SHOULD I BELIEVE THEM?</a:t>
            </a:r>
            <a:endParaRPr lang="en-GB" dirty="0"/>
          </a:p>
        </p:txBody>
      </p:sp>
      <p:sp>
        <p:nvSpPr>
          <p:cNvPr id="3" name="Zástupný symbol pro obsah 2"/>
          <p:cNvSpPr>
            <a:spLocks noGrp="1"/>
          </p:cNvSpPr>
          <p:nvPr>
            <p:ph idx="1"/>
          </p:nvPr>
        </p:nvSpPr>
        <p:spPr/>
        <p:txBody>
          <a:bodyPr/>
          <a:lstStyle/>
          <a:p>
            <a:r>
              <a:rPr lang="en-US" dirty="0"/>
              <a:t>Once you have identified who the sources are, ask one other thing: Do they have a bias?</a:t>
            </a:r>
          </a:p>
          <a:p>
            <a:endParaRPr lang="en-US" dirty="0"/>
          </a:p>
          <a:p>
            <a:r>
              <a:rPr lang="en-US" dirty="0"/>
              <a:t>If so, that doesn’t necessarily mean what they have to say isn’t reliable. Think about whether they are a witness to facts or are just describing their opinion. They may be the perfect authority. But this also leads to the next question you should ask</a:t>
            </a:r>
            <a:endParaRPr lang="en-GB" dirty="0"/>
          </a:p>
        </p:txBody>
      </p:sp>
    </p:spTree>
    <p:extLst>
      <p:ext uri="{BB962C8B-B14F-4D97-AF65-F5344CB8AC3E}">
        <p14:creationId xmlns:p14="http://schemas.microsoft.com/office/powerpoint/2010/main" val="1181554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3. EVIDENCE: WHAT’S THE EVIDENCE AND HOW WAS IT VETTED?</a:t>
            </a:r>
            <a:endParaRPr lang="en-GB" dirty="0"/>
          </a:p>
        </p:txBody>
      </p:sp>
      <p:sp>
        <p:nvSpPr>
          <p:cNvPr id="3" name="Zástupný symbol pro obsah 2"/>
          <p:cNvSpPr>
            <a:spLocks noGrp="1"/>
          </p:cNvSpPr>
          <p:nvPr>
            <p:ph idx="1"/>
          </p:nvPr>
        </p:nvSpPr>
        <p:spPr/>
        <p:txBody>
          <a:bodyPr/>
          <a:lstStyle/>
          <a:p>
            <a:r>
              <a:rPr lang="en-US" dirty="0"/>
              <a:t>Evidence is closely related to but slightly different than source.</a:t>
            </a:r>
          </a:p>
          <a:p>
            <a:endParaRPr lang="en-US" dirty="0"/>
          </a:p>
          <a:p>
            <a:r>
              <a:rPr lang="en-US" dirty="0"/>
              <a:t>Evidence is the proof that the sources offer for what they know. It overlaps with how close someone is to an event. But even highly credentialed sources may begin to speculate sometimes. They may be guessing.</a:t>
            </a:r>
          </a:p>
          <a:p>
            <a:endParaRPr lang="en-US" dirty="0"/>
          </a:p>
          <a:p>
            <a:r>
              <a:rPr lang="en-US" dirty="0"/>
              <a:t>So, first, identify the evidence that any source is offering. Circle it. Write it down. Do it as an exercise a couple times. It becomes easy to recognize.</a:t>
            </a:r>
            <a:endParaRPr lang="en-GB" dirty="0"/>
          </a:p>
        </p:txBody>
      </p:sp>
    </p:spTree>
    <p:extLst>
      <p:ext uri="{BB962C8B-B14F-4D97-AF65-F5344CB8AC3E}">
        <p14:creationId xmlns:p14="http://schemas.microsoft.com/office/powerpoint/2010/main" val="1491378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4. INTERPRETATION: IS THE MAIN POINT OF THE PIECE PROVEN BY THE EVIDENCE?</a:t>
            </a:r>
            <a:endParaRPr lang="en-GB" dirty="0"/>
          </a:p>
        </p:txBody>
      </p:sp>
      <p:sp>
        <p:nvSpPr>
          <p:cNvPr id="3" name="Zástupný symbol pro obsah 2"/>
          <p:cNvSpPr>
            <a:spLocks noGrp="1"/>
          </p:cNvSpPr>
          <p:nvPr>
            <p:ph idx="1"/>
          </p:nvPr>
        </p:nvSpPr>
        <p:spPr/>
        <p:txBody>
          <a:bodyPr>
            <a:normAutofit fontScale="92500" lnSpcReduction="10000"/>
          </a:bodyPr>
          <a:lstStyle/>
          <a:p>
            <a:r>
              <a:rPr lang="en-US" dirty="0"/>
              <a:t>Most media content offers a thesis, or main point, of some kind</a:t>
            </a:r>
            <a:r>
              <a:rPr lang="en-US" dirty="0" smtClean="0"/>
              <a:t>.</a:t>
            </a:r>
            <a:endParaRPr lang="en-US" dirty="0"/>
          </a:p>
          <a:p>
            <a:r>
              <a:rPr lang="en-US" dirty="0"/>
              <a:t>The one exception might be a straightforward account of a breaking news event. Most other stories, however, are built around an idea, a trend, or even some angle on a news event. Even content that isn’t narrative usually has a thesis or a point. For instance, most charts point you to a conclusion — like the number of people with jobs in America is going down or baseball salaries are going up</a:t>
            </a:r>
            <a:r>
              <a:rPr lang="en-US" dirty="0" smtClean="0"/>
              <a:t>.</a:t>
            </a:r>
            <a:endParaRPr lang="cs-CZ" dirty="0" smtClean="0"/>
          </a:p>
          <a:p>
            <a:r>
              <a:rPr lang="en-US" dirty="0"/>
              <a:t>One way to test conclusions is ask if the same evidence might be used to draw a different interpretation. In science, there is a concept for this called the null hypothesis. It refers to the idea that whatever hypothesis a scientist is trying to test, one should also examine the possibility that there is another explanation.</a:t>
            </a:r>
            <a:endParaRPr lang="en-GB" dirty="0"/>
          </a:p>
        </p:txBody>
      </p:sp>
    </p:spTree>
    <p:extLst>
      <p:ext uri="{BB962C8B-B14F-4D97-AF65-F5344CB8AC3E}">
        <p14:creationId xmlns:p14="http://schemas.microsoft.com/office/powerpoint/2010/main" val="3844916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169025"/>
            <a:ext cx="10353761" cy="1086197"/>
          </a:xfrm>
        </p:spPr>
        <p:txBody>
          <a:bodyPr/>
          <a:lstStyle/>
          <a:p>
            <a:r>
              <a:rPr lang="en-US" dirty="0"/>
              <a:t>4. INTERPRETATION: IS THE MAIN POINT OF THE PIECE PROVEN BY THE EVIDENCE?</a:t>
            </a:r>
            <a:endParaRPr lang="en-GB" dirty="0"/>
          </a:p>
        </p:txBody>
      </p:sp>
      <p:sp>
        <p:nvSpPr>
          <p:cNvPr id="3" name="Zástupný symbol pro obsah 2"/>
          <p:cNvSpPr>
            <a:spLocks noGrp="1"/>
          </p:cNvSpPr>
          <p:nvPr>
            <p:ph idx="1"/>
          </p:nvPr>
        </p:nvSpPr>
        <p:spPr>
          <a:xfrm>
            <a:off x="465513" y="1504604"/>
            <a:ext cx="11430000" cy="5120639"/>
          </a:xfrm>
        </p:spPr>
        <p:txBody>
          <a:bodyPr>
            <a:normAutofit/>
          </a:bodyPr>
          <a:lstStyle/>
          <a:p>
            <a:r>
              <a:rPr lang="en-US" dirty="0"/>
              <a:t>First, we should expect enough evidence to prove the case. We shouldn’t just take someone’s word. The more evidence the better.</a:t>
            </a:r>
          </a:p>
          <a:p>
            <a:r>
              <a:rPr lang="en-US" dirty="0"/>
              <a:t>Second, we should expect that the other side(s) are given a good hearing. Ask yourself this: are alternative views given the chance to make their best argument. If the alternative views are weakly presented, be skeptical.</a:t>
            </a:r>
          </a:p>
          <a:p>
            <a:r>
              <a:rPr lang="en-US" dirty="0"/>
              <a:t>Third, what is unknown, unanswered, unclear, should be acknowledged. Usually, news is simply the best obtainable version of events at the moment. Tomorrow we will know more. The best accounts admit this, and help us even more by acknowledging where the weak spots are.</a:t>
            </a:r>
          </a:p>
          <a:p>
            <a:r>
              <a:rPr lang="en-US" dirty="0"/>
              <a:t>Fourth, the best news providers and publishers let us know when new information comes along that contradicts or fills in what was thought before. These publishers feel responsibility for giving misinformation or partial information that may have left a wrong impression. They show that sense of responsibility by letting know when a better view has come along.</a:t>
            </a:r>
            <a:endParaRPr lang="en-GB" dirty="0"/>
          </a:p>
        </p:txBody>
      </p:sp>
    </p:spTree>
    <p:extLst>
      <p:ext uri="{BB962C8B-B14F-4D97-AF65-F5344CB8AC3E}">
        <p14:creationId xmlns:p14="http://schemas.microsoft.com/office/powerpoint/2010/main" val="1618805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426720"/>
            <a:ext cx="10353761" cy="728749"/>
          </a:xfrm>
        </p:spPr>
        <p:txBody>
          <a:bodyPr/>
          <a:lstStyle/>
          <a:p>
            <a:r>
              <a:rPr lang="en-GB" dirty="0"/>
              <a:t>5. COMPLETENESS: WHAT’S MISSING?</a:t>
            </a:r>
          </a:p>
        </p:txBody>
      </p:sp>
      <p:sp>
        <p:nvSpPr>
          <p:cNvPr id="3" name="Zástupný symbol pro obsah 2"/>
          <p:cNvSpPr>
            <a:spLocks noGrp="1"/>
          </p:cNvSpPr>
          <p:nvPr>
            <p:ph idx="1"/>
          </p:nvPr>
        </p:nvSpPr>
        <p:spPr>
          <a:xfrm>
            <a:off x="423949" y="1155469"/>
            <a:ext cx="11263746" cy="5611091"/>
          </a:xfrm>
        </p:spPr>
        <p:txBody>
          <a:bodyPr>
            <a:normAutofit/>
          </a:bodyPr>
          <a:lstStyle/>
          <a:p>
            <a:r>
              <a:rPr lang="en-US" dirty="0"/>
              <a:t>Most content should lead to more questions. An important step in being a critical, questioning consumer is to ask yourself what you don’t understand about a subject. Look back at the piece. Did you miss something? Or was it not there?</a:t>
            </a:r>
          </a:p>
          <a:p>
            <a:endParaRPr lang="en-US" dirty="0"/>
          </a:p>
          <a:p>
            <a:r>
              <a:rPr lang="en-US" dirty="0"/>
              <a:t>If there was important information missing from the story, that is a problem. If something was explained so poorly that it wasn’t clear, that’s also a problem.</a:t>
            </a:r>
          </a:p>
          <a:p>
            <a:endParaRPr lang="en-US" dirty="0"/>
          </a:p>
          <a:p>
            <a:r>
              <a:rPr lang="en-US" dirty="0"/>
              <a:t>If something was missing and the story explained why—this couldn’t be answered yet—that is a good thing.</a:t>
            </a:r>
          </a:p>
          <a:p>
            <a:endParaRPr lang="en-US" dirty="0"/>
          </a:p>
          <a:p>
            <a:r>
              <a:rPr lang="en-US" dirty="0"/>
              <a:t>The point of any news content is not just to tell you something. It should be to create understanding and also to help you to react or take action. So sometimes what might be missing from a story or segment or piece of content is what you can do about it.</a:t>
            </a:r>
            <a:endParaRPr lang="en-GB" dirty="0"/>
          </a:p>
        </p:txBody>
      </p:sp>
    </p:spTree>
    <p:extLst>
      <p:ext uri="{BB962C8B-B14F-4D97-AF65-F5344CB8AC3E}">
        <p14:creationId xmlns:p14="http://schemas.microsoft.com/office/powerpoint/2010/main" val="114439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6" y="418407"/>
            <a:ext cx="10353761" cy="886691"/>
          </a:xfrm>
        </p:spPr>
        <p:txBody>
          <a:bodyPr/>
          <a:lstStyle/>
          <a:p>
            <a:r>
              <a:rPr lang="en-GB" dirty="0"/>
              <a:t>10 characteristics of propaganda</a:t>
            </a:r>
          </a:p>
        </p:txBody>
      </p:sp>
      <p:sp>
        <p:nvSpPr>
          <p:cNvPr id="3" name="Zástupný symbol pro obsah 2"/>
          <p:cNvSpPr>
            <a:spLocks noGrp="1"/>
          </p:cNvSpPr>
          <p:nvPr>
            <p:ph idx="1"/>
          </p:nvPr>
        </p:nvSpPr>
        <p:spPr>
          <a:xfrm>
            <a:off x="913795" y="1504604"/>
            <a:ext cx="10353762" cy="4946072"/>
          </a:xfrm>
        </p:spPr>
        <p:txBody>
          <a:bodyPr>
            <a:normAutofit fontScale="92500" lnSpcReduction="10000"/>
          </a:bodyPr>
          <a:lstStyle/>
          <a:p>
            <a:pPr marL="0" indent="0">
              <a:buNone/>
            </a:pPr>
            <a:endParaRPr lang="en-US" dirty="0"/>
          </a:p>
          <a:p>
            <a:r>
              <a:rPr lang="en-US" dirty="0"/>
              <a:t>The message compels you to do or think something.</a:t>
            </a:r>
          </a:p>
          <a:p>
            <a:r>
              <a:rPr lang="en-US" dirty="0"/>
              <a:t>The message targets a specific group of people.</a:t>
            </a:r>
          </a:p>
          <a:p>
            <a:r>
              <a:rPr lang="en-US" dirty="0"/>
              <a:t>There is a clear opponent.</a:t>
            </a:r>
          </a:p>
          <a:p>
            <a:r>
              <a:rPr lang="en-US" dirty="0"/>
              <a:t>The message paints a stereotypical image of the opponent.</a:t>
            </a:r>
          </a:p>
          <a:p>
            <a:r>
              <a:rPr lang="en-US" dirty="0"/>
              <a:t>The message presents complicated matters as if they are simple.</a:t>
            </a:r>
          </a:p>
          <a:p>
            <a:r>
              <a:rPr lang="en-US" dirty="0"/>
              <a:t>The message evokes emotions.</a:t>
            </a:r>
          </a:p>
          <a:p>
            <a:r>
              <a:rPr lang="en-US" dirty="0"/>
              <a:t>The message is brief and easy to repeat. Pay attention to the use of slogans.</a:t>
            </a:r>
          </a:p>
          <a:p>
            <a:r>
              <a:rPr lang="en-US" dirty="0"/>
              <a:t>The message contains lies, half-truths and quotes that have been taken out of context.</a:t>
            </a:r>
          </a:p>
          <a:p>
            <a:r>
              <a:rPr lang="en-US" dirty="0"/>
              <a:t>The message can only be found via a limited set of media.</a:t>
            </a:r>
          </a:p>
          <a:p>
            <a:r>
              <a:rPr lang="en-US" dirty="0"/>
              <a:t>The message makes use of symbolism.</a:t>
            </a:r>
            <a:endParaRPr lang="en-GB" dirty="0"/>
          </a:p>
        </p:txBody>
      </p:sp>
    </p:spTree>
    <p:extLst>
      <p:ext uri="{BB962C8B-B14F-4D97-AF65-F5344CB8AC3E}">
        <p14:creationId xmlns:p14="http://schemas.microsoft.com/office/powerpoint/2010/main" val="3164047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310341"/>
            <a:ext cx="10353761" cy="637309"/>
          </a:xfrm>
        </p:spPr>
        <p:txBody>
          <a:bodyPr>
            <a:normAutofit fontScale="90000"/>
          </a:bodyPr>
          <a:lstStyle/>
          <a:p>
            <a:r>
              <a:rPr lang="en-US" dirty="0"/>
              <a:t>6. KNOWLEDGE: AM I LEARNING EVERY DAY WHAT I NEED?</a:t>
            </a:r>
            <a:endParaRPr lang="en-GB" dirty="0"/>
          </a:p>
        </p:txBody>
      </p:sp>
      <p:sp>
        <p:nvSpPr>
          <p:cNvPr id="3" name="Zástupný symbol pro obsah 2"/>
          <p:cNvSpPr>
            <a:spLocks noGrp="1"/>
          </p:cNvSpPr>
          <p:nvPr>
            <p:ph idx="1"/>
          </p:nvPr>
        </p:nvSpPr>
        <p:spPr>
          <a:xfrm>
            <a:off x="913795" y="1463040"/>
            <a:ext cx="10353762" cy="4912822"/>
          </a:xfrm>
        </p:spPr>
        <p:txBody>
          <a:bodyPr/>
          <a:lstStyle/>
          <a:p>
            <a:r>
              <a:rPr lang="en-US" dirty="0"/>
              <a:t>Here are some questions you can ask yourself to see if you are learning what you think you should</a:t>
            </a:r>
          </a:p>
          <a:p>
            <a:endParaRPr lang="en-US" dirty="0"/>
          </a:p>
          <a:p>
            <a:r>
              <a:rPr lang="en-US" dirty="0"/>
              <a:t>What are some things you hear people talking about that you wished you understood better? Where could you go to learn?</a:t>
            </a:r>
          </a:p>
          <a:p>
            <a:r>
              <a:rPr lang="en-US" dirty="0"/>
              <a:t> Could I explain this situation to someone?</a:t>
            </a:r>
          </a:p>
          <a:p>
            <a:r>
              <a:rPr lang="en-US" dirty="0"/>
              <a:t>Look at top stories on a website or a newspaper front page? How many of them are you familiar with? Do you think you should understand them?</a:t>
            </a:r>
            <a:endParaRPr lang="en-GB" dirty="0"/>
          </a:p>
        </p:txBody>
      </p:sp>
    </p:spTree>
    <p:extLst>
      <p:ext uri="{BB962C8B-B14F-4D97-AF65-F5344CB8AC3E}">
        <p14:creationId xmlns:p14="http://schemas.microsoft.com/office/powerpoint/2010/main" val="1804145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95" y="609601"/>
            <a:ext cx="10353761" cy="712124"/>
          </a:xfrm>
        </p:spPr>
        <p:txBody>
          <a:bodyPr/>
          <a:lstStyle/>
          <a:p>
            <a:r>
              <a:rPr lang="en-GB" dirty="0"/>
              <a:t>4 common propaganda techniques</a:t>
            </a:r>
          </a:p>
        </p:txBody>
      </p:sp>
      <p:sp>
        <p:nvSpPr>
          <p:cNvPr id="3" name="Zástupný symbol pro obsah 2"/>
          <p:cNvSpPr>
            <a:spLocks noGrp="1"/>
          </p:cNvSpPr>
          <p:nvPr>
            <p:ph idx="1"/>
          </p:nvPr>
        </p:nvSpPr>
        <p:spPr>
          <a:xfrm>
            <a:off x="913795" y="1828800"/>
            <a:ext cx="10353762" cy="3962400"/>
          </a:xfrm>
        </p:spPr>
        <p:txBody>
          <a:bodyPr>
            <a:normAutofit/>
          </a:bodyPr>
          <a:lstStyle/>
          <a:p>
            <a:r>
              <a:rPr lang="en-GB" sz="2800" dirty="0"/>
              <a:t>Evoking </a:t>
            </a:r>
            <a:r>
              <a:rPr lang="en-GB" sz="2800" dirty="0" smtClean="0"/>
              <a:t>emotions</a:t>
            </a:r>
            <a:endParaRPr lang="cs-CZ" sz="2800" dirty="0" smtClean="0"/>
          </a:p>
          <a:p>
            <a:r>
              <a:rPr lang="en-GB" sz="2800" dirty="0"/>
              <a:t>Attacking </a:t>
            </a:r>
            <a:r>
              <a:rPr lang="en-GB" sz="2800" dirty="0" smtClean="0"/>
              <a:t>opponents</a:t>
            </a:r>
            <a:endParaRPr lang="cs-CZ" sz="2800" dirty="0" smtClean="0"/>
          </a:p>
          <a:p>
            <a:r>
              <a:rPr lang="en-GB" sz="2800" dirty="0"/>
              <a:t>Simplifying </a:t>
            </a:r>
            <a:r>
              <a:rPr lang="en-GB" sz="2800" dirty="0" smtClean="0"/>
              <a:t>information</a:t>
            </a:r>
            <a:endParaRPr lang="cs-CZ" sz="2800" dirty="0" smtClean="0"/>
          </a:p>
          <a:p>
            <a:r>
              <a:rPr lang="en-GB" sz="2800" dirty="0"/>
              <a:t>Targeting a specific group</a:t>
            </a:r>
          </a:p>
        </p:txBody>
      </p:sp>
    </p:spTree>
    <p:extLst>
      <p:ext uri="{BB962C8B-B14F-4D97-AF65-F5344CB8AC3E}">
        <p14:creationId xmlns:p14="http://schemas.microsoft.com/office/powerpoint/2010/main" val="236529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Evoking emotions</a:t>
            </a:r>
            <a:endParaRPr lang="en-GB" dirty="0"/>
          </a:p>
        </p:txBody>
      </p:sp>
      <p:sp>
        <p:nvSpPr>
          <p:cNvPr id="3" name="Zástupný symbol pro obsah 2"/>
          <p:cNvSpPr>
            <a:spLocks noGrp="1"/>
          </p:cNvSpPr>
          <p:nvPr>
            <p:ph idx="1"/>
          </p:nvPr>
        </p:nvSpPr>
        <p:spPr/>
        <p:txBody>
          <a:bodyPr>
            <a:normAutofit/>
          </a:bodyPr>
          <a:lstStyle/>
          <a:p>
            <a:r>
              <a:rPr lang="en-US" sz="2400" dirty="0"/>
              <a:t>Evoking fear, hope, frustration, anger or sympathy has often been proven to help spread propaganda. </a:t>
            </a:r>
            <a:endParaRPr lang="cs-CZ" sz="2400" dirty="0" smtClean="0"/>
          </a:p>
          <a:p>
            <a:endParaRPr lang="cs-CZ" sz="2400" dirty="0" smtClean="0"/>
          </a:p>
          <a:p>
            <a:r>
              <a:rPr lang="en-US" sz="2400" dirty="0" smtClean="0"/>
              <a:t>Creators </a:t>
            </a:r>
            <a:r>
              <a:rPr lang="en-US" sz="2400" dirty="0"/>
              <a:t>use this strategy to suppress the critical mind of the receiver. When you feel angry or disgusted, you are less likely to think calmly about a message before coming to a conclusion.</a:t>
            </a:r>
            <a:endParaRPr lang="en-GB" sz="2400" dirty="0"/>
          </a:p>
        </p:txBody>
      </p:sp>
    </p:spTree>
    <p:extLst>
      <p:ext uri="{BB962C8B-B14F-4D97-AF65-F5344CB8AC3E}">
        <p14:creationId xmlns:p14="http://schemas.microsoft.com/office/powerpoint/2010/main" val="131132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Attacking </a:t>
            </a:r>
            <a:r>
              <a:rPr lang="en-GB" dirty="0" smtClean="0"/>
              <a:t>opponents</a:t>
            </a:r>
            <a:endParaRPr lang="en-GB" dirty="0"/>
          </a:p>
        </p:txBody>
      </p:sp>
      <p:sp>
        <p:nvSpPr>
          <p:cNvPr id="3" name="Zástupný symbol pro obsah 2"/>
          <p:cNvSpPr>
            <a:spLocks noGrp="1"/>
          </p:cNvSpPr>
          <p:nvPr>
            <p:ph idx="1"/>
          </p:nvPr>
        </p:nvSpPr>
        <p:spPr/>
        <p:txBody>
          <a:bodyPr>
            <a:normAutofit/>
          </a:bodyPr>
          <a:lstStyle/>
          <a:p>
            <a:r>
              <a:rPr lang="en-US" sz="2400" dirty="0"/>
              <a:t>People are drawn to conflict. By casting opponents in a negative light, propagandists manage to create controversy and draw their audience’s attention. That way, they try to start an us-versus-them debate and draw the audience to their side. The chosen enemy can be a single individual or an entire subsection of the population.</a:t>
            </a:r>
            <a:endParaRPr lang="en-GB" sz="2400" dirty="0"/>
          </a:p>
        </p:txBody>
      </p:sp>
    </p:spTree>
    <p:extLst>
      <p:ext uri="{BB962C8B-B14F-4D97-AF65-F5344CB8AC3E}">
        <p14:creationId xmlns:p14="http://schemas.microsoft.com/office/powerpoint/2010/main" val="371494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Simplifying </a:t>
            </a:r>
            <a:r>
              <a:rPr lang="en-GB" dirty="0" smtClean="0"/>
              <a:t>information</a:t>
            </a:r>
            <a:endParaRPr lang="en-GB" dirty="0"/>
          </a:p>
        </p:txBody>
      </p:sp>
      <p:sp>
        <p:nvSpPr>
          <p:cNvPr id="3" name="Zástupný symbol pro obsah 2"/>
          <p:cNvSpPr>
            <a:spLocks noGrp="1"/>
          </p:cNvSpPr>
          <p:nvPr>
            <p:ph idx="1"/>
          </p:nvPr>
        </p:nvSpPr>
        <p:spPr/>
        <p:txBody>
          <a:bodyPr/>
          <a:lstStyle/>
          <a:p>
            <a:r>
              <a:rPr lang="en-US" dirty="0"/>
              <a:t>Propaganda can consist of facts, half-truths or straight-up lies. But there is usually a common denominator: both correct and incorrect information are often presented as very simple. Snappy slogans and simple messages aren’t just easy to repeat, they also hinder the audience’s critical thinking. People can more easily digest a one-sided, nuance-free story.</a:t>
            </a:r>
            <a:endParaRPr lang="en-GB" dirty="0"/>
          </a:p>
        </p:txBody>
      </p:sp>
    </p:spTree>
    <p:extLst>
      <p:ext uri="{BB962C8B-B14F-4D97-AF65-F5344CB8AC3E}">
        <p14:creationId xmlns:p14="http://schemas.microsoft.com/office/powerpoint/2010/main" val="1510267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Targeting a specific </a:t>
            </a:r>
            <a:r>
              <a:rPr lang="en-GB" dirty="0" smtClean="0"/>
              <a:t>group</a:t>
            </a:r>
            <a:endParaRPr lang="en-GB" dirty="0"/>
          </a:p>
        </p:txBody>
      </p:sp>
      <p:sp>
        <p:nvSpPr>
          <p:cNvPr id="3" name="Zástupný symbol pro obsah 2"/>
          <p:cNvSpPr>
            <a:spLocks noGrp="1"/>
          </p:cNvSpPr>
          <p:nvPr>
            <p:ph idx="1"/>
          </p:nvPr>
        </p:nvSpPr>
        <p:spPr/>
        <p:txBody>
          <a:bodyPr>
            <a:normAutofit/>
          </a:bodyPr>
          <a:lstStyle/>
          <a:p>
            <a:r>
              <a:rPr lang="en-US" sz="2400" dirty="0"/>
              <a:t>You are more likely to pay attention to a message when it speaks to you directly and relates to your reality. That’s why propagandists try to target specific parts of the population. Youngsters, women, people of specific ethnicities, … The creators of propaganda try to touch on their values and to give them the feeling that they are understood.</a:t>
            </a:r>
            <a:endParaRPr lang="en-GB" sz="2400" dirty="0"/>
          </a:p>
        </p:txBody>
      </p:sp>
    </p:spTree>
    <p:extLst>
      <p:ext uri="{BB962C8B-B14F-4D97-AF65-F5344CB8AC3E}">
        <p14:creationId xmlns:p14="http://schemas.microsoft.com/office/powerpoint/2010/main" val="1816319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Links</a:t>
            </a:r>
            <a:r>
              <a:rPr lang="cs-CZ" dirty="0" smtClean="0"/>
              <a:t> to </a:t>
            </a:r>
            <a:r>
              <a:rPr lang="cs-CZ" dirty="0" err="1" smtClean="0"/>
              <a:t>the</a:t>
            </a:r>
            <a:r>
              <a:rPr lang="cs-CZ" dirty="0" smtClean="0"/>
              <a:t> US </a:t>
            </a:r>
            <a:r>
              <a:rPr lang="cs-CZ" dirty="0" err="1" smtClean="0"/>
              <a:t>presidential</a:t>
            </a:r>
            <a:r>
              <a:rPr lang="cs-CZ" dirty="0" smtClean="0"/>
              <a:t> </a:t>
            </a:r>
            <a:r>
              <a:rPr lang="cs-CZ" dirty="0" err="1" smtClean="0"/>
              <a:t>campaign</a:t>
            </a:r>
            <a:r>
              <a:rPr lang="cs-CZ" dirty="0" smtClean="0"/>
              <a:t> </a:t>
            </a:r>
            <a:r>
              <a:rPr lang="cs-CZ" dirty="0" err="1" smtClean="0"/>
              <a:t>videos</a:t>
            </a:r>
            <a:endParaRPr lang="en-GB" dirty="0"/>
          </a:p>
        </p:txBody>
      </p:sp>
      <p:sp>
        <p:nvSpPr>
          <p:cNvPr id="3" name="Zástupný symbol pro obsah 2"/>
          <p:cNvSpPr>
            <a:spLocks noGrp="1"/>
          </p:cNvSpPr>
          <p:nvPr>
            <p:ph idx="1"/>
          </p:nvPr>
        </p:nvSpPr>
        <p:spPr/>
        <p:txBody>
          <a:bodyPr/>
          <a:lstStyle/>
          <a:p>
            <a:r>
              <a:rPr lang="en-GB" dirty="0">
                <a:hlinkClick r:id="rId2"/>
              </a:rPr>
              <a:t>https://</a:t>
            </a:r>
            <a:r>
              <a:rPr lang="en-GB" dirty="0" smtClean="0">
                <a:hlinkClick r:id="rId2"/>
              </a:rPr>
              <a:t>newseumed.org/tools/video-page/lbj-daisy-girl-ad-lands-explosive-punch-1964</a:t>
            </a:r>
            <a:endParaRPr lang="cs-CZ" dirty="0" smtClean="0"/>
          </a:p>
          <a:p>
            <a:endParaRPr lang="cs-CZ" dirty="0"/>
          </a:p>
          <a:p>
            <a:r>
              <a:rPr lang="en-GB" dirty="0"/>
              <a:t>https://newseumed.org/tools/video-page/tv-ad-portrays-kerry-weak-national-defense-2004</a:t>
            </a:r>
          </a:p>
        </p:txBody>
      </p:sp>
    </p:spTree>
    <p:extLst>
      <p:ext uri="{BB962C8B-B14F-4D97-AF65-F5344CB8AC3E}">
        <p14:creationId xmlns:p14="http://schemas.microsoft.com/office/powerpoint/2010/main" val="240230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US" dirty="0" smtClean="0"/>
              <a:t>Six questions that will tell you what media to trust</a:t>
            </a:r>
            <a:endParaRPr lang="en-GB" dirty="0"/>
          </a:p>
        </p:txBody>
      </p:sp>
      <p:sp>
        <p:nvSpPr>
          <p:cNvPr id="3" name="Zástupný symbol pro obsah 2"/>
          <p:cNvSpPr>
            <a:spLocks noGrp="1"/>
          </p:cNvSpPr>
          <p:nvPr>
            <p:ph idx="1"/>
          </p:nvPr>
        </p:nvSpPr>
        <p:spPr/>
        <p:txBody>
          <a:bodyPr/>
          <a:lstStyle/>
          <a:p>
            <a:pPr marL="0" indent="0">
              <a:buNone/>
            </a:pPr>
            <a:r>
              <a:rPr lang="en-GB" sz="2400" dirty="0" smtClean="0"/>
              <a:t>Read the following slides which describe the 6 questions one should ask while assessing credibility of a text, and then read through the two texts available through the links below – try to assess whether these articles are genuine or not:</a:t>
            </a:r>
            <a:endParaRPr lang="en-GB" sz="2400" dirty="0" smtClean="0">
              <a:hlinkClick r:id="rId2"/>
            </a:endParaRPr>
          </a:p>
          <a:p>
            <a:endParaRPr lang="cs-CZ" dirty="0">
              <a:hlinkClick r:id="rId2"/>
            </a:endParaRPr>
          </a:p>
          <a:p>
            <a:r>
              <a:rPr lang="en-GB" dirty="0" smtClean="0">
                <a:hlinkClick r:id="rId2"/>
              </a:rPr>
              <a:t>https</a:t>
            </a:r>
            <a:r>
              <a:rPr lang="en-GB" dirty="0">
                <a:hlinkClick r:id="rId2"/>
              </a:rPr>
              <a:t>://</a:t>
            </a:r>
            <a:r>
              <a:rPr lang="en-GB" dirty="0" smtClean="0">
                <a:hlinkClick r:id="rId2"/>
              </a:rPr>
              <a:t>doh.wa.gov/community-and-environment/food/fish/farmed-salmon</a:t>
            </a:r>
            <a:endParaRPr lang="cs-CZ" dirty="0"/>
          </a:p>
          <a:p>
            <a:r>
              <a:rPr lang="en-GB" dirty="0"/>
              <a:t>https://www.eatthis.com/shocking-facts-about-farmed-salmon/</a:t>
            </a:r>
          </a:p>
        </p:txBody>
      </p:sp>
    </p:spTree>
    <p:extLst>
      <p:ext uri="{BB962C8B-B14F-4D97-AF65-F5344CB8AC3E}">
        <p14:creationId xmlns:p14="http://schemas.microsoft.com/office/powerpoint/2010/main" val="2038010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Damašek</Template>
  <TotalTime>27</TotalTime>
  <Words>1891</Words>
  <Application>Microsoft Office PowerPoint</Application>
  <PresentationFormat>Širokoúhlá obrazovka</PresentationFormat>
  <Paragraphs>93</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Bookman Old Style</vt:lpstr>
      <vt:lpstr>Rockwell</vt:lpstr>
      <vt:lpstr>Damask</vt:lpstr>
      <vt:lpstr>Propaganda</vt:lpstr>
      <vt:lpstr>10 characteristics of propaganda</vt:lpstr>
      <vt:lpstr>4 common propaganda techniques</vt:lpstr>
      <vt:lpstr>Evoking emotions</vt:lpstr>
      <vt:lpstr>Attacking opponents</vt:lpstr>
      <vt:lpstr>Simplifying information</vt:lpstr>
      <vt:lpstr>Targeting a specific group</vt:lpstr>
      <vt:lpstr>Links to the US presidential campaign videos</vt:lpstr>
      <vt:lpstr>Six questions that will tell you what media to trust</vt:lpstr>
      <vt:lpstr>1. TYPE: WHAT KIND OF CONTENT IS THIS?</vt:lpstr>
      <vt:lpstr>1. TYPE: WHAT KIND OF CONTENT IS THIS?</vt:lpstr>
      <vt:lpstr>2. SOURCE: WHO AND WHAT ARE THE SOURCES CITED AND WHY SHOULD I BELIEVE THEM?</vt:lpstr>
      <vt:lpstr>2. SOURCE: WHO AND WHAT ARE THE SOURCES CITED AND WHY SHOULD I BELIEVE THEM?</vt:lpstr>
      <vt:lpstr>2. SOURCE: WHO AND WHAT ARE THE SOURCES CITED AND WHY SHOULD I BELIEVE THEM?</vt:lpstr>
      <vt:lpstr>2. SOURCE: WHO AND WHAT ARE THE SOURCES CITED AND WHY SHOULD I BELIEVE THEM?</vt:lpstr>
      <vt:lpstr>3. EVIDENCE: WHAT’S THE EVIDENCE AND HOW WAS IT VETTED?</vt:lpstr>
      <vt:lpstr>4. INTERPRETATION: IS THE MAIN POINT OF THE PIECE PROVEN BY THE EVIDENCE?</vt:lpstr>
      <vt:lpstr>4. INTERPRETATION: IS THE MAIN POINT OF THE PIECE PROVEN BY THE EVIDENCE?</vt:lpstr>
      <vt:lpstr>5. COMPLETENESS: WHAT’S MISSING?</vt:lpstr>
      <vt:lpstr>6. KNOWLEDGE: AM I LEARNING EVERY DAY WHAT I NEED?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Michaela Marková</dc:creator>
  <cp:lastModifiedBy>Michaela Marková</cp:lastModifiedBy>
  <cp:revision>8</cp:revision>
  <dcterms:created xsi:type="dcterms:W3CDTF">2024-04-18T10:33:55Z</dcterms:created>
  <dcterms:modified xsi:type="dcterms:W3CDTF">2024-04-22T07:14:36Z</dcterms:modified>
</cp:coreProperties>
</file>