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63" r:id="rId10"/>
    <p:sldId id="264" r:id="rId11"/>
    <p:sldId id="265" r:id="rId12"/>
    <p:sldId id="275" r:id="rId13"/>
    <p:sldId id="274" r:id="rId14"/>
    <p:sldId id="266" r:id="rId15"/>
    <p:sldId id="267" r:id="rId16"/>
    <p:sldId id="268" r:id="rId17"/>
    <p:sldId id="277" r:id="rId18"/>
    <p:sldId id="276" r:id="rId19"/>
    <p:sldId id="269" r:id="rId20"/>
    <p:sldId id="270" r:id="rId21"/>
    <p:sldId id="281" r:id="rId22"/>
    <p:sldId id="282" r:id="rId23"/>
    <p:sldId id="271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E68A14-FA72-4452-9A34-0C9343CFF780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1F9AC7-9CD5-4866-95B1-3004D2989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13EA-C35B-4914-BC05-B72CBC79D92F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0449-9FD4-42A3-97C4-D4F6317CF1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B9153-BCF8-434D-97BC-DA6A0486B4EC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23AC9B-C101-45E0-81B8-075FE427E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3DF7-C5B2-42FC-A4D3-2B935F31BE1B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95DA-DC7D-4E4E-A8E6-9056397CF7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A849FDB-4104-4640-8AEF-611D97031BFE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3DC770-9784-4A09-9382-35127E6644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FA89-3296-46B0-9665-7A586878500C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DAF-18EB-4F15-8E97-F9EEF9358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BEEB-B095-4A0E-A376-E7A632620891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9154-A06E-46EB-B37D-B21B14987B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A0CE-52A7-4B82-A28F-65641B1E7CCA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968D-E1B3-4C71-ADE5-1B7C129FC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F8CD-53F9-4F25-A1E4-114B781A14C5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6AC-B86C-465C-8C74-5297B68C78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202B-317F-4B67-9CC3-F0384A3B456A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39D9-44B0-4413-873E-CF0E22A8B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84E8E-956E-4A59-AECE-4C584932568D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B204E-929D-44E6-8822-54351CA73D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F62B481-FCBF-41C3-BB7F-A26B17B3B398}" type="datetimeFigureOut">
              <a:rPr lang="cs-CZ"/>
              <a:pPr>
                <a:defRPr/>
              </a:pPr>
              <a:t>10.3.2011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7A886ED-3DF8-4F97-87F3-37D429D22D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arisa.cz/obrazky/mozaiky6.jpg" TargetMode="External"/><Relationship Id="rId3" Type="http://schemas.openxmlformats.org/officeDocument/2006/relationships/hyperlink" Target="http://cs.wikipedia.org/wiki/Soubor:Palais_Clam-Gallas_(straircase_ceiling).JPG" TargetMode="External"/><Relationship Id="rId7" Type="http://schemas.openxmlformats.org/officeDocument/2006/relationships/hyperlink" Target="http://www.pravoslav.gts.cz/ikony/img/mozaika.jpg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Apollo1.JPG" TargetMode="External"/><Relationship Id="rId11" Type="http://schemas.openxmlformats.org/officeDocument/2006/relationships/hyperlink" Target="http://files.benatskystuk.sk/system_preview_detail_200000261-96cb497c57-public/ben%C3%A1tsky%20%C5%A1tuk9.jpg" TargetMode="External"/><Relationship Id="rId5" Type="http://schemas.openxmlformats.org/officeDocument/2006/relationships/hyperlink" Target="http://upload.wikimedia.org/wikipedia/commons/8/8e/Michelangelo_-_Fresco_of_the_Last_Judgement.jpg" TargetMode="External"/><Relationship Id="rId10" Type="http://schemas.openxmlformats.org/officeDocument/2006/relationships/hyperlink" Target="http://www.ok-tex.cz/Pict/malirske_prace/benatske_stuky/benatske02.jpg" TargetMode="External"/><Relationship Id="rId4" Type="http://schemas.openxmlformats.org/officeDocument/2006/relationships/hyperlink" Target="http://www.kroceje.cz/revue%202-06/photo153.jpg" TargetMode="External"/><Relationship Id="rId9" Type="http://schemas.openxmlformats.org/officeDocument/2006/relationships/hyperlink" Target="http://www.bapestavby.cz/images/preview/benatsky-stuk-ottocento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00562" y="533400"/>
            <a:ext cx="3971706" cy="18954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Malba jako výzdoba interiéru</a:t>
            </a: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3354388" y="5072063"/>
            <a:ext cx="5114925" cy="428625"/>
          </a:xfrm>
        </p:spPr>
        <p:txBody>
          <a:bodyPr/>
          <a:lstStyle/>
          <a:p>
            <a:r>
              <a:rPr lang="cs-CZ" smtClean="0"/>
              <a:t>Dana Genserová</a:t>
            </a:r>
          </a:p>
          <a:p>
            <a:r>
              <a:rPr lang="cs-CZ" smtClean="0"/>
              <a:t>Výtvarné vyjadřování 3</a:t>
            </a:r>
          </a:p>
          <a:p>
            <a:r>
              <a:rPr lang="cs-CZ" smtClean="0"/>
              <a:t>14. 5. 2010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Mozaiky</a:t>
            </a:r>
            <a:endParaRPr lang="cs-CZ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Mozaika je způsob výzdoby v ploše</a:t>
            </a:r>
          </a:p>
          <a:p>
            <a:r>
              <a:rPr lang="cs-CZ" smtClean="0"/>
              <a:t>Jedná se o sestavování obrazů z drobných hranolků, kolíčků nebo kostek – kamenných nebo skleněných.</a:t>
            </a:r>
          </a:p>
          <a:p>
            <a:r>
              <a:rPr lang="cs-CZ" smtClean="0"/>
              <a:t>Sestavovali se obrazy figur nebo ornamentů.</a:t>
            </a:r>
          </a:p>
          <a:p>
            <a:r>
              <a:rPr lang="cs-CZ" smtClean="0"/>
              <a:t>Drobné kousky se upevňovaly do vlhké omítky či tmelu.</a:t>
            </a:r>
          </a:p>
          <a:p>
            <a:r>
              <a:rPr lang="cs-CZ" smtClean="0"/>
              <a:t>Mozaika byla používána i k výzdobě podlah.</a:t>
            </a:r>
          </a:p>
          <a:p>
            <a:r>
              <a:rPr lang="cs-CZ" smtClean="0"/>
              <a:t>Používat se začala ve starověku a antice.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č.4 - mozaika</a:t>
            </a:r>
            <a:endParaRPr lang="cs-CZ" dirty="0"/>
          </a:p>
        </p:txBody>
      </p:sp>
      <p:pic>
        <p:nvPicPr>
          <p:cNvPr id="23554" name="Zástupný symbol pro obsah 3" descr="moza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č.5 - mozaika</a:t>
            </a:r>
            <a:endParaRPr lang="cs-CZ" dirty="0"/>
          </a:p>
        </p:txBody>
      </p:sp>
      <p:pic>
        <p:nvPicPr>
          <p:cNvPr id="24578" name="Zástupný symbol pro obsah 3" descr="mozaik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143000"/>
            <a:ext cx="4219575" cy="514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č.6 - mozaika</a:t>
            </a:r>
            <a:endParaRPr lang="cs-CZ" dirty="0"/>
          </a:p>
        </p:txBody>
      </p:sp>
      <p:pic>
        <p:nvPicPr>
          <p:cNvPr id="25602" name="Zástupný symbol pro obsah 3" descr="mozaiky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143000"/>
            <a:ext cx="528637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Poznámky - mozaika</a:t>
            </a: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Výklad o mozaikách bude probíhat stejně jako u fresek. Nejprve úvod, poté diskuze.</a:t>
            </a:r>
          </a:p>
          <a:p>
            <a:r>
              <a:rPr lang="cs-CZ" dirty="0" smtClean="0"/>
              <a:t>Diskuze o obrazu</a:t>
            </a:r>
          </a:p>
          <a:p>
            <a:r>
              <a:rPr lang="cs-CZ" dirty="0" smtClean="0"/>
              <a:t>Diskuze o tom, zda někdo něco </a:t>
            </a:r>
            <a:r>
              <a:rPr lang="cs-CZ" dirty="0" smtClean="0"/>
              <a:t>viděl, </a:t>
            </a:r>
            <a:r>
              <a:rPr lang="cs-CZ" dirty="0" smtClean="0"/>
              <a:t>či </a:t>
            </a:r>
            <a:r>
              <a:rPr lang="cs-CZ" dirty="0" smtClean="0"/>
              <a:t>zkoušel </a:t>
            </a:r>
            <a:r>
              <a:rPr lang="cs-CZ" dirty="0" smtClean="0"/>
              <a:t>sám vytvořit.</a:t>
            </a:r>
          </a:p>
          <a:p>
            <a:r>
              <a:rPr lang="cs-CZ" dirty="0" smtClean="0"/>
              <a:t>Přejdeme k další technice, která je novější a používá se dodnes - mramorování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MRAMOROVÁNÍ ZDÍ</a:t>
            </a:r>
            <a:endParaRPr lang="cs-CZ" dirty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Malířská technika úpravy zdí, při níž se používá speciální tmel, který je na stěny nanášen špachtlí.</a:t>
            </a:r>
          </a:p>
          <a:p>
            <a:r>
              <a:rPr lang="cs-CZ" smtClean="0"/>
              <a:t>Tím vznikl nátěr, který velice připomínal kámen mramor.</a:t>
            </a:r>
          </a:p>
          <a:p>
            <a:r>
              <a:rPr lang="cs-CZ" smtClean="0"/>
              <a:t>V historii si s ním bohatí zdobily své paláce a usedlosti.</a:t>
            </a:r>
          </a:p>
          <a:p>
            <a:r>
              <a:rPr lang="cs-CZ" smtClean="0"/>
              <a:t>Mramorování je známé také jako Benátský štuk.</a:t>
            </a:r>
          </a:p>
          <a:p>
            <a:r>
              <a:rPr lang="cs-CZ" smtClean="0"/>
              <a:t>Mramorování stěn navozuje dojem luxusu a výjimečnosti. Používá se dodnes.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 7 - mramorování</a:t>
            </a:r>
            <a:endParaRPr lang="cs-CZ" dirty="0"/>
          </a:p>
        </p:txBody>
      </p:sp>
      <p:pic>
        <p:nvPicPr>
          <p:cNvPr id="28674" name="Zástupný symbol pro obsah 3" descr="benatsky-stuk-ottoce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643063"/>
            <a:ext cx="4357688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č.8 - mramorování</a:t>
            </a:r>
            <a:endParaRPr lang="cs-CZ" dirty="0"/>
          </a:p>
        </p:txBody>
      </p:sp>
      <p:pic>
        <p:nvPicPr>
          <p:cNvPr id="29698" name="Zástupný symbol pro obsah 3" descr="benatske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0" y="1808163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č.9 - mramorování</a:t>
            </a:r>
            <a:endParaRPr lang="cs-CZ" dirty="0"/>
          </a:p>
        </p:txBody>
      </p:sp>
      <p:pic>
        <p:nvPicPr>
          <p:cNvPr id="30722" name="Zástupný symbol pro obsah 3" descr="benátsky štuk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00188"/>
            <a:ext cx="600075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Poznámky - mramorování</a:t>
            </a:r>
            <a:endParaRPr lang="cs-CZ" dirty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Nejprve si povíme něco o mramorování a o tom, že je to novější technika, která se používá dodnes. </a:t>
            </a:r>
          </a:p>
          <a:p>
            <a:r>
              <a:rPr lang="cs-CZ" smtClean="0"/>
              <a:t>Ukážeme si obrázek a žáci a budeme si o mramorování povídat.</a:t>
            </a:r>
          </a:p>
          <a:p>
            <a:r>
              <a:rPr lang="cs-CZ" smtClean="0"/>
              <a:t>Určitě tuto techniku někde viděli, tak si budeme povídat o tom kde.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Prezentace je připravena pro 5. ročník ZŠ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Cílem práce je poskytnout žákům základní znalosti o druzích maleb na stěnách a umět je rozeznat.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Obsah:	1) Co je to nástěnná malba</a:t>
            </a:r>
          </a:p>
          <a:p>
            <a:pPr lvl="8">
              <a:buFont typeface="Wingdings"/>
              <a:buNone/>
              <a:defRPr/>
            </a:pPr>
            <a:r>
              <a:rPr lang="cs-CZ" sz="2600" dirty="0" smtClean="0"/>
              <a:t>2) Fresky</a:t>
            </a:r>
          </a:p>
          <a:p>
            <a:pPr lvl="8">
              <a:buFont typeface="Wingdings"/>
              <a:buNone/>
              <a:defRPr/>
            </a:pPr>
            <a:r>
              <a:rPr lang="cs-CZ" sz="2600" dirty="0" smtClean="0"/>
              <a:t>3) Mozaika</a:t>
            </a:r>
          </a:p>
          <a:p>
            <a:pPr lvl="8">
              <a:buFont typeface="Wingdings"/>
              <a:buNone/>
              <a:defRPr/>
            </a:pPr>
            <a:r>
              <a:rPr lang="cs-CZ" sz="2600" dirty="0" smtClean="0"/>
              <a:t>4) Mramorování</a:t>
            </a:r>
          </a:p>
          <a:p>
            <a:pPr lvl="8">
              <a:buFont typeface="Wingdings"/>
              <a:buNone/>
              <a:defRPr/>
            </a:pPr>
            <a:r>
              <a:rPr lang="cs-CZ" sz="2600" dirty="0" smtClean="0"/>
              <a:t>5)Dnešní výzdoba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Dnešní výzdoby</a:t>
            </a:r>
            <a:endParaRPr lang="cs-CZ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Dnešní výzdoby interiéru jsou dětem známé.</a:t>
            </a:r>
          </a:p>
          <a:p>
            <a:r>
              <a:rPr lang="cs-CZ" smtClean="0"/>
              <a:t>Jedná se o štuky, malby a tapety.</a:t>
            </a:r>
          </a:p>
          <a:p>
            <a:r>
              <a:rPr lang="cs-CZ" smtClean="0"/>
              <a:t>Budeme si povídat o tom, jak má každý z nich vyzdobený pokoj či celý byt a o tom, zda někdo ví, jak se taková malba provádí.</a:t>
            </a:r>
          </a:p>
          <a:p>
            <a:r>
              <a:rPr lang="cs-CZ" smtClean="0"/>
              <a:t>Jak se prování tapetování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Poznámky – dnešní výzdoba</a:t>
            </a:r>
            <a:endParaRPr lang="cs-CZ" dirty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 tomto tématu se budeme bavit formou diskuze. Kdo má jak vyzdobený pokoj, zda už někdy pomáhal při výzdobě interiéru, jak se jaká technika prování atd.</a:t>
            </a:r>
          </a:p>
          <a:p>
            <a:r>
              <a:rPr lang="cs-CZ" smtClean="0"/>
              <a:t>Poté si ukážeme několik ukázek</a:t>
            </a:r>
          </a:p>
          <a:p>
            <a:r>
              <a:rPr lang="cs-CZ" smtClean="0"/>
              <a:t>Dříve: Bílé holé zdi, ozdobné malířské válečky, tapetovací válečky,..</a:t>
            </a:r>
          </a:p>
          <a:p>
            <a:r>
              <a:rPr lang="cs-CZ" smtClean="0"/>
              <a:t>Dnešní trendy: okrasné tapety, tapetové proužky, barevná malba,..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Dnešní trendy</a:t>
            </a:r>
            <a:endParaRPr lang="cs-CZ" dirty="0"/>
          </a:p>
        </p:txBody>
      </p:sp>
      <p:pic>
        <p:nvPicPr>
          <p:cNvPr id="34818" name="Zástupný symbol pro obsah 3" descr="t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857250"/>
            <a:ext cx="2882900" cy="2643188"/>
          </a:xfrm>
        </p:spPr>
      </p:pic>
      <p:pic>
        <p:nvPicPr>
          <p:cNvPr id="34819" name="Obrázek 4" descr="m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643313"/>
            <a:ext cx="21129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rázek 5" descr="bordur_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785813"/>
            <a:ext cx="35163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Obrázek 6" descr="obytne-prostory-03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929063"/>
            <a:ext cx="29908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Který z těchto druhů a maleb se Vám líbil nejvíce?</a:t>
            </a:r>
          </a:p>
          <a:p>
            <a:r>
              <a:rPr lang="cs-CZ" smtClean="0"/>
              <a:t>Který z nich byste chtěli vidět?</a:t>
            </a:r>
          </a:p>
          <a:p>
            <a:r>
              <a:rPr lang="cs-CZ" smtClean="0"/>
              <a:t>Který z nich byl podle Vás nejobtížnější ?</a:t>
            </a:r>
          </a:p>
          <a:p>
            <a:r>
              <a:rPr lang="cs-CZ" smtClean="0"/>
              <a:t>Který z nich se používá hojně i dnes?</a:t>
            </a:r>
          </a:p>
          <a:p>
            <a:r>
              <a:rPr lang="cs-CZ" smtClean="0"/>
              <a:t>Jaké techniky se používají dnes?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7239000" cy="54562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wikipedia.cz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Obrázky: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Obr.1 - </a:t>
            </a:r>
            <a:r>
              <a:rPr lang="cs-CZ" sz="2000" u="sng" dirty="0" smtClean="0">
                <a:hlinkClick r:id="rId3"/>
              </a:rPr>
              <a:t>http://cs.wikipedia.org/wiki/Soubor:Palais_Clam-Gallas_%28straircase_ceiling%29.JPG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obr.2 - </a:t>
            </a:r>
            <a:r>
              <a:rPr lang="cs-CZ" sz="2000" u="sng" dirty="0" smtClean="0">
                <a:hlinkClick r:id="rId4"/>
              </a:rPr>
              <a:t>http://www.</a:t>
            </a:r>
            <a:r>
              <a:rPr lang="cs-CZ" sz="2000" u="sng" dirty="0" err="1" smtClean="0">
                <a:hlinkClick r:id="rId4"/>
              </a:rPr>
              <a:t>kroceje.cz</a:t>
            </a:r>
            <a:r>
              <a:rPr lang="cs-CZ" sz="2000" u="sng" dirty="0" smtClean="0">
                <a:hlinkClick r:id="rId4"/>
              </a:rPr>
              <a:t>/revue%202-06/photo153.jpg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obr3 - </a:t>
            </a:r>
            <a:r>
              <a:rPr lang="cs-CZ" sz="2000" u="sng" dirty="0" smtClean="0">
                <a:hlinkClick r:id="rId5"/>
              </a:rPr>
              <a:t>http://upload.wikimedia.org/wikipedia/commons/8/8e/Michelangelo_-_Fresco_of_the_Last_Judgement.jpg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obr4 - </a:t>
            </a:r>
            <a:r>
              <a:rPr lang="cs-CZ" sz="2000" u="sng" dirty="0" smtClean="0">
                <a:hlinkClick r:id="rId6"/>
              </a:rPr>
              <a:t>http://cs.wikipedia.org/wiki/Soubor:Apollo1.JPG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obr.5 - </a:t>
            </a:r>
            <a:r>
              <a:rPr lang="cs-CZ" sz="2000" u="sng" dirty="0" smtClean="0">
                <a:hlinkClick r:id="rId7"/>
              </a:rPr>
              <a:t>http://www.</a:t>
            </a:r>
            <a:r>
              <a:rPr lang="cs-CZ" sz="2000" u="sng" dirty="0" err="1" smtClean="0">
                <a:hlinkClick r:id="rId7"/>
              </a:rPr>
              <a:t>pravoslav.gts.cz</a:t>
            </a:r>
            <a:r>
              <a:rPr lang="cs-CZ" sz="2000" u="sng" dirty="0" smtClean="0">
                <a:hlinkClick r:id="rId7"/>
              </a:rPr>
              <a:t>/ikony/</a:t>
            </a:r>
            <a:r>
              <a:rPr lang="cs-CZ" sz="2000" u="sng" dirty="0" err="1" smtClean="0">
                <a:hlinkClick r:id="rId7"/>
              </a:rPr>
              <a:t>img</a:t>
            </a:r>
            <a:r>
              <a:rPr lang="cs-CZ" sz="2000" u="sng" dirty="0" smtClean="0">
                <a:hlinkClick r:id="rId7"/>
              </a:rPr>
              <a:t>/mozaika.</a:t>
            </a:r>
            <a:r>
              <a:rPr lang="cs-CZ" sz="2000" u="sng" dirty="0" err="1" smtClean="0">
                <a:hlinkClick r:id="rId7"/>
              </a:rPr>
              <a:t>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obr.6 - </a:t>
            </a:r>
            <a:r>
              <a:rPr lang="cs-CZ" sz="2000" u="sng" dirty="0" smtClean="0">
                <a:hlinkClick r:id="rId8"/>
              </a:rPr>
              <a:t>http://www.</a:t>
            </a:r>
            <a:r>
              <a:rPr lang="cs-CZ" sz="2000" u="sng" dirty="0" err="1" smtClean="0">
                <a:hlinkClick r:id="rId8"/>
              </a:rPr>
              <a:t>klarisa.cz</a:t>
            </a:r>
            <a:r>
              <a:rPr lang="cs-CZ" sz="2000" u="sng" dirty="0" smtClean="0">
                <a:hlinkClick r:id="rId8"/>
              </a:rPr>
              <a:t>/</a:t>
            </a:r>
            <a:r>
              <a:rPr lang="cs-CZ" sz="2000" u="sng" dirty="0" err="1" smtClean="0">
                <a:hlinkClick r:id="rId8"/>
              </a:rPr>
              <a:t>obrazky</a:t>
            </a:r>
            <a:r>
              <a:rPr lang="cs-CZ" sz="2000" u="sng" dirty="0" smtClean="0">
                <a:hlinkClick r:id="rId8"/>
              </a:rPr>
              <a:t>/mozaiky6.jpg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onr.7 – </a:t>
            </a:r>
            <a:r>
              <a:rPr lang="cs-CZ" sz="2000" u="sng" dirty="0" smtClean="0">
                <a:hlinkClick r:id="rId9"/>
              </a:rPr>
              <a:t>http://www.</a:t>
            </a:r>
            <a:r>
              <a:rPr lang="cs-CZ" sz="2000" u="sng" dirty="0" err="1" smtClean="0">
                <a:hlinkClick r:id="rId9"/>
              </a:rPr>
              <a:t>bapestavby.cz</a:t>
            </a:r>
            <a:r>
              <a:rPr lang="cs-CZ" sz="2000" u="sng" dirty="0" smtClean="0">
                <a:hlinkClick r:id="rId9"/>
              </a:rPr>
              <a:t>/</a:t>
            </a:r>
            <a:r>
              <a:rPr lang="cs-CZ" sz="2000" u="sng" dirty="0" err="1" smtClean="0">
                <a:hlinkClick r:id="rId9"/>
              </a:rPr>
              <a:t>images</a:t>
            </a:r>
            <a:r>
              <a:rPr lang="cs-CZ" sz="2000" u="sng" dirty="0" smtClean="0">
                <a:hlinkClick r:id="rId9"/>
              </a:rPr>
              <a:t>/</a:t>
            </a:r>
            <a:r>
              <a:rPr lang="cs-CZ" sz="2000" u="sng" dirty="0" err="1" smtClean="0">
                <a:hlinkClick r:id="rId9"/>
              </a:rPr>
              <a:t>preview</a:t>
            </a:r>
            <a:r>
              <a:rPr lang="cs-CZ" sz="2000" u="sng" dirty="0" smtClean="0">
                <a:hlinkClick r:id="rId9"/>
              </a:rPr>
              <a:t>/</a:t>
            </a:r>
            <a:r>
              <a:rPr lang="cs-CZ" sz="2000" u="sng" dirty="0" err="1" smtClean="0">
                <a:hlinkClick r:id="rId9"/>
              </a:rPr>
              <a:t>benatsky</a:t>
            </a:r>
            <a:r>
              <a:rPr lang="cs-CZ" sz="2000" u="sng" dirty="0" smtClean="0">
                <a:hlinkClick r:id="rId9"/>
              </a:rPr>
              <a:t>-stuk-</a:t>
            </a:r>
            <a:r>
              <a:rPr lang="cs-CZ" sz="2000" u="sng" dirty="0" err="1" smtClean="0">
                <a:hlinkClick r:id="rId9"/>
              </a:rPr>
              <a:t>ottocento.jpg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obr.8 - </a:t>
            </a:r>
            <a:r>
              <a:rPr lang="cs-CZ" sz="2000" u="sng" dirty="0" smtClean="0">
                <a:hlinkClick r:id="rId10"/>
              </a:rPr>
              <a:t>http://www.ok-</a:t>
            </a:r>
            <a:r>
              <a:rPr lang="cs-CZ" sz="2000" u="sng" dirty="0" err="1" smtClean="0">
                <a:hlinkClick r:id="rId10"/>
              </a:rPr>
              <a:t>tex.cz</a:t>
            </a:r>
            <a:r>
              <a:rPr lang="cs-CZ" sz="2000" u="sng" dirty="0" smtClean="0">
                <a:hlinkClick r:id="rId10"/>
              </a:rPr>
              <a:t>/</a:t>
            </a:r>
            <a:r>
              <a:rPr lang="cs-CZ" sz="2000" u="sng" dirty="0" err="1" smtClean="0">
                <a:hlinkClick r:id="rId10"/>
              </a:rPr>
              <a:t>Pict</a:t>
            </a:r>
            <a:r>
              <a:rPr lang="cs-CZ" sz="2000" u="sng" dirty="0" smtClean="0">
                <a:hlinkClick r:id="rId10"/>
              </a:rPr>
              <a:t>/</a:t>
            </a:r>
            <a:r>
              <a:rPr lang="cs-CZ" sz="2000" u="sng" dirty="0" err="1" smtClean="0">
                <a:hlinkClick r:id="rId10"/>
              </a:rPr>
              <a:t>malirske</a:t>
            </a:r>
            <a:r>
              <a:rPr lang="cs-CZ" sz="2000" u="sng" dirty="0" smtClean="0">
                <a:hlinkClick r:id="rId10"/>
              </a:rPr>
              <a:t>_</a:t>
            </a:r>
            <a:r>
              <a:rPr lang="cs-CZ" sz="2000" u="sng" dirty="0" err="1" smtClean="0">
                <a:hlinkClick r:id="rId10"/>
              </a:rPr>
              <a:t>prace</a:t>
            </a:r>
            <a:r>
              <a:rPr lang="cs-CZ" sz="2000" u="sng" dirty="0" smtClean="0">
                <a:hlinkClick r:id="rId10"/>
              </a:rPr>
              <a:t>/</a:t>
            </a:r>
            <a:r>
              <a:rPr lang="cs-CZ" sz="2000" u="sng" dirty="0" err="1" smtClean="0">
                <a:hlinkClick r:id="rId10"/>
              </a:rPr>
              <a:t>benatske</a:t>
            </a:r>
            <a:r>
              <a:rPr lang="cs-CZ" sz="2000" u="sng" dirty="0" smtClean="0">
                <a:hlinkClick r:id="rId10"/>
              </a:rPr>
              <a:t>_stuky/benatske02.jpg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obr 9 - </a:t>
            </a:r>
            <a:r>
              <a:rPr lang="cs-CZ" sz="2000" u="sng" dirty="0" smtClean="0">
                <a:hlinkClick r:id="rId11"/>
              </a:rPr>
              <a:t>http://files.benatskystuk.sk/system_preview_detail_200000261-96cb497c57-public/ben%C3%A1tsky%20%C5%A1tuk9.jpg</a:t>
            </a: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Výtvarný úkol</a:t>
            </a:r>
            <a:endParaRPr lang="cs-CZ" dirty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7239000" cy="5384800"/>
          </a:xfrm>
        </p:spPr>
        <p:txBody>
          <a:bodyPr/>
          <a:lstStyle/>
          <a:p>
            <a:r>
              <a:rPr lang="cs-CZ" sz="1600" b="1" dirty="0" smtClean="0"/>
              <a:t>Téma hodiny:</a:t>
            </a:r>
            <a:r>
              <a:rPr lang="cs-CZ" sz="1600" dirty="0" smtClean="0"/>
              <a:t>	Umělecká dlažba</a:t>
            </a:r>
          </a:p>
          <a:p>
            <a:r>
              <a:rPr lang="cs-CZ" sz="1600" b="1" dirty="0" smtClean="0"/>
              <a:t>Časová dotace, </a:t>
            </a:r>
            <a:r>
              <a:rPr lang="cs-CZ" sz="1600" b="1" dirty="0" smtClean="0"/>
              <a:t>třída:</a:t>
            </a:r>
            <a:r>
              <a:rPr lang="cs-CZ" sz="1600" dirty="0" smtClean="0"/>
              <a:t> </a:t>
            </a:r>
            <a:r>
              <a:rPr lang="cs-CZ" sz="1600" dirty="0" smtClean="0"/>
              <a:t>90min</a:t>
            </a:r>
            <a:r>
              <a:rPr lang="cs-CZ" sz="1600" dirty="0" smtClean="0"/>
              <a:t>., 5. třída</a:t>
            </a:r>
          </a:p>
          <a:p>
            <a:r>
              <a:rPr lang="cs-CZ" sz="1600" b="1" dirty="0" smtClean="0"/>
              <a:t>Cíl:</a:t>
            </a:r>
            <a:r>
              <a:rPr lang="cs-CZ" sz="1600" dirty="0" smtClean="0"/>
              <a:t>Rozvoj </a:t>
            </a:r>
            <a:r>
              <a:rPr lang="cs-CZ" sz="1600" dirty="0" smtClean="0"/>
              <a:t>fantazie, výtvarného cítění a užití jedné z výtvarných technik – 	mozaika, jemná motorika</a:t>
            </a:r>
          </a:p>
          <a:p>
            <a:r>
              <a:rPr lang="cs-CZ" sz="1600" b="1" dirty="0" smtClean="0"/>
              <a:t>Pomůcky:</a:t>
            </a:r>
            <a:r>
              <a:rPr lang="cs-CZ" sz="1600" dirty="0" smtClean="0"/>
              <a:t> </a:t>
            </a:r>
            <a:r>
              <a:rPr lang="cs-CZ" sz="1600" dirty="0" smtClean="0"/>
              <a:t>Modelína</a:t>
            </a:r>
            <a:r>
              <a:rPr lang="cs-CZ" sz="1600" dirty="0" smtClean="0"/>
              <a:t>, čtvrtka 10x10cm, plastový nožík, váleček</a:t>
            </a:r>
          </a:p>
          <a:p>
            <a:r>
              <a:rPr lang="cs-CZ" sz="1600" b="1" dirty="0" smtClean="0"/>
              <a:t>Motivace:</a:t>
            </a:r>
            <a:r>
              <a:rPr lang="cs-CZ" sz="1600" dirty="0" smtClean="0"/>
              <a:t>Minulý </a:t>
            </a:r>
            <a:r>
              <a:rPr lang="cs-CZ" sz="1600" dirty="0" smtClean="0"/>
              <a:t>týden jsme si na nástěnce vyrobily velký dům, jenže k 	</a:t>
            </a:r>
            <a:r>
              <a:rPr lang="cs-CZ" sz="1600" dirty="0" smtClean="0"/>
              <a:t>domu </a:t>
            </a:r>
            <a:r>
              <a:rPr lang="cs-CZ" sz="1600" dirty="0" smtClean="0"/>
              <a:t>patří i cesta.  Včera jsme mluvili o několika výtvarných 	</a:t>
            </a:r>
            <a:r>
              <a:rPr lang="cs-CZ" sz="1600" dirty="0" smtClean="0"/>
              <a:t>technikách</a:t>
            </a:r>
            <a:r>
              <a:rPr lang="cs-CZ" sz="1600" dirty="0" smtClean="0"/>
              <a:t>, které se užívaly k výzdobě interiéru. Jedna z nich se 	</a:t>
            </a:r>
            <a:r>
              <a:rPr lang="cs-CZ" sz="1600" dirty="0" smtClean="0"/>
              <a:t>však </a:t>
            </a:r>
            <a:r>
              <a:rPr lang="cs-CZ" sz="1600" dirty="0" smtClean="0"/>
              <a:t>v 19. století začala používat i na dlažby – která z nich to 	</a:t>
            </a:r>
            <a:r>
              <a:rPr lang="cs-CZ" sz="1600" dirty="0" smtClean="0"/>
              <a:t>byla</a:t>
            </a:r>
            <a:r>
              <a:rPr lang="cs-CZ" sz="1600" dirty="0" smtClean="0"/>
              <a:t>? Ano, mozaika. A nám se to právě bude hodit. My si dnes 	</a:t>
            </a:r>
            <a:r>
              <a:rPr lang="cs-CZ" sz="1600" dirty="0" smtClean="0"/>
              <a:t>vyrobíme </a:t>
            </a:r>
            <a:r>
              <a:rPr lang="cs-CZ" sz="1600" dirty="0" smtClean="0"/>
              <a:t>mozaikovou cestu k našemu domu tak, že každý z Vás 	</a:t>
            </a:r>
            <a:r>
              <a:rPr lang="cs-CZ" sz="1600" dirty="0" smtClean="0"/>
              <a:t>vyrobí </a:t>
            </a:r>
            <a:r>
              <a:rPr lang="cs-CZ" sz="1600" dirty="0" smtClean="0"/>
              <a:t>vlastní návrh takové dlažby.</a:t>
            </a:r>
          </a:p>
          <a:p>
            <a:r>
              <a:rPr lang="cs-CZ" sz="1600" b="1" dirty="0" smtClean="0"/>
              <a:t>Postup:</a:t>
            </a:r>
            <a:r>
              <a:rPr lang="cs-CZ" sz="1600" dirty="0" smtClean="0"/>
              <a:t> </a:t>
            </a:r>
            <a:r>
              <a:rPr lang="cs-CZ" sz="1600" dirty="0" smtClean="0"/>
              <a:t>Každé </a:t>
            </a:r>
            <a:r>
              <a:rPr lang="cs-CZ" sz="1600" dirty="0" smtClean="0"/>
              <a:t>z dětí dostane svou dlažební kostku, na kterou vytvoří 	libovolnou mozaiku. Zopakovali jsme si, že na mozaikách byly zobrazovány </a:t>
            </a:r>
            <a:r>
              <a:rPr lang="cs-CZ" sz="1600" dirty="0" smtClean="0"/>
              <a:t> ornamenty </a:t>
            </a:r>
            <a:r>
              <a:rPr lang="cs-CZ" sz="1600" dirty="0" smtClean="0"/>
              <a:t>či figury a tak si žáci mohou vybrat svůj námět z těchto dvou </a:t>
            </a:r>
            <a:r>
              <a:rPr lang="cs-CZ" sz="1600" dirty="0" smtClean="0"/>
              <a:t> oblastí. Každý </a:t>
            </a:r>
            <a:r>
              <a:rPr lang="cs-CZ" sz="1600" dirty="0" smtClean="0"/>
              <a:t>dostane vlastní modelínu, nožík váleček a za pomoci malých </a:t>
            </a:r>
            <a:r>
              <a:rPr lang="cs-CZ" sz="1600" dirty="0" smtClean="0"/>
              <a:t> špalíčků</a:t>
            </a:r>
            <a:r>
              <a:rPr lang="cs-CZ" sz="1600" dirty="0" smtClean="0"/>
              <a:t>, které bude klást vedle sebe vytvoří svou dlažbu.</a:t>
            </a:r>
          </a:p>
          <a:p>
            <a:r>
              <a:rPr lang="cs-CZ" sz="1600" b="1" dirty="0" smtClean="0"/>
              <a:t>Hodnocení:</a:t>
            </a:r>
            <a:r>
              <a:rPr lang="cs-CZ" sz="1600" dirty="0" smtClean="0"/>
              <a:t>Hodnotit </a:t>
            </a:r>
            <a:r>
              <a:rPr lang="cs-CZ" sz="1600" dirty="0" smtClean="0"/>
              <a:t>budeme preciznost práce, vhodné kladení </a:t>
            </a:r>
            <a:r>
              <a:rPr lang="cs-CZ" sz="1600" dirty="0" smtClean="0"/>
              <a:t>špalíčků </a:t>
            </a:r>
            <a:r>
              <a:rPr lang="cs-CZ" sz="1600" dirty="0" smtClean="0"/>
              <a:t>	</a:t>
            </a:r>
            <a:r>
              <a:rPr lang="cs-CZ" sz="1600" dirty="0" smtClean="0"/>
              <a:t>vedle </a:t>
            </a:r>
            <a:r>
              <a:rPr lang="cs-CZ" sz="1600" dirty="0" smtClean="0"/>
              <a:t>sebe tak, aby byly bez velkých mezer.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Co je to nástěnná malba?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Děti, co si představíte pod pojmem nástěnná malba?</a:t>
            </a:r>
          </a:p>
          <a:p>
            <a:endParaRPr lang="cs-CZ" dirty="0" smtClean="0"/>
          </a:p>
          <a:p>
            <a:r>
              <a:rPr lang="cs-CZ" dirty="0" smtClean="0"/>
              <a:t>Myslíte si, že i dříve se na stěny </a:t>
            </a:r>
            <a:r>
              <a:rPr lang="cs-CZ" dirty="0" smtClean="0"/>
              <a:t>malovalo </a:t>
            </a:r>
            <a:r>
              <a:rPr lang="cs-CZ" dirty="0" smtClean="0"/>
              <a:t>tak, jako dnes? Že všechny malby </a:t>
            </a:r>
            <a:r>
              <a:rPr lang="cs-CZ" dirty="0" smtClean="0"/>
              <a:t>vypadaly </a:t>
            </a:r>
            <a:r>
              <a:rPr lang="cs-CZ" dirty="0" smtClean="0"/>
              <a:t>takto?</a:t>
            </a:r>
          </a:p>
          <a:p>
            <a:endParaRPr lang="cs-CZ" dirty="0" smtClean="0"/>
          </a:p>
          <a:p>
            <a:r>
              <a:rPr lang="cs-CZ" dirty="0" smtClean="0"/>
              <a:t>Viděl jste někdo na stěnách něco jiného?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Poznámky - úvod</a:t>
            </a: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 dětmi budeme sedět v kroužku a diskutovat o tomto tématu. Každý může vyjádřit své myšlenky. Některé děti možná budou znát jiné techniky a tak o nich může říci i ostatním. </a:t>
            </a:r>
          </a:p>
          <a:p>
            <a:endParaRPr lang="cs-CZ" smtClean="0"/>
          </a:p>
          <a:p>
            <a:r>
              <a:rPr lang="cs-CZ" smtClean="0"/>
              <a:t>Z této diskuze poté navážu na své téma a žákům ukážu první obrázek – fresky.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Fresky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Freska je obraz, který je malován na stěnu.</a:t>
            </a:r>
          </a:p>
          <a:p>
            <a:r>
              <a:rPr lang="cs-CZ" smtClean="0"/>
              <a:t>Opravdová freska je malována na čerstvou, ještě vlhkou omítku, což je jednodušší, protože se tak dá s barvou lépe pracovat a roztírat. Umělec však musí pracovat velmi rychle, aby mu omítka nevyschla.</a:t>
            </a:r>
          </a:p>
          <a:p>
            <a:r>
              <a:rPr lang="cs-CZ" smtClean="0"/>
              <a:t>Tato technika byla známa už ve starověku. Nejvíce v Řecku a Itálii. </a:t>
            </a:r>
          </a:p>
          <a:p>
            <a:r>
              <a:rPr lang="cs-CZ" smtClean="0"/>
              <a:t>Poté ale na chvilku tuto metodu vystřídaly mozaiky.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Obraz č.1 - fresky</a:t>
            </a:r>
            <a:endParaRPr lang="cs-CZ" dirty="0"/>
          </a:p>
        </p:txBody>
      </p:sp>
      <p:pic>
        <p:nvPicPr>
          <p:cNvPr id="18434" name="Zástupný symbol pro obsah 3" descr="fre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609725"/>
            <a:ext cx="442912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Obraz č.2 - fresky</a:t>
            </a:r>
            <a:endParaRPr lang="cs-CZ" dirty="0"/>
          </a:p>
        </p:txBody>
      </p:sp>
      <p:pic>
        <p:nvPicPr>
          <p:cNvPr id="19458" name="Zástupný symbol pro obsah 3" descr="fre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85938"/>
            <a:ext cx="600075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Obrázek č.3 - fresky</a:t>
            </a:r>
            <a:endParaRPr lang="cs-CZ" dirty="0"/>
          </a:p>
        </p:txBody>
      </p:sp>
      <p:pic>
        <p:nvPicPr>
          <p:cNvPr id="20482" name="Zástupný symbol pro obsah 3" descr="f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1525" y="1143000"/>
            <a:ext cx="4316413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Poznámky - fresky</a:t>
            </a:r>
            <a:endParaRPr lang="cs-CZ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Nejprve žákům řeknu úvod o freskách – co to je, jak se dělaly.</a:t>
            </a:r>
          </a:p>
          <a:p>
            <a:r>
              <a:rPr lang="cs-CZ" smtClean="0"/>
              <a:t>Poté jim ukážu obraz fresky</a:t>
            </a:r>
          </a:p>
          <a:p>
            <a:r>
              <a:rPr lang="cs-CZ" smtClean="0"/>
              <a:t>Žáci o ní budou mluvit, co se jim líbí a nelíbí</a:t>
            </a:r>
          </a:p>
          <a:p>
            <a:r>
              <a:rPr lang="cs-CZ" smtClean="0"/>
              <a:t>Žáci budou mluvit o tom, zda už někde fresku viděli a kde.</a:t>
            </a:r>
          </a:p>
          <a:p>
            <a:r>
              <a:rPr lang="cs-CZ" smtClean="0"/>
              <a:t>Navážeme na to, jaké motivy se pro fresky užívaly – náboženské.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754</Words>
  <Application>Microsoft Office PowerPoint</Application>
  <PresentationFormat>Předvádění na obrazovce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Bohatý</vt:lpstr>
      <vt:lpstr>Malba jako výzdoba interiéru</vt:lpstr>
      <vt:lpstr>Úvod</vt:lpstr>
      <vt:lpstr>Co je to nástěnná malba?</vt:lpstr>
      <vt:lpstr>Poznámky - úvod</vt:lpstr>
      <vt:lpstr>Fresky</vt:lpstr>
      <vt:lpstr>Obraz č.1 - fresky</vt:lpstr>
      <vt:lpstr>Obraz č.2 - fresky</vt:lpstr>
      <vt:lpstr>Obrázek č.3 - fresky</vt:lpstr>
      <vt:lpstr>Poznámky - fresky</vt:lpstr>
      <vt:lpstr>Mozaiky</vt:lpstr>
      <vt:lpstr>Obrázek č.4 - mozaika</vt:lpstr>
      <vt:lpstr>Obrázek č.5 - mozaika</vt:lpstr>
      <vt:lpstr>Obrázek č.6 - mozaika</vt:lpstr>
      <vt:lpstr>Poznámky - mozaika</vt:lpstr>
      <vt:lpstr>MRAMOROVÁNÍ ZDÍ</vt:lpstr>
      <vt:lpstr>Obrázek č. 7 - mramorování</vt:lpstr>
      <vt:lpstr>Obrázek č.8 - mramorování</vt:lpstr>
      <vt:lpstr>Obrázek č.9 - mramorování</vt:lpstr>
      <vt:lpstr>Poznámky - mramorování</vt:lpstr>
      <vt:lpstr>Dnešní výzdoby</vt:lpstr>
      <vt:lpstr>Poznámky – dnešní výzdoba</vt:lpstr>
      <vt:lpstr>Dnešní trendy</vt:lpstr>
      <vt:lpstr>DISKUZE</vt:lpstr>
      <vt:lpstr>Použitá literatura</vt:lpstr>
      <vt:lpstr>Výtvarný úkol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Malba jako výzdoba interiéru</dc:title>
  <dc:creator>Danuš</dc:creator>
  <cp:lastModifiedBy>Škaloudová</cp:lastModifiedBy>
  <cp:revision>12</cp:revision>
  <dcterms:created xsi:type="dcterms:W3CDTF">2010-05-14T10:12:24Z</dcterms:created>
  <dcterms:modified xsi:type="dcterms:W3CDTF">2011-03-10T09:04:27Z</dcterms:modified>
</cp:coreProperties>
</file>