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kids-in-circle-vector-imag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5AE10-223B-409B-88F6-C9298EB26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/>
              <a:t>Didaktika tělesné výchovy 4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F0DA25-AF85-4CDC-92FD-1C460043A3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725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C0EAF-8DF1-4625-91D5-B239F9A68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9698"/>
            <a:ext cx="8596668" cy="710214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Jednotka tělesné výchovy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076AD9-0B2B-45DD-92DD-29823B6A9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87263"/>
            <a:ext cx="10828127" cy="4754100"/>
          </a:xfrm>
        </p:spPr>
        <p:txBody>
          <a:bodyPr>
            <a:normAutofit/>
          </a:bodyPr>
          <a:lstStyle/>
          <a:p>
            <a:r>
              <a:rPr lang="cs-CZ" dirty="0"/>
              <a:t>základní jednotka organizační forma</a:t>
            </a:r>
          </a:p>
          <a:p>
            <a:r>
              <a:rPr lang="cs-CZ" dirty="0"/>
              <a:t>plnění konkrétních cílů TV </a:t>
            </a:r>
          </a:p>
          <a:p>
            <a:r>
              <a:rPr lang="cs-CZ" dirty="0"/>
              <a:t>je v souladu s obecnými úkoly školní tělesné výchovy:</a:t>
            </a:r>
          </a:p>
          <a:p>
            <a:pPr lvl="1"/>
            <a:r>
              <a:rPr lang="cs-CZ" sz="1800" dirty="0"/>
              <a:t>formální cíl – organizační – zahájení, ukončení, bezpečnost, organizace</a:t>
            </a:r>
          </a:p>
          <a:p>
            <a:pPr lvl="1"/>
            <a:r>
              <a:rPr lang="cs-CZ" sz="1800" dirty="0"/>
              <a:t>výchovný cíl – postoj k TV, postoj k tělesnému rozvoji, pravidla, benefity pro zdraví</a:t>
            </a:r>
          </a:p>
          <a:p>
            <a:pPr lvl="1"/>
            <a:r>
              <a:rPr lang="cs-CZ" sz="1800" dirty="0"/>
              <a:t>diagnostický cíl – kontrolní </a:t>
            </a:r>
          </a:p>
          <a:p>
            <a:pPr lvl="1"/>
            <a:r>
              <a:rPr lang="cs-CZ" sz="1800" dirty="0"/>
              <a:t>vzdělávací cíl – úroveň pohybových schopností a dovedností dle věku, pozitivní transfer</a:t>
            </a:r>
          </a:p>
          <a:p>
            <a:pPr lvl="1"/>
            <a:r>
              <a:rPr lang="cs-CZ" sz="1800" dirty="0"/>
              <a:t>zdravotní cíl – zdatnost organismu, otužování, postoj ke zdraví, správné návyky životosprávy</a:t>
            </a:r>
          </a:p>
          <a:p>
            <a:pPr lvl="1"/>
            <a:r>
              <a:rPr lang="cs-CZ" sz="1800" dirty="0"/>
              <a:t>psychologický cíl – odreagování od povinností, motivace, dobrá nálada</a:t>
            </a:r>
          </a:p>
          <a:p>
            <a:pPr lvl="1"/>
            <a:r>
              <a:rPr lang="cs-CZ" sz="1800" dirty="0"/>
              <a:t>přípravný cíl – příprava na zatížení, připravenost organismu, zvýšení funkcí organismu</a:t>
            </a:r>
          </a:p>
          <a:p>
            <a:pPr marL="457200" lvl="1" indent="0">
              <a:buNone/>
            </a:pPr>
            <a:endParaRPr lang="cs-CZ" sz="1800" dirty="0"/>
          </a:p>
          <a:p>
            <a:pPr lvl="1"/>
            <a:endParaRPr lang="cs-CZ" sz="1800" dirty="0"/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11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17AC3-C8C9-4DB5-90CD-1512A234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3883"/>
            <a:ext cx="8596668" cy="736847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Čím se hodina TV liší od ostatních?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D5A0CE-4994-4791-A981-E68D281DB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2875"/>
            <a:ext cx="9869338" cy="4798488"/>
          </a:xfrm>
        </p:spPr>
        <p:txBody>
          <a:bodyPr/>
          <a:lstStyle/>
          <a:p>
            <a:r>
              <a:rPr lang="cs-CZ" dirty="0"/>
              <a:t>různorodost dle pohlaví</a:t>
            </a:r>
          </a:p>
          <a:p>
            <a:r>
              <a:rPr lang="cs-CZ" dirty="0"/>
              <a:t>diferenciace žáků podle pohlaví (ZŠ)</a:t>
            </a:r>
          </a:p>
          <a:p>
            <a:r>
              <a:rPr lang="cs-CZ" dirty="0"/>
              <a:t>kompenzačním charakterem obsahu vůči jiným předmětům </a:t>
            </a:r>
          </a:p>
          <a:p>
            <a:r>
              <a:rPr lang="cs-CZ" dirty="0"/>
              <a:t>vysoká fyziologická náročnost</a:t>
            </a:r>
          </a:p>
          <a:p>
            <a:r>
              <a:rPr lang="cs-CZ" dirty="0"/>
              <a:t>variabilností a odlišností podmínek prostředí</a:t>
            </a:r>
          </a:p>
          <a:p>
            <a:r>
              <a:rPr lang="cs-CZ" dirty="0"/>
              <a:t>různorodost didaktických forem a metod</a:t>
            </a:r>
          </a:p>
          <a:p>
            <a:r>
              <a:rPr lang="cs-CZ" dirty="0"/>
              <a:t>vysokou organizační náročností</a:t>
            </a:r>
          </a:p>
          <a:p>
            <a:r>
              <a:rPr lang="cs-CZ" dirty="0"/>
              <a:t>náročnost na bezpečnost procesu</a:t>
            </a:r>
          </a:p>
          <a:p>
            <a:r>
              <a:rPr lang="cs-CZ" dirty="0"/>
              <a:t>emocionálnost</a:t>
            </a:r>
          </a:p>
          <a:p>
            <a:r>
              <a:rPr lang="cs-CZ" dirty="0"/>
              <a:t>sportovní oblečení </a:t>
            </a:r>
          </a:p>
          <a:p>
            <a:r>
              <a:rPr lang="cs-CZ" dirty="0"/>
              <a:t>pohybová náplň hodiny</a:t>
            </a:r>
          </a:p>
        </p:txBody>
      </p:sp>
    </p:spTree>
    <p:extLst>
      <p:ext uri="{BB962C8B-B14F-4D97-AF65-F5344CB8AC3E}">
        <p14:creationId xmlns:p14="http://schemas.microsoft.com/office/powerpoint/2010/main" val="167866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EF557DA-2610-4C57-8FE6-7330BC259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0819"/>
            <a:ext cx="8596668" cy="745725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Dělení jednotky a posloupnost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F10A56-164E-46EC-8F61-C4FB529C1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42875"/>
            <a:ext cx="9088103" cy="4798488"/>
          </a:xfrm>
        </p:spPr>
        <p:txBody>
          <a:bodyPr>
            <a:normAutofit/>
          </a:bodyPr>
          <a:lstStyle/>
          <a:p>
            <a:r>
              <a:rPr lang="cs-CZ" dirty="0"/>
              <a:t>monotématická obsahově – herní, plavecká, gymnastická…</a:t>
            </a:r>
          </a:p>
          <a:p>
            <a:r>
              <a:rPr lang="cs-CZ" dirty="0"/>
              <a:t>m</a:t>
            </a:r>
            <a:r>
              <a:rPr lang="cs-CZ" sz="1800" dirty="0"/>
              <a:t>onotématická podle fáze vyučovacího procesu – nácvik, výcvik..</a:t>
            </a:r>
          </a:p>
          <a:p>
            <a:r>
              <a:rPr lang="cs-CZ" sz="1800" dirty="0"/>
              <a:t>smíšená obsahově – </a:t>
            </a:r>
            <a:r>
              <a:rPr lang="cs-CZ" sz="1800" dirty="0" err="1"/>
              <a:t>atleticko</a:t>
            </a:r>
            <a:r>
              <a:rPr lang="cs-CZ" sz="1800" dirty="0"/>
              <a:t> – herní, </a:t>
            </a:r>
            <a:r>
              <a:rPr lang="cs-CZ" sz="1800" dirty="0" err="1"/>
              <a:t>gymnasticko</a:t>
            </a:r>
            <a:r>
              <a:rPr lang="cs-CZ" sz="1800" dirty="0"/>
              <a:t> – herní</a:t>
            </a:r>
          </a:p>
          <a:p>
            <a:r>
              <a:rPr lang="cs-CZ" sz="1800" dirty="0"/>
              <a:t>smíšená z hlediska fází vyučovacího procesu – nácvik i výcvik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Posloupnost činností z hlediska fyziologického a psychologického:</a:t>
            </a:r>
          </a:p>
          <a:p>
            <a:pPr marL="0" indent="0">
              <a:buNone/>
            </a:pPr>
            <a:r>
              <a:rPr lang="cs-CZ" dirty="0"/>
              <a:t>1. úvodní část – dynamické rozcvičení </a:t>
            </a:r>
          </a:p>
          <a:p>
            <a:pPr marL="0" indent="0">
              <a:buNone/>
            </a:pPr>
            <a:r>
              <a:rPr lang="cs-CZ" dirty="0"/>
              <a:t>2. pohybové činnosti s rychlostně – silovými nároky</a:t>
            </a:r>
          </a:p>
          <a:p>
            <a:pPr marL="0" indent="0">
              <a:buNone/>
            </a:pPr>
            <a:r>
              <a:rPr lang="cs-CZ" dirty="0"/>
              <a:t>3. nácvik nových pohybových dovedností</a:t>
            </a:r>
          </a:p>
          <a:p>
            <a:pPr marL="0" indent="0">
              <a:buNone/>
            </a:pPr>
            <a:r>
              <a:rPr lang="cs-CZ" dirty="0"/>
              <a:t>4. opakování (výcvik) pohybových dovedností</a:t>
            </a:r>
          </a:p>
          <a:p>
            <a:pPr marL="0" indent="0">
              <a:buNone/>
            </a:pPr>
            <a:r>
              <a:rPr lang="cs-CZ" dirty="0"/>
              <a:t>5. činnosti s nároky na aerobní vytrvalost</a:t>
            </a:r>
          </a:p>
          <a:p>
            <a:pPr marL="0" indent="0">
              <a:buNone/>
            </a:pPr>
            <a:r>
              <a:rPr lang="cs-CZ" dirty="0"/>
              <a:t>6. kompenzační a relaxační cvičení  </a:t>
            </a:r>
          </a:p>
        </p:txBody>
      </p:sp>
    </p:spTree>
    <p:extLst>
      <p:ext uri="{BB962C8B-B14F-4D97-AF65-F5344CB8AC3E}">
        <p14:creationId xmlns:p14="http://schemas.microsoft.com/office/powerpoint/2010/main" val="3570988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EEB28-FB41-4093-A2B1-16F5EC1E3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3884"/>
            <a:ext cx="8596668" cy="64807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Členění jednotky 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540361-999A-4611-83C9-3AB61C85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40528"/>
            <a:ext cx="10401999" cy="507358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000" b="1" dirty="0"/>
              <a:t>Úvodní část:</a:t>
            </a:r>
          </a:p>
          <a:p>
            <a:r>
              <a:rPr lang="cs-CZ" sz="4000" dirty="0"/>
              <a:t>připravuje organismus na další činnost a zatížení</a:t>
            </a:r>
          </a:p>
          <a:p>
            <a:r>
              <a:rPr lang="cs-CZ" sz="4000" dirty="0"/>
              <a:t>prvních několik minut - volná chvíle pro </a:t>
            </a:r>
            <a:r>
              <a:rPr lang="cs-CZ" sz="4000" b="1" dirty="0"/>
              <a:t>spontánní pohyb – </a:t>
            </a:r>
            <a:r>
              <a:rPr lang="cs-CZ" sz="4000" dirty="0"/>
              <a:t>relaxace a zároveň zahřátí</a:t>
            </a:r>
          </a:p>
          <a:p>
            <a:pPr lvl="1"/>
            <a:r>
              <a:rPr lang="cs-CZ" sz="4000" dirty="0"/>
              <a:t>bezpečností pravidla</a:t>
            </a:r>
          </a:p>
          <a:p>
            <a:r>
              <a:rPr lang="cs-CZ" sz="4000" dirty="0"/>
              <a:t>dobré zavést „rituál“ – forma kruh, řada</a:t>
            </a:r>
          </a:p>
          <a:p>
            <a:r>
              <a:rPr lang="cs-CZ" sz="4000" dirty="0"/>
              <a:t>vyvarovat se dlouhému stání</a:t>
            </a:r>
          </a:p>
          <a:p>
            <a:r>
              <a:rPr lang="cs-CZ" sz="4000" dirty="0"/>
              <a:t>jednoduchá pohybová hra, </a:t>
            </a:r>
            <a:r>
              <a:rPr lang="cs-CZ" sz="4000" dirty="0" err="1"/>
              <a:t>zvířátková</a:t>
            </a:r>
            <a:r>
              <a:rPr lang="cs-CZ" sz="4000" dirty="0"/>
              <a:t> abeceda…</a:t>
            </a: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b="1" dirty="0"/>
              <a:t>Průpravná část:</a:t>
            </a:r>
          </a:p>
          <a:p>
            <a:r>
              <a:rPr lang="cs-CZ" sz="4000" dirty="0"/>
              <a:t>rozcvičení, protažení</a:t>
            </a:r>
          </a:p>
          <a:p>
            <a:r>
              <a:rPr lang="cs-CZ" sz="4000" dirty="0"/>
              <a:t>příprava na danou hodinu</a:t>
            </a:r>
          </a:p>
          <a:p>
            <a:r>
              <a:rPr lang="cs-CZ" sz="4000" dirty="0"/>
              <a:t>kloubní pohyblivost</a:t>
            </a:r>
          </a:p>
          <a:p>
            <a:r>
              <a:rPr lang="cs-CZ" sz="4000" dirty="0"/>
              <a:t>vyrovnání vadného držení těla</a:t>
            </a:r>
          </a:p>
          <a:p>
            <a:r>
              <a:rPr lang="cs-CZ" sz="4000" dirty="0"/>
              <a:t>vyvarovat se dlouhému strečinku 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900" dirty="0"/>
              <a:t>Některá literatura obě části spojuje do jedné (Mužík, Krejčí, 1997)</a:t>
            </a:r>
          </a:p>
        </p:txBody>
      </p:sp>
    </p:spTree>
    <p:extLst>
      <p:ext uri="{BB962C8B-B14F-4D97-AF65-F5344CB8AC3E}">
        <p14:creationId xmlns:p14="http://schemas.microsoft.com/office/powerpoint/2010/main" val="140416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21BEF2-82E1-4B43-852D-8A6578E4D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74703"/>
            <a:ext cx="9665151" cy="536665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Hlavní část:</a:t>
            </a:r>
          </a:p>
          <a:p>
            <a:pPr marL="0" indent="0">
              <a:buNone/>
            </a:pPr>
            <a:r>
              <a:rPr lang="cs-CZ" dirty="0"/>
              <a:t>Prostor pro naplnění stanoveného cíle</a:t>
            </a:r>
          </a:p>
          <a:p>
            <a:r>
              <a:rPr lang="cs-CZ" dirty="0"/>
              <a:t>část nácviková – nácvik nové pohybové dovednosti, pohybového úkolu</a:t>
            </a:r>
          </a:p>
          <a:p>
            <a:r>
              <a:rPr lang="cs-CZ" dirty="0"/>
              <a:t>část výcviková – intenzivní – opakování již naučeného, zvyšování kondice</a:t>
            </a:r>
          </a:p>
          <a:p>
            <a:r>
              <a:rPr lang="cs-CZ" dirty="0"/>
              <a:t>lze zařadit za sebou – nácvik jedné činnosti – poté výcvik – hromadná forma</a:t>
            </a:r>
          </a:p>
          <a:p>
            <a:r>
              <a:rPr lang="cs-CZ" dirty="0"/>
              <a:t>prolínání nácviku a výcviku – cvičení na nářadí, úkoly s potřebou záchrany a dopomoci</a:t>
            </a:r>
          </a:p>
          <a:p>
            <a:pPr lvl="1"/>
            <a:r>
              <a:rPr lang="cs-CZ" dirty="0"/>
              <a:t>druhá činnost musí být jednoduchá z hlediska bezpečnosti </a:t>
            </a:r>
          </a:p>
          <a:p>
            <a:pPr marL="0" indent="0">
              <a:buNone/>
            </a:pPr>
            <a:r>
              <a:rPr lang="cs-CZ" dirty="0"/>
              <a:t>výcviková část:</a:t>
            </a:r>
          </a:p>
          <a:p>
            <a:r>
              <a:rPr lang="cs-CZ" dirty="0"/>
              <a:t>kondiční úkol</a:t>
            </a:r>
          </a:p>
          <a:p>
            <a:r>
              <a:rPr lang="cs-CZ" dirty="0"/>
              <a:t>opakování, upevňování</a:t>
            </a:r>
          </a:p>
          <a:p>
            <a:r>
              <a:rPr lang="cs-CZ" dirty="0"/>
              <a:t>překážkové dráhy, přeběhy, hry – cíl je delší zatížení v aerobní zóně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604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F7AD8D-39A9-4FC6-94CD-7F9C73705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21437"/>
            <a:ext cx="9247901" cy="54199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Závěrečná část:</a:t>
            </a:r>
          </a:p>
          <a:p>
            <a:r>
              <a:rPr lang="cs-CZ" dirty="0"/>
              <a:t>uklidňující část hodiny</a:t>
            </a:r>
          </a:p>
          <a:p>
            <a:r>
              <a:rPr lang="cs-CZ" dirty="0"/>
              <a:t>kompenzační cvičení – závěrečný strečink zatěžovaných svalových partií</a:t>
            </a:r>
          </a:p>
          <a:p>
            <a:r>
              <a:rPr lang="cs-CZ" dirty="0"/>
              <a:t>relaxační cvičení – prvky s jógy, cvičení pro zdravá záda…</a:t>
            </a:r>
          </a:p>
          <a:p>
            <a:r>
              <a:rPr lang="cs-CZ" dirty="0"/>
              <a:t>zhodnocení učitelem – pochvala, připomenutí cíle hodiny a jeho splnění</a:t>
            </a:r>
          </a:p>
          <a:p>
            <a:r>
              <a:rPr lang="cs-CZ" dirty="0"/>
              <a:t>zhodnocení žáky - co se líbilo/nelíbilo, jak se cítili – mluvení o pohybu pohyb podněcuje</a:t>
            </a:r>
          </a:p>
          <a:p>
            <a:r>
              <a:rPr lang="cs-CZ" dirty="0"/>
              <a:t>v MŠ – ideální přechod do další činnosti – mezipředmětová integrace</a:t>
            </a:r>
          </a:p>
          <a:p>
            <a:pPr marL="0" indent="0">
              <a:buNone/>
            </a:pPr>
            <a:r>
              <a:rPr lang="cs-CZ" dirty="0"/>
              <a:t>Označení jednotlivých částí hodiny a jejich doba trvání: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								</a:t>
            </a:r>
          </a:p>
          <a:p>
            <a:pPr marL="0" indent="0">
              <a:buNone/>
            </a:pPr>
            <a:r>
              <a:rPr lang="cs-CZ" dirty="0"/>
              <a:t>												(upraveno dle Mužík, Krejčí, 1997)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24997E0-46CF-4360-A378-F7B8B1209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574783"/>
              </p:ext>
            </p:extLst>
          </p:nvPr>
        </p:nvGraphicFramePr>
        <p:xfrm>
          <a:off x="828254" y="3529869"/>
          <a:ext cx="8608052" cy="2064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013">
                  <a:extLst>
                    <a:ext uri="{9D8B030D-6E8A-4147-A177-3AD203B41FA5}">
                      <a16:colId xmlns:a16="http://schemas.microsoft.com/office/drawing/2014/main" val="1677663283"/>
                    </a:ext>
                  </a:extLst>
                </a:gridCol>
                <a:gridCol w="2152013">
                  <a:extLst>
                    <a:ext uri="{9D8B030D-6E8A-4147-A177-3AD203B41FA5}">
                      <a16:colId xmlns:a16="http://schemas.microsoft.com/office/drawing/2014/main" val="271188873"/>
                    </a:ext>
                  </a:extLst>
                </a:gridCol>
                <a:gridCol w="2152013">
                  <a:extLst>
                    <a:ext uri="{9D8B030D-6E8A-4147-A177-3AD203B41FA5}">
                      <a16:colId xmlns:a16="http://schemas.microsoft.com/office/drawing/2014/main" val="1807737545"/>
                    </a:ext>
                  </a:extLst>
                </a:gridCol>
                <a:gridCol w="2152013">
                  <a:extLst>
                    <a:ext uri="{9D8B030D-6E8A-4147-A177-3AD203B41FA5}">
                      <a16:colId xmlns:a16="http://schemas.microsoft.com/office/drawing/2014/main" val="2752476277"/>
                    </a:ext>
                  </a:extLst>
                </a:gridCol>
              </a:tblGrid>
              <a:tr h="348201">
                <a:tc>
                  <a:txBody>
                    <a:bodyPr/>
                    <a:lstStyle/>
                    <a:p>
                      <a:r>
                        <a:rPr lang="cs-CZ" dirty="0"/>
                        <a:t>Společné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Tradiční v TV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Alternativní v TV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Doba trvání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180653"/>
                  </a:ext>
                </a:extLst>
              </a:tr>
              <a:tr h="601004">
                <a:tc>
                  <a:txBody>
                    <a:bodyPr/>
                    <a:lstStyle/>
                    <a:p>
                      <a:r>
                        <a:rPr lang="cs-CZ" dirty="0"/>
                        <a:t>Úvodní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Rušná a průpravná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– 20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697913"/>
                  </a:ext>
                </a:extLst>
              </a:tr>
              <a:tr h="343431">
                <a:tc rowSpan="2">
                  <a:txBody>
                    <a:bodyPr/>
                    <a:lstStyle/>
                    <a:p>
                      <a:r>
                        <a:rPr lang="cs-CZ" dirty="0"/>
                        <a:t>Hlavní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Nácvik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Nácvičná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– 15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096483"/>
                  </a:ext>
                </a:extLst>
              </a:tr>
              <a:tr h="34343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Výcvik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Intenzivní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– 15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380341"/>
                  </a:ext>
                </a:extLst>
              </a:tr>
              <a:tr h="348201">
                <a:tc>
                  <a:txBody>
                    <a:bodyPr/>
                    <a:lstStyle/>
                    <a:p>
                      <a:r>
                        <a:rPr lang="cs-CZ" dirty="0"/>
                        <a:t>Závěrečná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Závěrečná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Zotavovací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440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919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C5E1E-E094-4A12-80F7-EADCDC7C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1740"/>
            <a:ext cx="8596668" cy="54153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Písemná příprava jednotky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7E26AF-D222-4015-B64C-34E2158E1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07363"/>
            <a:ext cx="10694962" cy="520231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je důležitá pro „hladký“ průběh hodiny</a:t>
            </a:r>
          </a:p>
          <a:p>
            <a:r>
              <a:rPr lang="cs-CZ" dirty="0"/>
              <a:t>využívejte nákresů</a:t>
            </a:r>
          </a:p>
          <a:p>
            <a:r>
              <a:rPr lang="cs-CZ" b="1" dirty="0"/>
              <a:t>úvodní</a:t>
            </a:r>
            <a:r>
              <a:rPr lang="cs-CZ" dirty="0"/>
              <a:t> informace:</a:t>
            </a:r>
          </a:p>
          <a:p>
            <a:pPr lvl="1"/>
            <a:r>
              <a:rPr lang="cs-CZ" dirty="0"/>
              <a:t>cíl, téma, tematický celek</a:t>
            </a:r>
          </a:p>
          <a:p>
            <a:pPr lvl="1"/>
            <a:r>
              <a:rPr lang="cs-CZ" dirty="0"/>
              <a:t>počet žáků, věk </a:t>
            </a:r>
          </a:p>
          <a:p>
            <a:pPr lvl="1"/>
            <a:r>
              <a:rPr lang="cs-CZ" dirty="0"/>
              <a:t>pomůcky </a:t>
            </a:r>
          </a:p>
          <a:p>
            <a:pPr lvl="1"/>
            <a:r>
              <a:rPr lang="cs-CZ" dirty="0"/>
              <a:t>daný prostor</a:t>
            </a:r>
          </a:p>
          <a:p>
            <a:r>
              <a:rPr lang="cs-CZ" b="1" dirty="0"/>
              <a:t>vlastní příprava:</a:t>
            </a:r>
          </a:p>
          <a:p>
            <a:pPr lvl="2"/>
            <a:r>
              <a:rPr lang="cs-CZ" dirty="0"/>
              <a:t>rozdělení do částí</a:t>
            </a:r>
          </a:p>
          <a:p>
            <a:pPr lvl="2"/>
            <a:r>
              <a:rPr lang="cs-CZ" dirty="0"/>
              <a:t>popis cvičení, činnosti,</a:t>
            </a:r>
          </a:p>
          <a:p>
            <a:pPr lvl="2"/>
            <a:r>
              <a:rPr lang="cs-CZ" dirty="0"/>
              <a:t>metody</a:t>
            </a:r>
          </a:p>
          <a:p>
            <a:pPr lvl="2"/>
            <a:r>
              <a:rPr lang="cs-CZ" dirty="0"/>
              <a:t>časové rozvržení</a:t>
            </a:r>
          </a:p>
          <a:p>
            <a:pPr lvl="2"/>
            <a:r>
              <a:rPr lang="cs-CZ" dirty="0"/>
              <a:t>počet opakování, texty ke hrám a aktivitám, nákresy, motivace…</a:t>
            </a:r>
          </a:p>
          <a:p>
            <a:r>
              <a:rPr lang="cs-CZ" dirty="0"/>
              <a:t>různé formy:</a:t>
            </a:r>
          </a:p>
          <a:p>
            <a:pPr lvl="1"/>
            <a:r>
              <a:rPr lang="cs-CZ" dirty="0"/>
              <a:t>text – méně přehledné</a:t>
            </a:r>
          </a:p>
          <a:p>
            <a:pPr lvl="1"/>
            <a:r>
              <a:rPr lang="cs-CZ" dirty="0"/>
              <a:t>tabulka – přehlednost, rychlejší orientace </a:t>
            </a:r>
          </a:p>
          <a:p>
            <a:r>
              <a:rPr lang="cs-CZ" dirty="0"/>
              <a:t>výhoda přenositelnosti do dalších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060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DBF7A-218E-456A-A36E-6A4FCAAB0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8474"/>
            <a:ext cx="8596668" cy="63031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Zajištění bezpečnosti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620F2B-CAFE-4FEF-89A9-51E36D2EF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1853"/>
            <a:ext cx="9549742" cy="486951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pohybová činnost přináší více prostoru pro úrazy</a:t>
            </a:r>
          </a:p>
          <a:p>
            <a:r>
              <a:rPr lang="cs-CZ" dirty="0"/>
              <a:t>nutno znát obecné předpisy - počet dětí na jednoho vyučujícího, terénní výuka…</a:t>
            </a:r>
          </a:p>
          <a:p>
            <a:r>
              <a:rPr lang="cs-CZ" dirty="0"/>
              <a:t>pokud je to možné, využívejte všech dostupných ochranných pomůcek (přilba, chrániče)</a:t>
            </a:r>
          </a:p>
          <a:p>
            <a:r>
              <a:rPr lang="cs-CZ" dirty="0"/>
              <a:t>zabezpečení konkrétních aktivit</a:t>
            </a:r>
          </a:p>
          <a:p>
            <a:pPr lvl="1"/>
            <a:r>
              <a:rPr lang="cs-CZ" dirty="0"/>
              <a:t>pozor na vodu, led, sníh, počasí</a:t>
            </a:r>
          </a:p>
          <a:p>
            <a:r>
              <a:rPr lang="cs-CZ" dirty="0"/>
              <a:t>Co je nutné respektovat a mít na paměti při pohybových aktivitách?</a:t>
            </a:r>
          </a:p>
          <a:p>
            <a:pPr lvl="1"/>
            <a:r>
              <a:rPr lang="cs-CZ" dirty="0"/>
              <a:t>úroveň dětí – volba přiměřeného programu</a:t>
            </a:r>
          </a:p>
          <a:p>
            <a:pPr lvl="1"/>
            <a:r>
              <a:rPr lang="cs-CZ" dirty="0"/>
              <a:t>průprava a metodický postup</a:t>
            </a:r>
          </a:p>
          <a:p>
            <a:pPr lvl="1"/>
            <a:r>
              <a:rPr lang="cs-CZ" dirty="0"/>
              <a:t>dopomoc a záchrana</a:t>
            </a:r>
          </a:p>
          <a:p>
            <a:pPr lvl="1"/>
            <a:r>
              <a:rPr lang="cs-CZ" dirty="0"/>
              <a:t>upravený cvičební prostor</a:t>
            </a:r>
          </a:p>
          <a:p>
            <a:pPr lvl="1"/>
            <a:r>
              <a:rPr lang="cs-CZ" dirty="0"/>
              <a:t>vzdálenost nářadí</a:t>
            </a:r>
          </a:p>
          <a:p>
            <a:pPr lvl="1"/>
            <a:r>
              <a:rPr lang="cs-CZ" dirty="0"/>
              <a:t>rozestupy a rozestavění dětí</a:t>
            </a:r>
          </a:p>
          <a:p>
            <a:pPr lvl="1"/>
            <a:r>
              <a:rPr lang="cs-CZ" dirty="0"/>
              <a:t>lékárnička </a:t>
            </a:r>
          </a:p>
          <a:p>
            <a:pPr lvl="1"/>
            <a:r>
              <a:rPr lang="cs-CZ" dirty="0"/>
              <a:t>záznam o úrazu 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52471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30D3A-9AAE-4CAF-BF86-5BAD347FD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40778"/>
            <a:ext cx="8596668" cy="1320800"/>
          </a:xfrm>
        </p:spPr>
        <p:txBody>
          <a:bodyPr/>
          <a:lstStyle/>
          <a:p>
            <a:pPr algn="ctr"/>
            <a:r>
              <a:rPr lang="pl-PL" b="1" dirty="0"/>
              <a:t>Děkuji za pozornost a budu se těšit na příště. </a:t>
            </a:r>
            <a:r>
              <a:rPr lang="pl-PL" b="1" dirty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0FF8E6-9141-4ED1-B50C-356994CBA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131" y="3175994"/>
            <a:ext cx="5139373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44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A1E61-6602-4297-9F5D-DCE2DB834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0517"/>
            <a:ext cx="8596668" cy="5570845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chemeClr val="accent1"/>
                </a:solidFill>
              </a:rPr>
              <a:t>Formy v tělesné výchovy</a:t>
            </a:r>
          </a:p>
          <a:p>
            <a:r>
              <a:rPr lang="cs-CZ" sz="4400" dirty="0">
                <a:solidFill>
                  <a:schemeClr val="accent1"/>
                </a:solidFill>
              </a:rPr>
              <a:t>Pohyb v režimu vyučování</a:t>
            </a:r>
          </a:p>
          <a:p>
            <a:r>
              <a:rPr lang="cs-CZ" sz="4400" dirty="0">
                <a:solidFill>
                  <a:schemeClr val="accent1"/>
                </a:solidFill>
              </a:rPr>
              <a:t>Jednotka tělesné výchovy</a:t>
            </a:r>
          </a:p>
          <a:p>
            <a:r>
              <a:rPr lang="cs-CZ" sz="4400" dirty="0">
                <a:solidFill>
                  <a:schemeClr val="accent1"/>
                </a:solidFill>
              </a:rPr>
              <a:t>Zajištění bezpečnosti</a:t>
            </a:r>
          </a:p>
        </p:txBody>
      </p:sp>
    </p:spTree>
    <p:extLst>
      <p:ext uri="{BB962C8B-B14F-4D97-AF65-F5344CB8AC3E}">
        <p14:creationId xmlns:p14="http://schemas.microsoft.com/office/powerpoint/2010/main" val="363307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383D0-8CCD-4520-8B8F-C0C2FD9DA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7503"/>
            <a:ext cx="8596668" cy="918840"/>
          </a:xfrm>
        </p:spPr>
        <p:txBody>
          <a:bodyPr/>
          <a:lstStyle/>
          <a:p>
            <a:pPr algn="ctr"/>
            <a:r>
              <a:rPr lang="cs-CZ" b="1" dirty="0"/>
              <a:t>Organizační formy v 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5E3023-ED43-4FD0-9F48-65A858711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20932"/>
            <a:ext cx="9567498" cy="5619565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pravidelně:</a:t>
            </a:r>
          </a:p>
          <a:p>
            <a:pPr lvl="1"/>
            <a:r>
              <a:rPr lang="cs-CZ" sz="1800" dirty="0"/>
              <a:t>vyučovací hodina – 2 – 3 x týdně</a:t>
            </a:r>
          </a:p>
          <a:p>
            <a:pPr lvl="1"/>
            <a:r>
              <a:rPr lang="cs-CZ" sz="1800" dirty="0"/>
              <a:t>tělovýchovné chvilky – psychohygienická relaxace, kompenzace sedavé činnosti</a:t>
            </a:r>
          </a:p>
          <a:p>
            <a:pPr lvl="1"/>
            <a:r>
              <a:rPr lang="cs-CZ" sz="1800" dirty="0"/>
              <a:t>nepovinná tělesná výchova – kroužky</a:t>
            </a:r>
          </a:p>
          <a:p>
            <a:pPr lvl="1"/>
            <a:r>
              <a:rPr lang="cs-CZ" sz="1800" dirty="0"/>
              <a:t>plavecký výcvik</a:t>
            </a:r>
          </a:p>
          <a:p>
            <a:pPr lvl="1"/>
            <a:r>
              <a:rPr lang="cs-CZ" sz="1800" dirty="0"/>
              <a:t>spontánní pohyb – přestávky</a:t>
            </a:r>
          </a:p>
          <a:p>
            <a:r>
              <a:rPr lang="cs-CZ" sz="2000" dirty="0"/>
              <a:t>nepravidelně:</a:t>
            </a:r>
          </a:p>
          <a:p>
            <a:pPr lvl="1"/>
            <a:r>
              <a:rPr lang="cs-CZ" sz="1800" dirty="0"/>
              <a:t>vycházky</a:t>
            </a:r>
          </a:p>
          <a:p>
            <a:pPr lvl="1"/>
            <a:r>
              <a:rPr lang="cs-CZ" sz="1800" dirty="0"/>
              <a:t>výlety – většinou integrace s jinými oblastmi</a:t>
            </a:r>
          </a:p>
          <a:p>
            <a:pPr lvl="1"/>
            <a:r>
              <a:rPr lang="cs-CZ" sz="1800" dirty="0"/>
              <a:t>cvičení v přírodě – pobyty v přírodě</a:t>
            </a:r>
          </a:p>
          <a:p>
            <a:pPr lvl="1"/>
            <a:r>
              <a:rPr lang="cs-CZ" sz="1800" dirty="0"/>
              <a:t>tělovýchovná vystoupení </a:t>
            </a:r>
          </a:p>
          <a:p>
            <a:pPr lvl="1"/>
            <a:r>
              <a:rPr lang="cs-CZ" sz="1800" dirty="0"/>
              <a:t>lyžařské kurzy – dle legislativy MŠ </a:t>
            </a:r>
          </a:p>
          <a:p>
            <a:pPr marL="457200" lvl="1" indent="0">
              <a:buNone/>
            </a:pPr>
            <a:endParaRPr lang="cs-CZ" sz="1800" dirty="0"/>
          </a:p>
          <a:p>
            <a:pPr marL="457200" lvl="1" indent="0" algn="ctr">
              <a:buNone/>
            </a:pPr>
            <a:r>
              <a:rPr lang="cs-CZ" sz="1800" dirty="0"/>
              <a:t>V MŠ se pohybové aktivity prolínají celým dnem - časový rozsah 5 – 40 minut.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0DAE74F-1B63-4D82-83A5-0932A6F74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601" y="2701255"/>
            <a:ext cx="4130180" cy="177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4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CDBBD-2D30-457C-9B38-3517B7464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7250"/>
            <a:ext cx="8596668" cy="807868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Pohyb v režimu vyučování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69E1B7-7B4E-41BE-98B9-236D4EDC5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5119"/>
            <a:ext cx="9327800" cy="5299968"/>
          </a:xfrm>
        </p:spPr>
        <p:txBody>
          <a:bodyPr/>
          <a:lstStyle/>
          <a:p>
            <a:r>
              <a:rPr lang="cs-CZ" dirty="0"/>
              <a:t>Učební cíle ostatních oblastí neumožňují respektovat potřeby pohybu dítěte v dostatečné míře. </a:t>
            </a:r>
          </a:p>
          <a:p>
            <a:r>
              <a:rPr lang="cs-CZ" dirty="0"/>
              <a:t>Každá pohybová chvilka má svůj význam:</a:t>
            </a:r>
          </a:p>
          <a:p>
            <a:pPr lvl="1"/>
            <a:r>
              <a:rPr lang="cs-CZ" sz="2000" dirty="0"/>
              <a:t>obnova učební pozornosti </a:t>
            </a:r>
          </a:p>
          <a:p>
            <a:pPr lvl="1"/>
            <a:r>
              <a:rPr lang="cs-CZ" sz="2000" dirty="0"/>
              <a:t>regenerace psychických sil</a:t>
            </a:r>
          </a:p>
          <a:p>
            <a:pPr lvl="1"/>
            <a:r>
              <a:rPr lang="cs-CZ" sz="2000" dirty="0"/>
              <a:t>prostředek ke korekci držení těla – důsledek dlouhodobého sezení</a:t>
            </a:r>
          </a:p>
          <a:p>
            <a:pPr lvl="1"/>
            <a:r>
              <a:rPr lang="cs-CZ" sz="2000" dirty="0"/>
              <a:t>prostředek získání pozornosti na začátku aktivity</a:t>
            </a:r>
          </a:p>
          <a:p>
            <a:pPr lvl="1"/>
            <a:r>
              <a:rPr lang="cs-CZ" sz="2000" dirty="0"/>
              <a:t>rozcvičení na – např. pro psaní</a:t>
            </a:r>
          </a:p>
          <a:p>
            <a:pPr lvl="1"/>
            <a:r>
              <a:rPr lang="cs-CZ" sz="2000" dirty="0"/>
              <a:t>prostředek učení se, pochopení učiva z jiného oboru</a:t>
            </a:r>
          </a:p>
          <a:p>
            <a:pPr lvl="1"/>
            <a:r>
              <a:rPr lang="cs-CZ" sz="2000" dirty="0"/>
              <a:t>prostředek odpočinku – psychického i tělesného </a:t>
            </a:r>
          </a:p>
          <a:p>
            <a:pPr marL="457200" lvl="1" indent="0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dirty="0"/>
              <a:t>Nutnost respektování brzké unavitelnosti dětí – souvislost s udržením pozornosti</a:t>
            </a:r>
          </a:p>
        </p:txBody>
      </p:sp>
    </p:spTree>
    <p:extLst>
      <p:ext uri="{BB962C8B-B14F-4D97-AF65-F5344CB8AC3E}">
        <p14:creationId xmlns:p14="http://schemas.microsoft.com/office/powerpoint/2010/main" val="387035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5F05A7-FD20-4E30-A327-50306A20C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4905"/>
            <a:ext cx="10073524" cy="55264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000" b="1" dirty="0"/>
              <a:t>Spontánní pohybová aktivita:</a:t>
            </a:r>
          </a:p>
          <a:p>
            <a:r>
              <a:rPr lang="cs-CZ" sz="2000" dirty="0"/>
              <a:t>naplnění pohybové potřeby</a:t>
            </a:r>
          </a:p>
          <a:p>
            <a:r>
              <a:rPr lang="cs-CZ" sz="2000" dirty="0"/>
              <a:t>psychický </a:t>
            </a:r>
            <a:r>
              <a:rPr lang="cs-CZ" sz="2000" dirty="0" err="1"/>
              <a:t>relax</a:t>
            </a:r>
            <a:endParaRPr lang="cs-CZ" sz="2000" dirty="0"/>
          </a:p>
          <a:p>
            <a:r>
              <a:rPr lang="cs-CZ" sz="2000" dirty="0"/>
              <a:t>nutnost poskytnout dětem prostor na tuto aktivitu</a:t>
            </a:r>
          </a:p>
          <a:p>
            <a:r>
              <a:rPr lang="cs-CZ" sz="2000" dirty="0"/>
              <a:t>v současné době – přemíra organizace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Pohyb jako součást vyučování:</a:t>
            </a:r>
          </a:p>
          <a:p>
            <a:r>
              <a:rPr lang="cs-CZ" sz="2000" dirty="0"/>
              <a:t>pozornost dětí vyžaduje změnu polohy </a:t>
            </a:r>
          </a:p>
          <a:p>
            <a:r>
              <a:rPr lang="cs-CZ" sz="2000" dirty="0"/>
              <a:t>v rámci jiných předmětů a činností</a:t>
            </a:r>
          </a:p>
          <a:p>
            <a:r>
              <a:rPr lang="cs-CZ" sz="2000" dirty="0"/>
              <a:t>není nutné při všech předmětech sedět v lavicích</a:t>
            </a:r>
          </a:p>
          <a:p>
            <a:r>
              <a:rPr lang="cs-CZ" sz="2000" dirty="0"/>
              <a:t>práce ve skupinách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Pohyb jako metoda vyučování:</a:t>
            </a:r>
          </a:p>
          <a:p>
            <a:r>
              <a:rPr lang="cs-CZ" sz="2000" dirty="0"/>
              <a:t>v jiných předmětech</a:t>
            </a:r>
          </a:p>
          <a:p>
            <a:r>
              <a:rPr lang="cs-CZ" sz="2000" dirty="0"/>
              <a:t>pohyb podporuje paměťové učení – básničky, slovíčka</a:t>
            </a:r>
          </a:p>
          <a:p>
            <a:r>
              <a:rPr lang="cs-CZ" sz="2000" dirty="0"/>
              <a:t>pohybem lze vyjádřit mnoho věcí – geometrie, gramatika, počítání (skoky, dřepy)</a:t>
            </a:r>
          </a:p>
          <a:p>
            <a:r>
              <a:rPr lang="cs-CZ" sz="2000" dirty="0"/>
              <a:t>hudební výchova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18CFB4E-AD2D-4AEF-B7B7-06A05F164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563" y="1980596"/>
            <a:ext cx="4387214" cy="182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1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842471-AA8D-48AE-9561-7E57B65D8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35007"/>
            <a:ext cx="8919427" cy="56063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Tělovýchovné chvilky:</a:t>
            </a:r>
          </a:p>
          <a:p>
            <a:r>
              <a:rPr lang="cs-CZ" dirty="0"/>
              <a:t>neměla by narušit výuku</a:t>
            </a:r>
          </a:p>
          <a:p>
            <a:r>
              <a:rPr lang="cs-CZ" dirty="0"/>
              <a:t>pozor na prostor </a:t>
            </a:r>
          </a:p>
          <a:p>
            <a:r>
              <a:rPr lang="cs-CZ" dirty="0"/>
              <a:t>aktivizující:</a:t>
            </a:r>
          </a:p>
          <a:p>
            <a:pPr lvl="1"/>
            <a:r>
              <a:rPr lang="cs-CZ" dirty="0"/>
              <a:t>může být i v rámci ranního cvičení</a:t>
            </a:r>
          </a:p>
          <a:p>
            <a:pPr lvl="1"/>
            <a:r>
              <a:rPr lang="cs-CZ" dirty="0"/>
              <a:t>aktivace k další výuce  činnosti </a:t>
            </a:r>
          </a:p>
          <a:p>
            <a:pPr lvl="1"/>
            <a:r>
              <a:rPr lang="cs-CZ" dirty="0"/>
              <a:t>dechová cvičení, říkanka – rituál </a:t>
            </a:r>
          </a:p>
          <a:p>
            <a:r>
              <a:rPr lang="cs-CZ" dirty="0"/>
              <a:t>přípravná:</a:t>
            </a:r>
          </a:p>
          <a:p>
            <a:pPr lvl="1"/>
            <a:r>
              <a:rPr lang="cs-CZ" dirty="0"/>
              <a:t>vztah ke konkrétní dovednosti – psaní, kreslení</a:t>
            </a:r>
          </a:p>
          <a:p>
            <a:pPr lvl="1"/>
            <a:r>
              <a:rPr lang="cs-CZ" dirty="0"/>
              <a:t>rozcvičení ruky</a:t>
            </a:r>
          </a:p>
          <a:p>
            <a:r>
              <a:rPr lang="cs-CZ" dirty="0"/>
              <a:t>kompenzační:</a:t>
            </a:r>
          </a:p>
          <a:p>
            <a:pPr lvl="1"/>
            <a:r>
              <a:rPr lang="cs-CZ" dirty="0"/>
              <a:t>po dlouhodobém sezení v lavici</a:t>
            </a:r>
          </a:p>
          <a:p>
            <a:pPr lvl="1"/>
            <a:r>
              <a:rPr lang="cs-CZ" dirty="0"/>
              <a:t>vyrovnávací cviky</a:t>
            </a:r>
          </a:p>
          <a:p>
            <a:r>
              <a:rPr lang="cs-CZ" dirty="0"/>
              <a:t>relaxační:</a:t>
            </a:r>
          </a:p>
          <a:p>
            <a:pPr lvl="1"/>
            <a:r>
              <a:rPr lang="cs-CZ" dirty="0"/>
              <a:t>známky únavy, ztráta pozornosti, vyrušování </a:t>
            </a:r>
          </a:p>
          <a:p>
            <a:pPr marL="0" indent="0">
              <a:buNone/>
            </a:pPr>
            <a:r>
              <a:rPr lang="cs-CZ" b="1" dirty="0"/>
              <a:t>Ranní cvičení:</a:t>
            </a:r>
          </a:p>
          <a:p>
            <a:r>
              <a:rPr lang="cs-CZ" dirty="0"/>
              <a:t>ve školce ideální podmínky</a:t>
            </a:r>
          </a:p>
          <a:p>
            <a:r>
              <a:rPr lang="cs-CZ" dirty="0"/>
              <a:t>určitý rituál</a:t>
            </a:r>
          </a:p>
          <a:p>
            <a:r>
              <a:rPr lang="cs-CZ" dirty="0"/>
              <a:t>klidnější formy – dětská jóga – ideální Pozdrav slunci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49061AE-E896-4AFD-884F-5E67FDB8B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4650" y="3429000"/>
            <a:ext cx="3003258" cy="3003258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89AEBB74-F7C2-4DB9-84BC-3CF2BF185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794" y="507120"/>
            <a:ext cx="3083653" cy="269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6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C39C8-51C5-4DE1-9A72-F5F2336C8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3884"/>
            <a:ext cx="8596668" cy="701336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/>
              <a:t>Metodicko</a:t>
            </a:r>
            <a:r>
              <a:rPr lang="cs-CZ" b="1" dirty="0"/>
              <a:t> – organizační formy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A9535B-17B9-4CA2-8D94-4D2498C9F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49407"/>
            <a:ext cx="9833827" cy="469195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Hromadné formy </a:t>
            </a:r>
            <a:r>
              <a:rPr lang="cs-CZ" sz="2400" dirty="0"/>
              <a:t>– vedení všech dětí najednou </a:t>
            </a:r>
          </a:p>
          <a:p>
            <a:pPr lvl="1"/>
            <a:r>
              <a:rPr lang="cs-CZ" sz="2000" dirty="0"/>
              <a:t>pozitivum – činnost většinou bez prostojů, možnost rytmizace</a:t>
            </a:r>
          </a:p>
          <a:p>
            <a:pPr lvl="1"/>
            <a:r>
              <a:rPr lang="cs-CZ" sz="2000" dirty="0"/>
              <a:t>negativum – malý přehled o výkonech a předpokladech jednotlivců, těžší korekce chyb</a:t>
            </a:r>
          </a:p>
          <a:p>
            <a:pPr lvl="2"/>
            <a:r>
              <a:rPr lang="cs-CZ" sz="1800" dirty="0"/>
              <a:t>frontální – vedle sebe – čelem k učiteli </a:t>
            </a:r>
          </a:p>
          <a:p>
            <a:pPr lvl="2"/>
            <a:r>
              <a:rPr lang="cs-CZ" sz="1800" dirty="0"/>
              <a:t>proudové – za sebou, po kruhu, překážkové dráze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1529430-37B8-46D4-9337-F6C720458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33151" y="3861786"/>
            <a:ext cx="2898559" cy="289855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B721933-72EF-4CB0-BE0F-5BA86B6364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213" y="4493626"/>
            <a:ext cx="3133725" cy="14573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AAE0A3C3-6FA8-4A02-B481-CC79940BF1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385" y="4023816"/>
            <a:ext cx="2942282" cy="2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831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D36531-3E36-4297-87CA-92E6C8C55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70517"/>
            <a:ext cx="11014558" cy="60368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600" b="1" dirty="0"/>
              <a:t>Skupinové formy </a:t>
            </a:r>
            <a:endParaRPr lang="cs-CZ" sz="2600" dirty="0"/>
          </a:p>
          <a:p>
            <a:pPr lvl="1"/>
            <a:r>
              <a:rPr lang="cs-CZ" sz="2200" dirty="0"/>
              <a:t>interně homogenní skupiny – stejná úroveň - výhoda při nácviku nových dovedností</a:t>
            </a:r>
          </a:p>
          <a:p>
            <a:pPr lvl="1"/>
            <a:r>
              <a:rPr lang="cs-CZ" sz="2200" dirty="0"/>
              <a:t>vzájemně homogenní skupiny – srovnatelné – soutěže</a:t>
            </a:r>
          </a:p>
          <a:p>
            <a:pPr lvl="1"/>
            <a:r>
              <a:rPr lang="cs-CZ" sz="2200" b="1" dirty="0"/>
              <a:t>ve družstvech:</a:t>
            </a:r>
          </a:p>
          <a:p>
            <a:pPr lvl="2"/>
            <a:r>
              <a:rPr lang="cs-CZ" sz="1900" dirty="0"/>
              <a:t>se stejnými úkoly - zaměřené na kvalitu dovednosti</a:t>
            </a:r>
          </a:p>
          <a:p>
            <a:pPr lvl="2"/>
            <a:r>
              <a:rPr lang="cs-CZ" sz="1900" dirty="0"/>
              <a:t>se stejnými úkoly – zaměřené na rychlost – soutěže</a:t>
            </a:r>
          </a:p>
          <a:p>
            <a:pPr lvl="2"/>
            <a:r>
              <a:rPr lang="cs-CZ" sz="1900" dirty="0"/>
              <a:t>s různými úkoly na stejném nářadí – diferenciace úkolů</a:t>
            </a:r>
          </a:p>
          <a:p>
            <a:pPr lvl="2"/>
            <a:r>
              <a:rPr lang="cs-CZ" sz="1900" dirty="0"/>
              <a:t>na různém nářadí  </a:t>
            </a:r>
          </a:p>
          <a:p>
            <a:pPr lvl="2"/>
            <a:r>
              <a:rPr lang="cs-CZ" sz="1900" dirty="0"/>
              <a:t>s doplňkovými cvičeními – při velkém počtu ve družstvu </a:t>
            </a:r>
            <a:r>
              <a:rPr lang="cs-CZ" sz="1700" dirty="0"/>
              <a:t>(rovnováha na lavičce – ostatní </a:t>
            </a:r>
            <a:r>
              <a:rPr lang="cs-CZ" sz="1700" dirty="0" err="1"/>
              <a:t>dřepují</a:t>
            </a:r>
            <a:r>
              <a:rPr lang="cs-CZ" sz="1700" dirty="0"/>
              <a:t>)</a:t>
            </a:r>
          </a:p>
          <a:p>
            <a:pPr lvl="1"/>
            <a:r>
              <a:rPr lang="cs-CZ" sz="2200" b="1" dirty="0"/>
              <a:t>cvičení na stanovištích:</a:t>
            </a:r>
          </a:p>
          <a:p>
            <a:pPr lvl="2"/>
            <a:r>
              <a:rPr lang="cs-CZ" sz="1900" dirty="0"/>
              <a:t>malé skupiny – 2 – 4 děti</a:t>
            </a:r>
          </a:p>
          <a:p>
            <a:pPr lvl="2"/>
            <a:r>
              <a:rPr lang="cs-CZ" sz="1900" dirty="0"/>
              <a:t>stanoviště s různými úkoly</a:t>
            </a:r>
          </a:p>
          <a:p>
            <a:pPr lvl="2"/>
            <a:r>
              <a:rPr lang="cs-CZ" sz="1900" dirty="0"/>
              <a:t>střídání na povel učitele</a:t>
            </a:r>
          </a:p>
          <a:p>
            <a:pPr lvl="2"/>
            <a:r>
              <a:rPr lang="cs-CZ" sz="1900" dirty="0"/>
              <a:t>nová či obtížná činnost – nutná přítomnost učitele – dopomoc, záchrana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331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B2B818-F5B5-478B-B37C-6D035934B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0617"/>
            <a:ext cx="10251078" cy="5868140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/>
              <a:t>překážková dráha</a:t>
            </a:r>
          </a:p>
          <a:p>
            <a:pPr lvl="1"/>
            <a:r>
              <a:rPr lang="cs-CZ" sz="1900" dirty="0"/>
              <a:t>prostředek pro zvyšování zdatnosti (aerobní)</a:t>
            </a:r>
          </a:p>
          <a:p>
            <a:pPr lvl="1"/>
            <a:r>
              <a:rPr lang="cs-CZ" sz="1900" dirty="0"/>
              <a:t>proudová metoda </a:t>
            </a:r>
          </a:p>
          <a:p>
            <a:pPr lvl="1"/>
            <a:r>
              <a:rPr lang="cs-CZ" sz="1900" dirty="0"/>
              <a:t>postup mezi stanovišti po splnění úkolu</a:t>
            </a:r>
          </a:p>
          <a:p>
            <a:pPr lvl="1"/>
            <a:r>
              <a:rPr lang="cs-CZ" sz="1900" dirty="0"/>
              <a:t>může být zaměřena na nácvik a může obsahovat nároky na kvalitu</a:t>
            </a:r>
          </a:p>
          <a:p>
            <a:r>
              <a:rPr lang="cs-CZ" sz="2200" b="1" dirty="0"/>
              <a:t>kruhový trénink</a:t>
            </a:r>
          </a:p>
          <a:p>
            <a:pPr lvl="1"/>
            <a:r>
              <a:rPr lang="cs-CZ" sz="1900" dirty="0"/>
              <a:t>prostředek na zvyšování svalové zdatnosti</a:t>
            </a:r>
          </a:p>
          <a:p>
            <a:pPr lvl="1"/>
            <a:r>
              <a:rPr lang="cs-CZ" sz="1900" dirty="0"/>
              <a:t>vhodný pro starší děti</a:t>
            </a:r>
          </a:p>
          <a:p>
            <a:pPr lvl="1"/>
            <a:r>
              <a:rPr lang="cs-CZ" sz="1900" dirty="0"/>
              <a:t>je stanovený čas/odpočinek – děti postupují na signál </a:t>
            </a:r>
          </a:p>
          <a:p>
            <a:pPr lvl="1"/>
            <a:r>
              <a:rPr lang="cs-CZ" sz="1900" dirty="0"/>
              <a:t>je stanovený počet opakování – děti postupují samostatně po splnění počtu</a:t>
            </a:r>
          </a:p>
          <a:p>
            <a:pPr marL="457200" lvl="1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sz="2400" b="1" dirty="0"/>
              <a:t>Individuální formy</a:t>
            </a:r>
          </a:p>
          <a:p>
            <a:pPr marL="400050"/>
            <a:r>
              <a:rPr lang="cs-CZ" sz="1900" dirty="0"/>
              <a:t>málokdy se používá ve školní TV</a:t>
            </a:r>
          </a:p>
          <a:p>
            <a:pPr marL="400050"/>
            <a:r>
              <a:rPr lang="cs-CZ" sz="1900" dirty="0"/>
              <a:t>rehabilitace, sportovní trénink</a:t>
            </a:r>
          </a:p>
          <a:p>
            <a:pPr marL="400050"/>
            <a:r>
              <a:rPr lang="cs-CZ" sz="1900" dirty="0"/>
              <a:t>děti individuální přístup přijímají často odmítavě</a:t>
            </a:r>
          </a:p>
          <a:p>
            <a:pPr marL="400050"/>
            <a:r>
              <a:rPr lang="cs-CZ" sz="1900" dirty="0"/>
              <a:t>v TV formou individuální zpětné vazby a korekce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14654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</TotalTime>
  <Words>1307</Words>
  <Application>Microsoft Office PowerPoint</Application>
  <PresentationFormat>Širokoúhlá obrazovka</PresentationFormat>
  <Paragraphs>246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Fazeta</vt:lpstr>
      <vt:lpstr>Didaktika tělesné výchovy 4</vt:lpstr>
      <vt:lpstr>Prezentace aplikace PowerPoint</vt:lpstr>
      <vt:lpstr>Organizační formy v TV</vt:lpstr>
      <vt:lpstr>Pohyb v režimu vyučování</vt:lpstr>
      <vt:lpstr>Prezentace aplikace PowerPoint</vt:lpstr>
      <vt:lpstr>Prezentace aplikace PowerPoint</vt:lpstr>
      <vt:lpstr>Metodicko – organizační formy</vt:lpstr>
      <vt:lpstr>Prezentace aplikace PowerPoint</vt:lpstr>
      <vt:lpstr>Prezentace aplikace PowerPoint</vt:lpstr>
      <vt:lpstr>Jednotka tělesné výchovy</vt:lpstr>
      <vt:lpstr>Čím se hodina TV liší od ostatních?</vt:lpstr>
      <vt:lpstr>Dělení jednotky a posloupnost</vt:lpstr>
      <vt:lpstr>Členění jednotky TV</vt:lpstr>
      <vt:lpstr>Prezentace aplikace PowerPoint</vt:lpstr>
      <vt:lpstr>Prezentace aplikace PowerPoint</vt:lpstr>
      <vt:lpstr>Písemná příprava jednotky</vt:lpstr>
      <vt:lpstr>Zajištění bezpečnosti</vt:lpstr>
      <vt:lpstr>Děkuji za pozornost a budu se těšit na příště.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4</dc:title>
  <dc:creator>Lenka Doležalová</dc:creator>
  <cp:lastModifiedBy>Lenka Doležalová</cp:lastModifiedBy>
  <cp:revision>33</cp:revision>
  <dcterms:created xsi:type="dcterms:W3CDTF">2021-10-17T09:17:25Z</dcterms:created>
  <dcterms:modified xsi:type="dcterms:W3CDTF">2021-10-19T09:40:24Z</dcterms:modified>
</cp:coreProperties>
</file>