
<file path=[Content_Types].xml><?xml version="1.0" encoding="utf-8"?>
<Types xmlns="http://schemas.openxmlformats.org/package/2006/content-types">
  <Default Extension="emf" ContentType="image/x-emf"/>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p:sldMasterIdLst>
    <p:sldMasterId id="2147483648" r:id="rId1"/>
  </p:sldMasterIdLst>
  <p:notesMasterIdLst>
    <p:notesMasterId r:id="rId14"/>
  </p:notesMasterIdLst>
  <p:handoutMasterIdLst>
    <p:handoutMasterId r:id="rId15"/>
  </p:handoutMasterIdLst>
  <p:sldIdLst>
    <p:sldId id="308" r:id="rId2"/>
    <p:sldId id="312" r:id="rId3"/>
    <p:sldId id="364" r:id="rId4"/>
    <p:sldId id="365" r:id="rId5"/>
    <p:sldId id="373" r:id="rId6"/>
    <p:sldId id="374" r:id="rId7"/>
    <p:sldId id="375" r:id="rId8"/>
    <p:sldId id="366" r:id="rId9"/>
    <p:sldId id="377" r:id="rId10"/>
    <p:sldId id="376" r:id="rId11"/>
    <p:sldId id="378" r:id="rId12"/>
    <p:sldId id="322" r:id="rId13"/>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B620"/>
    <a:srgbClr val="82C11C"/>
    <a:srgbClr val="5948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E2CD"/>
          </a:solidFill>
        </a:fill>
      </a:tcStyle>
    </a:wholeTbl>
    <a:band2H>
      <a:tcTxStyle/>
      <a:tcStyle>
        <a:tcBdr/>
        <a:fill>
          <a:solidFill>
            <a:srgbClr val="FF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DE"/>
          </a:solidFill>
        </a:fill>
      </a:tcStyle>
    </a:wholeTbl>
    <a:band2H>
      <a:tcTxStyle/>
      <a:tcStyle>
        <a:tcBdr/>
        <a:fill>
          <a:solidFill>
            <a:srgbClr val="EBEE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FFCD"/>
          </a:solidFill>
        </a:fill>
      </a:tcStyle>
    </a:wholeTbl>
    <a:band2H>
      <a:tcTxStyle/>
      <a:tcStyle>
        <a:tcBdr/>
        <a:fill>
          <a:solidFill>
            <a:srgbClr val="FCFF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54" autoAdjust="0"/>
    <p:restoredTop sz="50759" autoAdjust="0"/>
  </p:normalViewPr>
  <p:slideViewPr>
    <p:cSldViewPr snapToGrid="0" snapToObjects="1">
      <p:cViewPr varScale="1">
        <p:scale>
          <a:sx n="106" d="100"/>
          <a:sy n="106" d="100"/>
        </p:scale>
        <p:origin x="3282" y="102"/>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86" d="100"/>
          <a:sy n="86" d="100"/>
        </p:scale>
        <p:origin x="2720"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1C68B45-3651-144C-9B42-ECFFE315109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Z"/>
          </a:p>
        </p:txBody>
      </p:sp>
      <p:sp>
        <p:nvSpPr>
          <p:cNvPr id="3" name="Date Placeholder 2">
            <a:extLst>
              <a:ext uri="{FF2B5EF4-FFF2-40B4-BE49-F238E27FC236}">
                <a16:creationId xmlns:a16="http://schemas.microsoft.com/office/drawing/2014/main" id="{D8957582-AB2F-6945-BF77-BD7DE7B090C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AB667F0-AAF2-1C40-8CBB-C161C73BDB1E}" type="datetimeFigureOut">
              <a:rPr lang="en-CZ" smtClean="0"/>
              <a:t>06/19/2024</a:t>
            </a:fld>
            <a:endParaRPr lang="en-CZ"/>
          </a:p>
        </p:txBody>
      </p:sp>
      <p:sp>
        <p:nvSpPr>
          <p:cNvPr id="4" name="Footer Placeholder 3">
            <a:extLst>
              <a:ext uri="{FF2B5EF4-FFF2-40B4-BE49-F238E27FC236}">
                <a16:creationId xmlns:a16="http://schemas.microsoft.com/office/drawing/2014/main" id="{7E24A7D9-EF62-3A47-86DF-C907FD53C55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Z"/>
          </a:p>
        </p:txBody>
      </p:sp>
      <p:sp>
        <p:nvSpPr>
          <p:cNvPr id="5" name="Slide Number Placeholder 4">
            <a:extLst>
              <a:ext uri="{FF2B5EF4-FFF2-40B4-BE49-F238E27FC236}">
                <a16:creationId xmlns:a16="http://schemas.microsoft.com/office/drawing/2014/main" id="{26BA8DF4-B159-1F45-A0BE-816E4D0C71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F7A96C-A851-C743-AA2E-E27D6B4FD2D8}" type="slidenum">
              <a:rPr lang="en-CZ" smtClean="0"/>
              <a:t>‹#›</a:t>
            </a:fld>
            <a:endParaRPr lang="en-CZ"/>
          </a:p>
        </p:txBody>
      </p:sp>
    </p:spTree>
    <p:extLst>
      <p:ext uri="{BB962C8B-B14F-4D97-AF65-F5344CB8AC3E}">
        <p14:creationId xmlns:p14="http://schemas.microsoft.com/office/powerpoint/2010/main" val="24018718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6" name="Shape 106"/>
          <p:cNvSpPr>
            <a:spLocks noGrp="1" noRot="1" noChangeAspect="1"/>
          </p:cNvSpPr>
          <p:nvPr>
            <p:ph type="sldImg"/>
          </p:nvPr>
        </p:nvSpPr>
        <p:spPr>
          <a:xfrm>
            <a:off x="1143000" y="685800"/>
            <a:ext cx="4572000" cy="3429000"/>
          </a:xfrm>
          <a:prstGeom prst="rect">
            <a:avLst/>
          </a:prstGeom>
        </p:spPr>
        <p:txBody>
          <a:bodyPr/>
          <a:lstStyle/>
          <a:p>
            <a:endParaRPr/>
          </a:p>
        </p:txBody>
      </p:sp>
      <p:sp>
        <p:nvSpPr>
          <p:cNvPr id="107" name="Shape 10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643686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dirty="0"/>
              <a:t>Aktivum A:</a:t>
            </a:r>
          </a:p>
          <a:p>
            <a:endParaRPr lang="cs-CZ" dirty="0"/>
          </a:p>
          <a:p>
            <a:r>
              <a:rPr lang="cs-CZ" dirty="0"/>
              <a:t>    Očekávaný výnos: 5%</a:t>
            </a:r>
          </a:p>
          <a:p>
            <a:r>
              <a:rPr lang="cs-CZ" dirty="0"/>
              <a:t>    Volatilita: 20%</a:t>
            </a:r>
          </a:p>
          <a:p>
            <a:r>
              <a:rPr lang="cs-CZ" dirty="0"/>
              <a:t>    Rozdělení výnosů aktiva A je zobrazeno modře. Šířka křivky odráží volatilitu, a tedy kolísání výnosů kolem střední hodnoty 5%5%.</a:t>
            </a:r>
          </a:p>
          <a:p>
            <a:endParaRPr lang="cs-CZ" dirty="0"/>
          </a:p>
          <a:p>
            <a:r>
              <a:rPr lang="cs-CZ" dirty="0"/>
              <a:t>Aktivum B:</a:t>
            </a:r>
          </a:p>
          <a:p>
            <a:endParaRPr lang="cs-CZ" dirty="0"/>
          </a:p>
          <a:p>
            <a:r>
              <a:rPr lang="cs-CZ" dirty="0"/>
              <a:t>    Očekávaný výnos: 7%</a:t>
            </a:r>
          </a:p>
          <a:p>
            <a:r>
              <a:rPr lang="cs-CZ" dirty="0"/>
              <a:t>    Volatilita: 25%</a:t>
            </a:r>
          </a:p>
          <a:p>
            <a:r>
              <a:rPr lang="cs-CZ" dirty="0"/>
              <a:t>    Rozdělení výnosů aktiva B je zobrazeno oranžově. Je širší než rozdělení aktiva A, což znamená větší volatilitu a tím i vyšší riziko.</a:t>
            </a:r>
          </a:p>
          <a:p>
            <a:endParaRPr lang="cs-CZ" dirty="0"/>
          </a:p>
          <a:p>
            <a:r>
              <a:rPr lang="cs-CZ" dirty="0"/>
              <a:t>Portfolio:</a:t>
            </a:r>
          </a:p>
          <a:p>
            <a:endParaRPr lang="cs-CZ" dirty="0"/>
          </a:p>
          <a:p>
            <a:r>
              <a:rPr lang="cs-CZ" dirty="0"/>
              <a:t>    Očekávaný výnos: 6% (průměrný vážený výnos z aktiv A </a:t>
            </a:r>
            <a:r>
              <a:rPr lang="cs-CZ" dirty="0" err="1"/>
              <a:t>a</a:t>
            </a:r>
            <a:r>
              <a:rPr lang="cs-CZ" dirty="0"/>
              <a:t> B, kde každé má 50% podíl v portfoliu)</a:t>
            </a:r>
          </a:p>
          <a:p>
            <a:r>
              <a:rPr lang="cs-CZ" dirty="0"/>
              <a:t>    Volatilita: 19.2% (vypočteno s ohledem na korelaci mezi aktivy)</a:t>
            </a:r>
          </a:p>
          <a:p>
            <a:r>
              <a:rPr lang="cs-CZ" dirty="0"/>
              <a:t>    Rozdělení výnosů portfolia je zobrazeno zeleně. Kombinací obou aktiv s korelací 0.5 jsme získali rozdělení, které je užší než u jednotlivého aktiva B, což znamená nižší volatilitu než nejrizikovějšího aktiva v portfoliu.</a:t>
            </a:r>
          </a:p>
        </p:txBody>
      </p:sp>
    </p:spTree>
    <p:extLst>
      <p:ext uri="{BB962C8B-B14F-4D97-AF65-F5344CB8AC3E}">
        <p14:creationId xmlns:p14="http://schemas.microsoft.com/office/powerpoint/2010/main" val="964348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Tento koncept </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diverzifice</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portfolia se jednoduše snaží rozdělit investice mezi různá aktiva, aby se minimalizovalo riziko spojené s jedním konkrétním aktivem. Pokud máme všechna vejce v jednom košíku a ten spadne, ztrácíme vše. Rozložením našich investic mezi akcie, dluhopisy, nemovitosti a jiné druhy aktiv můžeme snížit dopad negativních událostí na jedno konkrétní aktivum na celkovou hodnotu našeho portfolia.</a:t>
            </a:r>
          </a:p>
          <a:p>
            <a:pPr>
              <a:lnSpc>
                <a:spcPct val="107000"/>
              </a:lnSpc>
              <a:spcAft>
                <a:spcPts val="800"/>
              </a:spcAft>
            </a:pPr>
            <a:endParaRPr lang="cs-CZ"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Historicky bylo prokázáno, že diverzifikovaná portfolia mají tendenci vykazovat nižší volatilitu než portfolia koncentrovaná do jednoho aktiva nebo odvětví. Volatilita, což je měřítko kolísání hodnoty investic, je jedním z hlavních rizik, kterým investoři čelí. Když je portfolio diverzifikované, pokles jedné investice může být vyrovnán růstem jiné, což vede ke stabilnějším výnosům v průběhu času.</a:t>
            </a:r>
          </a:p>
          <a:p>
            <a:pPr>
              <a:lnSpc>
                <a:spcPct val="107000"/>
              </a:lnSpc>
              <a:spcAft>
                <a:spcPts val="800"/>
              </a:spcAft>
            </a:pPr>
            <a:endParaRPr lang="cs-CZ"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Diverzifikace však není jen o snížení rizika. Je to také způsob, jak maximalizovat příležitosti pro růst. Investováním do různých druhů aktiv můžeme využít různé ekonomické cykly a tržní podmínky. Například, když akciový trh klesá, dluhopisy mohou nabízet stabilnější výnosy. Naopak, když akcie rostou, mohou nám poskytovat vysoké výnosy, které bychom jinak nevyužili, pokud bychom investovali pouze do bezpečných dluhopisů.</a:t>
            </a:r>
          </a:p>
          <a:p>
            <a:pPr>
              <a:lnSpc>
                <a:spcPct val="107000"/>
              </a:lnSpc>
              <a:spcAft>
                <a:spcPts val="800"/>
              </a:spcAft>
            </a:pPr>
            <a:endParaRPr lang="cs-CZ"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Nyní se zaměřme na praktické aspekty diverzifikace. Jaké typy aktiv bychom měli zahrnout do našeho portfolia? Kromě tradičních investic, jako jsou akcie a dluhopisy, bychom měli zvážit i alternativní investice. Ty mohou zahrnovat nemovitosti, komodity nebo dokonce kryptoměny. Každý z těchto typů aktiv má své vlastní rizika a výhody, a jejich zahrnutí do portfolia může přispět k jeho celkové stabilitě a růstu.</a:t>
            </a:r>
          </a:p>
          <a:p>
            <a:pPr>
              <a:lnSpc>
                <a:spcPct val="107000"/>
              </a:lnSpc>
              <a:spcAft>
                <a:spcPts val="800"/>
              </a:spcAft>
            </a:pPr>
            <a:endParaRPr lang="cs-CZ"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Je důležité si uvědomit, že diverzifikace není statický proces. Jak se mění trhy a naše finanční situace, měli bychom pravidelně revidovat a upravovat naše investiční strategie. </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Rebalancování</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portfolia, což je proces úpravy váhy různých aktiv, je klíčové pro udržení správné úrovně diverzifikace a maximalizaci našich investičních cílů.</a:t>
            </a:r>
          </a:p>
          <a:p>
            <a:pPr>
              <a:lnSpc>
                <a:spcPct val="107000"/>
              </a:lnSpc>
              <a:spcAft>
                <a:spcPts val="800"/>
              </a:spcAft>
            </a:pPr>
            <a:endParaRPr lang="cs-CZ"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Diverzifikace by měla také zohledňovat geografickou rozmanitost. Investování pouze do domácího trhu může znamenat ztrátu příležitostí nabízených zahraničními trhy. Rozložení investic mezi různé regiony a ekonomiky může poskytnout další úroveň ochrany a příležitostí. V globalizovaném světě mohou být zahraniční investice klíčem k využití nových a rostoucích trhů.</a:t>
            </a:r>
          </a:p>
          <a:p>
            <a:endParaRPr lang="cs-CZ" dirty="0"/>
          </a:p>
        </p:txBody>
      </p:sp>
    </p:spTree>
    <p:extLst>
      <p:ext uri="{BB962C8B-B14F-4D97-AF65-F5344CB8AC3E}">
        <p14:creationId xmlns:p14="http://schemas.microsoft.com/office/powerpoint/2010/main" val="1965570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a:p>
        </p:txBody>
      </p:sp>
    </p:spTree>
    <p:extLst>
      <p:ext uri="{BB962C8B-B14F-4D97-AF65-F5344CB8AC3E}">
        <p14:creationId xmlns:p14="http://schemas.microsoft.com/office/powerpoint/2010/main" val="392683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a:lnSpc>
                <a:spcPct val="115000"/>
              </a:lnSpc>
              <a:spcAft>
                <a:spcPts val="1000"/>
              </a:spcAft>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Rizika ve finančnictví jsou mnohem širším a složitějším pojmem než ve všeobecné řeči. Ve finančním světě se riziko týká nejistoty ohledně budoucích výnosů z investic. Když provádíme investici, očekáváme určitou návratnost, která je definována jako výnos. Tento očekávaný výnos však nemusí být zaručený, protože je spojen s různými riziky, která mohou ovlivnit jeho skutečnou hodnotu.</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Jedním z klíčových aspektů rizika je, že skutečný výnos, který obdržíme, může být nejen nižší, ale i vyšší než náš původní odhad. Tato nejistota vytváří dynamiku, kde riziko neznamená pouze negativní výsledek, ale zahrnuje i potenciální příležitosti pro dosažení vyšších zisků. V tomto smyslu můžeme říci, že riziko je dvousečný meč - může nám způsobit ztráty, ale také nám může přinést nečekané zisky.</a:t>
            </a:r>
          </a:p>
          <a:p>
            <a:pPr>
              <a:lnSpc>
                <a:spcPct val="115000"/>
              </a:lnSpc>
              <a:spcAft>
                <a:spcPts val="1000"/>
              </a:spcAft>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Rizika ve finančnictví jsou nedílnou součástí rozhodovacích procesů a mohou mít zásadní dopad na výsledky podnikání a investic. Je důležité si uvědomit, že rizika posuzujeme z různých pozic, což ovlivňuje jejich vnímání a důležitost. Zatímco ředitel společnosti a investor mohou mít společný zájem na úspěchu firmy, jejich pohled na rizika se výrazně liší.</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Ředitel společnosti se musí soustředit na celkový chod podniku a jeho dlouhodobou udržitelnost. Pro něj mohou být klíčová výrobní rizika, jako je neschopnost vyrobit zboží v předpokládaném množství a kvalitě. Tento druh rizika může vést ke ztrátě důležitých trhů a poklesu tržeb, což může mít devastující dopad na finanční stabilitu společnosti. Ředitel se také musí zabývat riziky spojenými s provozem, řízením lidských zdrojů, dodavatelskými řetězci a regulatorními změnami.</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Na druhé straně, investor, který investoval do akcií společnosti, se soustředí především na cenu akcií. Pro něj je riziko spojené s tržními výkyvy a faktory, které nemůže přímo ovlivnit. Tržní riziko zahrnuje kolísání cen akcií v důsledku ekonomických podmínek, změn v průmyslovém odvětví, firemních výkonů a dalších vlivů, které mohou způsobit nárůst nebo pokles hodnoty investice. Investor se tedy musí orientovat na analýzu tržních trendů, finanční zdraví společnosti a další makroekonomické ukazatele, které mohou ovlivnit jeho investici.</a:t>
            </a:r>
          </a:p>
          <a:p>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V dalším se zaměříme pouze na posuzování rizik z pozice investora. Investoři čelí několika hlavním typům rizik, mezi které patří tržní riziko, kreditní riziko, likviditní riziko a riziko inflace. Tržní riziko, jak již bylo zmíněno, zahrnuje kolísání cen akcií a další finanční nástroje v důsledku změn na trzích. Kreditní riziko se týká možnosti, že emitent dluhového nástroje nesplní své závazky, což může vést ke ztrátě investovaného kapitálu. Likviditní riziko se vztahuje na obtížnost prodat investici za její aktuální tržní cenu, což může vést k nutnosti prodat za nižší cenu a realizovat ztrátu. Riziko inflace představuje hrozbu, že růst cen sníží reálnou hodnotu výnosů z investice.</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endParaRPr lang="cs-CZ" dirty="0"/>
          </a:p>
        </p:txBody>
      </p:sp>
    </p:spTree>
    <p:extLst>
      <p:ext uri="{BB962C8B-B14F-4D97-AF65-F5344CB8AC3E}">
        <p14:creationId xmlns:p14="http://schemas.microsoft.com/office/powerpoint/2010/main" val="327621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sz="1800" dirty="0">
                <a:effectLst/>
                <a:latin typeface="Cambria" panose="02040503050406030204" pitchFamily="18" charset="0"/>
                <a:ea typeface="MS Mincho" panose="02020609040205080304" pitchFamily="49" charset="-128"/>
                <a:cs typeface="Times New Roman" panose="02020603050405020304" pitchFamily="18" charset="0"/>
              </a:rPr>
              <a:t>Rizika ve finančnictví představují významný aspekt, který ovlivňuje stabilitu a výkonnost podniků. Tato rizika jsou způsobena specifickými rizikovými faktory, což jsou události nebo podmínky, které mohou mít přímý dopad na finanční ukazatele, jako je cena akcií. Rizikové faktory mohou mít různý dosah - některé ovlivňují pouze konkrétní podnik, jiné mohou mít širší dopad na celý sektor a ty nejrozsáhlejší mohou mít dokonce globální dosah.</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Začněme s příklady rizikových faktorů, které ovlivňují konkrétní podnik. Jedním z takových příkladů je situace, kdy realizovaný projekt nevychází podle původních předpokladů. Může se jednat o chyby v plánování, zpoždění v realizaci nebo o vyšší náklady, než bylo původně odhadováno. Tyto faktory mohou způsobit finanční ztráty a snížit hodnotu akcií podniku. </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Další úroveň rizikových faktorů se týká konkurence na trhu. Pokud je konkurence vyšší, než se očekávalo, může to negativně ovlivnit tržby a ziskovost podniku. Například uvedení nového produktu konkurencí může snížit prodeje stávajících produktů podniku a tím ohrozit jeho finanční stabilitu.</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Rizikové faktory však mohou mít i širší dopad na celý sektor. Jedním z příkladů je změna legislativy, která může ovlivnit všechny podniky v daném sektoru. Například zavedení nové regulace v energetickém sektoru může zvýšit náklady na výrobu energie a tím snížit zisky všech energetických společností. Podobně může vývoj v technologiích nebo změny v poptávce ovlivnit celé odvětví a vést k významným finančním rizikům.</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Nejrozsáhlejší rizikové faktory mají globální dosah a mohou ovlivnit finanční trhy po celém světě. Patří sem makroekonomické faktory, jako je inflace, úrokové sazby nebo měnové kurzy (FX). Například vysoká inflace může snížit kupní sílu spotřebitelů a snížit poptávku po produktech a službách. Zvýšení úrokových sazeb může zvýšit náklady na půjčky a negativně ovlivnit investice. Změny v měnových kurzech mohou ovlivnit hodnotu mezinárodních transakcí a způsobit ztráty pro podniky, které obchodují na zahraničních trzích.</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Důležité je si uvědomit, že rizikové faktory jsou často vzájemně propojené a mohou se navzájem ovlivňovat. Například změna legislativy může být důsledkem makroekonomických faktorů, jako je ekonomická recese. Proto je nezbytné, aby podniky a investoři byli připraveni na různé scénáře a měli strategie pro řízení rizik.</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endParaRPr lang="cs-CZ" dirty="0"/>
          </a:p>
        </p:txBody>
      </p:sp>
    </p:spTree>
    <p:extLst>
      <p:ext uri="{BB962C8B-B14F-4D97-AF65-F5344CB8AC3E}">
        <p14:creationId xmlns:p14="http://schemas.microsoft.com/office/powerpoint/2010/main" val="67659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rtl="0">
              <a:spcBef>
                <a:spcPts val="0"/>
              </a:spcBef>
              <a:spcAft>
                <a:spcPts val="0"/>
              </a:spcAft>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V oblasti finančnictví často diskutujeme o různých typech rizik spojených s investicemi. Jedním z klíčových konceptů, který se v tomto kontextu objevuje, je bezrizikový výnos. Ale můžeme se opravdu ptát, zda existuje výnos, který není spojen s žádným rizikem? Hledání takového výnosu nás přivádí k investicím, které nejsou ovlivněny různými rizikovými faktory, jako jsou tržní riziko, kreditní riziko nebo riziko likvidity.</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Skutečně, existují investice, které se považují za téměř bezrizikové. Typickým příkladem jsou státní dluhové cenné papíry, jako jsou pokladniční poukázky nebo státní dluhopisy. Tyto nástroje jsou vydávány vládou a jsou považovány za velmi bezpečné, protože pravděpodobnost, že vláda nesplní své závazky, je velmi nízká. Rizika spojená s těmito investicemi jsou tedy velmi omezená, což činí jejich výnosy téměř bezrizikovými.</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Je však důležité dodat, že i u těchto bezrizikových investic je nutné splnit určité podmínky. Klíčovou podmínkou je, aby tyto cenné papíry byly denominovány v domácí měně investora, nikoliv v cizí měně. Pokud by byly denominovány v cizí měně, přichází do hry měnové riziko, které může podstatně zvýšit celkové riziko investice. Měnové riziko spočívá v tom, že hodnota měny, ve které je investice denominována, může kolísat vůči hodnotě domácí měny investora. Tím by se výnos z investice mohl stát velmi nejistým.</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Ve finanční teorii zavádíme pojem bezrizikového výnosu, který slouží jako jakýsi etalon pro měření a posuzování výnosnosti různých investic. Bezrizikový výnos je často používán jako základní srovnávací měřítko, které nám umožňuje hodnotit, jaká přidaná hodnota (nebo dodatečné riziko) je spojena s jinými typy investic. Například, když analyzujeme výnosy z akcií nebo korporátních dluhopisů, porovnáváme je s bezrizikovým výnosem, abychom zjistili, zda dodatečný výnos z těchto investic ospravedlňuje přijaté riziko.</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Bezrizikový výnos je tedy zásadní koncept, který pomáhá investorům a finančním analytikům provádět informovaná rozhodnutí. Použití bezrizikového výnosu jako referenčního bodu nám umožňuje lépe porozumět rizikům a výnosům spojeným s různými investičními příležitostmi. Ačkoli v praxi neexistuje absolutně bezriziková investice, státní dluhové cenné papíry v domácí měně se této ideální představě velmi přibližují.</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Závěrem lze říci, že pochopení konceptu bezrizikového výnosu je klíčové pro každého, kdo se pohybuje ve světě investic. Tento koncept nám poskytuje cenný nástroj pro hodnocení a řízení rizik, což je nezbytné pro úspěšné investování v dnešním komplexním finančním prostředí. Bezrizikový výnos nám umožňuje lépe porozumět tomu, jak různé investice mohou ovlivnit naši celkovou finanční situaci a jak můžeme optimalizovat náš investiční portfoliový mix s ohledem na naše individuální rizikové preference a investiční cíle.</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endParaRPr lang="cs-CZ" dirty="0"/>
          </a:p>
        </p:txBody>
      </p:sp>
    </p:spTree>
    <p:extLst>
      <p:ext uri="{BB962C8B-B14F-4D97-AF65-F5344CB8AC3E}">
        <p14:creationId xmlns:p14="http://schemas.microsoft.com/office/powerpoint/2010/main" val="2173357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sz="1800" dirty="0">
                <a:effectLst/>
                <a:latin typeface="Cambria" panose="02040503050406030204" pitchFamily="18" charset="0"/>
                <a:ea typeface="MS Mincho" panose="02020609040205080304" pitchFamily="49" charset="-128"/>
                <a:cs typeface="Times New Roman" panose="02020603050405020304" pitchFamily="18" charset="0"/>
              </a:rPr>
              <a:t>Srovnání rizik dvou investic je klíčovým krokem v investičním rozhodování, který umožňuje investorům lépe porozumět potenciálním výnosům a rizikům spojeným s jejich investicemi. Očekávaný výnos každé investice můžeme považovat za náhodnou veličinu, která má určité pravděpodobnostní rozložení. To znamená, že každý výnos, přesněji výnos z určitého intervalu, má svou specifickou pravděpodobnost.</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V praxi se pro modelování výnosů investic často používá normální rozdělení. Normální rozdělení je pravděpodobnostní rozložení, které je charakterizováno svou střední hodnotou a standardní odchylkou. Střední hodnota tohoto rozdělení představuje očekávaný výnos investice, zatímco standardní odchylka je mírou rizika spojeného s touto investicí. V tomto kontextu platí, že čím vyšší je standardní odchylka, tím vyšší je riziko investice, protože výnosy jsou více rozptýlené kolem střední hodnoty.</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Při srovnávání rizik dvou investic je tedy důležité porovnat nejen jejich očekávané výnosy, ale také standardní odchylky těchto výnosů. Pokud například máme dvě investice, z nichž jedna má vyšší očekávaný výnos než druhá, ale také vyšší standardní odchylku, znamená to, že první investice nese vyšší riziko. Z pohledu investora je pak třeba zvážit, zda je tento vyšší očekávaný výnos dostatečnou kompenzací za přijetí vyššího rizika.</a:t>
            </a:r>
            <a:endParaRPr lang="cs-CZ" dirty="0"/>
          </a:p>
        </p:txBody>
      </p:sp>
    </p:spTree>
    <p:extLst>
      <p:ext uri="{BB962C8B-B14F-4D97-AF65-F5344CB8AC3E}">
        <p14:creationId xmlns:p14="http://schemas.microsoft.com/office/powerpoint/2010/main" val="1407544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Zde je graf pravděpodobnostního rozložení očekávaného výnosu.</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Střed grafu je umístěn na hodnotě 5 %, což je očekávaný výnos tohoto aktiva. Tento bod představuje nejpravděpodobnější hodnotu výnosu za dané období, kolem které se výnosy budou pohybovat.</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Rozložení kolem očekávaného výnosu ukazuje, jak jsou výnosy rozptýleny kolem této střední hodnoty. Šířka tohoto rozložení je určena volatilitou, která je v tomto případě 20 %. Vyšší volatilita by vedla k širšímu rozložení, což indikuje větší rozptyl možných výnosů.</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Svislá osa představuje hustotu pravděpodobnosti, která ukazuje, jak pravděpodobné jsou různé hodnoty výnosu. Vyšší hodnoty hustoty znamenají vyšší pravděpodobnost, že výnos spadne do určitého rozsahu.</a:t>
            </a:r>
          </a:p>
          <a:p>
            <a:endParaRPr lang="cs-CZ" dirty="0"/>
          </a:p>
        </p:txBody>
      </p:sp>
    </p:spTree>
    <p:extLst>
      <p:ext uri="{BB962C8B-B14F-4D97-AF65-F5344CB8AC3E}">
        <p14:creationId xmlns:p14="http://schemas.microsoft.com/office/powerpoint/2010/main" val="3160221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Pokud máme dvě aktiva A </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a</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B s normálním pravděpodobnostním rozložením, můžeme zkoumat, jak kombinace těchto aktiv v portfoliu ovlivní celkové riziko a výnos portfolia.</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Očekávaný výnos portfolia složeného z aktiv A </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a</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B je vážený průměr jejich očekávaných výnosů – viz první vzorec.</a:t>
            </a:r>
          </a:p>
          <a:p>
            <a:pPr>
              <a:lnSpc>
                <a:spcPct val="107000"/>
              </a:lnSpc>
              <a:spcAft>
                <a:spcPts val="800"/>
              </a:spcAft>
            </a:pPr>
            <a:endParaRPr lang="cs-CZ"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Riziko portfolia (volatilita) je popsána druhým vzorcem. Je vidět, že celková volatilita portfolia není pouhým váženým průměrem volatilit jednotlivých aktiv. Vliv má i korelace mezi těmito aktivy – viz třetí člen vzorce. Korelace je zde označena jako ro A B. Rozbor vlivu korelace si uvedeme dále.</a:t>
            </a:r>
          </a:p>
        </p:txBody>
      </p:sp>
    </p:spTree>
    <p:extLst>
      <p:ext uri="{BB962C8B-B14F-4D97-AF65-F5344CB8AC3E}">
        <p14:creationId xmlns:p14="http://schemas.microsoft.com/office/powerpoint/2010/main" val="3335897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V předchozím slidu jsme si definovali korelaci. Podívejme se na následující případy:</a:t>
            </a:r>
          </a:p>
          <a:p>
            <a:pPr>
              <a:lnSpc>
                <a:spcPct val="107000"/>
              </a:lnSpc>
              <a:spcAft>
                <a:spcPts val="800"/>
              </a:spcAft>
            </a:pPr>
            <a:endParaRPr lang="cs-CZ"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Perfektní pozitivní korelace (ρ=1): Pokud aktiva A </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a</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B mají perfektní pozitivní korelaci, znamená to, že se pohybují ve stejném směru ve stejný čas. V tomto případě nelze dosáhnout diversifikace rizika, protože volatilita portfolia bude pouze váženým průměrem volatilit jednotlivých aktiv.</a:t>
            </a:r>
          </a:p>
          <a:p>
            <a:pPr>
              <a:lnSpc>
                <a:spcPct val="107000"/>
              </a:lnSpc>
              <a:spcAft>
                <a:spcPts val="800"/>
              </a:spcAft>
            </a:pPr>
            <a:endParaRPr lang="cs-CZ"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Perfektní negativní korelace (ρ=−1): Pokud mají aktiva perfektní negativní korelaci, pohybují se přesně opačně. Toto poskytuje maximální příležitost pro diversifikaci rizika. V ideálním případě by kombinace těchto aktiv mohla vést k portfoliu s velmi nízkou volatilitou, nebo dokonce k portfoliu bez rizika, pokud jsou váhy správně nastaveny.</a:t>
            </a:r>
          </a:p>
          <a:p>
            <a:pPr>
              <a:lnSpc>
                <a:spcPct val="107000"/>
              </a:lnSpc>
              <a:spcAft>
                <a:spcPts val="800"/>
              </a:spcAft>
            </a:pPr>
            <a:endParaRPr lang="cs-CZ"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Korelace mezi -1 a 1 (−1&lt;ρ&lt;1): V reálném světě se aktiva obvykle pohybují s korelacemi mezi -1 a 1. V těchto případech diversifikace rizika vede k portfoliu s nižší volatilitou než prostý vážený průměr volatilit jednotlivých aktiv. Čím nižší je korelace, tím větší je efekt diversifikace.</a:t>
            </a:r>
          </a:p>
          <a:p>
            <a:endParaRPr lang="cs-CZ" dirty="0"/>
          </a:p>
        </p:txBody>
      </p:sp>
    </p:spTree>
    <p:extLst>
      <p:ext uri="{BB962C8B-B14F-4D97-AF65-F5344CB8AC3E}">
        <p14:creationId xmlns:p14="http://schemas.microsoft.com/office/powerpoint/2010/main" val="33499220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p:bg>
      <p:bgPr>
        <a:solidFill>
          <a:schemeClr val="accent1"/>
        </a:solidFill>
        <a:effectLst/>
      </p:bgPr>
    </p:bg>
    <p:spTree>
      <p:nvGrpSpPr>
        <p:cNvPr id="1" name=""/>
        <p:cNvGrpSpPr/>
        <p:nvPr/>
      </p:nvGrpSpPr>
      <p:grpSpPr>
        <a:xfrm>
          <a:off x="0" y="0"/>
          <a:ext cx="0" cy="0"/>
          <a:chOff x="0" y="0"/>
          <a:chExt cx="0" cy="0"/>
        </a:xfrm>
      </p:grpSpPr>
      <p:sp>
        <p:nvSpPr>
          <p:cNvPr id="12" name="Body Level One…"/>
          <p:cNvSpPr txBox="1">
            <a:spLocks noGrp="1"/>
          </p:cNvSpPr>
          <p:nvPr>
            <p:ph type="body" sz="quarter" idx="1" hasCustomPrompt="1"/>
          </p:nvPr>
        </p:nvSpPr>
        <p:spPr>
          <a:xfrm>
            <a:off x="118800" y="3672909"/>
            <a:ext cx="7560001" cy="1218591"/>
          </a:xfrm>
          <a:prstGeom prst="rect">
            <a:avLst/>
          </a:prstGeom>
        </p:spPr>
        <p:txBody>
          <a:bodyPr lIns="0" anchor="b" anchorCtr="0">
            <a:noAutofit/>
          </a:bodyPr>
          <a:lstStyle>
            <a:lvl1pPr marL="342900" indent="-228600" algn="l">
              <a:lnSpc>
                <a:spcPct val="100000"/>
              </a:lnSpc>
              <a:buClrTx/>
              <a:buSzTx/>
              <a:buFontTx/>
              <a:buNone/>
              <a:defRPr sz="1400">
                <a:solidFill>
                  <a:schemeClr val="bg1"/>
                </a:solidFill>
              </a:defRPr>
            </a:lvl1pPr>
            <a:lvl2pPr marL="342900" indent="254000" algn="l">
              <a:lnSpc>
                <a:spcPct val="100000"/>
              </a:lnSpc>
              <a:buClrTx/>
              <a:buSzTx/>
              <a:buFontTx/>
              <a:buNone/>
              <a:defRPr sz="1400">
                <a:solidFill>
                  <a:schemeClr val="bg1"/>
                </a:solidFill>
              </a:defRPr>
            </a:lvl2pPr>
            <a:lvl3pPr marL="342900" indent="711200" algn="l">
              <a:lnSpc>
                <a:spcPct val="100000"/>
              </a:lnSpc>
              <a:buClrTx/>
              <a:buSzTx/>
              <a:buFontTx/>
              <a:buNone/>
              <a:defRPr sz="1400">
                <a:solidFill>
                  <a:schemeClr val="bg1"/>
                </a:solidFill>
              </a:defRPr>
            </a:lvl3pPr>
            <a:lvl4pPr marL="342900" indent="1168400" algn="l">
              <a:lnSpc>
                <a:spcPct val="100000"/>
              </a:lnSpc>
              <a:buClrTx/>
              <a:buSzTx/>
              <a:buFontTx/>
              <a:buNone/>
              <a:defRPr sz="1400">
                <a:solidFill>
                  <a:schemeClr val="bg1"/>
                </a:solidFill>
              </a:defRPr>
            </a:lvl4pPr>
            <a:lvl5pPr marL="342900" indent="1625600" algn="l">
              <a:lnSpc>
                <a:spcPct val="100000"/>
              </a:lnSpc>
              <a:buClrTx/>
              <a:buSzTx/>
              <a:buFontTx/>
              <a:buNone/>
              <a:defRPr sz="1400">
                <a:solidFill>
                  <a:schemeClr val="bg1"/>
                </a:solidFil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 name="Title Text">
            <a:extLst>
              <a:ext uri="{FF2B5EF4-FFF2-40B4-BE49-F238E27FC236}">
                <a16:creationId xmlns:a16="http://schemas.microsoft.com/office/drawing/2014/main" id="{A72E2942-9AC5-6E47-9216-30E885FB5BDC}"/>
              </a:ext>
            </a:extLst>
          </p:cNvPr>
          <p:cNvSpPr txBox="1">
            <a:spLocks noGrp="1"/>
          </p:cNvSpPr>
          <p:nvPr>
            <p:ph type="title" hasCustomPrompt="1"/>
          </p:nvPr>
        </p:nvSpPr>
        <p:spPr>
          <a:xfrm>
            <a:off x="251999" y="1470590"/>
            <a:ext cx="7560000" cy="1661409"/>
          </a:xfrm>
          <a:prstGeom prst="rect">
            <a:avLst/>
          </a:prstGeom>
        </p:spPr>
        <p:txBody>
          <a:bodyPr lIns="0" anchor="t" anchorCtr="0"/>
          <a:lstStyle>
            <a:lvl1pPr>
              <a:defRPr sz="4800">
                <a:solidFill>
                  <a:schemeClr val="bg1"/>
                </a:solidFill>
              </a:defRPr>
            </a:lvl1pPr>
          </a:lstStyle>
          <a:p>
            <a:r>
              <a:rPr dirty="0"/>
              <a:t>Title Text</a:t>
            </a:r>
          </a:p>
        </p:txBody>
      </p:sp>
      <p:pic>
        <p:nvPicPr>
          <p:cNvPr id="4" name="Picture 3">
            <a:extLst>
              <a:ext uri="{FF2B5EF4-FFF2-40B4-BE49-F238E27FC236}">
                <a16:creationId xmlns:a16="http://schemas.microsoft.com/office/drawing/2014/main" id="{C38D13DA-EAC2-5A46-B69D-7C51B19AA7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01" y="252000"/>
            <a:ext cx="8640000" cy="795828"/>
          </a:xfrm>
          <a:prstGeom prst="rect">
            <a:avLst/>
          </a:prstGeom>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_HEADER">
    <p:bg>
      <p:bgPr>
        <a:solidFill>
          <a:schemeClr val="accent1"/>
        </a:solidFill>
        <a:effectLst/>
      </p:bgPr>
    </p:bg>
    <p:spTree>
      <p:nvGrpSpPr>
        <p:cNvPr id="1" name=""/>
        <p:cNvGrpSpPr/>
        <p:nvPr/>
      </p:nvGrpSpPr>
      <p:grpSpPr>
        <a:xfrm>
          <a:off x="0" y="0"/>
          <a:ext cx="0" cy="0"/>
          <a:chOff x="0" y="0"/>
          <a:chExt cx="0" cy="0"/>
        </a:xfrm>
      </p:grpSpPr>
      <p:sp>
        <p:nvSpPr>
          <p:cNvPr id="21" name="Slide Number"/>
          <p:cNvSpPr txBox="1">
            <a:spLocks noGrp="1"/>
          </p:cNvSpPr>
          <p:nvPr>
            <p:ph type="sldNum" sz="quarter" idx="2"/>
          </p:nvPr>
        </p:nvSpPr>
        <p:spPr>
          <a:xfrm>
            <a:off x="8679430" y="4690756"/>
            <a:ext cx="341728" cy="338522"/>
          </a:xfrm>
          <a:prstGeom prst="rect">
            <a:avLst/>
          </a:prstGeom>
        </p:spPr>
        <p:txBody>
          <a:bodyPr/>
          <a:lstStyle>
            <a:lvl1pPr>
              <a:defRPr>
                <a:solidFill>
                  <a:schemeClr val="bg1"/>
                </a:solidFill>
              </a:defRPr>
            </a:lvl1pPr>
          </a:lstStyle>
          <a:p>
            <a:fld id="{86CB4B4D-7CA3-9044-876B-883B54F8677D}" type="slidenum">
              <a:rPr lang="en-CZ" smtClean="0"/>
              <a:pPr/>
              <a:t>‹#›</a:t>
            </a:fld>
            <a:endParaRPr lang="en-CZ"/>
          </a:p>
        </p:txBody>
      </p:sp>
      <p:sp>
        <p:nvSpPr>
          <p:cNvPr id="6" name="Title 1">
            <a:extLst>
              <a:ext uri="{FF2B5EF4-FFF2-40B4-BE49-F238E27FC236}">
                <a16:creationId xmlns:a16="http://schemas.microsoft.com/office/drawing/2014/main" id="{BD00B212-B963-B541-AB2C-C86A8356188D}"/>
              </a:ext>
            </a:extLst>
          </p:cNvPr>
          <p:cNvSpPr>
            <a:spLocks noGrp="1"/>
          </p:cNvSpPr>
          <p:nvPr>
            <p:ph type="title"/>
          </p:nvPr>
        </p:nvSpPr>
        <p:spPr>
          <a:xfrm>
            <a:off x="252001" y="1682229"/>
            <a:ext cx="7560000" cy="1800000"/>
          </a:xfrm>
        </p:spPr>
        <p:txBody>
          <a:bodyPr lIns="0" anchor="t">
            <a:normAutofit/>
          </a:bodyPr>
          <a:lstStyle>
            <a:lvl1pPr>
              <a:defRPr>
                <a:solidFill>
                  <a:schemeClr val="bg1"/>
                </a:solidFill>
              </a:defRPr>
            </a:lvl1pPr>
          </a:lstStyle>
          <a:p>
            <a:pPr algn="l"/>
            <a:endParaRPr lang="en-CZ" sz="4000" dirty="0">
              <a:solidFill>
                <a:schemeClr val="bg1"/>
              </a:solidFill>
            </a:endParaRPr>
          </a:p>
        </p:txBody>
      </p:sp>
      <p:sp>
        <p:nvSpPr>
          <p:cNvPr id="12" name="Body Level One…">
            <a:extLst>
              <a:ext uri="{FF2B5EF4-FFF2-40B4-BE49-F238E27FC236}">
                <a16:creationId xmlns:a16="http://schemas.microsoft.com/office/drawing/2014/main" id="{97640F16-C798-1940-98D0-41B3CDD4C872}"/>
              </a:ext>
            </a:extLst>
          </p:cNvPr>
          <p:cNvSpPr txBox="1">
            <a:spLocks noGrp="1"/>
          </p:cNvSpPr>
          <p:nvPr>
            <p:ph type="body" sz="quarter" idx="1" hasCustomPrompt="1"/>
          </p:nvPr>
        </p:nvSpPr>
        <p:spPr>
          <a:xfrm>
            <a:off x="118800" y="252001"/>
            <a:ext cx="7560001" cy="360000"/>
          </a:xfrm>
          <a:prstGeom prst="rect">
            <a:avLst/>
          </a:prstGeom>
        </p:spPr>
        <p:txBody>
          <a:bodyPr lIns="0" tIns="0" anchor="t" anchorCtr="0">
            <a:noAutofit/>
          </a:bodyPr>
          <a:lstStyle>
            <a:lvl1pPr marL="342900" indent="-228600" algn="l">
              <a:lnSpc>
                <a:spcPct val="100000"/>
              </a:lnSpc>
              <a:buClrTx/>
              <a:buSzTx/>
              <a:buFontTx/>
              <a:buNone/>
              <a:defRPr sz="1400">
                <a:solidFill>
                  <a:schemeClr val="bg1"/>
                </a:solidFill>
              </a:defRPr>
            </a:lvl1pPr>
            <a:lvl2pPr marL="342900" indent="254000" algn="l">
              <a:lnSpc>
                <a:spcPct val="100000"/>
              </a:lnSpc>
              <a:buClrTx/>
              <a:buSzTx/>
              <a:buFontTx/>
              <a:buNone/>
              <a:defRPr sz="1400">
                <a:solidFill>
                  <a:schemeClr val="bg1"/>
                </a:solidFill>
              </a:defRPr>
            </a:lvl2pPr>
            <a:lvl3pPr marL="342900" indent="711200" algn="l">
              <a:lnSpc>
                <a:spcPct val="100000"/>
              </a:lnSpc>
              <a:buClrTx/>
              <a:buSzTx/>
              <a:buFontTx/>
              <a:buNone/>
              <a:defRPr sz="1400">
                <a:solidFill>
                  <a:schemeClr val="bg1"/>
                </a:solidFill>
              </a:defRPr>
            </a:lvl3pPr>
            <a:lvl4pPr marL="342900" indent="1168400" algn="l">
              <a:lnSpc>
                <a:spcPct val="100000"/>
              </a:lnSpc>
              <a:buClrTx/>
              <a:buSzTx/>
              <a:buFontTx/>
              <a:buNone/>
              <a:defRPr sz="1400">
                <a:solidFill>
                  <a:schemeClr val="bg1"/>
                </a:solidFill>
              </a:defRPr>
            </a:lvl4pPr>
            <a:lvl5pPr marL="342900" indent="1625600" algn="l">
              <a:lnSpc>
                <a:spcPct val="100000"/>
              </a:lnSpc>
              <a:buClrTx/>
              <a:buSzTx/>
              <a:buFontTx/>
              <a:buNone/>
              <a:defRPr sz="1400">
                <a:solidFill>
                  <a:schemeClr val="bg1"/>
                </a:solidFill>
              </a:defRPr>
            </a:lvl5pPr>
          </a:lstStyle>
          <a:p>
            <a:r>
              <a:rPr dirty="0"/>
              <a:t>Body Level On</a:t>
            </a:r>
            <a:r>
              <a:rPr lang="cs-CZ" dirty="0"/>
              <a:t>e</a:t>
            </a:r>
            <a:endParaRPr dirty="0"/>
          </a:p>
        </p:txBody>
      </p:sp>
      <p:pic>
        <p:nvPicPr>
          <p:cNvPr id="3" name="Picture 2">
            <a:extLst>
              <a:ext uri="{FF2B5EF4-FFF2-40B4-BE49-F238E27FC236}">
                <a16:creationId xmlns:a16="http://schemas.microsoft.com/office/drawing/2014/main" id="{5A5AFCFD-2557-F445-BA06-2078DC8B49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00" y="4802400"/>
            <a:ext cx="1306320" cy="108000"/>
          </a:xfrm>
          <a:prstGeom prst="rect">
            <a:avLst/>
          </a:prstGeom>
        </p:spPr>
      </p:pic>
    </p:spTree>
    <p:extLst>
      <p:ext uri="{BB962C8B-B14F-4D97-AF65-F5344CB8AC3E}">
        <p14:creationId xmlns:p14="http://schemas.microsoft.com/office/powerpoint/2010/main" val="47974300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_AND_CONTENT">
    <p:spTree>
      <p:nvGrpSpPr>
        <p:cNvPr id="1" name=""/>
        <p:cNvGrpSpPr/>
        <p:nvPr/>
      </p:nvGrpSpPr>
      <p:grpSpPr>
        <a:xfrm>
          <a:off x="0" y="0"/>
          <a:ext cx="0" cy="0"/>
          <a:chOff x="0" y="0"/>
          <a:chExt cx="0" cy="0"/>
        </a:xfrm>
      </p:grpSpPr>
      <p:sp>
        <p:nvSpPr>
          <p:cNvPr id="28" name="Title Text"/>
          <p:cNvSpPr txBox="1">
            <a:spLocks noGrp="1"/>
          </p:cNvSpPr>
          <p:nvPr>
            <p:ph type="title" hasCustomPrompt="1"/>
          </p:nvPr>
        </p:nvSpPr>
        <p:spPr>
          <a:xfrm>
            <a:off x="252000" y="826625"/>
            <a:ext cx="7560000" cy="572701"/>
          </a:xfrm>
          <a:prstGeom prst="rect">
            <a:avLst/>
          </a:prstGeom>
        </p:spPr>
        <p:txBody>
          <a:bodyPr lIns="0"/>
          <a:lstStyle>
            <a:lvl1pPr>
              <a:defRPr>
                <a:solidFill>
                  <a:schemeClr val="accent1"/>
                </a:solidFill>
              </a:defRPr>
            </a:lvl1pPr>
          </a:lstStyle>
          <a:p>
            <a:r>
              <a:rPr dirty="0"/>
              <a:t>Title Text</a:t>
            </a:r>
          </a:p>
        </p:txBody>
      </p:sp>
      <p:sp>
        <p:nvSpPr>
          <p:cNvPr id="29" name="Body Level One…"/>
          <p:cNvSpPr txBox="1">
            <a:spLocks noGrp="1"/>
          </p:cNvSpPr>
          <p:nvPr>
            <p:ph type="body" idx="1" hasCustomPrompt="1"/>
          </p:nvPr>
        </p:nvSpPr>
        <p:spPr>
          <a:xfrm>
            <a:off x="252000" y="1592352"/>
            <a:ext cx="7560000" cy="2809390"/>
          </a:xfrm>
          <a:prstGeom prst="rect">
            <a:avLst/>
          </a:prstGeom>
        </p:spPr>
        <p:txBody>
          <a:bodyPr lIns="0">
            <a:normAutofit/>
          </a:bodyPr>
          <a:lstStyle>
            <a:lvl1pPr>
              <a:defRPr sz="1600"/>
            </a:lvl1pPr>
            <a:lvl2pPr>
              <a:defRPr sz="1600"/>
            </a:lvl2pPr>
            <a:lvl3pPr>
              <a:defRPr sz="1600"/>
            </a:lvl3pPr>
            <a:lvl4pPr>
              <a:defRPr sz="1600"/>
            </a:lvl4pPr>
            <a:lvl5pPr>
              <a:defRPr sz="160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Body Level One…">
            <a:extLst>
              <a:ext uri="{FF2B5EF4-FFF2-40B4-BE49-F238E27FC236}">
                <a16:creationId xmlns:a16="http://schemas.microsoft.com/office/drawing/2014/main" id="{7960F43F-42F7-D641-9024-48C8559868BA}"/>
              </a:ext>
            </a:extLst>
          </p:cNvPr>
          <p:cNvSpPr txBox="1">
            <a:spLocks noGrp="1"/>
          </p:cNvSpPr>
          <p:nvPr>
            <p:ph type="body" sz="quarter" idx="10" hasCustomPrompt="1"/>
          </p:nvPr>
        </p:nvSpPr>
        <p:spPr>
          <a:xfrm>
            <a:off x="117529" y="252001"/>
            <a:ext cx="7560001" cy="360000"/>
          </a:xfrm>
          <a:prstGeom prst="rect">
            <a:avLst/>
          </a:prstGeom>
        </p:spPr>
        <p:txBody>
          <a:bodyPr lIns="0" tIns="0" anchor="t" anchorCtr="0">
            <a:noAutofit/>
          </a:bodyPr>
          <a:lstStyle>
            <a:lvl1pPr marL="342900" indent="-228600" algn="l">
              <a:lnSpc>
                <a:spcPct val="100000"/>
              </a:lnSpc>
              <a:buClrTx/>
              <a:buSzTx/>
              <a:buFontTx/>
              <a:buNone/>
              <a:defRPr sz="1400">
                <a:solidFill>
                  <a:schemeClr val="accent1"/>
                </a:solidFill>
              </a:defRPr>
            </a:lvl1pPr>
            <a:lvl2pPr marL="342900" indent="254000" algn="l">
              <a:lnSpc>
                <a:spcPct val="100000"/>
              </a:lnSpc>
              <a:buClrTx/>
              <a:buSzTx/>
              <a:buFontTx/>
              <a:buNone/>
              <a:defRPr sz="1400">
                <a:solidFill>
                  <a:schemeClr val="bg1"/>
                </a:solidFill>
              </a:defRPr>
            </a:lvl2pPr>
            <a:lvl3pPr marL="342900" indent="711200" algn="l">
              <a:lnSpc>
                <a:spcPct val="100000"/>
              </a:lnSpc>
              <a:buClrTx/>
              <a:buSzTx/>
              <a:buFontTx/>
              <a:buNone/>
              <a:defRPr sz="1400">
                <a:solidFill>
                  <a:schemeClr val="bg1"/>
                </a:solidFill>
              </a:defRPr>
            </a:lvl3pPr>
            <a:lvl4pPr marL="342900" indent="1168400" algn="l">
              <a:lnSpc>
                <a:spcPct val="100000"/>
              </a:lnSpc>
              <a:buClrTx/>
              <a:buSzTx/>
              <a:buFontTx/>
              <a:buNone/>
              <a:defRPr sz="1400">
                <a:solidFill>
                  <a:schemeClr val="bg1"/>
                </a:solidFill>
              </a:defRPr>
            </a:lvl4pPr>
            <a:lvl5pPr marL="342900" indent="1625600" algn="l">
              <a:lnSpc>
                <a:spcPct val="100000"/>
              </a:lnSpc>
              <a:buClrTx/>
              <a:buSzTx/>
              <a:buFontTx/>
              <a:buNone/>
              <a:defRPr sz="1400">
                <a:solidFill>
                  <a:schemeClr val="bg1"/>
                </a:solidFill>
              </a:defRPr>
            </a:lvl5pPr>
          </a:lstStyle>
          <a:p>
            <a:r>
              <a:rPr dirty="0"/>
              <a:t>Body Level On</a:t>
            </a:r>
            <a:r>
              <a:rPr lang="cs-CZ" dirty="0"/>
              <a:t>e</a:t>
            </a:r>
            <a:endParaRPr dirty="0"/>
          </a:p>
        </p:txBody>
      </p:sp>
      <p:pic>
        <p:nvPicPr>
          <p:cNvPr id="3" name="Picture 2">
            <a:extLst>
              <a:ext uri="{FF2B5EF4-FFF2-40B4-BE49-F238E27FC236}">
                <a16:creationId xmlns:a16="http://schemas.microsoft.com/office/drawing/2014/main" id="{CB93317D-4140-7D4A-9D0D-1891C87F0B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00" y="4802400"/>
            <a:ext cx="1306320" cy="108000"/>
          </a:xfrm>
          <a:prstGeom prst="rect">
            <a:avLst/>
          </a:prstGeom>
        </p:spPr>
      </p:pic>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_ONLY">
    <p:spTree>
      <p:nvGrpSpPr>
        <p:cNvPr id="1" name=""/>
        <p:cNvGrpSpPr/>
        <p:nvPr/>
      </p:nvGrpSpPr>
      <p:grpSpPr>
        <a:xfrm>
          <a:off x="0" y="0"/>
          <a:ext cx="0" cy="0"/>
          <a:chOff x="0" y="0"/>
          <a:chExt cx="0" cy="0"/>
        </a:xfrm>
      </p:grpSpPr>
      <p:sp>
        <p:nvSpPr>
          <p:cNvPr id="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tle Text">
            <a:extLst>
              <a:ext uri="{FF2B5EF4-FFF2-40B4-BE49-F238E27FC236}">
                <a16:creationId xmlns:a16="http://schemas.microsoft.com/office/drawing/2014/main" id="{C2BCB195-1673-3A47-9233-C54678E8275B}"/>
              </a:ext>
            </a:extLst>
          </p:cNvPr>
          <p:cNvSpPr txBox="1">
            <a:spLocks noGrp="1"/>
          </p:cNvSpPr>
          <p:nvPr>
            <p:ph type="title" hasCustomPrompt="1"/>
          </p:nvPr>
        </p:nvSpPr>
        <p:spPr>
          <a:xfrm>
            <a:off x="252000" y="770785"/>
            <a:ext cx="7560001" cy="572701"/>
          </a:xfrm>
          <a:prstGeom prst="rect">
            <a:avLst/>
          </a:prstGeom>
        </p:spPr>
        <p:txBody>
          <a:bodyPr lIns="0"/>
          <a:lstStyle>
            <a:lvl1pPr>
              <a:defRPr>
                <a:solidFill>
                  <a:schemeClr val="accent1"/>
                </a:solidFill>
              </a:defRPr>
            </a:lvl1pPr>
          </a:lstStyle>
          <a:p>
            <a:r>
              <a:rPr dirty="0"/>
              <a:t>Title Text</a:t>
            </a:r>
          </a:p>
        </p:txBody>
      </p:sp>
      <p:sp>
        <p:nvSpPr>
          <p:cNvPr id="8" name="Body Level One…">
            <a:extLst>
              <a:ext uri="{FF2B5EF4-FFF2-40B4-BE49-F238E27FC236}">
                <a16:creationId xmlns:a16="http://schemas.microsoft.com/office/drawing/2014/main" id="{1529CB40-EF22-A849-8FDD-F1920C607CC5}"/>
              </a:ext>
            </a:extLst>
          </p:cNvPr>
          <p:cNvSpPr txBox="1">
            <a:spLocks noGrp="1"/>
          </p:cNvSpPr>
          <p:nvPr>
            <p:ph type="body" sz="quarter" idx="10" hasCustomPrompt="1"/>
          </p:nvPr>
        </p:nvSpPr>
        <p:spPr>
          <a:xfrm>
            <a:off x="117529" y="252001"/>
            <a:ext cx="7560001" cy="360000"/>
          </a:xfrm>
          <a:prstGeom prst="rect">
            <a:avLst/>
          </a:prstGeom>
        </p:spPr>
        <p:txBody>
          <a:bodyPr lIns="0" tIns="0" anchor="t" anchorCtr="0">
            <a:noAutofit/>
          </a:bodyPr>
          <a:lstStyle>
            <a:lvl1pPr marL="342900" indent="-228600" algn="l">
              <a:lnSpc>
                <a:spcPct val="100000"/>
              </a:lnSpc>
              <a:buClrTx/>
              <a:buSzTx/>
              <a:buFontTx/>
              <a:buNone/>
              <a:defRPr sz="1400">
                <a:solidFill>
                  <a:schemeClr val="accent1"/>
                </a:solidFill>
              </a:defRPr>
            </a:lvl1pPr>
            <a:lvl2pPr marL="342900" indent="254000" algn="l">
              <a:lnSpc>
                <a:spcPct val="100000"/>
              </a:lnSpc>
              <a:buClrTx/>
              <a:buSzTx/>
              <a:buFontTx/>
              <a:buNone/>
              <a:defRPr sz="1400">
                <a:solidFill>
                  <a:schemeClr val="bg1"/>
                </a:solidFill>
              </a:defRPr>
            </a:lvl2pPr>
            <a:lvl3pPr marL="342900" indent="711200" algn="l">
              <a:lnSpc>
                <a:spcPct val="100000"/>
              </a:lnSpc>
              <a:buClrTx/>
              <a:buSzTx/>
              <a:buFontTx/>
              <a:buNone/>
              <a:defRPr sz="1400">
                <a:solidFill>
                  <a:schemeClr val="bg1"/>
                </a:solidFill>
              </a:defRPr>
            </a:lvl3pPr>
            <a:lvl4pPr marL="342900" indent="1168400" algn="l">
              <a:lnSpc>
                <a:spcPct val="100000"/>
              </a:lnSpc>
              <a:buClrTx/>
              <a:buSzTx/>
              <a:buFontTx/>
              <a:buNone/>
              <a:defRPr sz="1400">
                <a:solidFill>
                  <a:schemeClr val="bg1"/>
                </a:solidFill>
              </a:defRPr>
            </a:lvl4pPr>
            <a:lvl5pPr marL="342900" indent="1625600" algn="l">
              <a:lnSpc>
                <a:spcPct val="100000"/>
              </a:lnSpc>
              <a:buClrTx/>
              <a:buSzTx/>
              <a:buFontTx/>
              <a:buNone/>
              <a:defRPr sz="1400">
                <a:solidFill>
                  <a:schemeClr val="bg1"/>
                </a:solidFill>
              </a:defRPr>
            </a:lvl5pPr>
          </a:lstStyle>
          <a:p>
            <a:r>
              <a:rPr dirty="0"/>
              <a:t>Body Level On</a:t>
            </a:r>
            <a:r>
              <a:rPr lang="cs-CZ" dirty="0"/>
              <a:t>e</a:t>
            </a:r>
            <a:endParaRPr dirty="0"/>
          </a:p>
        </p:txBody>
      </p:sp>
      <p:pic>
        <p:nvPicPr>
          <p:cNvPr id="9" name="Picture 8">
            <a:extLst>
              <a:ext uri="{FF2B5EF4-FFF2-40B4-BE49-F238E27FC236}">
                <a16:creationId xmlns:a16="http://schemas.microsoft.com/office/drawing/2014/main" id="{9467F04F-B961-0E48-B239-41A927B93C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00" y="4802400"/>
            <a:ext cx="1306320" cy="108000"/>
          </a:xfrm>
          <a:prstGeom prst="rect">
            <a:avLst/>
          </a:prstGeom>
        </p:spPr>
      </p:pic>
    </p:spTree>
    <p:extLst>
      <p:ext uri="{BB962C8B-B14F-4D97-AF65-F5344CB8AC3E}">
        <p14:creationId xmlns:p14="http://schemas.microsoft.com/office/powerpoint/2010/main" val="3463720842"/>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11699" y="445025"/>
            <a:ext cx="8520602" cy="572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91424" rIns="91424" bIns="91424">
            <a:normAutofit/>
          </a:bodyPr>
          <a:lstStyle/>
          <a:p>
            <a:r>
              <a:rPr dirty="0"/>
              <a:t>Title Text</a:t>
            </a:r>
          </a:p>
        </p:txBody>
      </p:sp>
      <p:sp>
        <p:nvSpPr>
          <p:cNvPr id="3" name="Body Level One…"/>
          <p:cNvSpPr txBox="1">
            <a:spLocks noGrp="1"/>
          </p:cNvSpPr>
          <p:nvPr>
            <p:ph type="body" idx="1"/>
          </p:nvPr>
        </p:nvSpPr>
        <p:spPr>
          <a:xfrm>
            <a:off x="311699" y="1152475"/>
            <a:ext cx="8520602" cy="341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91424" rIns="91424" bIns="91424">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8684345" y="4700819"/>
            <a:ext cx="336813" cy="318396"/>
          </a:xfrm>
          <a:prstGeom prst="rect">
            <a:avLst/>
          </a:prstGeom>
          <a:ln w="12700">
            <a:miter lim="400000"/>
          </a:ln>
        </p:spPr>
        <p:txBody>
          <a:bodyPr wrap="none" lIns="91424" tIns="91424" rIns="91424" bIns="91424" anchor="ctr">
            <a:spAutoFit/>
          </a:bodyPr>
          <a:lstStyle>
            <a:lvl1pPr algn="r">
              <a:defRPr sz="1000">
                <a:solidFill>
                  <a:schemeClr val="accent2">
                    <a:lumOff val="21764"/>
                  </a:schemeClr>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70" r:id="rId2"/>
    <p:sldLayoutId id="2147483651" r:id="rId3"/>
    <p:sldLayoutId id="2147483671" r:id="rId4"/>
  </p:sldLayoutIdLst>
  <p:transition spd="med"/>
  <p:hf hdr="0" ftr="0" dt="0"/>
  <p:txStyles>
    <p:titleStyle>
      <a:lvl1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9pPr>
    </p:titleStyle>
    <p:bodyStyle>
      <a:lvl1pPr marL="457200" marR="0" indent="-342900"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1pPr>
      <a:lvl2pPr marL="1005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2pPr>
      <a:lvl3pPr marL="1462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3pPr>
      <a:lvl4pPr marL="1919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4pPr>
      <a:lvl5pPr marL="23767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7.svg"/><Relationship Id="rId11" Type="http://schemas.openxmlformats.org/officeDocument/2006/relationships/image" Target="../media/image4.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notesSlide" Target="../notesSlides/notesSlide8.xml"/><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E07845-6198-AF48-9339-1C648FC1AFF9}"/>
              </a:ext>
            </a:extLst>
          </p:cNvPr>
          <p:cNvSpPr>
            <a:spLocks noGrp="1"/>
          </p:cNvSpPr>
          <p:nvPr>
            <p:ph type="body" sz="quarter" idx="1"/>
          </p:nvPr>
        </p:nvSpPr>
        <p:spPr/>
        <p:txBody>
          <a:bodyPr/>
          <a:lstStyle/>
          <a:p>
            <a:r>
              <a:rPr lang="cs-CZ" dirty="0"/>
              <a:t>doc. JUDr. Ing. Bohumil Poláček, Ph.D., MBA, LLM</a:t>
            </a:r>
          </a:p>
          <a:p>
            <a:r>
              <a:rPr lang="cs-CZ" dirty="0"/>
              <a:t>vedoucí Centra oceňování majetku</a:t>
            </a:r>
            <a:endParaRPr lang="en-CZ"/>
          </a:p>
          <a:p>
            <a:endParaRPr lang="en-CZ" dirty="0"/>
          </a:p>
          <a:p>
            <a:r>
              <a:rPr lang="en-CZ" dirty="0"/>
              <a:t>+</a:t>
            </a:r>
            <a:r>
              <a:rPr lang="en-CZ"/>
              <a:t>420 </a:t>
            </a:r>
            <a:r>
              <a:rPr lang="cs-CZ" dirty="0"/>
              <a:t>485 352 360</a:t>
            </a:r>
            <a:endParaRPr lang="en-CZ" dirty="0"/>
          </a:p>
          <a:p>
            <a:r>
              <a:rPr lang="cs-CZ" dirty="0" err="1"/>
              <a:t>bohumil.polacek</a:t>
            </a:r>
            <a:r>
              <a:rPr lang="en-CZ"/>
              <a:t>@</a:t>
            </a:r>
            <a:r>
              <a:rPr lang="en-CZ" dirty="0"/>
              <a:t>tul</a:t>
            </a:r>
            <a:r>
              <a:rPr lang="en-CZ"/>
              <a:t>.cz</a:t>
            </a:r>
            <a:endParaRPr lang="cs-CZ" dirty="0"/>
          </a:p>
          <a:p>
            <a:r>
              <a:rPr lang="cs-CZ" dirty="0" err="1"/>
              <a:t>www.com.tul.cz</a:t>
            </a:r>
            <a:endParaRPr lang="en-CZ" dirty="0"/>
          </a:p>
        </p:txBody>
      </p:sp>
      <p:sp>
        <p:nvSpPr>
          <p:cNvPr id="3" name="Title 2">
            <a:extLst>
              <a:ext uri="{FF2B5EF4-FFF2-40B4-BE49-F238E27FC236}">
                <a16:creationId xmlns:a16="http://schemas.microsoft.com/office/drawing/2014/main" id="{CFE6B1C1-900E-C94C-B7F9-DE5CD093B3AE}"/>
              </a:ext>
            </a:extLst>
          </p:cNvPr>
          <p:cNvSpPr>
            <a:spLocks noGrp="1"/>
          </p:cNvSpPr>
          <p:nvPr>
            <p:ph type="title"/>
          </p:nvPr>
        </p:nvSpPr>
        <p:spPr/>
        <p:txBody>
          <a:bodyPr>
            <a:normAutofit fontScale="90000"/>
          </a:bodyPr>
          <a:lstStyle/>
          <a:p>
            <a:r>
              <a:rPr lang="cs-CZ" sz="2700" dirty="0"/>
              <a:t>Specializační studium</a:t>
            </a:r>
            <a:br>
              <a:rPr lang="cs-CZ" sz="2700" dirty="0"/>
            </a:br>
            <a:r>
              <a:rPr lang="cs-CZ" sz="2700" dirty="0"/>
              <a:t>Oceňování obchodních závodů (podniků)</a:t>
            </a:r>
            <a:br>
              <a:rPr lang="cs-CZ" sz="1000" dirty="0"/>
            </a:br>
            <a:r>
              <a:rPr lang="cs-CZ" sz="4600" dirty="0"/>
              <a:t>Metody oceňování podniku 8/14</a:t>
            </a:r>
            <a:endParaRPr lang="en-CZ" sz="4600" dirty="0"/>
          </a:p>
        </p:txBody>
      </p:sp>
      <p:sp>
        <p:nvSpPr>
          <p:cNvPr id="4" name="Text Placeholder 1">
            <a:extLst>
              <a:ext uri="{FF2B5EF4-FFF2-40B4-BE49-F238E27FC236}">
                <a16:creationId xmlns:a16="http://schemas.microsoft.com/office/drawing/2014/main" id="{46D2B131-BB47-5040-AB4D-1BF0EC6C34D3}"/>
              </a:ext>
            </a:extLst>
          </p:cNvPr>
          <p:cNvSpPr txBox="1">
            <a:spLocks/>
          </p:cNvSpPr>
          <p:nvPr/>
        </p:nvSpPr>
        <p:spPr>
          <a:xfrm>
            <a:off x="118800" y="501041"/>
            <a:ext cx="7560001" cy="2880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91424" rIns="91424" bIns="91424" anchor="b" anchorCtr="0">
            <a:noAutofit/>
          </a:bodyPr>
          <a:lstStyle>
            <a:lvl1pPr marL="342900" marR="0" indent="-2286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1pPr>
            <a:lvl2pPr marL="342900" marR="0" indent="2540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2pPr>
            <a:lvl3pPr marL="342900" marR="0" indent="7112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3pPr>
            <a:lvl4pPr marL="342900" marR="0" indent="11684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4pPr>
            <a:lvl5pPr marL="342900" marR="0" indent="16256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9pPr>
          </a:lstStyle>
          <a:p>
            <a:pPr hangingPunct="1"/>
            <a:r>
              <a:rPr lang="cs-CZ" sz="1200" dirty="0"/>
              <a:t>Centrum oceňování majetku</a:t>
            </a:r>
            <a:endParaRPr lang="en-CZ" sz="1200" dirty="0"/>
          </a:p>
        </p:txBody>
      </p:sp>
    </p:spTree>
    <p:extLst>
      <p:ext uri="{BB962C8B-B14F-4D97-AF65-F5344CB8AC3E}">
        <p14:creationId xmlns:p14="http://schemas.microsoft.com/office/powerpoint/2010/main" val="1104746387"/>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8E7417F7-1D50-F3ED-FA59-A27E703E8987}"/>
              </a:ext>
            </a:extLst>
          </p:cNvPr>
          <p:cNvSpPr>
            <a:spLocks noGrp="1"/>
          </p:cNvSpPr>
          <p:nvPr>
            <p:ph type="sldNum" sz="quarter" idx="2"/>
          </p:nvPr>
        </p:nvSpPr>
        <p:spPr/>
        <p:txBody>
          <a:bodyPr/>
          <a:lstStyle/>
          <a:p>
            <a:fld id="{86CB4B4D-7CA3-9044-876B-883B54F8677D}" type="slidenum">
              <a:rPr lang="cs-CZ" smtClean="0"/>
              <a:t>11</a:t>
            </a:fld>
            <a:endParaRPr lang="cs-CZ"/>
          </a:p>
        </p:txBody>
      </p:sp>
      <p:sp>
        <p:nvSpPr>
          <p:cNvPr id="3" name="Nadpis 2">
            <a:extLst>
              <a:ext uri="{FF2B5EF4-FFF2-40B4-BE49-F238E27FC236}">
                <a16:creationId xmlns:a16="http://schemas.microsoft.com/office/drawing/2014/main" id="{A20C71DE-A1E4-3513-D0F7-AF6613391808}"/>
              </a:ext>
            </a:extLst>
          </p:cNvPr>
          <p:cNvSpPr>
            <a:spLocks noGrp="1"/>
          </p:cNvSpPr>
          <p:nvPr>
            <p:ph type="title"/>
          </p:nvPr>
        </p:nvSpPr>
        <p:spPr/>
        <p:txBody>
          <a:bodyPr>
            <a:normAutofit fontScale="90000"/>
          </a:bodyPr>
          <a:lstStyle/>
          <a:p>
            <a:r>
              <a:rPr lang="cs-CZ" dirty="0"/>
              <a:t>Korelace</a:t>
            </a:r>
          </a:p>
        </p:txBody>
      </p:sp>
      <p:sp>
        <p:nvSpPr>
          <p:cNvPr id="4" name="Zástupný text 3">
            <a:extLst>
              <a:ext uri="{FF2B5EF4-FFF2-40B4-BE49-F238E27FC236}">
                <a16:creationId xmlns:a16="http://schemas.microsoft.com/office/drawing/2014/main" id="{DE54E941-D7A0-9322-9D52-D1224ACFAD3D}"/>
              </a:ext>
            </a:extLst>
          </p:cNvPr>
          <p:cNvSpPr>
            <a:spLocks noGrp="1"/>
          </p:cNvSpPr>
          <p:nvPr>
            <p:ph type="body" sz="quarter" idx="10"/>
          </p:nvPr>
        </p:nvSpPr>
        <p:spPr/>
        <p:txBody>
          <a:bodyPr/>
          <a:lstStyle/>
          <a:p>
            <a:r>
              <a:rPr lang="cs-CZ" dirty="0"/>
              <a:t>Metody oceňování podniku 8/14</a:t>
            </a:r>
            <a:endParaRPr lang="en-CZ" dirty="0"/>
          </a:p>
        </p:txBody>
      </p:sp>
      <p:pic>
        <p:nvPicPr>
          <p:cNvPr id="6" name="Obrázek 5" descr="Obsah obrázku text, Vykreslený graf, diagram, řada/pruh&#10;&#10;Popis byl vytvořen automaticky">
            <a:extLst>
              <a:ext uri="{FF2B5EF4-FFF2-40B4-BE49-F238E27FC236}">
                <a16:creationId xmlns:a16="http://schemas.microsoft.com/office/drawing/2014/main" id="{C92E5487-6728-82BC-EF1C-BAD887EB90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7302" y="1502270"/>
            <a:ext cx="4673075" cy="3256643"/>
          </a:xfrm>
          <a:prstGeom prst="rect">
            <a:avLst/>
          </a:prstGeom>
        </p:spPr>
      </p:pic>
      <p:pic>
        <p:nvPicPr>
          <p:cNvPr id="7" name="korelace-graf">
            <a:hlinkClick r:id="" action="ppaction://media"/>
            <a:extLst>
              <a:ext uri="{FF2B5EF4-FFF2-40B4-BE49-F238E27FC236}">
                <a16:creationId xmlns:a16="http://schemas.microsoft.com/office/drawing/2014/main" id="{B6C14F0B-D538-41EC-D688-E5A08002DD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94161" y="3596815"/>
            <a:ext cx="406400" cy="406400"/>
          </a:xfrm>
          <a:prstGeom prst="rect">
            <a:avLst/>
          </a:prstGeom>
        </p:spPr>
      </p:pic>
    </p:spTree>
    <p:extLst>
      <p:ext uri="{BB962C8B-B14F-4D97-AF65-F5344CB8AC3E}">
        <p14:creationId xmlns:p14="http://schemas.microsoft.com/office/powerpoint/2010/main" val="157926366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1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70285D-6267-697F-BA35-F68B5DB838CB}"/>
              </a:ext>
            </a:extLst>
          </p:cNvPr>
          <p:cNvSpPr>
            <a:spLocks noGrp="1"/>
          </p:cNvSpPr>
          <p:nvPr>
            <p:ph type="title"/>
          </p:nvPr>
        </p:nvSpPr>
        <p:spPr/>
        <p:txBody>
          <a:bodyPr>
            <a:normAutofit fontScale="90000"/>
          </a:bodyPr>
          <a:lstStyle/>
          <a:p>
            <a:r>
              <a:rPr lang="cs-CZ" dirty="0"/>
              <a:t>Diverzifikace portfolia</a:t>
            </a:r>
          </a:p>
        </p:txBody>
      </p:sp>
      <p:sp>
        <p:nvSpPr>
          <p:cNvPr id="3" name="Zástupný text 2">
            <a:extLst>
              <a:ext uri="{FF2B5EF4-FFF2-40B4-BE49-F238E27FC236}">
                <a16:creationId xmlns:a16="http://schemas.microsoft.com/office/drawing/2014/main" id="{7BC5DFC0-F15B-77EE-2776-430280EE1823}"/>
              </a:ext>
            </a:extLst>
          </p:cNvPr>
          <p:cNvSpPr>
            <a:spLocks noGrp="1"/>
          </p:cNvSpPr>
          <p:nvPr>
            <p:ph type="body" idx="1"/>
          </p:nvPr>
        </p:nvSpPr>
        <p:spPr/>
        <p:txBody>
          <a:bodyPr/>
          <a:lstStyle/>
          <a:p>
            <a:r>
              <a:rPr lang="cs-CZ" dirty="0"/>
              <a:t>Snížení rizika portfolia</a:t>
            </a:r>
          </a:p>
          <a:p>
            <a:r>
              <a:rPr lang="cs-CZ" dirty="0"/>
              <a:t>Příležitost k růstu</a:t>
            </a:r>
          </a:p>
          <a:p>
            <a:r>
              <a:rPr lang="cs-CZ" dirty="0" err="1"/>
              <a:t>Rebalancování</a:t>
            </a:r>
            <a:r>
              <a:rPr lang="cs-CZ" dirty="0"/>
              <a:t> struktury portfolia</a:t>
            </a:r>
          </a:p>
        </p:txBody>
      </p:sp>
      <p:sp>
        <p:nvSpPr>
          <p:cNvPr id="4" name="Zástupný symbol pro číslo snímku 3">
            <a:extLst>
              <a:ext uri="{FF2B5EF4-FFF2-40B4-BE49-F238E27FC236}">
                <a16:creationId xmlns:a16="http://schemas.microsoft.com/office/drawing/2014/main" id="{90586CA7-3595-DA09-7325-98EB34ABC952}"/>
              </a:ext>
            </a:extLst>
          </p:cNvPr>
          <p:cNvSpPr>
            <a:spLocks noGrp="1"/>
          </p:cNvSpPr>
          <p:nvPr>
            <p:ph type="sldNum" sz="quarter" idx="2"/>
          </p:nvPr>
        </p:nvSpPr>
        <p:spPr/>
        <p:txBody>
          <a:bodyPr/>
          <a:lstStyle/>
          <a:p>
            <a:fld id="{86CB4B4D-7CA3-9044-876B-883B54F8677D}" type="slidenum">
              <a:rPr lang="cs-CZ" smtClean="0"/>
              <a:t>12</a:t>
            </a:fld>
            <a:endParaRPr lang="cs-CZ"/>
          </a:p>
        </p:txBody>
      </p:sp>
      <p:sp>
        <p:nvSpPr>
          <p:cNvPr id="5" name="Zástupný text 4">
            <a:extLst>
              <a:ext uri="{FF2B5EF4-FFF2-40B4-BE49-F238E27FC236}">
                <a16:creationId xmlns:a16="http://schemas.microsoft.com/office/drawing/2014/main" id="{126C9573-B5D2-0048-9B5F-154D87815AB2}"/>
              </a:ext>
            </a:extLst>
          </p:cNvPr>
          <p:cNvSpPr>
            <a:spLocks noGrp="1"/>
          </p:cNvSpPr>
          <p:nvPr>
            <p:ph type="body" sz="quarter" idx="10"/>
          </p:nvPr>
        </p:nvSpPr>
        <p:spPr/>
        <p:txBody>
          <a:bodyPr/>
          <a:lstStyle/>
          <a:p>
            <a:r>
              <a:rPr lang="cs-CZ" dirty="0"/>
              <a:t>Metody oceňování podniku 8/14</a:t>
            </a:r>
            <a:endParaRPr lang="en-CZ" dirty="0"/>
          </a:p>
        </p:txBody>
      </p:sp>
      <p:pic>
        <p:nvPicPr>
          <p:cNvPr id="6" name="diverzifikace-portfolia">
            <a:hlinkClick r:id="" action="ppaction://media"/>
            <a:extLst>
              <a:ext uri="{FF2B5EF4-FFF2-40B4-BE49-F238E27FC236}">
                <a16:creationId xmlns:a16="http://schemas.microsoft.com/office/drawing/2014/main" id="{34A1C898-2547-25C3-192C-AEB09CB1C1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67930" y="3471061"/>
            <a:ext cx="609600" cy="609600"/>
          </a:xfrm>
          <a:prstGeom prst="rect">
            <a:avLst/>
          </a:prstGeom>
        </p:spPr>
      </p:pic>
    </p:spTree>
    <p:extLst>
      <p:ext uri="{BB962C8B-B14F-4D97-AF65-F5344CB8AC3E}">
        <p14:creationId xmlns:p14="http://schemas.microsoft.com/office/powerpoint/2010/main" val="418970520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7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E07845-6198-AF48-9339-1C648FC1AFF9}"/>
              </a:ext>
            </a:extLst>
          </p:cNvPr>
          <p:cNvSpPr>
            <a:spLocks noGrp="1"/>
          </p:cNvSpPr>
          <p:nvPr>
            <p:ph type="body" sz="quarter" idx="1"/>
          </p:nvPr>
        </p:nvSpPr>
        <p:spPr/>
        <p:txBody>
          <a:bodyPr/>
          <a:lstStyle/>
          <a:p>
            <a:r>
              <a:rPr lang="cs-CZ" dirty="0"/>
              <a:t>doc. JUDr. Ing. Bohumil Poláček, Ph.D., MBA, LLM</a:t>
            </a:r>
          </a:p>
          <a:p>
            <a:r>
              <a:rPr lang="cs-CZ" dirty="0"/>
              <a:t>vedoucí Centra oceňování majetku</a:t>
            </a:r>
            <a:endParaRPr lang="en-CZ"/>
          </a:p>
          <a:p>
            <a:endParaRPr lang="en-CZ"/>
          </a:p>
          <a:p>
            <a:r>
              <a:rPr lang="en-CZ"/>
              <a:t>+420 </a:t>
            </a:r>
            <a:r>
              <a:rPr lang="cs-CZ" dirty="0"/>
              <a:t>485 352 360</a:t>
            </a:r>
            <a:endParaRPr lang="en-CZ"/>
          </a:p>
          <a:p>
            <a:r>
              <a:rPr lang="cs-CZ" dirty="0" err="1"/>
              <a:t>bohumil.polacek</a:t>
            </a:r>
            <a:r>
              <a:rPr lang="en-CZ"/>
              <a:t>@tul.cz</a:t>
            </a:r>
            <a:endParaRPr lang="cs-CZ" dirty="0"/>
          </a:p>
          <a:p>
            <a:r>
              <a:rPr lang="cs-CZ" dirty="0" err="1"/>
              <a:t>www.com.tul.cz</a:t>
            </a:r>
            <a:endParaRPr lang="en-CZ" dirty="0"/>
          </a:p>
        </p:txBody>
      </p:sp>
      <p:sp>
        <p:nvSpPr>
          <p:cNvPr id="3" name="Title 2">
            <a:extLst>
              <a:ext uri="{FF2B5EF4-FFF2-40B4-BE49-F238E27FC236}">
                <a16:creationId xmlns:a16="http://schemas.microsoft.com/office/drawing/2014/main" id="{CFE6B1C1-900E-C94C-B7F9-DE5CD093B3AE}"/>
              </a:ext>
            </a:extLst>
          </p:cNvPr>
          <p:cNvSpPr>
            <a:spLocks noGrp="1"/>
          </p:cNvSpPr>
          <p:nvPr>
            <p:ph type="title"/>
          </p:nvPr>
        </p:nvSpPr>
        <p:spPr/>
        <p:txBody>
          <a:bodyPr>
            <a:normAutofit/>
          </a:bodyPr>
          <a:lstStyle/>
          <a:p>
            <a:r>
              <a:rPr lang="en-CZ" dirty="0"/>
              <a:t>Děkuji za pozornost</a:t>
            </a:r>
          </a:p>
        </p:txBody>
      </p:sp>
      <p:sp>
        <p:nvSpPr>
          <p:cNvPr id="4" name="Text Placeholder 1">
            <a:extLst>
              <a:ext uri="{FF2B5EF4-FFF2-40B4-BE49-F238E27FC236}">
                <a16:creationId xmlns:a16="http://schemas.microsoft.com/office/drawing/2014/main" id="{EF6CC599-39E0-F842-8506-4BFF90C0858F}"/>
              </a:ext>
            </a:extLst>
          </p:cNvPr>
          <p:cNvSpPr txBox="1">
            <a:spLocks/>
          </p:cNvSpPr>
          <p:nvPr/>
        </p:nvSpPr>
        <p:spPr>
          <a:xfrm>
            <a:off x="118800" y="501041"/>
            <a:ext cx="7560001" cy="2880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91424" rIns="91424" bIns="91424" anchor="b" anchorCtr="0">
            <a:noAutofit/>
          </a:bodyPr>
          <a:lstStyle>
            <a:lvl1pPr marL="342900" marR="0" indent="-2286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1pPr>
            <a:lvl2pPr marL="342900" marR="0" indent="2540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2pPr>
            <a:lvl3pPr marL="342900" marR="0" indent="7112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3pPr>
            <a:lvl4pPr marL="342900" marR="0" indent="11684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4pPr>
            <a:lvl5pPr marL="342900" marR="0" indent="16256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9pPr>
          </a:lstStyle>
          <a:p>
            <a:pPr hangingPunct="1"/>
            <a:r>
              <a:rPr lang="cs-CZ" sz="1200" dirty="0"/>
              <a:t>Centrum oceňování majetku</a:t>
            </a:r>
            <a:endParaRPr lang="en-CZ" sz="1200" dirty="0"/>
          </a:p>
        </p:txBody>
      </p:sp>
    </p:spTree>
    <p:extLst>
      <p:ext uri="{BB962C8B-B14F-4D97-AF65-F5344CB8AC3E}">
        <p14:creationId xmlns:p14="http://schemas.microsoft.com/office/powerpoint/2010/main" val="394649010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9C22D5-F411-4F47-A18E-FE74300B1E10}"/>
              </a:ext>
            </a:extLst>
          </p:cNvPr>
          <p:cNvSpPr>
            <a:spLocks noGrp="1"/>
          </p:cNvSpPr>
          <p:nvPr>
            <p:ph type="body" idx="1"/>
          </p:nvPr>
        </p:nvSpPr>
        <p:spPr/>
        <p:txBody>
          <a:bodyPr>
            <a:noAutofit/>
          </a:bodyPr>
          <a:lstStyle/>
          <a:p>
            <a:r>
              <a:rPr lang="cs-CZ" dirty="0">
                <a:solidFill>
                  <a:schemeClr val="tx1"/>
                </a:solidFill>
              </a:rPr>
              <a:t>Definice rizika a dosah rizika</a:t>
            </a:r>
          </a:p>
          <a:p>
            <a:r>
              <a:rPr lang="cs-CZ" dirty="0">
                <a:solidFill>
                  <a:schemeClr val="tx1"/>
                </a:solidFill>
              </a:rPr>
              <a:t>Bezrizikový výnos</a:t>
            </a:r>
          </a:p>
          <a:p>
            <a:r>
              <a:rPr lang="cs-CZ" dirty="0">
                <a:solidFill>
                  <a:schemeClr val="tx1"/>
                </a:solidFill>
              </a:rPr>
              <a:t>Očekávaný výnos a riziko</a:t>
            </a:r>
          </a:p>
          <a:p>
            <a:r>
              <a:rPr lang="cs-CZ" dirty="0">
                <a:solidFill>
                  <a:schemeClr val="tx1"/>
                </a:solidFill>
              </a:rPr>
              <a:t>Korelace a diverzifikace rizika</a:t>
            </a:r>
          </a:p>
          <a:p>
            <a:endParaRPr lang="cs-CZ" dirty="0">
              <a:solidFill>
                <a:schemeClr val="tx1"/>
              </a:solidFill>
            </a:endParaRPr>
          </a:p>
        </p:txBody>
      </p:sp>
      <p:sp>
        <p:nvSpPr>
          <p:cNvPr id="4" name="Slide Number Placeholder 3">
            <a:extLst>
              <a:ext uri="{FF2B5EF4-FFF2-40B4-BE49-F238E27FC236}">
                <a16:creationId xmlns:a16="http://schemas.microsoft.com/office/drawing/2014/main" id="{C9F8C8DC-D524-BA4B-96CC-70DEC0069C2C}"/>
              </a:ext>
            </a:extLst>
          </p:cNvPr>
          <p:cNvSpPr>
            <a:spLocks noGrp="1"/>
          </p:cNvSpPr>
          <p:nvPr>
            <p:ph type="sldNum" sz="quarter" idx="2"/>
          </p:nvPr>
        </p:nvSpPr>
        <p:spPr/>
        <p:txBody>
          <a:bodyPr/>
          <a:lstStyle/>
          <a:p>
            <a:fld id="{86CB4B4D-7CA3-9044-876B-883B54F8677D}" type="slidenum">
              <a:rPr lang="en-CZ" smtClean="0"/>
              <a:t>3</a:t>
            </a:fld>
            <a:endParaRPr lang="en-CZ" dirty="0"/>
          </a:p>
        </p:txBody>
      </p:sp>
      <p:sp>
        <p:nvSpPr>
          <p:cNvPr id="5" name="Text Placeholder 4">
            <a:extLst>
              <a:ext uri="{FF2B5EF4-FFF2-40B4-BE49-F238E27FC236}">
                <a16:creationId xmlns:a16="http://schemas.microsoft.com/office/drawing/2014/main" id="{6D27B429-8C6C-AD49-AFA9-B4E36819007F}"/>
              </a:ext>
            </a:extLst>
          </p:cNvPr>
          <p:cNvSpPr>
            <a:spLocks noGrp="1"/>
          </p:cNvSpPr>
          <p:nvPr>
            <p:ph type="body" sz="quarter" idx="10"/>
          </p:nvPr>
        </p:nvSpPr>
        <p:spPr/>
        <p:txBody>
          <a:bodyPr/>
          <a:lstStyle/>
          <a:p>
            <a:r>
              <a:rPr lang="cs-CZ" dirty="0"/>
              <a:t>Metody oceňování podniku 8/14</a:t>
            </a:r>
            <a:endParaRPr lang="en-CZ" dirty="0"/>
          </a:p>
        </p:txBody>
      </p:sp>
      <p:sp>
        <p:nvSpPr>
          <p:cNvPr id="6" name="Title 3">
            <a:extLst>
              <a:ext uri="{FF2B5EF4-FFF2-40B4-BE49-F238E27FC236}">
                <a16:creationId xmlns:a16="http://schemas.microsoft.com/office/drawing/2014/main" id="{D784BBA5-2DE8-2642-87AD-413FC98D47F0}"/>
              </a:ext>
            </a:extLst>
          </p:cNvPr>
          <p:cNvSpPr txBox="1">
            <a:spLocks/>
          </p:cNvSpPr>
          <p:nvPr/>
        </p:nvSpPr>
        <p:spPr>
          <a:xfrm>
            <a:off x="252000" y="770785"/>
            <a:ext cx="7560001" cy="572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91424" rIns="91424" bIns="91424">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5948AD"/>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9pPr>
          </a:lstStyle>
          <a:p>
            <a:pPr hangingPunct="1"/>
            <a:r>
              <a:rPr lang="cs-CZ" dirty="0">
                <a:solidFill>
                  <a:schemeClr val="accent1"/>
                </a:solidFill>
              </a:rPr>
              <a:t>Obsah</a:t>
            </a:r>
            <a:endParaRPr lang="en-CZ" dirty="0">
              <a:solidFill>
                <a:schemeClr val="accent1"/>
              </a:solidFill>
            </a:endParaRPr>
          </a:p>
        </p:txBody>
      </p:sp>
      <p:sp>
        <p:nvSpPr>
          <p:cNvPr id="9" name="TextovéPole 8">
            <a:extLst>
              <a:ext uri="{FF2B5EF4-FFF2-40B4-BE49-F238E27FC236}">
                <a16:creationId xmlns:a16="http://schemas.microsoft.com/office/drawing/2014/main" id="{27EE1045-9D1F-654D-BB8F-D07C154B8A62}"/>
              </a:ext>
            </a:extLst>
          </p:cNvPr>
          <p:cNvSpPr txBox="1"/>
          <p:nvPr/>
        </p:nvSpPr>
        <p:spPr>
          <a:xfrm>
            <a:off x="252000" y="4911493"/>
            <a:ext cx="1123706" cy="1077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r>
              <a:rPr lang="cs-CZ" sz="700" dirty="0">
                <a:solidFill>
                  <a:srgbClr val="7BB620"/>
                </a:solidFill>
              </a:rPr>
              <a:t>Centrum oceňování majetku</a:t>
            </a:r>
          </a:p>
        </p:txBody>
      </p:sp>
    </p:spTree>
    <p:extLst>
      <p:ext uri="{BB962C8B-B14F-4D97-AF65-F5344CB8AC3E}">
        <p14:creationId xmlns:p14="http://schemas.microsoft.com/office/powerpoint/2010/main" val="121373887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F7A258-08DE-E110-2F29-18768970DADD}"/>
              </a:ext>
            </a:extLst>
          </p:cNvPr>
          <p:cNvSpPr>
            <a:spLocks noGrp="1"/>
          </p:cNvSpPr>
          <p:nvPr>
            <p:ph type="title"/>
          </p:nvPr>
        </p:nvSpPr>
        <p:spPr/>
        <p:txBody>
          <a:bodyPr>
            <a:normAutofit fontScale="90000"/>
          </a:bodyPr>
          <a:lstStyle/>
          <a:p>
            <a:r>
              <a:rPr lang="cs-CZ" dirty="0"/>
              <a:t>Definici rizika</a:t>
            </a:r>
          </a:p>
        </p:txBody>
      </p:sp>
      <p:sp>
        <p:nvSpPr>
          <p:cNvPr id="3" name="Zástupný text 2">
            <a:extLst>
              <a:ext uri="{FF2B5EF4-FFF2-40B4-BE49-F238E27FC236}">
                <a16:creationId xmlns:a16="http://schemas.microsoft.com/office/drawing/2014/main" id="{D1A073E0-7D11-6CBE-BAD5-755374338635}"/>
              </a:ext>
            </a:extLst>
          </p:cNvPr>
          <p:cNvSpPr>
            <a:spLocks noGrp="1"/>
          </p:cNvSpPr>
          <p:nvPr>
            <p:ph type="body" idx="1"/>
          </p:nvPr>
        </p:nvSpPr>
        <p:spPr/>
        <p:txBody>
          <a:bodyPr/>
          <a:lstStyle/>
          <a:p>
            <a:r>
              <a:rPr lang="cs-CZ" dirty="0"/>
              <a:t>Ve financích riziko znamená pravděpodobnost, že z investice získáme výnos, který se liší od výnosu, který jsme očekávali.</a:t>
            </a:r>
          </a:p>
          <a:p>
            <a:r>
              <a:rPr lang="cs-CZ" dirty="0"/>
              <a:t>Tento výnos může být nižší, ale také vyšší.</a:t>
            </a:r>
          </a:p>
          <a:p>
            <a:r>
              <a:rPr lang="cs-CZ" dirty="0"/>
              <a:t>Záleží také na pohledu z jakého rizika posuzujeme.</a:t>
            </a:r>
          </a:p>
          <a:p>
            <a:r>
              <a:rPr lang="cs-CZ" dirty="0"/>
              <a:t>Dále se budeme zabývat riziky z pozice investora.</a:t>
            </a:r>
          </a:p>
        </p:txBody>
      </p:sp>
      <p:sp>
        <p:nvSpPr>
          <p:cNvPr id="4" name="Zástupný symbol pro číslo snímku 3">
            <a:extLst>
              <a:ext uri="{FF2B5EF4-FFF2-40B4-BE49-F238E27FC236}">
                <a16:creationId xmlns:a16="http://schemas.microsoft.com/office/drawing/2014/main" id="{B0E86268-80B2-4F4B-A10C-6199B7FBB618}"/>
              </a:ext>
            </a:extLst>
          </p:cNvPr>
          <p:cNvSpPr>
            <a:spLocks noGrp="1"/>
          </p:cNvSpPr>
          <p:nvPr>
            <p:ph type="sldNum" sz="quarter" idx="2"/>
          </p:nvPr>
        </p:nvSpPr>
        <p:spPr/>
        <p:txBody>
          <a:bodyPr/>
          <a:lstStyle/>
          <a:p>
            <a:fld id="{86CB4B4D-7CA3-9044-876B-883B54F8677D}" type="slidenum">
              <a:rPr lang="cs-CZ" smtClean="0"/>
              <a:t>4</a:t>
            </a:fld>
            <a:endParaRPr lang="cs-CZ"/>
          </a:p>
        </p:txBody>
      </p:sp>
      <p:sp>
        <p:nvSpPr>
          <p:cNvPr id="5" name="Zástupný text 4">
            <a:extLst>
              <a:ext uri="{FF2B5EF4-FFF2-40B4-BE49-F238E27FC236}">
                <a16:creationId xmlns:a16="http://schemas.microsoft.com/office/drawing/2014/main" id="{2694A6B4-2341-9438-583F-F727872119B6}"/>
              </a:ext>
            </a:extLst>
          </p:cNvPr>
          <p:cNvSpPr>
            <a:spLocks noGrp="1"/>
          </p:cNvSpPr>
          <p:nvPr>
            <p:ph type="body" sz="quarter" idx="10"/>
          </p:nvPr>
        </p:nvSpPr>
        <p:spPr/>
        <p:txBody>
          <a:bodyPr/>
          <a:lstStyle/>
          <a:p>
            <a:r>
              <a:rPr lang="cs-CZ" dirty="0"/>
              <a:t>Metody oceňování podniku 8/14</a:t>
            </a:r>
            <a:endParaRPr lang="en-CZ" dirty="0"/>
          </a:p>
        </p:txBody>
      </p:sp>
      <p:pic>
        <p:nvPicPr>
          <p:cNvPr id="7" name="rizika">
            <a:hlinkClick r:id="" action="ppaction://media"/>
            <a:extLst>
              <a:ext uri="{FF2B5EF4-FFF2-40B4-BE49-F238E27FC236}">
                <a16:creationId xmlns:a16="http://schemas.microsoft.com/office/drawing/2014/main" id="{59792E9B-BE63-AB07-7C33-8D78D57FEF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64515" y="3275693"/>
            <a:ext cx="406400" cy="406400"/>
          </a:xfrm>
          <a:prstGeom prst="rect">
            <a:avLst/>
          </a:prstGeom>
        </p:spPr>
      </p:pic>
    </p:spTree>
    <p:extLst>
      <p:ext uri="{BB962C8B-B14F-4D97-AF65-F5344CB8AC3E}">
        <p14:creationId xmlns:p14="http://schemas.microsoft.com/office/powerpoint/2010/main" val="34468657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5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C703A8-5E82-0F07-76CA-1B3BD25B176B}"/>
              </a:ext>
            </a:extLst>
          </p:cNvPr>
          <p:cNvSpPr>
            <a:spLocks noGrp="1"/>
          </p:cNvSpPr>
          <p:nvPr>
            <p:ph type="title"/>
          </p:nvPr>
        </p:nvSpPr>
        <p:spPr/>
        <p:txBody>
          <a:bodyPr>
            <a:normAutofit fontScale="90000"/>
          </a:bodyPr>
          <a:lstStyle/>
          <a:p>
            <a:r>
              <a:rPr lang="cs-CZ" dirty="0"/>
              <a:t>Dosah rizika</a:t>
            </a:r>
          </a:p>
        </p:txBody>
      </p:sp>
      <p:sp>
        <p:nvSpPr>
          <p:cNvPr id="3" name="Zástupný text 2">
            <a:extLst>
              <a:ext uri="{FF2B5EF4-FFF2-40B4-BE49-F238E27FC236}">
                <a16:creationId xmlns:a16="http://schemas.microsoft.com/office/drawing/2014/main" id="{BA8E4D81-C67F-53B0-D5E6-4116C005A9D7}"/>
              </a:ext>
            </a:extLst>
          </p:cNvPr>
          <p:cNvSpPr>
            <a:spLocks noGrp="1"/>
          </p:cNvSpPr>
          <p:nvPr>
            <p:ph type="body" idx="1"/>
          </p:nvPr>
        </p:nvSpPr>
        <p:spPr>
          <a:xfrm>
            <a:off x="252000" y="1592352"/>
            <a:ext cx="6502761" cy="2809390"/>
          </a:xfrm>
        </p:spPr>
        <p:txBody>
          <a:bodyPr/>
          <a:lstStyle/>
          <a:p>
            <a:pPr>
              <a:lnSpc>
                <a:spcPct val="200000"/>
              </a:lnSpc>
              <a:buFont typeface="+mj-lt"/>
              <a:buAutoNum type="arabicPeriod"/>
            </a:pPr>
            <a:r>
              <a:rPr lang="cs-CZ" dirty="0"/>
              <a:t>Realizovaný projekt nevychází, jak se předpokládalo.</a:t>
            </a:r>
          </a:p>
          <a:p>
            <a:pPr>
              <a:lnSpc>
                <a:spcPct val="200000"/>
              </a:lnSpc>
              <a:buFont typeface="+mj-lt"/>
              <a:buAutoNum type="arabicPeriod"/>
            </a:pPr>
            <a:r>
              <a:rPr lang="cs-CZ" dirty="0"/>
              <a:t>Konkurence na trhu je vyšší než se očekávalo.</a:t>
            </a:r>
          </a:p>
          <a:p>
            <a:pPr>
              <a:lnSpc>
                <a:spcPct val="200000"/>
              </a:lnSpc>
              <a:buFont typeface="+mj-lt"/>
              <a:buAutoNum type="arabicPeriod"/>
            </a:pPr>
            <a:r>
              <a:rPr lang="cs-CZ" dirty="0"/>
              <a:t>Celý sektor je ovlivněn určitým vývojem (př. změna legislativy).</a:t>
            </a:r>
          </a:p>
          <a:p>
            <a:pPr>
              <a:lnSpc>
                <a:spcPct val="200000"/>
              </a:lnSpc>
              <a:buFont typeface="+mj-lt"/>
              <a:buAutoNum type="arabicPeriod"/>
            </a:pPr>
            <a:r>
              <a:rPr lang="cs-CZ" dirty="0"/>
              <a:t>Makroekonomické faktory (inflace, úrokové sazby, FX)</a:t>
            </a:r>
          </a:p>
          <a:p>
            <a:endParaRPr lang="cs-CZ" dirty="0"/>
          </a:p>
        </p:txBody>
      </p:sp>
      <p:sp>
        <p:nvSpPr>
          <p:cNvPr id="4" name="Zástupný symbol pro číslo snímku 3">
            <a:extLst>
              <a:ext uri="{FF2B5EF4-FFF2-40B4-BE49-F238E27FC236}">
                <a16:creationId xmlns:a16="http://schemas.microsoft.com/office/drawing/2014/main" id="{79BDA77C-1FB5-876D-DAAB-6C4FC8F1DB8E}"/>
              </a:ext>
            </a:extLst>
          </p:cNvPr>
          <p:cNvSpPr>
            <a:spLocks noGrp="1"/>
          </p:cNvSpPr>
          <p:nvPr>
            <p:ph type="sldNum" sz="quarter" idx="2"/>
          </p:nvPr>
        </p:nvSpPr>
        <p:spPr/>
        <p:txBody>
          <a:bodyPr/>
          <a:lstStyle/>
          <a:p>
            <a:fld id="{86CB4B4D-7CA3-9044-876B-883B54F8677D}" type="slidenum">
              <a:rPr lang="cs-CZ" smtClean="0"/>
              <a:t>5</a:t>
            </a:fld>
            <a:endParaRPr lang="cs-CZ"/>
          </a:p>
        </p:txBody>
      </p:sp>
      <p:sp>
        <p:nvSpPr>
          <p:cNvPr id="5" name="Zástupný text 4">
            <a:extLst>
              <a:ext uri="{FF2B5EF4-FFF2-40B4-BE49-F238E27FC236}">
                <a16:creationId xmlns:a16="http://schemas.microsoft.com/office/drawing/2014/main" id="{42E28844-57EB-E75D-F73C-EE98354C8A02}"/>
              </a:ext>
            </a:extLst>
          </p:cNvPr>
          <p:cNvSpPr>
            <a:spLocks noGrp="1"/>
          </p:cNvSpPr>
          <p:nvPr>
            <p:ph type="body" sz="quarter" idx="10"/>
          </p:nvPr>
        </p:nvSpPr>
        <p:spPr/>
        <p:txBody>
          <a:bodyPr/>
          <a:lstStyle/>
          <a:p>
            <a:r>
              <a:rPr lang="cs-CZ" dirty="0"/>
              <a:t>Metody oceňování podniku 8/14</a:t>
            </a:r>
            <a:endParaRPr lang="en-CZ" dirty="0"/>
          </a:p>
          <a:p>
            <a:endParaRPr lang="cs-CZ" dirty="0"/>
          </a:p>
        </p:txBody>
      </p:sp>
      <p:cxnSp>
        <p:nvCxnSpPr>
          <p:cNvPr id="7" name="Přímá spojnice se šipkou 6">
            <a:extLst>
              <a:ext uri="{FF2B5EF4-FFF2-40B4-BE49-F238E27FC236}">
                <a16:creationId xmlns:a16="http://schemas.microsoft.com/office/drawing/2014/main" id="{0814007A-2BBF-9472-8BC8-6F5272A6E10F}"/>
              </a:ext>
            </a:extLst>
          </p:cNvPr>
          <p:cNvCxnSpPr>
            <a:cxnSpLocks/>
          </p:cNvCxnSpPr>
          <p:nvPr/>
        </p:nvCxnSpPr>
        <p:spPr>
          <a:xfrm>
            <a:off x="6828503" y="1740310"/>
            <a:ext cx="0" cy="1836174"/>
          </a:xfrm>
          <a:prstGeom prst="straightConnector1">
            <a:avLst/>
          </a:prstGeom>
          <a:noFill/>
          <a:ln w="25400" cap="flat">
            <a:solidFill>
              <a:schemeClr val="accent1"/>
            </a:solidFill>
            <a:prstDash val="solid"/>
            <a:round/>
            <a:headEnd type="triangle"/>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8" name="Obdélník 7">
            <a:extLst>
              <a:ext uri="{FF2B5EF4-FFF2-40B4-BE49-F238E27FC236}">
                <a16:creationId xmlns:a16="http://schemas.microsoft.com/office/drawing/2014/main" id="{790D24F6-2A84-5583-1BB8-326020F8C292}"/>
              </a:ext>
            </a:extLst>
          </p:cNvPr>
          <p:cNvSpPr/>
          <p:nvPr/>
        </p:nvSpPr>
        <p:spPr>
          <a:xfrm>
            <a:off x="7145594" y="1459378"/>
            <a:ext cx="1538751" cy="566815"/>
          </a:xfrm>
          <a:prstGeom prst="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cs-CZ" sz="1400" b="0" i="0" u="none" strike="noStrike" cap="none" spc="0" normalizeH="0" baseline="0" dirty="0">
                <a:ln>
                  <a:noFill/>
                </a:ln>
                <a:solidFill>
                  <a:srgbClr val="000000"/>
                </a:solidFill>
                <a:effectLst/>
                <a:uFillTx/>
                <a:latin typeface="+mn-lt"/>
                <a:ea typeface="+mn-ea"/>
                <a:cs typeface="+mn-cs"/>
                <a:sym typeface="Arial"/>
              </a:rPr>
              <a:t>Ovlivněn jen jeden podnik</a:t>
            </a:r>
          </a:p>
        </p:txBody>
      </p:sp>
      <p:sp>
        <p:nvSpPr>
          <p:cNvPr id="10" name="Obdélník 9">
            <a:extLst>
              <a:ext uri="{FF2B5EF4-FFF2-40B4-BE49-F238E27FC236}">
                <a16:creationId xmlns:a16="http://schemas.microsoft.com/office/drawing/2014/main" id="{6C1444F5-B24E-8819-CC4A-15A50BDBDC51}"/>
              </a:ext>
            </a:extLst>
          </p:cNvPr>
          <p:cNvSpPr/>
          <p:nvPr/>
        </p:nvSpPr>
        <p:spPr>
          <a:xfrm>
            <a:off x="7145594" y="3294286"/>
            <a:ext cx="1538751" cy="566815"/>
          </a:xfrm>
          <a:prstGeom prst="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cs-CZ" sz="1400" b="0" i="0" u="none" strike="noStrike" cap="none" spc="0" normalizeH="0" baseline="0" dirty="0">
                <a:ln>
                  <a:noFill/>
                </a:ln>
                <a:solidFill>
                  <a:srgbClr val="000000"/>
                </a:solidFill>
                <a:effectLst/>
                <a:uFillTx/>
                <a:latin typeface="+mn-lt"/>
                <a:ea typeface="+mn-ea"/>
                <a:cs typeface="+mn-cs"/>
                <a:sym typeface="Arial"/>
              </a:rPr>
              <a:t>Ovlivněny všechny podniky</a:t>
            </a:r>
          </a:p>
        </p:txBody>
      </p:sp>
      <p:pic>
        <p:nvPicPr>
          <p:cNvPr id="6" name="rizika-dosah">
            <a:hlinkClick r:id="" action="ppaction://media"/>
            <a:extLst>
              <a:ext uri="{FF2B5EF4-FFF2-40B4-BE49-F238E27FC236}">
                <a16:creationId xmlns:a16="http://schemas.microsoft.com/office/drawing/2014/main" id="{5A771D1F-6233-015D-94AC-C826CCE5EA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41257" y="3910475"/>
            <a:ext cx="406400" cy="406400"/>
          </a:xfrm>
          <a:prstGeom prst="rect">
            <a:avLst/>
          </a:prstGeom>
        </p:spPr>
      </p:pic>
    </p:spTree>
    <p:extLst>
      <p:ext uri="{BB962C8B-B14F-4D97-AF65-F5344CB8AC3E}">
        <p14:creationId xmlns:p14="http://schemas.microsoft.com/office/powerpoint/2010/main" val="31514967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9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D0F6F26-F09E-4676-4B72-D9CE1811EAB9}"/>
              </a:ext>
            </a:extLst>
          </p:cNvPr>
          <p:cNvSpPr>
            <a:spLocks noGrp="1"/>
          </p:cNvSpPr>
          <p:nvPr>
            <p:ph type="title"/>
          </p:nvPr>
        </p:nvSpPr>
        <p:spPr/>
        <p:txBody>
          <a:bodyPr>
            <a:normAutofit fontScale="90000"/>
          </a:bodyPr>
          <a:lstStyle/>
          <a:p>
            <a:r>
              <a:rPr lang="cs-CZ" dirty="0"/>
              <a:t>Bezrizikový výnos</a:t>
            </a:r>
          </a:p>
        </p:txBody>
      </p:sp>
      <p:sp>
        <p:nvSpPr>
          <p:cNvPr id="3" name="Zástupný text 2">
            <a:extLst>
              <a:ext uri="{FF2B5EF4-FFF2-40B4-BE49-F238E27FC236}">
                <a16:creationId xmlns:a16="http://schemas.microsoft.com/office/drawing/2014/main" id="{F6BE392E-BC9D-B644-BE88-6973B793996A}"/>
              </a:ext>
            </a:extLst>
          </p:cNvPr>
          <p:cNvSpPr>
            <a:spLocks noGrp="1"/>
          </p:cNvSpPr>
          <p:nvPr>
            <p:ph type="body" idx="1"/>
          </p:nvPr>
        </p:nvSpPr>
        <p:spPr/>
        <p:txBody>
          <a:bodyPr/>
          <a:lstStyle/>
          <a:p>
            <a:r>
              <a:rPr lang="cs-CZ" dirty="0"/>
              <a:t>Existuje výnos, který není spojen s rizikem?</a:t>
            </a:r>
          </a:p>
          <a:p>
            <a:r>
              <a:rPr lang="cs-CZ" dirty="0"/>
              <a:t>Většinou se za bezrizikový výnos považuje výnos státních dluhových cenných papírů (státních pokladničních poukázek nebo státních dluhopisů).</a:t>
            </a:r>
          </a:p>
          <a:p>
            <a:r>
              <a:rPr lang="cs-CZ" dirty="0"/>
              <a:t>Tyto dluhopisy ale musí být denominovány v domácí měně – domácí měnu si každý stát může „vytisknout“.</a:t>
            </a:r>
          </a:p>
          <a:p>
            <a:r>
              <a:rPr lang="cs-CZ" dirty="0"/>
              <a:t>Očekávaný výnos ostatních investic, které jsou spojeny s rizikem, by měl být vyšší.</a:t>
            </a:r>
          </a:p>
        </p:txBody>
      </p:sp>
      <p:sp>
        <p:nvSpPr>
          <p:cNvPr id="4" name="Zástupný symbol pro číslo snímku 3">
            <a:extLst>
              <a:ext uri="{FF2B5EF4-FFF2-40B4-BE49-F238E27FC236}">
                <a16:creationId xmlns:a16="http://schemas.microsoft.com/office/drawing/2014/main" id="{F18F32E4-CE97-99AD-B7F1-D672218EE39A}"/>
              </a:ext>
            </a:extLst>
          </p:cNvPr>
          <p:cNvSpPr>
            <a:spLocks noGrp="1"/>
          </p:cNvSpPr>
          <p:nvPr>
            <p:ph type="sldNum" sz="quarter" idx="2"/>
          </p:nvPr>
        </p:nvSpPr>
        <p:spPr/>
        <p:txBody>
          <a:bodyPr/>
          <a:lstStyle/>
          <a:p>
            <a:fld id="{86CB4B4D-7CA3-9044-876B-883B54F8677D}" type="slidenum">
              <a:rPr lang="cs-CZ" smtClean="0"/>
              <a:t>6</a:t>
            </a:fld>
            <a:endParaRPr lang="cs-CZ"/>
          </a:p>
        </p:txBody>
      </p:sp>
      <p:sp>
        <p:nvSpPr>
          <p:cNvPr id="5" name="Zástupný text 4">
            <a:extLst>
              <a:ext uri="{FF2B5EF4-FFF2-40B4-BE49-F238E27FC236}">
                <a16:creationId xmlns:a16="http://schemas.microsoft.com/office/drawing/2014/main" id="{F788D823-E6D1-4136-48F4-5A3E3F3B77E8}"/>
              </a:ext>
            </a:extLst>
          </p:cNvPr>
          <p:cNvSpPr>
            <a:spLocks noGrp="1"/>
          </p:cNvSpPr>
          <p:nvPr>
            <p:ph type="body" sz="quarter" idx="10"/>
          </p:nvPr>
        </p:nvSpPr>
        <p:spPr/>
        <p:txBody>
          <a:bodyPr/>
          <a:lstStyle/>
          <a:p>
            <a:r>
              <a:rPr lang="cs-CZ" dirty="0"/>
              <a:t>Metody oceňování podniku 8/14</a:t>
            </a:r>
            <a:endParaRPr lang="en-CZ" dirty="0"/>
          </a:p>
          <a:p>
            <a:endParaRPr lang="cs-CZ" dirty="0"/>
          </a:p>
        </p:txBody>
      </p:sp>
      <p:pic>
        <p:nvPicPr>
          <p:cNvPr id="6" name="bezrizikovy-vynos">
            <a:hlinkClick r:id="" action="ppaction://media"/>
            <a:extLst>
              <a:ext uri="{FF2B5EF4-FFF2-40B4-BE49-F238E27FC236}">
                <a16:creationId xmlns:a16="http://schemas.microsoft.com/office/drawing/2014/main" id="{C9DE9F5B-4C3A-D8A1-DAD3-F61D70140E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87028" y="3706586"/>
            <a:ext cx="406400" cy="406400"/>
          </a:xfrm>
          <a:prstGeom prst="rect">
            <a:avLst/>
          </a:prstGeom>
        </p:spPr>
      </p:pic>
    </p:spTree>
    <p:extLst>
      <p:ext uri="{BB962C8B-B14F-4D97-AF65-F5344CB8AC3E}">
        <p14:creationId xmlns:p14="http://schemas.microsoft.com/office/powerpoint/2010/main" val="59427821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37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6B1D85A-D09E-C02A-B673-61C211F2B1D0}"/>
              </a:ext>
            </a:extLst>
          </p:cNvPr>
          <p:cNvSpPr>
            <a:spLocks noGrp="1"/>
          </p:cNvSpPr>
          <p:nvPr>
            <p:ph type="title"/>
          </p:nvPr>
        </p:nvSpPr>
        <p:spPr/>
        <p:txBody>
          <a:bodyPr>
            <a:normAutofit fontScale="90000"/>
          </a:bodyPr>
          <a:lstStyle/>
          <a:p>
            <a:r>
              <a:rPr lang="cs-CZ" dirty="0"/>
              <a:t>Jak riziko srovnávat</a:t>
            </a:r>
          </a:p>
        </p:txBody>
      </p:sp>
      <p:sp>
        <p:nvSpPr>
          <p:cNvPr id="3" name="Zástupný text 2">
            <a:extLst>
              <a:ext uri="{FF2B5EF4-FFF2-40B4-BE49-F238E27FC236}">
                <a16:creationId xmlns:a16="http://schemas.microsoft.com/office/drawing/2014/main" id="{215FCEC8-CB52-B891-1CF5-8E511F120AA1}"/>
              </a:ext>
            </a:extLst>
          </p:cNvPr>
          <p:cNvSpPr>
            <a:spLocks noGrp="1"/>
          </p:cNvSpPr>
          <p:nvPr>
            <p:ph type="body" idx="1"/>
          </p:nvPr>
        </p:nvSpPr>
        <p:spPr/>
        <p:txBody>
          <a:bodyPr/>
          <a:lstStyle/>
          <a:p>
            <a:r>
              <a:rPr lang="cs-CZ" dirty="0"/>
              <a:t>Jak srovnat rizika dvou investic?</a:t>
            </a:r>
          </a:p>
          <a:p>
            <a:r>
              <a:rPr lang="cs-CZ" dirty="0"/>
              <a:t>Očekávaný výnos můžeme považovat za náhodnou veličinu, která má dané pravděpodobnostní rozložení.</a:t>
            </a:r>
          </a:p>
          <a:p>
            <a:r>
              <a:rPr lang="cs-CZ" dirty="0"/>
              <a:t>Tj. každý výnos (přesněji výnos z určitého intervalu) má určitou pravděpodobnost.</a:t>
            </a:r>
          </a:p>
          <a:p>
            <a:r>
              <a:rPr lang="cs-CZ" dirty="0"/>
              <a:t>V praxi se pro modelování výnosů používá normální rozdělení, kde střední hodnota je očekávaný výnos a odchylka představuje riziko.</a:t>
            </a:r>
          </a:p>
        </p:txBody>
      </p:sp>
      <p:sp>
        <p:nvSpPr>
          <p:cNvPr id="4" name="Zástupný symbol pro číslo snímku 3">
            <a:extLst>
              <a:ext uri="{FF2B5EF4-FFF2-40B4-BE49-F238E27FC236}">
                <a16:creationId xmlns:a16="http://schemas.microsoft.com/office/drawing/2014/main" id="{980FBB87-1CE2-16A3-A4C7-26818B949D06}"/>
              </a:ext>
            </a:extLst>
          </p:cNvPr>
          <p:cNvSpPr>
            <a:spLocks noGrp="1"/>
          </p:cNvSpPr>
          <p:nvPr>
            <p:ph type="sldNum" sz="quarter" idx="2"/>
          </p:nvPr>
        </p:nvSpPr>
        <p:spPr/>
        <p:txBody>
          <a:bodyPr/>
          <a:lstStyle/>
          <a:p>
            <a:fld id="{86CB4B4D-7CA3-9044-876B-883B54F8677D}" type="slidenum">
              <a:rPr lang="cs-CZ" smtClean="0"/>
              <a:t>7</a:t>
            </a:fld>
            <a:endParaRPr lang="cs-CZ"/>
          </a:p>
        </p:txBody>
      </p:sp>
      <p:sp>
        <p:nvSpPr>
          <p:cNvPr id="5" name="Zástupný text 4">
            <a:extLst>
              <a:ext uri="{FF2B5EF4-FFF2-40B4-BE49-F238E27FC236}">
                <a16:creationId xmlns:a16="http://schemas.microsoft.com/office/drawing/2014/main" id="{BF52B56B-7863-51FE-3D41-B2695E189FE7}"/>
              </a:ext>
            </a:extLst>
          </p:cNvPr>
          <p:cNvSpPr>
            <a:spLocks noGrp="1"/>
          </p:cNvSpPr>
          <p:nvPr>
            <p:ph type="body" sz="quarter" idx="10"/>
          </p:nvPr>
        </p:nvSpPr>
        <p:spPr/>
        <p:txBody>
          <a:bodyPr/>
          <a:lstStyle/>
          <a:p>
            <a:r>
              <a:rPr lang="cs-CZ" dirty="0"/>
              <a:t>Metody oceňování podniku 8/14</a:t>
            </a:r>
            <a:endParaRPr lang="en-CZ" dirty="0"/>
          </a:p>
        </p:txBody>
      </p:sp>
      <p:pic>
        <p:nvPicPr>
          <p:cNvPr id="6" name="mereni-rizika">
            <a:hlinkClick r:id="" action="ppaction://media"/>
            <a:extLst>
              <a:ext uri="{FF2B5EF4-FFF2-40B4-BE49-F238E27FC236}">
                <a16:creationId xmlns:a16="http://schemas.microsoft.com/office/drawing/2014/main" id="{2E255388-B7DD-AE54-62CA-480D0D30E3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78172" y="3645807"/>
            <a:ext cx="406400" cy="406400"/>
          </a:xfrm>
          <a:prstGeom prst="rect">
            <a:avLst/>
          </a:prstGeom>
        </p:spPr>
      </p:pic>
    </p:spTree>
    <p:extLst>
      <p:ext uri="{BB962C8B-B14F-4D97-AF65-F5344CB8AC3E}">
        <p14:creationId xmlns:p14="http://schemas.microsoft.com/office/powerpoint/2010/main" val="143599605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1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5386CD3B-0010-3BBB-AA8D-931F61486219}"/>
              </a:ext>
            </a:extLst>
          </p:cNvPr>
          <p:cNvSpPr>
            <a:spLocks noGrp="1"/>
          </p:cNvSpPr>
          <p:nvPr>
            <p:ph type="sldNum" sz="quarter" idx="2"/>
          </p:nvPr>
        </p:nvSpPr>
        <p:spPr/>
        <p:txBody>
          <a:bodyPr/>
          <a:lstStyle/>
          <a:p>
            <a:fld id="{86CB4B4D-7CA3-9044-876B-883B54F8677D}" type="slidenum">
              <a:rPr lang="cs-CZ" smtClean="0"/>
              <a:t>8</a:t>
            </a:fld>
            <a:endParaRPr lang="cs-CZ"/>
          </a:p>
        </p:txBody>
      </p:sp>
      <p:sp>
        <p:nvSpPr>
          <p:cNvPr id="3" name="Nadpis 2">
            <a:extLst>
              <a:ext uri="{FF2B5EF4-FFF2-40B4-BE49-F238E27FC236}">
                <a16:creationId xmlns:a16="http://schemas.microsoft.com/office/drawing/2014/main" id="{A92287FE-66A2-57F4-DF09-25D0BB942698}"/>
              </a:ext>
            </a:extLst>
          </p:cNvPr>
          <p:cNvSpPr>
            <a:spLocks noGrp="1"/>
          </p:cNvSpPr>
          <p:nvPr>
            <p:ph type="title"/>
          </p:nvPr>
        </p:nvSpPr>
        <p:spPr/>
        <p:txBody>
          <a:bodyPr>
            <a:normAutofit fontScale="90000"/>
          </a:bodyPr>
          <a:lstStyle/>
          <a:p>
            <a:r>
              <a:rPr lang="cs-CZ" dirty="0"/>
              <a:t>Očekávaný výnos – rozdělení pravděpodobnosti</a:t>
            </a:r>
          </a:p>
        </p:txBody>
      </p:sp>
      <p:sp>
        <p:nvSpPr>
          <p:cNvPr id="4" name="Zástupný text 3">
            <a:extLst>
              <a:ext uri="{FF2B5EF4-FFF2-40B4-BE49-F238E27FC236}">
                <a16:creationId xmlns:a16="http://schemas.microsoft.com/office/drawing/2014/main" id="{E3D4A3A8-7F7F-6702-0F90-879DA76C23F8}"/>
              </a:ext>
            </a:extLst>
          </p:cNvPr>
          <p:cNvSpPr>
            <a:spLocks noGrp="1"/>
          </p:cNvSpPr>
          <p:nvPr>
            <p:ph type="body" sz="quarter" idx="10"/>
          </p:nvPr>
        </p:nvSpPr>
        <p:spPr/>
        <p:txBody>
          <a:bodyPr/>
          <a:lstStyle/>
          <a:p>
            <a:r>
              <a:rPr lang="cs-CZ" dirty="0"/>
              <a:t>Metody oceňování podniku 8/14</a:t>
            </a:r>
            <a:endParaRPr lang="en-CZ" dirty="0"/>
          </a:p>
        </p:txBody>
      </p:sp>
      <p:pic>
        <p:nvPicPr>
          <p:cNvPr id="6" name="Obrázek 5" descr="Obsah obrázku text, řada/pruh, Vykreslený graf, diagram&#10;&#10;Popis byl vytvořen automaticky">
            <a:extLst>
              <a:ext uri="{FF2B5EF4-FFF2-40B4-BE49-F238E27FC236}">
                <a16:creationId xmlns:a16="http://schemas.microsoft.com/office/drawing/2014/main" id="{59B0E6A4-7B3D-06B2-4BB5-516B0BA5C9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301" y="1530186"/>
            <a:ext cx="5169934" cy="3320307"/>
          </a:xfrm>
          <a:prstGeom prst="rect">
            <a:avLst/>
          </a:prstGeom>
        </p:spPr>
      </p:pic>
      <p:pic>
        <p:nvPicPr>
          <p:cNvPr id="7" name="vynos-rozlozeni">
            <a:hlinkClick r:id="" action="ppaction://media"/>
            <a:extLst>
              <a:ext uri="{FF2B5EF4-FFF2-40B4-BE49-F238E27FC236}">
                <a16:creationId xmlns:a16="http://schemas.microsoft.com/office/drawing/2014/main" id="{92E32657-93B8-2C98-DD24-09FE2D2B58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74147" y="3457122"/>
            <a:ext cx="406400" cy="406400"/>
          </a:xfrm>
          <a:prstGeom prst="rect">
            <a:avLst/>
          </a:prstGeom>
        </p:spPr>
      </p:pic>
    </p:spTree>
    <p:extLst>
      <p:ext uri="{BB962C8B-B14F-4D97-AF65-F5344CB8AC3E}">
        <p14:creationId xmlns:p14="http://schemas.microsoft.com/office/powerpoint/2010/main" val="30128676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F2B4EB-6C74-5F86-D191-51522AEEA975}"/>
              </a:ext>
            </a:extLst>
          </p:cNvPr>
          <p:cNvSpPr>
            <a:spLocks noGrp="1"/>
          </p:cNvSpPr>
          <p:nvPr>
            <p:ph type="title"/>
          </p:nvPr>
        </p:nvSpPr>
        <p:spPr/>
        <p:txBody>
          <a:bodyPr>
            <a:normAutofit fontScale="90000"/>
          </a:bodyPr>
          <a:lstStyle/>
          <a:p>
            <a:r>
              <a:rPr lang="cs-CZ" dirty="0"/>
              <a:t>Diverzifikace rizika</a:t>
            </a:r>
          </a:p>
        </p:txBody>
      </p:sp>
      <p:sp>
        <p:nvSpPr>
          <p:cNvPr id="4" name="Zástupný symbol pro číslo snímku 3">
            <a:extLst>
              <a:ext uri="{FF2B5EF4-FFF2-40B4-BE49-F238E27FC236}">
                <a16:creationId xmlns:a16="http://schemas.microsoft.com/office/drawing/2014/main" id="{79C50202-A89F-E001-59A6-E4153755853C}"/>
              </a:ext>
            </a:extLst>
          </p:cNvPr>
          <p:cNvSpPr>
            <a:spLocks noGrp="1"/>
          </p:cNvSpPr>
          <p:nvPr>
            <p:ph type="sldNum" sz="quarter" idx="2"/>
          </p:nvPr>
        </p:nvSpPr>
        <p:spPr/>
        <p:txBody>
          <a:bodyPr/>
          <a:lstStyle/>
          <a:p>
            <a:fld id="{86CB4B4D-7CA3-9044-876B-883B54F8677D}" type="slidenum">
              <a:rPr lang="cs-CZ" smtClean="0"/>
              <a:t>9</a:t>
            </a:fld>
            <a:endParaRPr lang="cs-CZ"/>
          </a:p>
        </p:txBody>
      </p:sp>
      <p:sp>
        <p:nvSpPr>
          <p:cNvPr id="5" name="Zástupný text 4">
            <a:extLst>
              <a:ext uri="{FF2B5EF4-FFF2-40B4-BE49-F238E27FC236}">
                <a16:creationId xmlns:a16="http://schemas.microsoft.com/office/drawing/2014/main" id="{6AA71BBB-9E7D-1CA8-D938-E6206456B0EC}"/>
              </a:ext>
            </a:extLst>
          </p:cNvPr>
          <p:cNvSpPr>
            <a:spLocks noGrp="1"/>
          </p:cNvSpPr>
          <p:nvPr>
            <p:ph type="body" sz="quarter" idx="10"/>
          </p:nvPr>
        </p:nvSpPr>
        <p:spPr/>
        <p:txBody>
          <a:bodyPr/>
          <a:lstStyle/>
          <a:p>
            <a:r>
              <a:rPr lang="cs-CZ" dirty="0"/>
              <a:t>Metody oceňování podniku 8/14</a:t>
            </a:r>
            <a:endParaRPr lang="en-CZ" dirty="0"/>
          </a:p>
        </p:txBody>
      </p:sp>
      <p:sp>
        <p:nvSpPr>
          <p:cNvPr id="6" name="TextovéPole 5">
            <a:extLst>
              <a:ext uri="{FF2B5EF4-FFF2-40B4-BE49-F238E27FC236}">
                <a16:creationId xmlns:a16="http://schemas.microsoft.com/office/drawing/2014/main" id="{B3A8DCD7-5872-3F5F-DDE1-0B7E75AF58C5}"/>
              </a:ext>
            </a:extLst>
          </p:cNvPr>
          <p:cNvSpPr txBox="1"/>
          <p:nvPr/>
        </p:nvSpPr>
        <p:spPr>
          <a:xfrm>
            <a:off x="530942" y="1578077"/>
            <a:ext cx="7403690"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cs-CZ" sz="1400" b="0" i="0" u="none" strike="noStrike" cap="none" spc="0" normalizeH="0" baseline="0" dirty="0">
                <a:ln>
                  <a:noFill/>
                </a:ln>
                <a:solidFill>
                  <a:srgbClr val="000000"/>
                </a:solidFill>
                <a:effectLst/>
                <a:uFillTx/>
                <a:latin typeface="+mn-lt"/>
                <a:ea typeface="+mn-ea"/>
                <a:cs typeface="+mn-cs"/>
                <a:sym typeface="Arial"/>
              </a:rPr>
              <a:t>Portfolio se sestává z dvou aktiv A, B s očekávaným výnosem a volatilitou:</a:t>
            </a:r>
          </a:p>
        </p:txBody>
      </p:sp>
      <p:sp>
        <p:nvSpPr>
          <p:cNvPr id="11" name="TextovéPole 10">
            <a:extLst>
              <a:ext uri="{FF2B5EF4-FFF2-40B4-BE49-F238E27FC236}">
                <a16:creationId xmlns:a16="http://schemas.microsoft.com/office/drawing/2014/main" id="{3FBFFDAE-4252-27DB-5238-F3C8B10F9F2B}"/>
              </a:ext>
            </a:extLst>
          </p:cNvPr>
          <p:cNvSpPr txBox="1"/>
          <p:nvPr/>
        </p:nvSpPr>
        <p:spPr>
          <a:xfrm>
            <a:off x="530942" y="2969335"/>
            <a:ext cx="7403690"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cs-CZ" sz="1400" b="0" i="0" u="none" strike="noStrike" cap="none" spc="0" normalizeH="0" baseline="0" dirty="0">
                <a:ln>
                  <a:noFill/>
                </a:ln>
                <a:solidFill>
                  <a:srgbClr val="000000"/>
                </a:solidFill>
                <a:effectLst/>
                <a:uFillTx/>
                <a:latin typeface="+mn-lt"/>
                <a:ea typeface="+mn-ea"/>
                <a:cs typeface="+mn-cs"/>
                <a:sym typeface="Arial"/>
              </a:rPr>
              <a:t>Pak výnos celého portfolia a jeho volatilita jsou:</a:t>
            </a:r>
          </a:p>
        </p:txBody>
      </p:sp>
      <p:pic>
        <p:nvPicPr>
          <p:cNvPr id="7" name="Grafický objekt 6">
            <a:extLst>
              <a:ext uri="{FF2B5EF4-FFF2-40B4-BE49-F238E27FC236}">
                <a16:creationId xmlns:a16="http://schemas.microsoft.com/office/drawing/2014/main" id="{611CB997-4581-0113-171E-A00D68DD1B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18885" y="1911250"/>
            <a:ext cx="1157288" cy="342900"/>
          </a:xfrm>
          <a:prstGeom prst="rect">
            <a:avLst/>
          </a:prstGeom>
        </p:spPr>
      </p:pic>
      <p:pic>
        <p:nvPicPr>
          <p:cNvPr id="12" name="Grafický objekt 11">
            <a:extLst>
              <a:ext uri="{FF2B5EF4-FFF2-40B4-BE49-F238E27FC236}">
                <a16:creationId xmlns:a16="http://schemas.microsoft.com/office/drawing/2014/main" id="{B055A922-0E8D-090C-1894-30779C9CC3A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93168" y="2412410"/>
            <a:ext cx="1183005" cy="342900"/>
          </a:xfrm>
          <a:prstGeom prst="rect">
            <a:avLst/>
          </a:prstGeom>
        </p:spPr>
      </p:pic>
      <p:pic>
        <p:nvPicPr>
          <p:cNvPr id="8" name="Obrázek 7">
            <a:extLst>
              <a:ext uri="{FF2B5EF4-FFF2-40B4-BE49-F238E27FC236}">
                <a16:creationId xmlns:a16="http://schemas.microsoft.com/office/drawing/2014/main" id="{B8433961-CDE9-199C-60BB-2298E353A17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02291" y="3459019"/>
            <a:ext cx="2590476" cy="238095"/>
          </a:xfrm>
          <a:prstGeom prst="rect">
            <a:avLst/>
          </a:prstGeom>
        </p:spPr>
      </p:pic>
      <p:pic>
        <p:nvPicPr>
          <p:cNvPr id="10" name="Obrázek 9">
            <a:extLst>
              <a:ext uri="{FF2B5EF4-FFF2-40B4-BE49-F238E27FC236}">
                <a16:creationId xmlns:a16="http://schemas.microsoft.com/office/drawing/2014/main" id="{54C2EE98-4D53-D3A2-A0AF-89F23F99CA1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95" y="3971354"/>
            <a:ext cx="6323809" cy="361905"/>
          </a:xfrm>
          <a:prstGeom prst="rect">
            <a:avLst/>
          </a:prstGeom>
        </p:spPr>
      </p:pic>
      <p:pic>
        <p:nvPicPr>
          <p:cNvPr id="13" name="korelace">
            <a:hlinkClick r:id="" action="ppaction://media"/>
            <a:extLst>
              <a:ext uri="{FF2B5EF4-FFF2-40B4-BE49-F238E27FC236}">
                <a16:creationId xmlns:a16="http://schemas.microsoft.com/office/drawing/2014/main" id="{EDB587D6-94CB-34C9-8430-50AEA3E0CC2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187359" y="2778379"/>
            <a:ext cx="406400" cy="406400"/>
          </a:xfrm>
          <a:prstGeom prst="rect">
            <a:avLst/>
          </a:prstGeom>
        </p:spPr>
      </p:pic>
    </p:spTree>
    <p:extLst>
      <p:ext uri="{BB962C8B-B14F-4D97-AF65-F5344CB8AC3E}">
        <p14:creationId xmlns:p14="http://schemas.microsoft.com/office/powerpoint/2010/main" val="334389121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217"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50D84C1-4728-18BD-827B-273FC4F010E9}"/>
              </a:ext>
            </a:extLst>
          </p:cNvPr>
          <p:cNvSpPr>
            <a:spLocks noGrp="1"/>
          </p:cNvSpPr>
          <p:nvPr>
            <p:ph type="title"/>
          </p:nvPr>
        </p:nvSpPr>
        <p:spPr/>
        <p:txBody>
          <a:bodyPr>
            <a:normAutofit fontScale="90000"/>
          </a:bodyPr>
          <a:lstStyle/>
          <a:p>
            <a:r>
              <a:rPr lang="cs-CZ" dirty="0"/>
              <a:t>Korelace</a:t>
            </a:r>
          </a:p>
        </p:txBody>
      </p:sp>
      <p:sp>
        <p:nvSpPr>
          <p:cNvPr id="3" name="Zástupný text 2">
            <a:extLst>
              <a:ext uri="{FF2B5EF4-FFF2-40B4-BE49-F238E27FC236}">
                <a16:creationId xmlns:a16="http://schemas.microsoft.com/office/drawing/2014/main" id="{0595B42B-E61E-B7F7-88F2-E009F578154B}"/>
              </a:ext>
            </a:extLst>
          </p:cNvPr>
          <p:cNvSpPr>
            <a:spLocks noGrp="1"/>
          </p:cNvSpPr>
          <p:nvPr>
            <p:ph type="body" idx="1"/>
          </p:nvPr>
        </p:nvSpPr>
        <p:spPr/>
        <p:txBody>
          <a:bodyPr/>
          <a:lstStyle/>
          <a:p>
            <a:r>
              <a:rPr lang="cs-CZ" dirty="0"/>
              <a:t>Perfektní pozitivní korelace (</a:t>
            </a:r>
            <a:r>
              <a:rPr lang="el-GR" dirty="0"/>
              <a:t>ρ=1)</a:t>
            </a:r>
            <a:r>
              <a:rPr lang="cs-CZ" dirty="0"/>
              <a:t>: Aktiva se pohybují ve stejném směru, nelze diverzifikovat.</a:t>
            </a:r>
          </a:p>
          <a:p>
            <a:r>
              <a:rPr lang="cs-CZ" dirty="0"/>
              <a:t>Perfektní negativní korelace (</a:t>
            </a:r>
            <a:r>
              <a:rPr lang="el-GR" dirty="0"/>
              <a:t>ρ=−1):</a:t>
            </a:r>
            <a:r>
              <a:rPr lang="cs-CZ" dirty="0"/>
              <a:t> Aktiva se pohybují opačně, lze provést maximální diverzifikaci.</a:t>
            </a:r>
          </a:p>
          <a:p>
            <a:r>
              <a:rPr lang="cs-CZ" sz="1600" kern="100" dirty="0">
                <a:effectLst/>
                <a:latin typeface="Aptos" panose="020B0004020202020204" pitchFamily="34" charset="0"/>
                <a:ea typeface="Aptos" panose="020B0004020202020204" pitchFamily="34" charset="0"/>
                <a:cs typeface="Times New Roman" panose="02020603050405020304" pitchFamily="18" charset="0"/>
              </a:rPr>
              <a:t>Korelace mezi -1 a 1 (−1&lt;ρ&lt;1):  Obvyklý př</a:t>
            </a:r>
            <a:r>
              <a:rPr lang="cs-CZ" kern="100" dirty="0">
                <a:latin typeface="Aptos" panose="020B0004020202020204" pitchFamily="34" charset="0"/>
                <a:ea typeface="Aptos" panose="020B0004020202020204" pitchFamily="34" charset="0"/>
                <a:cs typeface="Times New Roman" panose="02020603050405020304" pitchFamily="18" charset="0"/>
              </a:rPr>
              <a:t>ípad, </a:t>
            </a:r>
            <a:r>
              <a:rPr lang="cs-CZ" sz="1600" kern="100" dirty="0">
                <a:effectLst/>
                <a:latin typeface="Aptos" panose="020B0004020202020204" pitchFamily="34" charset="0"/>
                <a:ea typeface="Aptos" panose="020B0004020202020204" pitchFamily="34" charset="0"/>
                <a:cs typeface="Times New Roman" panose="02020603050405020304" pitchFamily="18" charset="0"/>
              </a:rPr>
              <a:t>diversifikace rizika vede k portfoliu s nižší volatilitou než prostý vážený průměr volatilit.</a:t>
            </a:r>
            <a:endParaRPr lang="cs-CZ" dirty="0"/>
          </a:p>
          <a:p>
            <a:endParaRPr lang="cs-CZ" dirty="0"/>
          </a:p>
        </p:txBody>
      </p:sp>
      <p:sp>
        <p:nvSpPr>
          <p:cNvPr id="4" name="Zástupný symbol pro číslo snímku 3">
            <a:extLst>
              <a:ext uri="{FF2B5EF4-FFF2-40B4-BE49-F238E27FC236}">
                <a16:creationId xmlns:a16="http://schemas.microsoft.com/office/drawing/2014/main" id="{FB1AF0B1-5CE5-A8EC-8051-6981C36E13CC}"/>
              </a:ext>
            </a:extLst>
          </p:cNvPr>
          <p:cNvSpPr>
            <a:spLocks noGrp="1"/>
          </p:cNvSpPr>
          <p:nvPr>
            <p:ph type="sldNum" sz="quarter" idx="2"/>
          </p:nvPr>
        </p:nvSpPr>
        <p:spPr/>
        <p:txBody>
          <a:bodyPr/>
          <a:lstStyle/>
          <a:p>
            <a:fld id="{86CB4B4D-7CA3-9044-876B-883B54F8677D}" type="slidenum">
              <a:rPr lang="cs-CZ" smtClean="0"/>
              <a:t>10</a:t>
            </a:fld>
            <a:endParaRPr lang="cs-CZ"/>
          </a:p>
        </p:txBody>
      </p:sp>
      <p:sp>
        <p:nvSpPr>
          <p:cNvPr id="5" name="Zástupný text 4">
            <a:extLst>
              <a:ext uri="{FF2B5EF4-FFF2-40B4-BE49-F238E27FC236}">
                <a16:creationId xmlns:a16="http://schemas.microsoft.com/office/drawing/2014/main" id="{2001B332-942B-BD2F-DFC5-61A7ADE44A64}"/>
              </a:ext>
            </a:extLst>
          </p:cNvPr>
          <p:cNvSpPr>
            <a:spLocks noGrp="1"/>
          </p:cNvSpPr>
          <p:nvPr>
            <p:ph type="body" sz="quarter" idx="10"/>
          </p:nvPr>
        </p:nvSpPr>
        <p:spPr/>
        <p:txBody>
          <a:bodyPr/>
          <a:lstStyle/>
          <a:p>
            <a:r>
              <a:rPr lang="cs-CZ" dirty="0"/>
              <a:t>Metody oceňování podniku 8/14</a:t>
            </a:r>
            <a:endParaRPr lang="en-CZ" dirty="0"/>
          </a:p>
          <a:p>
            <a:endParaRPr lang="cs-CZ" dirty="0"/>
          </a:p>
        </p:txBody>
      </p:sp>
      <p:pic>
        <p:nvPicPr>
          <p:cNvPr id="9" name="korelace-2">
            <a:hlinkClick r:id="" action="ppaction://media"/>
            <a:extLst>
              <a:ext uri="{FF2B5EF4-FFF2-40B4-BE49-F238E27FC236}">
                <a16:creationId xmlns:a16="http://schemas.microsoft.com/office/drawing/2014/main" id="{9D441FBE-6D79-687F-CF4C-C865C93482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16914" y="3493407"/>
            <a:ext cx="406400" cy="406400"/>
          </a:xfrm>
          <a:prstGeom prst="rect">
            <a:avLst/>
          </a:prstGeom>
        </p:spPr>
      </p:pic>
    </p:spTree>
    <p:extLst>
      <p:ext uri="{BB962C8B-B14F-4D97-AF65-F5344CB8AC3E}">
        <p14:creationId xmlns:p14="http://schemas.microsoft.com/office/powerpoint/2010/main" val="18103442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14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Simple Light">
  <a:themeElements>
    <a:clrScheme name="EF TUL">
      <a:dk1>
        <a:srgbClr val="000000"/>
      </a:dk1>
      <a:lt1>
        <a:srgbClr val="FFFFFF"/>
      </a:lt1>
      <a:dk2>
        <a:srgbClr val="A7A7A7"/>
      </a:dk2>
      <a:lt2>
        <a:srgbClr val="535353"/>
      </a:lt2>
      <a:accent1>
        <a:srgbClr val="65A812"/>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1744</TotalTime>
  <Words>2996</Words>
  <Application>Microsoft Office PowerPoint</Application>
  <PresentationFormat>Předvádění na obrazovce (16:9)</PresentationFormat>
  <Paragraphs>129</Paragraphs>
  <Slides>12</Slides>
  <Notes>11</Notes>
  <HiddenSlides>0</HiddenSlides>
  <MMClips>9</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12</vt:i4>
      </vt:variant>
    </vt:vector>
  </HeadingPairs>
  <TitlesOfParts>
    <vt:vector size="17" baseType="lpstr">
      <vt:lpstr>Aptos</vt:lpstr>
      <vt:lpstr>Arial</vt:lpstr>
      <vt:lpstr>Calibri</vt:lpstr>
      <vt:lpstr>Cambria</vt:lpstr>
      <vt:lpstr>Simple Light</vt:lpstr>
      <vt:lpstr>Specializační studium Oceňování obchodních závodů (podniků) Metody oceňování podniku 8/14</vt:lpstr>
      <vt:lpstr>Prezentace aplikace PowerPoint</vt:lpstr>
      <vt:lpstr>Definici rizika</vt:lpstr>
      <vt:lpstr>Dosah rizika</vt:lpstr>
      <vt:lpstr>Bezrizikový výnos</vt:lpstr>
      <vt:lpstr>Jak riziko srovnávat</vt:lpstr>
      <vt:lpstr>Očekávaný výnos – rozdělení pravděpodobnosti</vt:lpstr>
      <vt:lpstr>Diverzifikace rizika</vt:lpstr>
      <vt:lpstr>Korelace</vt:lpstr>
      <vt:lpstr>Korelace</vt:lpstr>
      <vt:lpstr>Diverzifikace portfolia</vt:lpstr>
      <vt:lpstr>Děkuji za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Ladislav Řezníček</dc:creator>
  <cp:lastModifiedBy>Ladislav Řezníček</cp:lastModifiedBy>
  <cp:revision>222</cp:revision>
  <dcterms:modified xsi:type="dcterms:W3CDTF">2024-06-19T10:28:55Z</dcterms:modified>
</cp:coreProperties>
</file>