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92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33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8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1D3B05-3104-4C8C-AF1F-D99BACAD414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0DBF18-4269-42A4-B009-21A8E048EA9B}" type="slidenum">
              <a:rPr lang="en-US" altLang="cs-CZ"/>
              <a:pPr/>
              <a:t>11</a:t>
            </a:fld>
            <a:endParaRPr lang="en-US" alt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A0EA9-ECB6-4335-BC3E-BEE06404238A}" type="slidenum">
              <a:rPr lang="en-US" altLang="cs-CZ"/>
              <a:pPr/>
              <a:t>12</a:t>
            </a:fld>
            <a:endParaRPr lang="en-US" altLang="cs-CZ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ABE42-3977-4AB9-9B7E-47C0BE239C1C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BC8991-F8F1-4051-A51F-56E145D1C310}" type="slidenum">
              <a:rPr lang="en-US" altLang="cs-CZ"/>
              <a:pPr/>
              <a:t>14</a:t>
            </a:fld>
            <a:endParaRPr lang="en-US" altLang="cs-CZ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2F861-EDB3-4559-B1D4-B3520CCA61C0}" type="slidenum">
              <a:rPr lang="en-US" altLang="cs-CZ"/>
              <a:pPr/>
              <a:t>15</a:t>
            </a:fld>
            <a:endParaRPr lang="en-US" altLang="cs-CZ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99EE2-4CAD-43B4-932C-7E59ACB3A1B7}" type="slidenum">
              <a:rPr lang="en-US" altLang="cs-CZ"/>
              <a:pPr/>
              <a:t>16</a:t>
            </a:fld>
            <a:endParaRPr lang="en-US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DF06F-41BC-49BB-9147-949186830FD2}" type="slidenum">
              <a:rPr lang="en-US" altLang="cs-CZ"/>
              <a:pPr/>
              <a:t>17</a:t>
            </a:fld>
            <a:endParaRPr lang="en-US" altLang="cs-CZ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2EFBE-3724-49F8-92C4-248059B1CA2F}" type="slidenum">
              <a:rPr lang="en-US" altLang="cs-CZ"/>
              <a:pPr/>
              <a:t>18</a:t>
            </a:fld>
            <a:endParaRPr lang="en-US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24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680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25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949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BA0AE-9D18-4991-AE75-EC82CD3E06CD}" type="slidenum">
              <a:rPr lang="en-US" altLang="cs-CZ"/>
              <a:pPr/>
              <a:t>3</a:t>
            </a:fld>
            <a:endParaRPr lang="en-US" altLang="cs-CZ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75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9193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733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7A578-443C-451A-A868-2D89A827F0EE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6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DFADC-4410-4A75-B095-6B237FB5C9E4}" type="slidenum">
              <a:rPr lang="en-US" altLang="cs-CZ"/>
              <a:pPr/>
              <a:t>4</a:t>
            </a:fld>
            <a:endParaRPr lang="en-US" altLang="cs-CZ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0C644-7A63-4E21-A5E2-1679F61D7C13}" type="slidenum">
              <a:rPr lang="en-US" altLang="cs-CZ"/>
              <a:pPr/>
              <a:t>5</a:t>
            </a:fld>
            <a:endParaRPr lang="en-US" altLang="cs-CZ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6233B-D32E-49D5-862C-B64E0D894D1F}" type="slidenum">
              <a:rPr lang="en-US" altLang="cs-CZ"/>
              <a:pPr/>
              <a:t>6</a:t>
            </a:fld>
            <a:endParaRPr lang="en-US" altLang="cs-CZ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7B24D-B062-4E7A-9249-CAE61787AC8F}" type="slidenum">
              <a:rPr lang="en-US" altLang="cs-CZ"/>
              <a:pPr/>
              <a:t>7</a:t>
            </a:fld>
            <a:endParaRPr lang="en-US" altLang="cs-CZ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AFA1C-DBB6-4344-9BBF-CAB7E185313C}" type="slidenum">
              <a:rPr lang="en-US" altLang="cs-CZ"/>
              <a:pPr/>
              <a:t>8</a:t>
            </a:fld>
            <a:endParaRPr lang="en-US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0C5EB-DA85-45ED-9EE1-CC4AFC8A5E21}" type="slidenum">
              <a:rPr lang="en-US" altLang="cs-CZ"/>
              <a:pPr/>
              <a:t>9</a:t>
            </a:fld>
            <a:endParaRPr lang="en-US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E8BC-43DE-4413-894E-5B929C3A7EAC}" type="slidenum">
              <a:rPr lang="en-US" altLang="cs-CZ"/>
              <a:pPr/>
              <a:t>10</a:t>
            </a:fld>
            <a:endParaRPr lang="en-US" altLang="cs-CZ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0459-F3D2-4E14-B1A7-3BA736956937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7716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83A41-D582-456B-9634-4F7C3084EBE6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236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086EF-6E94-4728-8966-19626A137084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2435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0459-F3D2-4E14-B1A7-3BA736956937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6667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0CD6-6D5E-436A-AC14-48DB42EB905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4792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954D-AFDC-498B-9F8D-40AB36E1A63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7930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B2E2-F71B-4AC3-B6C9-27114672FC46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5783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5F8-3A06-4C84-9BE7-2F6050C75714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16022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E572-0F0A-488B-A4A2-6093214FFBA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260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931-73C3-4598-BA5E-6D05B20E8C2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3199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6F3D-BF98-458B-A682-5FA6F8AF36AA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480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0CD6-6D5E-436A-AC14-48DB42EB905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68897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3942-A547-4724-811E-A0E600D7228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7132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83A41-D582-456B-9634-4F7C3084EBE6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19804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086EF-6E94-4728-8966-19626A137084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695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954D-AFDC-498B-9F8D-40AB36E1A63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8368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B2E2-F71B-4AC3-B6C9-27114672FC46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5308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B5F8-3A06-4C84-9BE7-2F6050C75714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8431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70FE-EE85-4AD6-B542-B97536F166C1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2727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931-73C3-4598-BA5E-6D05B20E8C2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0153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6F3D-BF98-458B-A682-5FA6F8AF36AA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5027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C3942-A547-4724-811E-A0E600D7228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722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E572-0F0A-488B-A4A2-6093214FFBA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924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E572-0F0A-488B-A4A2-6093214FFBAB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5281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cZ_HIa74s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ds4nnlOQ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-YAWpHPreI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xWApW5pSa4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NvQep4l_F_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8AN1pDOZvA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OxNLQyv8wi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A5UErP5cQA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uqt5pGeu_I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PRN4AZphUA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pVIcjsh7JhM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15344" y="3234749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Skladování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d</a:t>
            </a:r>
            <a:r>
              <a:rPr lang="cs-CZ" sz="2000" dirty="0" smtClean="0">
                <a:solidFill>
                  <a:schemeClr val="tx1"/>
                </a:solidFill>
              </a:rPr>
              <a:t>oc. Ing. Jakub Dyntar, Ph.D.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684213" y="13414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r>
              <a:rPr lang="cs-CZ" altLang="cs-CZ" b="1">
                <a:latin typeface="Times New Roman" panose="02020603050405020304" pitchFamily="18" charset="0"/>
              </a:rPr>
              <a:t>Skladované položky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3421063" y="1125538"/>
            <a:ext cx="21717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r>
              <a:rPr lang="cs-CZ" altLang="cs-CZ" b="1">
                <a:latin typeface="Times New Roman" panose="02020603050405020304" pitchFamily="18" charset="0"/>
              </a:rPr>
              <a:t>Skladovací jednotky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5868988" y="7651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cs-CZ" altLang="cs-CZ" b="1">
                <a:latin typeface="Times New Roman" panose="02020603050405020304" pitchFamily="18" charset="0"/>
              </a:rPr>
              <a:t>Skladované skupiny zboží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96875" y="2135188"/>
            <a:ext cx="2663825" cy="257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 i="1">
                <a:latin typeface="Times New Roman" panose="02020603050405020304" pitchFamily="18" charset="0"/>
              </a:rPr>
              <a:t>Položky:</a:t>
            </a:r>
          </a:p>
          <a:p>
            <a:pPr algn="ctr"/>
            <a:endParaRPr lang="cs-CZ" altLang="cs-CZ" b="1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 špagety 250g 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louh sodný p.a. 150g vruty 8mm,     </a:t>
            </a:r>
            <a:endParaRPr lang="cs-CZ" altLang="cs-CZ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 cement 250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šampon Palmolive 150ml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školní sešit </a:t>
            </a:r>
            <a:endParaRPr lang="cs-CZ" altLang="cs-CZ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 linkovaný…</a:t>
            </a: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3348038" y="2133600"/>
            <a:ext cx="2376487" cy="2573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 i="1">
                <a:latin typeface="Times New Roman" panose="02020603050405020304" pitchFamily="18" charset="0"/>
              </a:rPr>
              <a:t>Skladovací jednotky</a:t>
            </a:r>
            <a:r>
              <a:rPr lang="cs-CZ" altLang="cs-CZ" i="1">
                <a:latin typeface="Times New Roman" panose="02020603050405020304" pitchFamily="18" charset="0"/>
              </a:rPr>
              <a:t> (manipulační obal nebo manipulační jednotka):</a:t>
            </a:r>
          </a:p>
          <a:p>
            <a:pPr algn="ctr"/>
            <a:endParaRPr lang="cs-CZ" altLang="cs-CZ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kartony,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přepravky,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palety,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sudy…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6229350" y="2141538"/>
            <a:ext cx="2159000" cy="2573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 i="1">
                <a:latin typeface="Times New Roman" panose="02020603050405020304" pitchFamily="18" charset="0"/>
              </a:rPr>
              <a:t>Skladované skupiny zboží:</a:t>
            </a:r>
          </a:p>
          <a:p>
            <a:pPr algn="ctr"/>
            <a:endParaRPr lang="cs-CZ" altLang="cs-CZ" b="1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těstoviny,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mražené zeleninové směsi,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nátěrové hmoty,</a:t>
            </a: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stavebniny, </a:t>
            </a:r>
            <a:endParaRPr lang="cs-CZ" altLang="cs-CZ">
              <a:latin typeface="Times New Roman" panose="02020603050405020304" pitchFamily="18" charset="0"/>
            </a:endParaRPr>
          </a:p>
          <a:p>
            <a:pPr algn="ctr"/>
            <a:r>
              <a:rPr lang="cs-CZ" altLang="cs-CZ" i="1">
                <a:latin typeface="Times New Roman" panose="02020603050405020304" pitchFamily="18" charset="0"/>
              </a:rPr>
              <a:t>    papírenské zboží…</a:t>
            </a: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1620838" y="1701800"/>
            <a:ext cx="142875" cy="360363"/>
          </a:xfrm>
          <a:prstGeom prst="downArrow">
            <a:avLst>
              <a:gd name="adj1" fmla="val 50000"/>
              <a:gd name="adj2" fmla="val 630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7092950" y="1125538"/>
            <a:ext cx="144463" cy="863600"/>
          </a:xfrm>
          <a:prstGeom prst="downArrow">
            <a:avLst>
              <a:gd name="adj1" fmla="val 50000"/>
              <a:gd name="adj2" fmla="val 1494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>
            <a:off x="4429125" y="1485900"/>
            <a:ext cx="142875" cy="576263"/>
          </a:xfrm>
          <a:prstGeom prst="downArrow">
            <a:avLst>
              <a:gd name="adj1" fmla="val 50000"/>
              <a:gd name="adj2" fmla="val 1008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6227763" y="5084763"/>
            <a:ext cx="21590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Determinují skladovací podmínky</a:t>
            </a:r>
            <a:endParaRPr lang="en-US" altLang="cs-CZ" b="1"/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3492500" y="4941888"/>
            <a:ext cx="2159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Determinují typ skladu, mechanizační </a:t>
            </a:r>
            <a:r>
              <a:rPr lang="cs-CZ" altLang="cs-CZ" b="1" smtClean="0"/>
              <a:t>prostředky</a:t>
            </a:r>
            <a:endParaRPr lang="en-US" altLang="cs-CZ" b="1"/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755650" y="5084763"/>
            <a:ext cx="21590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Determinují požadavky na </a:t>
            </a:r>
            <a:r>
              <a:rPr lang="cs-CZ" altLang="cs-CZ" b="1" smtClean="0"/>
              <a:t>kompletaci</a:t>
            </a:r>
            <a:endParaRPr lang="en-US" altLang="cs-CZ" b="1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68313" y="1557338"/>
            <a:ext cx="129698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Typy skladů</a:t>
            </a: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1979613" y="692150"/>
            <a:ext cx="6696075" cy="253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latin typeface="Times New Roman" panose="02020603050405020304" pitchFamily="18" charset="0"/>
              </a:rPr>
              <a:t>Nezastřešené skladovací plochy                                </a:t>
            </a:r>
            <a:r>
              <a:rPr lang="en-US" altLang="cs-CZ" sz="1000"/>
              <a:t>outdoor storage stacking grounds</a:t>
            </a:r>
            <a:r>
              <a:rPr lang="cs-CZ" altLang="cs-CZ" sz="1600" b="1">
                <a:latin typeface="Times New Roman" panose="02020603050405020304" pitchFamily="18" charset="0"/>
              </a:rPr>
              <a:t> </a:t>
            </a:r>
            <a:endParaRPr lang="cs-CZ" altLang="cs-CZ" sz="160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Samostatné skladovací                                             </a:t>
            </a:r>
            <a:r>
              <a:rPr lang="cs-CZ" altLang="cs-CZ" sz="1000"/>
              <a:t>single storage</a:t>
            </a:r>
          </a:p>
          <a:p>
            <a:pPr lvl="1"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Nádrže                                                                          </a:t>
            </a:r>
            <a:r>
              <a:rPr lang="cs-CZ" altLang="cs-CZ" sz="1000"/>
              <a:t>tanks</a:t>
            </a:r>
          </a:p>
          <a:p>
            <a:pPr lvl="1"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Sila                                                                                </a:t>
            </a:r>
            <a:r>
              <a:rPr lang="cs-CZ" altLang="cs-CZ" sz="1000"/>
              <a:t>silos</a:t>
            </a:r>
          </a:p>
          <a:p>
            <a:pPr lvl="1"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Plynojemy                                                                    </a:t>
            </a:r>
            <a:r>
              <a:rPr lang="cs-CZ" altLang="cs-CZ" sz="1000"/>
              <a:t>gasholders</a:t>
            </a:r>
          </a:p>
          <a:p>
            <a:pPr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Podzemní zásobníky                                                            </a:t>
            </a:r>
            <a:r>
              <a:rPr lang="cs-CZ" altLang="cs-CZ" sz="1000"/>
              <a:t>undergroud gasholders</a:t>
            </a:r>
          </a:p>
          <a:p>
            <a:pPr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Skladovací kapacita produktovodních sítí            </a:t>
            </a:r>
            <a:r>
              <a:rPr lang="cs-CZ" altLang="cs-CZ" sz="1000"/>
              <a:t>storage capacity of gas lines</a:t>
            </a:r>
          </a:p>
          <a:p>
            <a:pPr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Sklady v budovách                                                   </a:t>
            </a:r>
            <a:r>
              <a:rPr lang="cs-CZ" altLang="cs-CZ" sz="1000"/>
              <a:t>warehousing in buildings</a:t>
            </a:r>
          </a:p>
          <a:p>
            <a:pPr lvl="1"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s podlažním skladováním                               </a:t>
            </a:r>
            <a:r>
              <a:rPr lang="cs-CZ" altLang="cs-CZ" sz="1000"/>
              <a:t>mezzanine floor storage</a:t>
            </a:r>
          </a:p>
          <a:p>
            <a:pPr lvl="1">
              <a:buFontTx/>
              <a:buChar char="•"/>
            </a:pPr>
            <a:r>
              <a:rPr lang="cs-CZ" altLang="cs-CZ" sz="1600" b="1">
                <a:latin typeface="Times New Roman" panose="02020603050405020304" pitchFamily="18" charset="0"/>
              </a:rPr>
              <a:t>regálové sklady</a:t>
            </a:r>
            <a:r>
              <a:rPr lang="cs-CZ" altLang="cs-CZ" sz="1600">
                <a:latin typeface="Times New Roman" panose="02020603050405020304" pitchFamily="18" charset="0"/>
              </a:rPr>
              <a:t>                                                </a:t>
            </a:r>
            <a:r>
              <a:rPr lang="cs-CZ" altLang="cs-CZ" sz="1000"/>
              <a:t>rack warehouses</a:t>
            </a: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539750" y="3357563"/>
            <a:ext cx="8137525" cy="278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>
                <a:latin typeface="Times New Roman" panose="02020603050405020304" pitchFamily="18" charset="0"/>
              </a:rPr>
              <a:t>Regálové sklady:                                      </a:t>
            </a:r>
            <a:r>
              <a:rPr lang="cs-CZ" altLang="cs-CZ" sz="1000" b="1" smtClean="0"/>
              <a:t>Rack </a:t>
            </a:r>
            <a:r>
              <a:rPr lang="cs-CZ" altLang="cs-CZ" sz="1000" b="1"/>
              <a:t>warehouses</a:t>
            </a:r>
          </a:p>
          <a:p>
            <a:r>
              <a:rPr lang="cs-CZ" altLang="cs-CZ" sz="1600" b="1">
                <a:latin typeface="Times New Roman" panose="02020603050405020304" pitchFamily="18" charset="0"/>
              </a:rPr>
              <a:t>Policové                                                     </a:t>
            </a:r>
            <a:r>
              <a:rPr lang="cs-CZ" altLang="cs-CZ" sz="1000" smtClean="0"/>
              <a:t>Standard </a:t>
            </a:r>
            <a:r>
              <a:rPr lang="cs-CZ" altLang="cs-CZ" sz="1000"/>
              <a:t>shelving, </a:t>
            </a:r>
            <a:r>
              <a:rPr lang="cs-CZ" altLang="cs-CZ" sz="1000" smtClean="0"/>
              <a:t>Fachbodenregale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Policové patrové                                       </a:t>
            </a:r>
            <a:r>
              <a:rPr lang="cs-CZ" altLang="cs-CZ" sz="1000" smtClean="0"/>
              <a:t>Standard</a:t>
            </a:r>
            <a:r>
              <a:rPr lang="cs-CZ" altLang="cs-CZ" sz="1000" b="1" smtClean="0"/>
              <a:t> </a:t>
            </a:r>
            <a:r>
              <a:rPr lang="cs-CZ" altLang="cs-CZ" sz="1000"/>
              <a:t>shelving with mezzanine floors, Fachbodenregale in </a:t>
            </a:r>
            <a:r>
              <a:rPr lang="cs-CZ" altLang="cs-CZ" sz="1000" smtClean="0"/>
              <a:t>Etagenbauweise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Paletové regály                                         </a:t>
            </a:r>
            <a:r>
              <a:rPr lang="cs-CZ" altLang="cs-CZ" sz="1000" smtClean="0"/>
              <a:t>Pallet </a:t>
            </a:r>
            <a:r>
              <a:rPr lang="cs-CZ" altLang="cs-CZ" sz="1000"/>
              <a:t>racks, </a:t>
            </a:r>
            <a:r>
              <a:rPr lang="cs-CZ" altLang="cs-CZ" sz="1000" smtClean="0"/>
              <a:t>Standard-Palletenregale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Vjezdové, průjezdové regály                   </a:t>
            </a:r>
            <a:r>
              <a:rPr lang="cs-CZ" altLang="cs-CZ" sz="1000" smtClean="0"/>
              <a:t>Drive-in </a:t>
            </a:r>
            <a:r>
              <a:rPr lang="cs-CZ" altLang="cs-CZ" sz="1000"/>
              <a:t>racks </a:t>
            </a:r>
            <a:r>
              <a:rPr lang="cs-CZ" altLang="cs-CZ" sz="1000" smtClean="0"/>
              <a:t>Einfahrregale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Mobilní regály                                          </a:t>
            </a:r>
            <a:r>
              <a:rPr lang="cs-CZ" altLang="cs-CZ" sz="1000" smtClean="0"/>
              <a:t>Mobile </a:t>
            </a:r>
            <a:r>
              <a:rPr lang="cs-CZ" altLang="cs-CZ" sz="1000"/>
              <a:t>palllet racks, Verfahrbare </a:t>
            </a:r>
            <a:r>
              <a:rPr lang="cs-CZ" altLang="cs-CZ" sz="1000" smtClean="0"/>
              <a:t>Palletenregale</a:t>
            </a:r>
            <a:endParaRPr lang="cs-CZ" altLang="cs-CZ" sz="1000"/>
          </a:p>
          <a:p>
            <a:r>
              <a:rPr lang="cs-CZ" altLang="cs-CZ" sz="1600" b="1" smtClean="0">
                <a:latin typeface="Times New Roman" panose="02020603050405020304" pitchFamily="18" charset="0"/>
              </a:rPr>
              <a:t>Spádové gravitační </a:t>
            </a:r>
            <a:r>
              <a:rPr lang="cs-CZ" altLang="cs-CZ" sz="1600" b="1">
                <a:latin typeface="Times New Roman" panose="02020603050405020304" pitchFamily="18" charset="0"/>
              </a:rPr>
              <a:t>regály                     </a:t>
            </a:r>
            <a:r>
              <a:rPr lang="cs-CZ" altLang="cs-CZ" sz="1600" b="1" smtClean="0">
                <a:latin typeface="Times New Roman" panose="02020603050405020304" pitchFamily="18" charset="0"/>
              </a:rPr>
              <a:t>  </a:t>
            </a:r>
            <a:r>
              <a:rPr lang="cs-CZ" altLang="cs-CZ" sz="1000" smtClean="0"/>
              <a:t>Live </a:t>
            </a:r>
            <a:r>
              <a:rPr lang="cs-CZ" altLang="cs-CZ" sz="1000"/>
              <a:t>storage racks, </a:t>
            </a:r>
            <a:r>
              <a:rPr lang="cs-CZ" altLang="cs-CZ" sz="1000" smtClean="0"/>
              <a:t>Durchaufregale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Krabicové regály                                      </a:t>
            </a:r>
            <a:r>
              <a:rPr lang="cs-CZ" altLang="cs-CZ" sz="1000" smtClean="0"/>
              <a:t>Miniload </a:t>
            </a:r>
            <a:r>
              <a:rPr lang="cs-CZ" altLang="cs-CZ" sz="1000"/>
              <a:t>systems, </a:t>
            </a:r>
            <a:r>
              <a:rPr lang="cs-CZ" altLang="cs-CZ" sz="1000" smtClean="0"/>
              <a:t>Kleinteilelager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Stromečkové regály                                  </a:t>
            </a:r>
            <a:r>
              <a:rPr lang="cs-CZ" altLang="cs-CZ" sz="1000" smtClean="0"/>
              <a:t>Kragarmregale</a:t>
            </a:r>
            <a:r>
              <a:rPr lang="cs-CZ" altLang="cs-CZ" sz="1600" b="1" smtClean="0">
                <a:latin typeface="Times New Roman" panose="02020603050405020304" pitchFamily="18" charset="0"/>
              </a:rPr>
              <a:t> </a:t>
            </a:r>
            <a:r>
              <a:rPr lang="cs-CZ" altLang="cs-CZ" sz="1600" i="1" smtClean="0">
                <a:latin typeface="Times New Roman" panose="02020603050405020304" pitchFamily="18" charset="0"/>
              </a:rPr>
              <a:t> </a:t>
            </a:r>
            <a:endParaRPr lang="cs-CZ" altLang="cs-CZ" sz="1600">
              <a:latin typeface="Times New Roman" panose="02020603050405020304" pitchFamily="18" charset="0"/>
            </a:endParaRPr>
          </a:p>
          <a:p>
            <a:r>
              <a:rPr lang="cs-CZ" altLang="cs-CZ" sz="1600" b="1">
                <a:latin typeface="Times New Roman" panose="02020603050405020304" pitchFamily="18" charset="0"/>
              </a:rPr>
              <a:t>Páternosterové regály                              </a:t>
            </a:r>
            <a:r>
              <a:rPr lang="cs-CZ" altLang="cs-CZ" sz="1000" smtClean="0"/>
              <a:t>Vertical </a:t>
            </a:r>
            <a:r>
              <a:rPr lang="cs-CZ" altLang="cs-CZ" sz="1000"/>
              <a:t>carusel </a:t>
            </a:r>
            <a:r>
              <a:rPr lang="cs-CZ" altLang="cs-CZ" sz="1000" smtClean="0"/>
              <a:t>racks </a:t>
            </a:r>
            <a:endParaRPr lang="cs-CZ" altLang="cs-CZ" sz="1000"/>
          </a:p>
          <a:p>
            <a:r>
              <a:rPr lang="cs-CZ" altLang="cs-CZ" sz="1600" b="1">
                <a:latin typeface="Times New Roman" panose="02020603050405020304" pitchFamily="18" charset="0"/>
              </a:rPr>
              <a:t>Horizontální karuselové regály              </a:t>
            </a:r>
            <a:r>
              <a:rPr lang="cs-CZ" altLang="cs-CZ" sz="1600" b="1" smtClean="0">
                <a:latin typeface="Times New Roman" panose="02020603050405020304" pitchFamily="18" charset="0"/>
              </a:rPr>
              <a:t> </a:t>
            </a:r>
            <a:r>
              <a:rPr lang="cs-CZ" altLang="cs-CZ" sz="1000" b="1" smtClean="0"/>
              <a:t>Horizontal </a:t>
            </a:r>
            <a:r>
              <a:rPr lang="cs-CZ" altLang="cs-CZ" sz="1000" b="1"/>
              <a:t>carousel </a:t>
            </a:r>
            <a:r>
              <a:rPr lang="cs-CZ" altLang="cs-CZ" sz="1000" b="1" smtClean="0"/>
              <a:t>racks</a:t>
            </a:r>
            <a:r>
              <a:rPr lang="cs-CZ" altLang="cs-CZ" sz="1000" smtClean="0"/>
              <a:t>   </a:t>
            </a:r>
            <a:endParaRPr lang="cs-CZ" altLang="cs-CZ" sz="100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1692275" y="981075"/>
            <a:ext cx="5861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Nezastřešené skladovací plochy                                </a:t>
            </a:r>
            <a:r>
              <a:rPr lang="en-US" altLang="cs-CZ" sz="1000"/>
              <a:t>outdoor storage stacking grounds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1116013" y="1625600"/>
            <a:ext cx="6875462" cy="1109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8528" bIns="0"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latin typeface="Times New Roman" panose="02020603050405020304" pitchFamily="18" charset="0"/>
              </a:rPr>
              <a:t>Zabezpečené zpevněné plochy s příslušnou mechanizací (zakladače, portálové nebo mobilní jeřáby, mechanizační vozíky, dopravníky…)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Způsob uložení:                                                      Použití:</a:t>
            </a:r>
            <a:endParaRPr lang="cs-CZ" altLang="cs-CZ" sz="140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Sypané hromady                                                    Sypké suroviny, stavebniny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Ukládání v manipulačních obalech                      Sklady kontejnerů</a:t>
            </a: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835150" y="4148138"/>
            <a:ext cx="23796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V="1">
            <a:off x="4211638" y="3643313"/>
            <a:ext cx="528637" cy="50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2268538" y="4292600"/>
            <a:ext cx="4337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 řadách stohované                          v blocích  stohované</a:t>
            </a: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V="1">
            <a:off x="7100888" y="5340350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V="1">
            <a:off x="4084638" y="5340350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3779838" y="37179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V="1">
            <a:off x="406876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4211638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V="1">
            <a:off x="4068763" y="38608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V="1">
            <a:off x="3779838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3924300" y="35734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 flipV="1">
            <a:off x="4211638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0" name="Line 30"/>
          <p:cNvSpPr>
            <a:spLocks noChangeShapeType="1"/>
          </p:cNvSpPr>
          <p:nvPr/>
        </p:nvSpPr>
        <p:spPr bwMode="auto">
          <a:xfrm>
            <a:off x="4354513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1" name="Line 31"/>
          <p:cNvSpPr>
            <a:spLocks noChangeShapeType="1"/>
          </p:cNvSpPr>
          <p:nvPr/>
        </p:nvSpPr>
        <p:spPr bwMode="auto">
          <a:xfrm flipV="1">
            <a:off x="4211638" y="37163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2" name="Line 32"/>
          <p:cNvSpPr>
            <a:spLocks noChangeShapeType="1"/>
          </p:cNvSpPr>
          <p:nvPr/>
        </p:nvSpPr>
        <p:spPr bwMode="auto">
          <a:xfrm flipV="1">
            <a:off x="392271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>
            <a:off x="4067175" y="34290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2916238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 flipV="1">
            <a:off x="320516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6" name="Line 36"/>
          <p:cNvSpPr>
            <a:spLocks noChangeShapeType="1"/>
          </p:cNvSpPr>
          <p:nvPr/>
        </p:nvSpPr>
        <p:spPr bwMode="auto">
          <a:xfrm>
            <a:off x="3348038" y="37179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7" name="Line 37"/>
          <p:cNvSpPr>
            <a:spLocks noChangeShapeType="1"/>
          </p:cNvSpPr>
          <p:nvPr/>
        </p:nvSpPr>
        <p:spPr bwMode="auto">
          <a:xfrm flipV="1">
            <a:off x="3205163" y="400367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8" name="Line 38"/>
          <p:cNvSpPr>
            <a:spLocks noChangeShapeType="1"/>
          </p:cNvSpPr>
          <p:nvPr/>
        </p:nvSpPr>
        <p:spPr bwMode="auto">
          <a:xfrm flipV="1">
            <a:off x="2916238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99" name="Line 39"/>
          <p:cNvSpPr>
            <a:spLocks noChangeShapeType="1"/>
          </p:cNvSpPr>
          <p:nvPr/>
        </p:nvSpPr>
        <p:spPr bwMode="auto">
          <a:xfrm>
            <a:off x="2195513" y="41481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0" name="Line 40"/>
          <p:cNvSpPr>
            <a:spLocks noChangeShapeType="1"/>
          </p:cNvSpPr>
          <p:nvPr/>
        </p:nvSpPr>
        <p:spPr bwMode="auto">
          <a:xfrm flipV="1">
            <a:off x="233997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1" name="Line 41"/>
          <p:cNvSpPr>
            <a:spLocks noChangeShapeType="1"/>
          </p:cNvSpPr>
          <p:nvPr/>
        </p:nvSpPr>
        <p:spPr bwMode="auto">
          <a:xfrm>
            <a:off x="2482850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2" name="Line 42"/>
          <p:cNvSpPr>
            <a:spLocks noChangeShapeType="1"/>
          </p:cNvSpPr>
          <p:nvPr/>
        </p:nvSpPr>
        <p:spPr bwMode="auto">
          <a:xfrm flipV="1">
            <a:off x="2339975" y="38608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3" name="Line 43"/>
          <p:cNvSpPr>
            <a:spLocks noChangeShapeType="1"/>
          </p:cNvSpPr>
          <p:nvPr/>
        </p:nvSpPr>
        <p:spPr bwMode="auto">
          <a:xfrm flipV="1">
            <a:off x="205105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4" name="Line 44"/>
          <p:cNvSpPr>
            <a:spLocks noChangeShapeType="1"/>
          </p:cNvSpPr>
          <p:nvPr/>
        </p:nvSpPr>
        <p:spPr bwMode="auto">
          <a:xfrm>
            <a:off x="2195513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5" name="Line 45"/>
          <p:cNvSpPr>
            <a:spLocks noChangeShapeType="1"/>
          </p:cNvSpPr>
          <p:nvPr/>
        </p:nvSpPr>
        <p:spPr bwMode="auto">
          <a:xfrm flipV="1">
            <a:off x="4356100" y="32861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6" name="Line 46"/>
          <p:cNvSpPr>
            <a:spLocks noChangeShapeType="1"/>
          </p:cNvSpPr>
          <p:nvPr/>
        </p:nvSpPr>
        <p:spPr bwMode="auto">
          <a:xfrm>
            <a:off x="4498975" y="32861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7" name="Line 47"/>
          <p:cNvSpPr>
            <a:spLocks noChangeShapeType="1"/>
          </p:cNvSpPr>
          <p:nvPr/>
        </p:nvSpPr>
        <p:spPr bwMode="auto">
          <a:xfrm flipV="1">
            <a:off x="435610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8" name="Line 48"/>
          <p:cNvSpPr>
            <a:spLocks noChangeShapeType="1"/>
          </p:cNvSpPr>
          <p:nvPr/>
        </p:nvSpPr>
        <p:spPr bwMode="auto">
          <a:xfrm flipV="1">
            <a:off x="4067175" y="32861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09" name="Line 49"/>
          <p:cNvSpPr>
            <a:spLocks noChangeShapeType="1"/>
          </p:cNvSpPr>
          <p:nvPr/>
        </p:nvSpPr>
        <p:spPr bwMode="auto">
          <a:xfrm>
            <a:off x="4211638" y="32861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0" name="Rectangle 50"/>
          <p:cNvSpPr>
            <a:spLocks noChangeArrowheads="1"/>
          </p:cNvSpPr>
          <p:nvPr/>
        </p:nvSpPr>
        <p:spPr bwMode="auto">
          <a:xfrm>
            <a:off x="1908175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11" name="Line 51"/>
          <p:cNvSpPr>
            <a:spLocks noChangeShapeType="1"/>
          </p:cNvSpPr>
          <p:nvPr/>
        </p:nvSpPr>
        <p:spPr bwMode="auto">
          <a:xfrm flipV="1">
            <a:off x="2197100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2" name="Line 52"/>
          <p:cNvSpPr>
            <a:spLocks noChangeShapeType="1"/>
          </p:cNvSpPr>
          <p:nvPr/>
        </p:nvSpPr>
        <p:spPr bwMode="auto">
          <a:xfrm>
            <a:off x="2339975" y="37179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3" name="Line 53"/>
          <p:cNvSpPr>
            <a:spLocks noChangeShapeType="1"/>
          </p:cNvSpPr>
          <p:nvPr/>
        </p:nvSpPr>
        <p:spPr bwMode="auto">
          <a:xfrm flipV="1">
            <a:off x="2197100" y="400367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4" name="Line 54"/>
          <p:cNvSpPr>
            <a:spLocks noChangeShapeType="1"/>
          </p:cNvSpPr>
          <p:nvPr/>
        </p:nvSpPr>
        <p:spPr bwMode="auto">
          <a:xfrm flipV="1">
            <a:off x="1908175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5" name="Line 55"/>
          <p:cNvSpPr>
            <a:spLocks noChangeShapeType="1"/>
          </p:cNvSpPr>
          <p:nvPr/>
        </p:nvSpPr>
        <p:spPr bwMode="auto">
          <a:xfrm>
            <a:off x="2052638" y="37179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6" name="Rectangle 56"/>
          <p:cNvSpPr>
            <a:spLocks noChangeArrowheads="1"/>
          </p:cNvSpPr>
          <p:nvPr/>
        </p:nvSpPr>
        <p:spPr bwMode="auto">
          <a:xfrm>
            <a:off x="2916238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17" name="Line 57"/>
          <p:cNvSpPr>
            <a:spLocks noChangeShapeType="1"/>
          </p:cNvSpPr>
          <p:nvPr/>
        </p:nvSpPr>
        <p:spPr bwMode="auto">
          <a:xfrm flipV="1">
            <a:off x="320516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8" name="Line 58"/>
          <p:cNvSpPr>
            <a:spLocks noChangeShapeType="1"/>
          </p:cNvSpPr>
          <p:nvPr/>
        </p:nvSpPr>
        <p:spPr bwMode="auto">
          <a:xfrm>
            <a:off x="3348038" y="37179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9" name="Line 59"/>
          <p:cNvSpPr>
            <a:spLocks noChangeShapeType="1"/>
          </p:cNvSpPr>
          <p:nvPr/>
        </p:nvSpPr>
        <p:spPr bwMode="auto">
          <a:xfrm flipV="1">
            <a:off x="2916238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0" name="Line 60"/>
          <p:cNvSpPr>
            <a:spLocks noChangeShapeType="1"/>
          </p:cNvSpPr>
          <p:nvPr/>
        </p:nvSpPr>
        <p:spPr bwMode="auto">
          <a:xfrm>
            <a:off x="3060700" y="37179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1" name="Rectangle 61"/>
          <p:cNvSpPr>
            <a:spLocks noChangeArrowheads="1"/>
          </p:cNvSpPr>
          <p:nvPr/>
        </p:nvSpPr>
        <p:spPr bwMode="auto">
          <a:xfrm>
            <a:off x="6659563" y="37179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22" name="Line 62"/>
          <p:cNvSpPr>
            <a:spLocks noChangeShapeType="1"/>
          </p:cNvSpPr>
          <p:nvPr/>
        </p:nvSpPr>
        <p:spPr bwMode="auto">
          <a:xfrm flipV="1">
            <a:off x="6948488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3" name="Line 63"/>
          <p:cNvSpPr>
            <a:spLocks noChangeShapeType="1"/>
          </p:cNvSpPr>
          <p:nvPr/>
        </p:nvSpPr>
        <p:spPr bwMode="auto">
          <a:xfrm>
            <a:off x="7091363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4" name="Line 64"/>
          <p:cNvSpPr>
            <a:spLocks noChangeShapeType="1"/>
          </p:cNvSpPr>
          <p:nvPr/>
        </p:nvSpPr>
        <p:spPr bwMode="auto">
          <a:xfrm flipV="1">
            <a:off x="6948488" y="38608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5" name="Line 65"/>
          <p:cNvSpPr>
            <a:spLocks noChangeShapeType="1"/>
          </p:cNvSpPr>
          <p:nvPr/>
        </p:nvSpPr>
        <p:spPr bwMode="auto">
          <a:xfrm flipV="1">
            <a:off x="665956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6" name="Line 66"/>
          <p:cNvSpPr>
            <a:spLocks noChangeShapeType="1"/>
          </p:cNvSpPr>
          <p:nvPr/>
        </p:nvSpPr>
        <p:spPr bwMode="auto">
          <a:xfrm>
            <a:off x="6804025" y="35734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7" name="Line 67"/>
          <p:cNvSpPr>
            <a:spLocks noChangeShapeType="1"/>
          </p:cNvSpPr>
          <p:nvPr/>
        </p:nvSpPr>
        <p:spPr bwMode="auto">
          <a:xfrm flipV="1">
            <a:off x="2484438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8" name="Line 68"/>
          <p:cNvSpPr>
            <a:spLocks noChangeShapeType="1"/>
          </p:cNvSpPr>
          <p:nvPr/>
        </p:nvSpPr>
        <p:spPr bwMode="auto">
          <a:xfrm>
            <a:off x="2627313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9" name="Line 69"/>
          <p:cNvSpPr>
            <a:spLocks noChangeShapeType="1"/>
          </p:cNvSpPr>
          <p:nvPr/>
        </p:nvSpPr>
        <p:spPr bwMode="auto">
          <a:xfrm flipV="1">
            <a:off x="2484438" y="37163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0" name="Line 70"/>
          <p:cNvSpPr>
            <a:spLocks noChangeShapeType="1"/>
          </p:cNvSpPr>
          <p:nvPr/>
        </p:nvSpPr>
        <p:spPr bwMode="auto">
          <a:xfrm flipV="1">
            <a:off x="219551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1" name="Line 71"/>
          <p:cNvSpPr>
            <a:spLocks noChangeShapeType="1"/>
          </p:cNvSpPr>
          <p:nvPr/>
        </p:nvSpPr>
        <p:spPr bwMode="auto">
          <a:xfrm flipV="1">
            <a:off x="2484438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2" name="Line 72"/>
          <p:cNvSpPr>
            <a:spLocks noChangeShapeType="1"/>
          </p:cNvSpPr>
          <p:nvPr/>
        </p:nvSpPr>
        <p:spPr bwMode="auto">
          <a:xfrm>
            <a:off x="2627313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3" name="Line 73"/>
          <p:cNvSpPr>
            <a:spLocks noChangeShapeType="1"/>
          </p:cNvSpPr>
          <p:nvPr/>
        </p:nvSpPr>
        <p:spPr bwMode="auto">
          <a:xfrm flipV="1">
            <a:off x="219551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4" name="Line 74"/>
          <p:cNvSpPr>
            <a:spLocks noChangeShapeType="1"/>
          </p:cNvSpPr>
          <p:nvPr/>
        </p:nvSpPr>
        <p:spPr bwMode="auto">
          <a:xfrm>
            <a:off x="2339975" y="34290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5" name="Rectangle 75"/>
          <p:cNvSpPr>
            <a:spLocks noChangeArrowheads="1"/>
          </p:cNvSpPr>
          <p:nvPr/>
        </p:nvSpPr>
        <p:spPr bwMode="auto">
          <a:xfrm>
            <a:off x="1692275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36" name="Rectangle 76"/>
          <p:cNvSpPr>
            <a:spLocks noChangeArrowheads="1"/>
          </p:cNvSpPr>
          <p:nvPr/>
        </p:nvSpPr>
        <p:spPr bwMode="auto">
          <a:xfrm>
            <a:off x="1692275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37" name="Line 77"/>
          <p:cNvSpPr>
            <a:spLocks noChangeShapeType="1"/>
          </p:cNvSpPr>
          <p:nvPr/>
        </p:nvSpPr>
        <p:spPr bwMode="auto">
          <a:xfrm flipV="1">
            <a:off x="3348038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8" name="Line 78"/>
          <p:cNvSpPr>
            <a:spLocks noChangeShapeType="1"/>
          </p:cNvSpPr>
          <p:nvPr/>
        </p:nvSpPr>
        <p:spPr bwMode="auto">
          <a:xfrm>
            <a:off x="3490913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9" name="Line 79"/>
          <p:cNvSpPr>
            <a:spLocks noChangeShapeType="1"/>
          </p:cNvSpPr>
          <p:nvPr/>
        </p:nvSpPr>
        <p:spPr bwMode="auto">
          <a:xfrm flipV="1">
            <a:off x="3348038" y="38608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0" name="Line 80"/>
          <p:cNvSpPr>
            <a:spLocks noChangeShapeType="1"/>
          </p:cNvSpPr>
          <p:nvPr/>
        </p:nvSpPr>
        <p:spPr bwMode="auto">
          <a:xfrm flipV="1">
            <a:off x="305911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1" name="Line 81"/>
          <p:cNvSpPr>
            <a:spLocks noChangeShapeType="1"/>
          </p:cNvSpPr>
          <p:nvPr/>
        </p:nvSpPr>
        <p:spPr bwMode="auto">
          <a:xfrm flipV="1">
            <a:off x="3348038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2" name="Line 82"/>
          <p:cNvSpPr>
            <a:spLocks noChangeShapeType="1"/>
          </p:cNvSpPr>
          <p:nvPr/>
        </p:nvSpPr>
        <p:spPr bwMode="auto">
          <a:xfrm>
            <a:off x="3490913" y="3573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3" name="Line 83"/>
          <p:cNvSpPr>
            <a:spLocks noChangeShapeType="1"/>
          </p:cNvSpPr>
          <p:nvPr/>
        </p:nvSpPr>
        <p:spPr bwMode="auto">
          <a:xfrm flipV="1">
            <a:off x="305911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4" name="Line 84"/>
          <p:cNvSpPr>
            <a:spLocks noChangeShapeType="1"/>
          </p:cNvSpPr>
          <p:nvPr/>
        </p:nvSpPr>
        <p:spPr bwMode="auto">
          <a:xfrm>
            <a:off x="3203575" y="35734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5" name="Line 85"/>
          <p:cNvSpPr>
            <a:spLocks noChangeShapeType="1"/>
          </p:cNvSpPr>
          <p:nvPr/>
        </p:nvSpPr>
        <p:spPr bwMode="auto">
          <a:xfrm flipV="1">
            <a:off x="34925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6" name="Line 86"/>
          <p:cNvSpPr>
            <a:spLocks noChangeShapeType="1"/>
          </p:cNvSpPr>
          <p:nvPr/>
        </p:nvSpPr>
        <p:spPr bwMode="auto">
          <a:xfrm>
            <a:off x="363537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7" name="Line 87"/>
          <p:cNvSpPr>
            <a:spLocks noChangeShapeType="1"/>
          </p:cNvSpPr>
          <p:nvPr/>
        </p:nvSpPr>
        <p:spPr bwMode="auto">
          <a:xfrm flipV="1">
            <a:off x="3492500" y="37163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8" name="Line 88"/>
          <p:cNvSpPr>
            <a:spLocks noChangeShapeType="1"/>
          </p:cNvSpPr>
          <p:nvPr/>
        </p:nvSpPr>
        <p:spPr bwMode="auto">
          <a:xfrm flipV="1">
            <a:off x="320357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9" name="Line 89"/>
          <p:cNvSpPr>
            <a:spLocks noChangeShapeType="1"/>
          </p:cNvSpPr>
          <p:nvPr/>
        </p:nvSpPr>
        <p:spPr bwMode="auto">
          <a:xfrm flipV="1">
            <a:off x="34925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0" name="Line 90"/>
          <p:cNvSpPr>
            <a:spLocks noChangeShapeType="1"/>
          </p:cNvSpPr>
          <p:nvPr/>
        </p:nvSpPr>
        <p:spPr bwMode="auto">
          <a:xfrm>
            <a:off x="363537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1" name="Line 91"/>
          <p:cNvSpPr>
            <a:spLocks noChangeShapeType="1"/>
          </p:cNvSpPr>
          <p:nvPr/>
        </p:nvSpPr>
        <p:spPr bwMode="auto">
          <a:xfrm flipV="1">
            <a:off x="320357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2" name="Line 92"/>
          <p:cNvSpPr>
            <a:spLocks noChangeShapeType="1"/>
          </p:cNvSpPr>
          <p:nvPr/>
        </p:nvSpPr>
        <p:spPr bwMode="auto">
          <a:xfrm>
            <a:off x="3348038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3" name="Rectangle 93"/>
          <p:cNvSpPr>
            <a:spLocks noChangeArrowheads="1"/>
          </p:cNvSpPr>
          <p:nvPr/>
        </p:nvSpPr>
        <p:spPr bwMode="auto">
          <a:xfrm>
            <a:off x="2627313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54" name="Line 94"/>
          <p:cNvSpPr>
            <a:spLocks noChangeShapeType="1"/>
          </p:cNvSpPr>
          <p:nvPr/>
        </p:nvSpPr>
        <p:spPr bwMode="auto">
          <a:xfrm flipV="1">
            <a:off x="262731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5" name="Rectangle 95"/>
          <p:cNvSpPr>
            <a:spLocks noChangeArrowheads="1"/>
          </p:cNvSpPr>
          <p:nvPr/>
        </p:nvSpPr>
        <p:spPr bwMode="auto">
          <a:xfrm>
            <a:off x="2627313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56" name="Line 96"/>
          <p:cNvSpPr>
            <a:spLocks noChangeShapeType="1"/>
          </p:cNvSpPr>
          <p:nvPr/>
        </p:nvSpPr>
        <p:spPr bwMode="auto">
          <a:xfrm flipV="1">
            <a:off x="262731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7" name="Line 97"/>
          <p:cNvSpPr>
            <a:spLocks noChangeShapeType="1"/>
          </p:cNvSpPr>
          <p:nvPr/>
        </p:nvSpPr>
        <p:spPr bwMode="auto">
          <a:xfrm>
            <a:off x="2771775" y="37179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8" name="Line 98"/>
          <p:cNvSpPr>
            <a:spLocks noChangeShapeType="1"/>
          </p:cNvSpPr>
          <p:nvPr/>
        </p:nvSpPr>
        <p:spPr bwMode="auto">
          <a:xfrm flipV="1">
            <a:off x="471487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9" name="Line 99"/>
          <p:cNvSpPr>
            <a:spLocks noChangeShapeType="1"/>
          </p:cNvSpPr>
          <p:nvPr/>
        </p:nvSpPr>
        <p:spPr bwMode="auto">
          <a:xfrm flipV="1">
            <a:off x="471487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0" name="Line 100"/>
          <p:cNvSpPr>
            <a:spLocks noChangeShapeType="1"/>
          </p:cNvSpPr>
          <p:nvPr/>
        </p:nvSpPr>
        <p:spPr bwMode="auto">
          <a:xfrm>
            <a:off x="4859338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1" name="Line 101"/>
          <p:cNvSpPr>
            <a:spLocks noChangeShapeType="1"/>
          </p:cNvSpPr>
          <p:nvPr/>
        </p:nvSpPr>
        <p:spPr bwMode="auto">
          <a:xfrm flipV="1">
            <a:off x="277177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2" name="Line 102"/>
          <p:cNvSpPr>
            <a:spLocks noChangeShapeType="1"/>
          </p:cNvSpPr>
          <p:nvPr/>
        </p:nvSpPr>
        <p:spPr bwMode="auto">
          <a:xfrm flipV="1">
            <a:off x="277177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3" name="Line 103"/>
          <p:cNvSpPr>
            <a:spLocks noChangeShapeType="1"/>
          </p:cNvSpPr>
          <p:nvPr/>
        </p:nvSpPr>
        <p:spPr bwMode="auto">
          <a:xfrm>
            <a:off x="2916238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4" name="Line 104"/>
          <p:cNvSpPr>
            <a:spLocks noChangeShapeType="1"/>
          </p:cNvSpPr>
          <p:nvPr/>
        </p:nvSpPr>
        <p:spPr bwMode="auto">
          <a:xfrm flipV="1">
            <a:off x="291465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5" name="Line 105"/>
          <p:cNvSpPr>
            <a:spLocks noChangeShapeType="1"/>
          </p:cNvSpPr>
          <p:nvPr/>
        </p:nvSpPr>
        <p:spPr bwMode="auto">
          <a:xfrm flipV="1">
            <a:off x="291465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6" name="Line 106"/>
          <p:cNvSpPr>
            <a:spLocks noChangeShapeType="1"/>
          </p:cNvSpPr>
          <p:nvPr/>
        </p:nvSpPr>
        <p:spPr bwMode="auto">
          <a:xfrm>
            <a:off x="3059113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7" name="Line 107"/>
          <p:cNvSpPr>
            <a:spLocks noChangeShapeType="1"/>
          </p:cNvSpPr>
          <p:nvPr/>
        </p:nvSpPr>
        <p:spPr bwMode="auto">
          <a:xfrm>
            <a:off x="5075238" y="4148138"/>
            <a:ext cx="23796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8" name="Rectangle 108"/>
          <p:cNvSpPr>
            <a:spLocks noChangeArrowheads="1"/>
          </p:cNvSpPr>
          <p:nvPr/>
        </p:nvSpPr>
        <p:spPr bwMode="auto">
          <a:xfrm>
            <a:off x="5075238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69" name="Line 109"/>
          <p:cNvSpPr>
            <a:spLocks noChangeShapeType="1"/>
          </p:cNvSpPr>
          <p:nvPr/>
        </p:nvSpPr>
        <p:spPr bwMode="auto">
          <a:xfrm flipV="1">
            <a:off x="5075238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0" name="Rectangle 110"/>
          <p:cNvSpPr>
            <a:spLocks noChangeArrowheads="1"/>
          </p:cNvSpPr>
          <p:nvPr/>
        </p:nvSpPr>
        <p:spPr bwMode="auto">
          <a:xfrm>
            <a:off x="5075238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71" name="Line 111"/>
          <p:cNvSpPr>
            <a:spLocks noChangeShapeType="1"/>
          </p:cNvSpPr>
          <p:nvPr/>
        </p:nvSpPr>
        <p:spPr bwMode="auto">
          <a:xfrm flipV="1">
            <a:off x="5075238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2" name="Line 112"/>
          <p:cNvSpPr>
            <a:spLocks noChangeShapeType="1"/>
          </p:cNvSpPr>
          <p:nvPr/>
        </p:nvSpPr>
        <p:spPr bwMode="auto">
          <a:xfrm>
            <a:off x="5219700" y="37179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3" name="Rectangle 113"/>
          <p:cNvSpPr>
            <a:spLocks noChangeArrowheads="1"/>
          </p:cNvSpPr>
          <p:nvPr/>
        </p:nvSpPr>
        <p:spPr bwMode="auto">
          <a:xfrm>
            <a:off x="5364163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74" name="Line 114"/>
          <p:cNvSpPr>
            <a:spLocks noChangeShapeType="1"/>
          </p:cNvSpPr>
          <p:nvPr/>
        </p:nvSpPr>
        <p:spPr bwMode="auto">
          <a:xfrm flipV="1">
            <a:off x="536416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5" name="Rectangle 115"/>
          <p:cNvSpPr>
            <a:spLocks noChangeArrowheads="1"/>
          </p:cNvSpPr>
          <p:nvPr/>
        </p:nvSpPr>
        <p:spPr bwMode="auto">
          <a:xfrm>
            <a:off x="5364163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76" name="Line 116"/>
          <p:cNvSpPr>
            <a:spLocks noChangeShapeType="1"/>
          </p:cNvSpPr>
          <p:nvPr/>
        </p:nvSpPr>
        <p:spPr bwMode="auto">
          <a:xfrm flipV="1">
            <a:off x="5364163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7" name="Line 117"/>
          <p:cNvSpPr>
            <a:spLocks noChangeShapeType="1"/>
          </p:cNvSpPr>
          <p:nvPr/>
        </p:nvSpPr>
        <p:spPr bwMode="auto">
          <a:xfrm>
            <a:off x="5508625" y="37179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8" name="Rectangle 118"/>
          <p:cNvSpPr>
            <a:spLocks noChangeArrowheads="1"/>
          </p:cNvSpPr>
          <p:nvPr/>
        </p:nvSpPr>
        <p:spPr bwMode="auto">
          <a:xfrm>
            <a:off x="5651500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79" name="Line 119"/>
          <p:cNvSpPr>
            <a:spLocks noChangeShapeType="1"/>
          </p:cNvSpPr>
          <p:nvPr/>
        </p:nvSpPr>
        <p:spPr bwMode="auto">
          <a:xfrm flipV="1">
            <a:off x="5651500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0" name="Rectangle 120"/>
          <p:cNvSpPr>
            <a:spLocks noChangeArrowheads="1"/>
          </p:cNvSpPr>
          <p:nvPr/>
        </p:nvSpPr>
        <p:spPr bwMode="auto">
          <a:xfrm>
            <a:off x="5651500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81" name="Line 121"/>
          <p:cNvSpPr>
            <a:spLocks noChangeShapeType="1"/>
          </p:cNvSpPr>
          <p:nvPr/>
        </p:nvSpPr>
        <p:spPr bwMode="auto">
          <a:xfrm flipV="1">
            <a:off x="5651500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2" name="Line 122"/>
          <p:cNvSpPr>
            <a:spLocks noChangeShapeType="1"/>
          </p:cNvSpPr>
          <p:nvPr/>
        </p:nvSpPr>
        <p:spPr bwMode="auto">
          <a:xfrm>
            <a:off x="5795963" y="37179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5940425" y="3860800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84" name="Line 124"/>
          <p:cNvSpPr>
            <a:spLocks noChangeShapeType="1"/>
          </p:cNvSpPr>
          <p:nvPr/>
        </p:nvSpPr>
        <p:spPr bwMode="auto">
          <a:xfrm flipV="1">
            <a:off x="6229350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5" name="Line 125"/>
          <p:cNvSpPr>
            <a:spLocks noChangeShapeType="1"/>
          </p:cNvSpPr>
          <p:nvPr/>
        </p:nvSpPr>
        <p:spPr bwMode="auto">
          <a:xfrm>
            <a:off x="6372225" y="37179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6" name="Line 126"/>
          <p:cNvSpPr>
            <a:spLocks noChangeShapeType="1"/>
          </p:cNvSpPr>
          <p:nvPr/>
        </p:nvSpPr>
        <p:spPr bwMode="auto">
          <a:xfrm flipV="1">
            <a:off x="6229350" y="400367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7" name="Line 127"/>
          <p:cNvSpPr>
            <a:spLocks noChangeShapeType="1"/>
          </p:cNvSpPr>
          <p:nvPr/>
        </p:nvSpPr>
        <p:spPr bwMode="auto">
          <a:xfrm flipV="1">
            <a:off x="5940425" y="37179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8" name="Line 128"/>
          <p:cNvSpPr>
            <a:spLocks noChangeShapeType="1"/>
          </p:cNvSpPr>
          <p:nvPr/>
        </p:nvSpPr>
        <p:spPr bwMode="auto">
          <a:xfrm>
            <a:off x="6084888" y="37179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9" name="Rectangle 129"/>
          <p:cNvSpPr>
            <a:spLocks noChangeArrowheads="1"/>
          </p:cNvSpPr>
          <p:nvPr/>
        </p:nvSpPr>
        <p:spPr bwMode="auto">
          <a:xfrm>
            <a:off x="6372225" y="37179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90" name="Line 130"/>
          <p:cNvSpPr>
            <a:spLocks noChangeShapeType="1"/>
          </p:cNvSpPr>
          <p:nvPr/>
        </p:nvSpPr>
        <p:spPr bwMode="auto">
          <a:xfrm flipV="1">
            <a:off x="666115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1" name="Line 131"/>
          <p:cNvSpPr>
            <a:spLocks noChangeShapeType="1"/>
          </p:cNvSpPr>
          <p:nvPr/>
        </p:nvSpPr>
        <p:spPr bwMode="auto">
          <a:xfrm flipV="1">
            <a:off x="637222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2" name="Line 132"/>
          <p:cNvSpPr>
            <a:spLocks noChangeShapeType="1"/>
          </p:cNvSpPr>
          <p:nvPr/>
        </p:nvSpPr>
        <p:spPr bwMode="auto">
          <a:xfrm>
            <a:off x="6516688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3" name="Line 133"/>
          <p:cNvSpPr>
            <a:spLocks noChangeShapeType="1"/>
          </p:cNvSpPr>
          <p:nvPr/>
        </p:nvSpPr>
        <p:spPr bwMode="auto">
          <a:xfrm flipV="1">
            <a:off x="608330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4" name="Line 134"/>
          <p:cNvSpPr>
            <a:spLocks noChangeShapeType="1"/>
          </p:cNvSpPr>
          <p:nvPr/>
        </p:nvSpPr>
        <p:spPr bwMode="auto">
          <a:xfrm flipV="1">
            <a:off x="608330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5" name="Line 135"/>
          <p:cNvSpPr>
            <a:spLocks noChangeShapeType="1"/>
          </p:cNvSpPr>
          <p:nvPr/>
        </p:nvSpPr>
        <p:spPr bwMode="auto">
          <a:xfrm>
            <a:off x="6227763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6" name="Line 136"/>
          <p:cNvSpPr>
            <a:spLocks noChangeShapeType="1"/>
          </p:cNvSpPr>
          <p:nvPr/>
        </p:nvSpPr>
        <p:spPr bwMode="auto">
          <a:xfrm flipV="1">
            <a:off x="579596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7" name="Line 137"/>
          <p:cNvSpPr>
            <a:spLocks noChangeShapeType="1"/>
          </p:cNvSpPr>
          <p:nvPr/>
        </p:nvSpPr>
        <p:spPr bwMode="auto">
          <a:xfrm flipV="1">
            <a:off x="5795963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8" name="Line 138"/>
          <p:cNvSpPr>
            <a:spLocks noChangeShapeType="1"/>
          </p:cNvSpPr>
          <p:nvPr/>
        </p:nvSpPr>
        <p:spPr bwMode="auto">
          <a:xfrm>
            <a:off x="5940425" y="35734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9" name="Line 139"/>
          <p:cNvSpPr>
            <a:spLocks noChangeShapeType="1"/>
          </p:cNvSpPr>
          <p:nvPr/>
        </p:nvSpPr>
        <p:spPr bwMode="auto">
          <a:xfrm flipV="1">
            <a:off x="550862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0" name="Line 140"/>
          <p:cNvSpPr>
            <a:spLocks noChangeShapeType="1"/>
          </p:cNvSpPr>
          <p:nvPr/>
        </p:nvSpPr>
        <p:spPr bwMode="auto">
          <a:xfrm flipV="1">
            <a:off x="5508625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1" name="Line 141"/>
          <p:cNvSpPr>
            <a:spLocks noChangeShapeType="1"/>
          </p:cNvSpPr>
          <p:nvPr/>
        </p:nvSpPr>
        <p:spPr bwMode="auto">
          <a:xfrm>
            <a:off x="5653088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2" name="Line 142"/>
          <p:cNvSpPr>
            <a:spLocks noChangeShapeType="1"/>
          </p:cNvSpPr>
          <p:nvPr/>
        </p:nvSpPr>
        <p:spPr bwMode="auto">
          <a:xfrm flipV="1">
            <a:off x="521970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3" name="Line 143"/>
          <p:cNvSpPr>
            <a:spLocks noChangeShapeType="1"/>
          </p:cNvSpPr>
          <p:nvPr/>
        </p:nvSpPr>
        <p:spPr bwMode="auto">
          <a:xfrm flipV="1">
            <a:off x="5219700" y="35734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4" name="Line 144"/>
          <p:cNvSpPr>
            <a:spLocks noChangeShapeType="1"/>
          </p:cNvSpPr>
          <p:nvPr/>
        </p:nvSpPr>
        <p:spPr bwMode="auto">
          <a:xfrm>
            <a:off x="5364163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5" name="Line 145"/>
          <p:cNvSpPr>
            <a:spLocks noChangeShapeType="1"/>
          </p:cNvSpPr>
          <p:nvPr/>
        </p:nvSpPr>
        <p:spPr bwMode="auto">
          <a:xfrm flipV="1">
            <a:off x="536416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6" name="Line 146"/>
          <p:cNvSpPr>
            <a:spLocks noChangeShapeType="1"/>
          </p:cNvSpPr>
          <p:nvPr/>
        </p:nvSpPr>
        <p:spPr bwMode="auto">
          <a:xfrm flipV="1">
            <a:off x="536416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7" name="Line 147"/>
          <p:cNvSpPr>
            <a:spLocks noChangeShapeType="1"/>
          </p:cNvSpPr>
          <p:nvPr/>
        </p:nvSpPr>
        <p:spPr bwMode="auto">
          <a:xfrm>
            <a:off x="5508625" y="34290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8" name="Line 148"/>
          <p:cNvSpPr>
            <a:spLocks noChangeShapeType="1"/>
          </p:cNvSpPr>
          <p:nvPr/>
        </p:nvSpPr>
        <p:spPr bwMode="auto">
          <a:xfrm flipV="1">
            <a:off x="56515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9" name="Line 149"/>
          <p:cNvSpPr>
            <a:spLocks noChangeShapeType="1"/>
          </p:cNvSpPr>
          <p:nvPr/>
        </p:nvSpPr>
        <p:spPr bwMode="auto">
          <a:xfrm flipV="1">
            <a:off x="56515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0" name="Line 150"/>
          <p:cNvSpPr>
            <a:spLocks noChangeShapeType="1"/>
          </p:cNvSpPr>
          <p:nvPr/>
        </p:nvSpPr>
        <p:spPr bwMode="auto">
          <a:xfrm>
            <a:off x="5795963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1" name="Line 151"/>
          <p:cNvSpPr>
            <a:spLocks noChangeShapeType="1"/>
          </p:cNvSpPr>
          <p:nvPr/>
        </p:nvSpPr>
        <p:spPr bwMode="auto">
          <a:xfrm flipV="1">
            <a:off x="59404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2" name="Line 152"/>
          <p:cNvSpPr>
            <a:spLocks noChangeShapeType="1"/>
          </p:cNvSpPr>
          <p:nvPr/>
        </p:nvSpPr>
        <p:spPr bwMode="auto">
          <a:xfrm flipV="1">
            <a:off x="59404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3" name="Line 153"/>
          <p:cNvSpPr>
            <a:spLocks noChangeShapeType="1"/>
          </p:cNvSpPr>
          <p:nvPr/>
        </p:nvSpPr>
        <p:spPr bwMode="auto">
          <a:xfrm>
            <a:off x="6084888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4" name="Line 154"/>
          <p:cNvSpPr>
            <a:spLocks noChangeShapeType="1"/>
          </p:cNvSpPr>
          <p:nvPr/>
        </p:nvSpPr>
        <p:spPr bwMode="auto">
          <a:xfrm flipV="1">
            <a:off x="622776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5" name="Line 155"/>
          <p:cNvSpPr>
            <a:spLocks noChangeShapeType="1"/>
          </p:cNvSpPr>
          <p:nvPr/>
        </p:nvSpPr>
        <p:spPr bwMode="auto">
          <a:xfrm flipV="1">
            <a:off x="6227763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6" name="Line 156"/>
          <p:cNvSpPr>
            <a:spLocks noChangeShapeType="1"/>
          </p:cNvSpPr>
          <p:nvPr/>
        </p:nvSpPr>
        <p:spPr bwMode="auto">
          <a:xfrm>
            <a:off x="6372225" y="34290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7" name="Line 157"/>
          <p:cNvSpPr>
            <a:spLocks noChangeShapeType="1"/>
          </p:cNvSpPr>
          <p:nvPr/>
        </p:nvSpPr>
        <p:spPr bwMode="auto">
          <a:xfrm flipV="1">
            <a:off x="68040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8" name="Line 158"/>
          <p:cNvSpPr>
            <a:spLocks noChangeShapeType="1"/>
          </p:cNvSpPr>
          <p:nvPr/>
        </p:nvSpPr>
        <p:spPr bwMode="auto">
          <a:xfrm flipV="1">
            <a:off x="65151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9" name="Line 159"/>
          <p:cNvSpPr>
            <a:spLocks noChangeShapeType="1"/>
          </p:cNvSpPr>
          <p:nvPr/>
        </p:nvSpPr>
        <p:spPr bwMode="auto">
          <a:xfrm flipV="1">
            <a:off x="68040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0" name="Line 160"/>
          <p:cNvSpPr>
            <a:spLocks noChangeShapeType="1"/>
          </p:cNvSpPr>
          <p:nvPr/>
        </p:nvSpPr>
        <p:spPr bwMode="auto">
          <a:xfrm flipV="1">
            <a:off x="651510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1" name="Line 161"/>
          <p:cNvSpPr>
            <a:spLocks noChangeShapeType="1"/>
          </p:cNvSpPr>
          <p:nvPr/>
        </p:nvSpPr>
        <p:spPr bwMode="auto">
          <a:xfrm>
            <a:off x="6659563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2" name="Line 162"/>
          <p:cNvSpPr>
            <a:spLocks noChangeShapeType="1"/>
          </p:cNvSpPr>
          <p:nvPr/>
        </p:nvSpPr>
        <p:spPr bwMode="auto">
          <a:xfrm flipV="1">
            <a:off x="709295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3" name="Line 163"/>
          <p:cNvSpPr>
            <a:spLocks noChangeShapeType="1"/>
          </p:cNvSpPr>
          <p:nvPr/>
        </p:nvSpPr>
        <p:spPr bwMode="auto">
          <a:xfrm>
            <a:off x="723582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4" name="Line 164"/>
          <p:cNvSpPr>
            <a:spLocks noChangeShapeType="1"/>
          </p:cNvSpPr>
          <p:nvPr/>
        </p:nvSpPr>
        <p:spPr bwMode="auto">
          <a:xfrm flipV="1">
            <a:off x="7092950" y="37163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5" name="Line 165"/>
          <p:cNvSpPr>
            <a:spLocks noChangeShapeType="1"/>
          </p:cNvSpPr>
          <p:nvPr/>
        </p:nvSpPr>
        <p:spPr bwMode="auto">
          <a:xfrm flipV="1">
            <a:off x="68040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6" name="Line 166"/>
          <p:cNvSpPr>
            <a:spLocks noChangeShapeType="1"/>
          </p:cNvSpPr>
          <p:nvPr/>
        </p:nvSpPr>
        <p:spPr bwMode="auto">
          <a:xfrm flipV="1">
            <a:off x="7092950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7" name="Line 167"/>
          <p:cNvSpPr>
            <a:spLocks noChangeShapeType="1"/>
          </p:cNvSpPr>
          <p:nvPr/>
        </p:nvSpPr>
        <p:spPr bwMode="auto">
          <a:xfrm>
            <a:off x="723582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8" name="Line 168"/>
          <p:cNvSpPr>
            <a:spLocks noChangeShapeType="1"/>
          </p:cNvSpPr>
          <p:nvPr/>
        </p:nvSpPr>
        <p:spPr bwMode="auto">
          <a:xfrm flipV="1">
            <a:off x="6804025" y="34290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9" name="Line 169"/>
          <p:cNvSpPr>
            <a:spLocks noChangeShapeType="1"/>
          </p:cNvSpPr>
          <p:nvPr/>
        </p:nvSpPr>
        <p:spPr bwMode="auto">
          <a:xfrm>
            <a:off x="6948488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0" name="Line 170"/>
          <p:cNvSpPr>
            <a:spLocks noChangeShapeType="1"/>
          </p:cNvSpPr>
          <p:nvPr/>
        </p:nvSpPr>
        <p:spPr bwMode="auto">
          <a:xfrm>
            <a:off x="1692275" y="5805488"/>
            <a:ext cx="23796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1" name="Rectangle 171"/>
          <p:cNvSpPr>
            <a:spLocks noChangeArrowheads="1"/>
          </p:cNvSpPr>
          <p:nvPr/>
        </p:nvSpPr>
        <p:spPr bwMode="auto">
          <a:xfrm>
            <a:off x="1692275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132" name="Line 172"/>
          <p:cNvSpPr>
            <a:spLocks noChangeShapeType="1"/>
          </p:cNvSpPr>
          <p:nvPr/>
        </p:nvSpPr>
        <p:spPr bwMode="auto">
          <a:xfrm flipV="1">
            <a:off x="198120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3" name="Line 173"/>
          <p:cNvSpPr>
            <a:spLocks noChangeShapeType="1"/>
          </p:cNvSpPr>
          <p:nvPr/>
        </p:nvSpPr>
        <p:spPr bwMode="auto">
          <a:xfrm>
            <a:off x="212407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4" name="Line 174"/>
          <p:cNvSpPr>
            <a:spLocks noChangeShapeType="1"/>
          </p:cNvSpPr>
          <p:nvPr/>
        </p:nvSpPr>
        <p:spPr bwMode="auto">
          <a:xfrm flipV="1">
            <a:off x="1981200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5" name="Line 175"/>
          <p:cNvSpPr>
            <a:spLocks noChangeShapeType="1"/>
          </p:cNvSpPr>
          <p:nvPr/>
        </p:nvSpPr>
        <p:spPr bwMode="auto">
          <a:xfrm flipV="1">
            <a:off x="169227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6" name="Line 176"/>
          <p:cNvSpPr>
            <a:spLocks noChangeShapeType="1"/>
          </p:cNvSpPr>
          <p:nvPr/>
        </p:nvSpPr>
        <p:spPr bwMode="auto">
          <a:xfrm>
            <a:off x="1836738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7" name="Line 177"/>
          <p:cNvSpPr>
            <a:spLocks noChangeShapeType="1"/>
          </p:cNvSpPr>
          <p:nvPr/>
        </p:nvSpPr>
        <p:spPr bwMode="auto">
          <a:xfrm flipV="1">
            <a:off x="2124075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8" name="Line 178"/>
          <p:cNvSpPr>
            <a:spLocks noChangeShapeType="1"/>
          </p:cNvSpPr>
          <p:nvPr/>
        </p:nvSpPr>
        <p:spPr bwMode="auto">
          <a:xfrm>
            <a:off x="2266950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9" name="Line 179"/>
          <p:cNvSpPr>
            <a:spLocks noChangeShapeType="1"/>
          </p:cNvSpPr>
          <p:nvPr/>
        </p:nvSpPr>
        <p:spPr bwMode="auto">
          <a:xfrm flipV="1">
            <a:off x="2124075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0" name="Line 180"/>
          <p:cNvSpPr>
            <a:spLocks noChangeShapeType="1"/>
          </p:cNvSpPr>
          <p:nvPr/>
        </p:nvSpPr>
        <p:spPr bwMode="auto">
          <a:xfrm flipV="1">
            <a:off x="1835150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1" name="Line 181"/>
          <p:cNvSpPr>
            <a:spLocks noChangeShapeType="1"/>
          </p:cNvSpPr>
          <p:nvPr/>
        </p:nvSpPr>
        <p:spPr bwMode="auto">
          <a:xfrm flipV="1">
            <a:off x="2124075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2" name="Line 182"/>
          <p:cNvSpPr>
            <a:spLocks noChangeShapeType="1"/>
          </p:cNvSpPr>
          <p:nvPr/>
        </p:nvSpPr>
        <p:spPr bwMode="auto">
          <a:xfrm>
            <a:off x="2266950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3" name="Line 183"/>
          <p:cNvSpPr>
            <a:spLocks noChangeShapeType="1"/>
          </p:cNvSpPr>
          <p:nvPr/>
        </p:nvSpPr>
        <p:spPr bwMode="auto">
          <a:xfrm flipV="1">
            <a:off x="1835150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4" name="Line 184"/>
          <p:cNvSpPr>
            <a:spLocks noChangeShapeType="1"/>
          </p:cNvSpPr>
          <p:nvPr/>
        </p:nvSpPr>
        <p:spPr bwMode="auto">
          <a:xfrm>
            <a:off x="1979613" y="494188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5" name="Line 185"/>
          <p:cNvSpPr>
            <a:spLocks noChangeShapeType="1"/>
          </p:cNvSpPr>
          <p:nvPr/>
        </p:nvSpPr>
        <p:spPr bwMode="auto">
          <a:xfrm flipV="1">
            <a:off x="2268538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6" name="Line 186"/>
          <p:cNvSpPr>
            <a:spLocks noChangeShapeType="1"/>
          </p:cNvSpPr>
          <p:nvPr/>
        </p:nvSpPr>
        <p:spPr bwMode="auto">
          <a:xfrm>
            <a:off x="2411413" y="47974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7" name="Line 187"/>
          <p:cNvSpPr>
            <a:spLocks noChangeShapeType="1"/>
          </p:cNvSpPr>
          <p:nvPr/>
        </p:nvSpPr>
        <p:spPr bwMode="auto">
          <a:xfrm flipV="1">
            <a:off x="2268538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8" name="Line 188"/>
          <p:cNvSpPr>
            <a:spLocks noChangeShapeType="1"/>
          </p:cNvSpPr>
          <p:nvPr/>
        </p:nvSpPr>
        <p:spPr bwMode="auto">
          <a:xfrm flipV="1">
            <a:off x="1979613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49" name="Line 189"/>
          <p:cNvSpPr>
            <a:spLocks noChangeShapeType="1"/>
          </p:cNvSpPr>
          <p:nvPr/>
        </p:nvSpPr>
        <p:spPr bwMode="auto">
          <a:xfrm flipV="1">
            <a:off x="2268538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0" name="Line 190"/>
          <p:cNvSpPr>
            <a:spLocks noChangeShapeType="1"/>
          </p:cNvSpPr>
          <p:nvPr/>
        </p:nvSpPr>
        <p:spPr bwMode="auto">
          <a:xfrm>
            <a:off x="2411413" y="47974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1" name="Line 191"/>
          <p:cNvSpPr>
            <a:spLocks noChangeShapeType="1"/>
          </p:cNvSpPr>
          <p:nvPr/>
        </p:nvSpPr>
        <p:spPr bwMode="auto">
          <a:xfrm flipV="1">
            <a:off x="1979613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2" name="Line 192"/>
          <p:cNvSpPr>
            <a:spLocks noChangeShapeType="1"/>
          </p:cNvSpPr>
          <p:nvPr/>
        </p:nvSpPr>
        <p:spPr bwMode="auto">
          <a:xfrm>
            <a:off x="2124075" y="47974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3" name="Line 193"/>
          <p:cNvSpPr>
            <a:spLocks noChangeShapeType="1"/>
          </p:cNvSpPr>
          <p:nvPr/>
        </p:nvSpPr>
        <p:spPr bwMode="auto">
          <a:xfrm>
            <a:off x="5724525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4" name="Line 194"/>
          <p:cNvSpPr>
            <a:spLocks noChangeShapeType="1"/>
          </p:cNvSpPr>
          <p:nvPr/>
        </p:nvSpPr>
        <p:spPr bwMode="auto">
          <a:xfrm flipV="1">
            <a:off x="5581650" y="56610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5" name="Line 195"/>
          <p:cNvSpPr>
            <a:spLocks noChangeShapeType="1"/>
          </p:cNvSpPr>
          <p:nvPr/>
        </p:nvSpPr>
        <p:spPr bwMode="auto">
          <a:xfrm>
            <a:off x="5724525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6" name="Line 196"/>
          <p:cNvSpPr>
            <a:spLocks noChangeShapeType="1"/>
          </p:cNvSpPr>
          <p:nvPr/>
        </p:nvSpPr>
        <p:spPr bwMode="auto">
          <a:xfrm>
            <a:off x="2124075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7" name="Line 197"/>
          <p:cNvSpPr>
            <a:spLocks noChangeShapeType="1"/>
          </p:cNvSpPr>
          <p:nvPr/>
        </p:nvSpPr>
        <p:spPr bwMode="auto">
          <a:xfrm flipV="1">
            <a:off x="1981200" y="56610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8" name="Line 198"/>
          <p:cNvSpPr>
            <a:spLocks noChangeShapeType="1"/>
          </p:cNvSpPr>
          <p:nvPr/>
        </p:nvSpPr>
        <p:spPr bwMode="auto">
          <a:xfrm>
            <a:off x="2124075" y="53736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59" name="Line 199"/>
          <p:cNvSpPr>
            <a:spLocks noChangeShapeType="1"/>
          </p:cNvSpPr>
          <p:nvPr/>
        </p:nvSpPr>
        <p:spPr bwMode="auto">
          <a:xfrm>
            <a:off x="2268538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0" name="Line 200"/>
          <p:cNvSpPr>
            <a:spLocks noChangeShapeType="1"/>
          </p:cNvSpPr>
          <p:nvPr/>
        </p:nvSpPr>
        <p:spPr bwMode="auto">
          <a:xfrm flipV="1">
            <a:off x="2125663" y="55165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1" name="Line 201"/>
          <p:cNvSpPr>
            <a:spLocks noChangeShapeType="1"/>
          </p:cNvSpPr>
          <p:nvPr/>
        </p:nvSpPr>
        <p:spPr bwMode="auto">
          <a:xfrm>
            <a:off x="2268538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2" name="Rectangle 202"/>
          <p:cNvSpPr>
            <a:spLocks noChangeArrowheads="1"/>
          </p:cNvSpPr>
          <p:nvPr/>
        </p:nvSpPr>
        <p:spPr bwMode="auto">
          <a:xfrm>
            <a:off x="2411413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163" name="Line 203"/>
          <p:cNvSpPr>
            <a:spLocks noChangeShapeType="1"/>
          </p:cNvSpPr>
          <p:nvPr/>
        </p:nvSpPr>
        <p:spPr bwMode="auto">
          <a:xfrm flipV="1">
            <a:off x="2700338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4" name="Line 204"/>
          <p:cNvSpPr>
            <a:spLocks noChangeShapeType="1"/>
          </p:cNvSpPr>
          <p:nvPr/>
        </p:nvSpPr>
        <p:spPr bwMode="auto">
          <a:xfrm flipV="1">
            <a:off x="2700338" y="56594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5" name="Line 205"/>
          <p:cNvSpPr>
            <a:spLocks noChangeShapeType="1"/>
          </p:cNvSpPr>
          <p:nvPr/>
        </p:nvSpPr>
        <p:spPr bwMode="auto">
          <a:xfrm flipV="1">
            <a:off x="2411413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6" name="Rectangle 206"/>
          <p:cNvSpPr>
            <a:spLocks noChangeArrowheads="1"/>
          </p:cNvSpPr>
          <p:nvPr/>
        </p:nvSpPr>
        <p:spPr bwMode="auto">
          <a:xfrm>
            <a:off x="2411413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167" name="Line 207"/>
          <p:cNvSpPr>
            <a:spLocks noChangeShapeType="1"/>
          </p:cNvSpPr>
          <p:nvPr/>
        </p:nvSpPr>
        <p:spPr bwMode="auto">
          <a:xfrm flipV="1">
            <a:off x="2700338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8" name="Line 208"/>
          <p:cNvSpPr>
            <a:spLocks noChangeShapeType="1"/>
          </p:cNvSpPr>
          <p:nvPr/>
        </p:nvSpPr>
        <p:spPr bwMode="auto">
          <a:xfrm flipV="1">
            <a:off x="2700338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9" name="Line 209"/>
          <p:cNvSpPr>
            <a:spLocks noChangeShapeType="1"/>
          </p:cNvSpPr>
          <p:nvPr/>
        </p:nvSpPr>
        <p:spPr bwMode="auto">
          <a:xfrm flipV="1">
            <a:off x="2411413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0" name="Line 210"/>
          <p:cNvSpPr>
            <a:spLocks noChangeShapeType="1"/>
          </p:cNvSpPr>
          <p:nvPr/>
        </p:nvSpPr>
        <p:spPr bwMode="auto">
          <a:xfrm>
            <a:off x="2555875" y="50847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1" name="Rectangle 211"/>
          <p:cNvSpPr>
            <a:spLocks noChangeArrowheads="1"/>
          </p:cNvSpPr>
          <p:nvPr/>
        </p:nvSpPr>
        <p:spPr bwMode="auto">
          <a:xfrm>
            <a:off x="2700338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172" name="Line 212"/>
          <p:cNvSpPr>
            <a:spLocks noChangeShapeType="1"/>
          </p:cNvSpPr>
          <p:nvPr/>
        </p:nvSpPr>
        <p:spPr bwMode="auto">
          <a:xfrm flipV="1">
            <a:off x="2989263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3" name="Line 213"/>
          <p:cNvSpPr>
            <a:spLocks noChangeShapeType="1"/>
          </p:cNvSpPr>
          <p:nvPr/>
        </p:nvSpPr>
        <p:spPr bwMode="auto">
          <a:xfrm>
            <a:off x="3132138" y="53721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4" name="Line 214"/>
          <p:cNvSpPr>
            <a:spLocks noChangeShapeType="1"/>
          </p:cNvSpPr>
          <p:nvPr/>
        </p:nvSpPr>
        <p:spPr bwMode="auto">
          <a:xfrm flipV="1">
            <a:off x="2989263" y="56594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5" name="Line 215"/>
          <p:cNvSpPr>
            <a:spLocks noChangeShapeType="1"/>
          </p:cNvSpPr>
          <p:nvPr/>
        </p:nvSpPr>
        <p:spPr bwMode="auto">
          <a:xfrm flipV="1">
            <a:off x="2700338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6" name="Rectangle 216"/>
          <p:cNvSpPr>
            <a:spLocks noChangeArrowheads="1"/>
          </p:cNvSpPr>
          <p:nvPr/>
        </p:nvSpPr>
        <p:spPr bwMode="auto">
          <a:xfrm>
            <a:off x="2700338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177" name="Line 217"/>
          <p:cNvSpPr>
            <a:spLocks noChangeShapeType="1"/>
          </p:cNvSpPr>
          <p:nvPr/>
        </p:nvSpPr>
        <p:spPr bwMode="auto">
          <a:xfrm flipV="1">
            <a:off x="2989263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8" name="Line 218"/>
          <p:cNvSpPr>
            <a:spLocks noChangeShapeType="1"/>
          </p:cNvSpPr>
          <p:nvPr/>
        </p:nvSpPr>
        <p:spPr bwMode="auto">
          <a:xfrm>
            <a:off x="3132138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9" name="Line 219"/>
          <p:cNvSpPr>
            <a:spLocks noChangeShapeType="1"/>
          </p:cNvSpPr>
          <p:nvPr/>
        </p:nvSpPr>
        <p:spPr bwMode="auto">
          <a:xfrm flipV="1">
            <a:off x="2989263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0" name="Line 220"/>
          <p:cNvSpPr>
            <a:spLocks noChangeShapeType="1"/>
          </p:cNvSpPr>
          <p:nvPr/>
        </p:nvSpPr>
        <p:spPr bwMode="auto">
          <a:xfrm flipV="1">
            <a:off x="2700338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1" name="Line 221"/>
          <p:cNvSpPr>
            <a:spLocks noChangeShapeType="1"/>
          </p:cNvSpPr>
          <p:nvPr/>
        </p:nvSpPr>
        <p:spPr bwMode="auto">
          <a:xfrm>
            <a:off x="2844800" y="50847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2" name="Line 222"/>
          <p:cNvSpPr>
            <a:spLocks noChangeShapeType="1"/>
          </p:cNvSpPr>
          <p:nvPr/>
        </p:nvSpPr>
        <p:spPr bwMode="auto">
          <a:xfrm flipV="1">
            <a:off x="3132138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3" name="Line 223"/>
          <p:cNvSpPr>
            <a:spLocks noChangeShapeType="1"/>
          </p:cNvSpPr>
          <p:nvPr/>
        </p:nvSpPr>
        <p:spPr bwMode="auto">
          <a:xfrm>
            <a:off x="3275013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4" name="Line 224"/>
          <p:cNvSpPr>
            <a:spLocks noChangeShapeType="1"/>
          </p:cNvSpPr>
          <p:nvPr/>
        </p:nvSpPr>
        <p:spPr bwMode="auto">
          <a:xfrm flipV="1">
            <a:off x="3132138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5" name="Line 225"/>
          <p:cNvSpPr>
            <a:spLocks noChangeShapeType="1"/>
          </p:cNvSpPr>
          <p:nvPr/>
        </p:nvSpPr>
        <p:spPr bwMode="auto">
          <a:xfrm flipV="1">
            <a:off x="2843213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6" name="Line 226"/>
          <p:cNvSpPr>
            <a:spLocks noChangeShapeType="1"/>
          </p:cNvSpPr>
          <p:nvPr/>
        </p:nvSpPr>
        <p:spPr bwMode="auto">
          <a:xfrm flipV="1">
            <a:off x="3132138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7" name="Line 227"/>
          <p:cNvSpPr>
            <a:spLocks noChangeShapeType="1"/>
          </p:cNvSpPr>
          <p:nvPr/>
        </p:nvSpPr>
        <p:spPr bwMode="auto">
          <a:xfrm>
            <a:off x="3275013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8" name="Line 228"/>
          <p:cNvSpPr>
            <a:spLocks noChangeShapeType="1"/>
          </p:cNvSpPr>
          <p:nvPr/>
        </p:nvSpPr>
        <p:spPr bwMode="auto">
          <a:xfrm flipV="1">
            <a:off x="2843213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9" name="Line 229"/>
          <p:cNvSpPr>
            <a:spLocks noChangeShapeType="1"/>
          </p:cNvSpPr>
          <p:nvPr/>
        </p:nvSpPr>
        <p:spPr bwMode="auto">
          <a:xfrm>
            <a:off x="2987675" y="494188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0" name="Line 230"/>
          <p:cNvSpPr>
            <a:spLocks noChangeShapeType="1"/>
          </p:cNvSpPr>
          <p:nvPr/>
        </p:nvSpPr>
        <p:spPr bwMode="auto">
          <a:xfrm flipV="1">
            <a:off x="3276600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1" name="Line 231"/>
          <p:cNvSpPr>
            <a:spLocks noChangeShapeType="1"/>
          </p:cNvSpPr>
          <p:nvPr/>
        </p:nvSpPr>
        <p:spPr bwMode="auto">
          <a:xfrm>
            <a:off x="3419475" y="47974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2" name="Line 232"/>
          <p:cNvSpPr>
            <a:spLocks noChangeShapeType="1"/>
          </p:cNvSpPr>
          <p:nvPr/>
        </p:nvSpPr>
        <p:spPr bwMode="auto">
          <a:xfrm flipV="1">
            <a:off x="327660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3" name="Line 233"/>
          <p:cNvSpPr>
            <a:spLocks noChangeShapeType="1"/>
          </p:cNvSpPr>
          <p:nvPr/>
        </p:nvSpPr>
        <p:spPr bwMode="auto">
          <a:xfrm flipV="1">
            <a:off x="2987675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4" name="Line 234"/>
          <p:cNvSpPr>
            <a:spLocks noChangeShapeType="1"/>
          </p:cNvSpPr>
          <p:nvPr/>
        </p:nvSpPr>
        <p:spPr bwMode="auto">
          <a:xfrm flipV="1">
            <a:off x="3276600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5" name="Line 235"/>
          <p:cNvSpPr>
            <a:spLocks noChangeShapeType="1"/>
          </p:cNvSpPr>
          <p:nvPr/>
        </p:nvSpPr>
        <p:spPr bwMode="auto">
          <a:xfrm>
            <a:off x="3419475" y="47974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6" name="Line 236"/>
          <p:cNvSpPr>
            <a:spLocks noChangeShapeType="1"/>
          </p:cNvSpPr>
          <p:nvPr/>
        </p:nvSpPr>
        <p:spPr bwMode="auto">
          <a:xfrm flipV="1">
            <a:off x="2987675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7" name="Line 237"/>
          <p:cNvSpPr>
            <a:spLocks noChangeShapeType="1"/>
          </p:cNvSpPr>
          <p:nvPr/>
        </p:nvSpPr>
        <p:spPr bwMode="auto">
          <a:xfrm>
            <a:off x="3132138" y="47974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8" name="Line 238"/>
          <p:cNvSpPr>
            <a:spLocks noChangeShapeType="1"/>
          </p:cNvSpPr>
          <p:nvPr/>
        </p:nvSpPr>
        <p:spPr bwMode="auto">
          <a:xfrm flipV="1">
            <a:off x="2555875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9" name="Line 239"/>
          <p:cNvSpPr>
            <a:spLocks noChangeShapeType="1"/>
          </p:cNvSpPr>
          <p:nvPr/>
        </p:nvSpPr>
        <p:spPr bwMode="auto">
          <a:xfrm flipV="1">
            <a:off x="2555875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0" name="Line 240"/>
          <p:cNvSpPr>
            <a:spLocks noChangeShapeType="1"/>
          </p:cNvSpPr>
          <p:nvPr/>
        </p:nvSpPr>
        <p:spPr bwMode="auto">
          <a:xfrm>
            <a:off x="2700338" y="494188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1" name="Line 241"/>
          <p:cNvSpPr>
            <a:spLocks noChangeShapeType="1"/>
          </p:cNvSpPr>
          <p:nvPr/>
        </p:nvSpPr>
        <p:spPr bwMode="auto">
          <a:xfrm flipV="1">
            <a:off x="2700338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2" name="Line 242"/>
          <p:cNvSpPr>
            <a:spLocks noChangeShapeType="1"/>
          </p:cNvSpPr>
          <p:nvPr/>
        </p:nvSpPr>
        <p:spPr bwMode="auto">
          <a:xfrm flipV="1">
            <a:off x="2700338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3" name="Line 243"/>
          <p:cNvSpPr>
            <a:spLocks noChangeShapeType="1"/>
          </p:cNvSpPr>
          <p:nvPr/>
        </p:nvSpPr>
        <p:spPr bwMode="auto">
          <a:xfrm>
            <a:off x="2844800" y="47974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4" name="Line 244"/>
          <p:cNvSpPr>
            <a:spLocks noChangeShapeType="1"/>
          </p:cNvSpPr>
          <p:nvPr/>
        </p:nvSpPr>
        <p:spPr bwMode="auto">
          <a:xfrm>
            <a:off x="3276600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5" name="Line 245"/>
          <p:cNvSpPr>
            <a:spLocks noChangeShapeType="1"/>
          </p:cNvSpPr>
          <p:nvPr/>
        </p:nvSpPr>
        <p:spPr bwMode="auto">
          <a:xfrm flipV="1">
            <a:off x="3133725" y="55165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6" name="Line 246"/>
          <p:cNvSpPr>
            <a:spLocks noChangeShapeType="1"/>
          </p:cNvSpPr>
          <p:nvPr/>
        </p:nvSpPr>
        <p:spPr bwMode="auto">
          <a:xfrm>
            <a:off x="3276600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7" name="Line 247"/>
          <p:cNvSpPr>
            <a:spLocks noChangeShapeType="1"/>
          </p:cNvSpPr>
          <p:nvPr/>
        </p:nvSpPr>
        <p:spPr bwMode="auto">
          <a:xfrm>
            <a:off x="341947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8" name="Line 248"/>
          <p:cNvSpPr>
            <a:spLocks noChangeShapeType="1"/>
          </p:cNvSpPr>
          <p:nvPr/>
        </p:nvSpPr>
        <p:spPr bwMode="auto">
          <a:xfrm flipV="1">
            <a:off x="3276600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9" name="Line 249"/>
          <p:cNvSpPr>
            <a:spLocks noChangeShapeType="1"/>
          </p:cNvSpPr>
          <p:nvPr/>
        </p:nvSpPr>
        <p:spPr bwMode="auto">
          <a:xfrm>
            <a:off x="341947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0" name="Line 250"/>
          <p:cNvSpPr>
            <a:spLocks noChangeShapeType="1"/>
          </p:cNvSpPr>
          <p:nvPr/>
        </p:nvSpPr>
        <p:spPr bwMode="auto">
          <a:xfrm>
            <a:off x="2411413" y="50847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1" name="Line 251"/>
          <p:cNvSpPr>
            <a:spLocks noChangeShapeType="1"/>
          </p:cNvSpPr>
          <p:nvPr/>
        </p:nvSpPr>
        <p:spPr bwMode="auto">
          <a:xfrm flipV="1">
            <a:off x="2268538" y="5373688"/>
            <a:ext cx="142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2" name="Rectangle 252"/>
          <p:cNvSpPr>
            <a:spLocks noChangeArrowheads="1"/>
          </p:cNvSpPr>
          <p:nvPr/>
        </p:nvSpPr>
        <p:spPr bwMode="auto">
          <a:xfrm>
            <a:off x="3924300" y="5373688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13" name="Line 253"/>
          <p:cNvSpPr>
            <a:spLocks noChangeShapeType="1"/>
          </p:cNvSpPr>
          <p:nvPr/>
        </p:nvSpPr>
        <p:spPr bwMode="auto">
          <a:xfrm flipV="1">
            <a:off x="4213225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4" name="Line 254"/>
          <p:cNvSpPr>
            <a:spLocks noChangeShapeType="1"/>
          </p:cNvSpPr>
          <p:nvPr/>
        </p:nvSpPr>
        <p:spPr bwMode="auto">
          <a:xfrm>
            <a:off x="4356100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5" name="Line 255"/>
          <p:cNvSpPr>
            <a:spLocks noChangeShapeType="1"/>
          </p:cNvSpPr>
          <p:nvPr/>
        </p:nvSpPr>
        <p:spPr bwMode="auto">
          <a:xfrm flipV="1">
            <a:off x="4213225" y="55165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6" name="Line 256"/>
          <p:cNvSpPr>
            <a:spLocks noChangeShapeType="1"/>
          </p:cNvSpPr>
          <p:nvPr/>
        </p:nvSpPr>
        <p:spPr bwMode="auto">
          <a:xfrm flipV="1">
            <a:off x="3924300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7" name="Line 257"/>
          <p:cNvSpPr>
            <a:spLocks noChangeShapeType="1"/>
          </p:cNvSpPr>
          <p:nvPr/>
        </p:nvSpPr>
        <p:spPr bwMode="auto">
          <a:xfrm>
            <a:off x="4068763" y="52292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8" name="Line 258"/>
          <p:cNvSpPr>
            <a:spLocks noChangeShapeType="1"/>
          </p:cNvSpPr>
          <p:nvPr/>
        </p:nvSpPr>
        <p:spPr bwMode="auto">
          <a:xfrm flipV="1">
            <a:off x="435610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19" name="Line 259"/>
          <p:cNvSpPr>
            <a:spLocks noChangeShapeType="1"/>
          </p:cNvSpPr>
          <p:nvPr/>
        </p:nvSpPr>
        <p:spPr bwMode="auto">
          <a:xfrm>
            <a:off x="449897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0" name="Line 260"/>
          <p:cNvSpPr>
            <a:spLocks noChangeShapeType="1"/>
          </p:cNvSpPr>
          <p:nvPr/>
        </p:nvSpPr>
        <p:spPr bwMode="auto">
          <a:xfrm flipV="1">
            <a:off x="4356100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1" name="Line 261"/>
          <p:cNvSpPr>
            <a:spLocks noChangeShapeType="1"/>
          </p:cNvSpPr>
          <p:nvPr/>
        </p:nvSpPr>
        <p:spPr bwMode="auto">
          <a:xfrm flipV="1">
            <a:off x="406717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2" name="Line 262"/>
          <p:cNvSpPr>
            <a:spLocks noChangeShapeType="1"/>
          </p:cNvSpPr>
          <p:nvPr/>
        </p:nvSpPr>
        <p:spPr bwMode="auto">
          <a:xfrm flipV="1">
            <a:off x="435610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3" name="Line 263"/>
          <p:cNvSpPr>
            <a:spLocks noChangeShapeType="1"/>
          </p:cNvSpPr>
          <p:nvPr/>
        </p:nvSpPr>
        <p:spPr bwMode="auto">
          <a:xfrm>
            <a:off x="449897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4" name="Line 264"/>
          <p:cNvSpPr>
            <a:spLocks noChangeShapeType="1"/>
          </p:cNvSpPr>
          <p:nvPr/>
        </p:nvSpPr>
        <p:spPr bwMode="auto">
          <a:xfrm flipV="1">
            <a:off x="406717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5" name="Line 265"/>
          <p:cNvSpPr>
            <a:spLocks noChangeShapeType="1"/>
          </p:cNvSpPr>
          <p:nvPr/>
        </p:nvSpPr>
        <p:spPr bwMode="auto">
          <a:xfrm>
            <a:off x="4211638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6" name="Rectangle 266"/>
          <p:cNvSpPr>
            <a:spLocks noChangeArrowheads="1"/>
          </p:cNvSpPr>
          <p:nvPr/>
        </p:nvSpPr>
        <p:spPr bwMode="auto">
          <a:xfrm>
            <a:off x="4211638" y="47974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27" name="Line 267"/>
          <p:cNvSpPr>
            <a:spLocks noChangeShapeType="1"/>
          </p:cNvSpPr>
          <p:nvPr/>
        </p:nvSpPr>
        <p:spPr bwMode="auto">
          <a:xfrm flipV="1">
            <a:off x="4500563" y="46529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8" name="Line 268"/>
          <p:cNvSpPr>
            <a:spLocks noChangeShapeType="1"/>
          </p:cNvSpPr>
          <p:nvPr/>
        </p:nvSpPr>
        <p:spPr bwMode="auto">
          <a:xfrm>
            <a:off x="4643438" y="46529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9" name="Line 269"/>
          <p:cNvSpPr>
            <a:spLocks noChangeShapeType="1"/>
          </p:cNvSpPr>
          <p:nvPr/>
        </p:nvSpPr>
        <p:spPr bwMode="auto">
          <a:xfrm flipV="1">
            <a:off x="4500563" y="49403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0" name="Line 270"/>
          <p:cNvSpPr>
            <a:spLocks noChangeShapeType="1"/>
          </p:cNvSpPr>
          <p:nvPr/>
        </p:nvSpPr>
        <p:spPr bwMode="auto">
          <a:xfrm flipV="1">
            <a:off x="4211638" y="46529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1" name="Line 271"/>
          <p:cNvSpPr>
            <a:spLocks noChangeShapeType="1"/>
          </p:cNvSpPr>
          <p:nvPr/>
        </p:nvSpPr>
        <p:spPr bwMode="auto">
          <a:xfrm>
            <a:off x="4356100" y="46529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2" name="Line 272"/>
          <p:cNvSpPr>
            <a:spLocks noChangeShapeType="1"/>
          </p:cNvSpPr>
          <p:nvPr/>
        </p:nvSpPr>
        <p:spPr bwMode="auto">
          <a:xfrm>
            <a:off x="4643438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3" name="Line 273"/>
          <p:cNvSpPr>
            <a:spLocks noChangeShapeType="1"/>
          </p:cNvSpPr>
          <p:nvPr/>
        </p:nvSpPr>
        <p:spPr bwMode="auto">
          <a:xfrm flipV="1">
            <a:off x="4500563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4" name="Line 274"/>
          <p:cNvSpPr>
            <a:spLocks noChangeShapeType="1"/>
          </p:cNvSpPr>
          <p:nvPr/>
        </p:nvSpPr>
        <p:spPr bwMode="auto">
          <a:xfrm>
            <a:off x="4643438" y="49418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5" name="Line 275"/>
          <p:cNvSpPr>
            <a:spLocks noChangeShapeType="1"/>
          </p:cNvSpPr>
          <p:nvPr/>
        </p:nvSpPr>
        <p:spPr bwMode="auto">
          <a:xfrm flipV="1">
            <a:off x="4068763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6" name="Line 276"/>
          <p:cNvSpPr>
            <a:spLocks noChangeShapeType="1"/>
          </p:cNvSpPr>
          <p:nvPr/>
        </p:nvSpPr>
        <p:spPr bwMode="auto">
          <a:xfrm flipV="1">
            <a:off x="3779838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7" name="Line 277"/>
          <p:cNvSpPr>
            <a:spLocks noChangeShapeType="1"/>
          </p:cNvSpPr>
          <p:nvPr/>
        </p:nvSpPr>
        <p:spPr bwMode="auto">
          <a:xfrm>
            <a:off x="3924300" y="50847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8" name="Line 278"/>
          <p:cNvSpPr>
            <a:spLocks noChangeShapeType="1"/>
          </p:cNvSpPr>
          <p:nvPr/>
        </p:nvSpPr>
        <p:spPr bwMode="auto">
          <a:xfrm>
            <a:off x="3779838" y="52292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9" name="Line 279"/>
          <p:cNvSpPr>
            <a:spLocks noChangeShapeType="1"/>
          </p:cNvSpPr>
          <p:nvPr/>
        </p:nvSpPr>
        <p:spPr bwMode="auto">
          <a:xfrm>
            <a:off x="3779838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0" name="Line 280"/>
          <p:cNvSpPr>
            <a:spLocks noChangeShapeType="1"/>
          </p:cNvSpPr>
          <p:nvPr/>
        </p:nvSpPr>
        <p:spPr bwMode="auto">
          <a:xfrm>
            <a:off x="3779838" y="55165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1" name="Line 281"/>
          <p:cNvSpPr>
            <a:spLocks noChangeShapeType="1"/>
          </p:cNvSpPr>
          <p:nvPr/>
        </p:nvSpPr>
        <p:spPr bwMode="auto">
          <a:xfrm flipV="1">
            <a:off x="3924300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2" name="Line 282"/>
          <p:cNvSpPr>
            <a:spLocks noChangeShapeType="1"/>
          </p:cNvSpPr>
          <p:nvPr/>
        </p:nvSpPr>
        <p:spPr bwMode="auto">
          <a:xfrm flipV="1">
            <a:off x="3924300" y="494188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3" name="Line 283"/>
          <p:cNvSpPr>
            <a:spLocks noChangeShapeType="1"/>
          </p:cNvSpPr>
          <p:nvPr/>
        </p:nvSpPr>
        <p:spPr bwMode="auto">
          <a:xfrm>
            <a:off x="4067175" y="494188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4" name="Rectangle 284"/>
          <p:cNvSpPr>
            <a:spLocks noChangeArrowheads="1"/>
          </p:cNvSpPr>
          <p:nvPr/>
        </p:nvSpPr>
        <p:spPr bwMode="auto">
          <a:xfrm>
            <a:off x="4716463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45" name="Rectangle 285"/>
          <p:cNvSpPr>
            <a:spLocks noChangeArrowheads="1"/>
          </p:cNvSpPr>
          <p:nvPr/>
        </p:nvSpPr>
        <p:spPr bwMode="auto">
          <a:xfrm>
            <a:off x="5003800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46" name="Rectangle 286"/>
          <p:cNvSpPr>
            <a:spLocks noChangeArrowheads="1"/>
          </p:cNvSpPr>
          <p:nvPr/>
        </p:nvSpPr>
        <p:spPr bwMode="auto">
          <a:xfrm>
            <a:off x="5292725" y="5516563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47" name="Line 287"/>
          <p:cNvSpPr>
            <a:spLocks noChangeShapeType="1"/>
          </p:cNvSpPr>
          <p:nvPr/>
        </p:nvSpPr>
        <p:spPr bwMode="auto">
          <a:xfrm>
            <a:off x="4716463" y="5805488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8" name="Rectangle 288"/>
          <p:cNvSpPr>
            <a:spLocks noChangeArrowheads="1"/>
          </p:cNvSpPr>
          <p:nvPr/>
        </p:nvSpPr>
        <p:spPr bwMode="auto">
          <a:xfrm>
            <a:off x="5003800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49" name="Rectangle 289"/>
          <p:cNvSpPr>
            <a:spLocks noChangeArrowheads="1"/>
          </p:cNvSpPr>
          <p:nvPr/>
        </p:nvSpPr>
        <p:spPr bwMode="auto">
          <a:xfrm>
            <a:off x="4716463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50" name="Rectangle 290"/>
          <p:cNvSpPr>
            <a:spLocks noChangeArrowheads="1"/>
          </p:cNvSpPr>
          <p:nvPr/>
        </p:nvSpPr>
        <p:spPr bwMode="auto">
          <a:xfrm>
            <a:off x="5292725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51" name="Line 291"/>
          <p:cNvSpPr>
            <a:spLocks noChangeShapeType="1"/>
          </p:cNvSpPr>
          <p:nvPr/>
        </p:nvSpPr>
        <p:spPr bwMode="auto">
          <a:xfrm flipV="1">
            <a:off x="558165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2" name="Line 292"/>
          <p:cNvSpPr>
            <a:spLocks noChangeShapeType="1"/>
          </p:cNvSpPr>
          <p:nvPr/>
        </p:nvSpPr>
        <p:spPr bwMode="auto">
          <a:xfrm>
            <a:off x="572452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3" name="Line 293"/>
          <p:cNvSpPr>
            <a:spLocks noChangeShapeType="1"/>
          </p:cNvSpPr>
          <p:nvPr/>
        </p:nvSpPr>
        <p:spPr bwMode="auto">
          <a:xfrm flipV="1">
            <a:off x="5581650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4" name="Line 294"/>
          <p:cNvSpPr>
            <a:spLocks noChangeShapeType="1"/>
          </p:cNvSpPr>
          <p:nvPr/>
        </p:nvSpPr>
        <p:spPr bwMode="auto">
          <a:xfrm flipV="1">
            <a:off x="529272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5" name="Line 295"/>
          <p:cNvSpPr>
            <a:spLocks noChangeShapeType="1"/>
          </p:cNvSpPr>
          <p:nvPr/>
        </p:nvSpPr>
        <p:spPr bwMode="auto">
          <a:xfrm>
            <a:off x="5437188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6" name="Rectangle 296"/>
          <p:cNvSpPr>
            <a:spLocks noChangeArrowheads="1"/>
          </p:cNvSpPr>
          <p:nvPr/>
        </p:nvSpPr>
        <p:spPr bwMode="auto">
          <a:xfrm>
            <a:off x="5724525" y="5373688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57" name="Line 297"/>
          <p:cNvSpPr>
            <a:spLocks noChangeShapeType="1"/>
          </p:cNvSpPr>
          <p:nvPr/>
        </p:nvSpPr>
        <p:spPr bwMode="auto">
          <a:xfrm flipV="1">
            <a:off x="6013450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8" name="Line 298"/>
          <p:cNvSpPr>
            <a:spLocks noChangeShapeType="1"/>
          </p:cNvSpPr>
          <p:nvPr/>
        </p:nvSpPr>
        <p:spPr bwMode="auto">
          <a:xfrm flipV="1">
            <a:off x="5724525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9" name="Line 299"/>
          <p:cNvSpPr>
            <a:spLocks noChangeShapeType="1"/>
          </p:cNvSpPr>
          <p:nvPr/>
        </p:nvSpPr>
        <p:spPr bwMode="auto">
          <a:xfrm>
            <a:off x="5868988" y="52292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0" name="Rectangle 300"/>
          <p:cNvSpPr>
            <a:spLocks noChangeArrowheads="1"/>
          </p:cNvSpPr>
          <p:nvPr/>
        </p:nvSpPr>
        <p:spPr bwMode="auto">
          <a:xfrm>
            <a:off x="6011863" y="5373688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61" name="Line 301"/>
          <p:cNvSpPr>
            <a:spLocks noChangeShapeType="1"/>
          </p:cNvSpPr>
          <p:nvPr/>
        </p:nvSpPr>
        <p:spPr bwMode="auto">
          <a:xfrm flipV="1">
            <a:off x="6300788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2" name="Line 302"/>
          <p:cNvSpPr>
            <a:spLocks noChangeShapeType="1"/>
          </p:cNvSpPr>
          <p:nvPr/>
        </p:nvSpPr>
        <p:spPr bwMode="auto">
          <a:xfrm flipV="1">
            <a:off x="6011863" y="52292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3" name="Line 303"/>
          <p:cNvSpPr>
            <a:spLocks noChangeShapeType="1"/>
          </p:cNvSpPr>
          <p:nvPr/>
        </p:nvSpPr>
        <p:spPr bwMode="auto">
          <a:xfrm>
            <a:off x="6156325" y="52292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4" name="Line 304"/>
          <p:cNvSpPr>
            <a:spLocks noChangeShapeType="1"/>
          </p:cNvSpPr>
          <p:nvPr/>
        </p:nvSpPr>
        <p:spPr bwMode="auto">
          <a:xfrm>
            <a:off x="6443663" y="52292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5" name="Line 305"/>
          <p:cNvSpPr>
            <a:spLocks noChangeShapeType="1"/>
          </p:cNvSpPr>
          <p:nvPr/>
        </p:nvSpPr>
        <p:spPr bwMode="auto">
          <a:xfrm flipV="1">
            <a:off x="6300788" y="55165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6" name="Rectangle 306"/>
          <p:cNvSpPr>
            <a:spLocks noChangeArrowheads="1"/>
          </p:cNvSpPr>
          <p:nvPr/>
        </p:nvSpPr>
        <p:spPr bwMode="auto">
          <a:xfrm>
            <a:off x="5867400" y="4941888"/>
            <a:ext cx="288925" cy="2873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67" name="Line 307"/>
          <p:cNvSpPr>
            <a:spLocks noChangeShapeType="1"/>
          </p:cNvSpPr>
          <p:nvPr/>
        </p:nvSpPr>
        <p:spPr bwMode="auto">
          <a:xfrm flipV="1">
            <a:off x="6156325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8" name="Line 308"/>
          <p:cNvSpPr>
            <a:spLocks noChangeShapeType="1"/>
          </p:cNvSpPr>
          <p:nvPr/>
        </p:nvSpPr>
        <p:spPr bwMode="auto">
          <a:xfrm>
            <a:off x="6299200" y="47974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9" name="Line 309"/>
          <p:cNvSpPr>
            <a:spLocks noChangeShapeType="1"/>
          </p:cNvSpPr>
          <p:nvPr/>
        </p:nvSpPr>
        <p:spPr bwMode="auto">
          <a:xfrm flipV="1">
            <a:off x="615632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0" name="Line 310"/>
          <p:cNvSpPr>
            <a:spLocks noChangeShapeType="1"/>
          </p:cNvSpPr>
          <p:nvPr/>
        </p:nvSpPr>
        <p:spPr bwMode="auto">
          <a:xfrm flipV="1">
            <a:off x="5867400" y="479742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1" name="Line 311"/>
          <p:cNvSpPr>
            <a:spLocks noChangeShapeType="1"/>
          </p:cNvSpPr>
          <p:nvPr/>
        </p:nvSpPr>
        <p:spPr bwMode="auto">
          <a:xfrm>
            <a:off x="6011863" y="47974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2" name="Line 312"/>
          <p:cNvSpPr>
            <a:spLocks noChangeShapeType="1"/>
          </p:cNvSpPr>
          <p:nvPr/>
        </p:nvSpPr>
        <p:spPr bwMode="auto">
          <a:xfrm flipV="1">
            <a:off x="644525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3" name="Line 313"/>
          <p:cNvSpPr>
            <a:spLocks noChangeShapeType="1"/>
          </p:cNvSpPr>
          <p:nvPr/>
        </p:nvSpPr>
        <p:spPr bwMode="auto">
          <a:xfrm>
            <a:off x="658812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4" name="Line 314"/>
          <p:cNvSpPr>
            <a:spLocks noChangeShapeType="1"/>
          </p:cNvSpPr>
          <p:nvPr/>
        </p:nvSpPr>
        <p:spPr bwMode="auto">
          <a:xfrm flipV="1">
            <a:off x="6445250" y="5372100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5" name="Line 315"/>
          <p:cNvSpPr>
            <a:spLocks noChangeShapeType="1"/>
          </p:cNvSpPr>
          <p:nvPr/>
        </p:nvSpPr>
        <p:spPr bwMode="auto">
          <a:xfrm flipV="1">
            <a:off x="615632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6" name="Line 316"/>
          <p:cNvSpPr>
            <a:spLocks noChangeShapeType="1"/>
          </p:cNvSpPr>
          <p:nvPr/>
        </p:nvSpPr>
        <p:spPr bwMode="auto">
          <a:xfrm flipV="1">
            <a:off x="644525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7" name="Line 317"/>
          <p:cNvSpPr>
            <a:spLocks noChangeShapeType="1"/>
          </p:cNvSpPr>
          <p:nvPr/>
        </p:nvSpPr>
        <p:spPr bwMode="auto">
          <a:xfrm>
            <a:off x="6588125" y="50847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8" name="Line 318"/>
          <p:cNvSpPr>
            <a:spLocks noChangeShapeType="1"/>
          </p:cNvSpPr>
          <p:nvPr/>
        </p:nvSpPr>
        <p:spPr bwMode="auto">
          <a:xfrm flipV="1">
            <a:off x="615632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9" name="Line 319"/>
          <p:cNvSpPr>
            <a:spLocks noChangeShapeType="1"/>
          </p:cNvSpPr>
          <p:nvPr/>
        </p:nvSpPr>
        <p:spPr bwMode="auto">
          <a:xfrm>
            <a:off x="6300788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0" name="Rectangle 320"/>
          <p:cNvSpPr>
            <a:spLocks noChangeArrowheads="1"/>
          </p:cNvSpPr>
          <p:nvPr/>
        </p:nvSpPr>
        <p:spPr bwMode="auto">
          <a:xfrm>
            <a:off x="5003800" y="5229225"/>
            <a:ext cx="288925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281" name="Line 321"/>
          <p:cNvSpPr>
            <a:spLocks noChangeShapeType="1"/>
          </p:cNvSpPr>
          <p:nvPr/>
        </p:nvSpPr>
        <p:spPr bwMode="auto">
          <a:xfrm flipV="1">
            <a:off x="5292725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2" name="Line 322"/>
          <p:cNvSpPr>
            <a:spLocks noChangeShapeType="1"/>
          </p:cNvSpPr>
          <p:nvPr/>
        </p:nvSpPr>
        <p:spPr bwMode="auto">
          <a:xfrm flipV="1">
            <a:off x="5003800" y="50847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3" name="Line 323"/>
          <p:cNvSpPr>
            <a:spLocks noChangeShapeType="1"/>
          </p:cNvSpPr>
          <p:nvPr/>
        </p:nvSpPr>
        <p:spPr bwMode="auto">
          <a:xfrm>
            <a:off x="5148263" y="50847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4" name="Line 324"/>
          <p:cNvSpPr>
            <a:spLocks noChangeShapeType="1"/>
          </p:cNvSpPr>
          <p:nvPr/>
        </p:nvSpPr>
        <p:spPr bwMode="auto">
          <a:xfrm flipV="1">
            <a:off x="5724525" y="4941888"/>
            <a:ext cx="142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5" name="Line 325"/>
          <p:cNvSpPr>
            <a:spLocks noChangeShapeType="1"/>
          </p:cNvSpPr>
          <p:nvPr/>
        </p:nvSpPr>
        <p:spPr bwMode="auto">
          <a:xfrm flipH="1">
            <a:off x="5003800" y="49418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6" name="Line 326"/>
          <p:cNvSpPr>
            <a:spLocks noChangeShapeType="1"/>
          </p:cNvSpPr>
          <p:nvPr/>
        </p:nvSpPr>
        <p:spPr bwMode="auto">
          <a:xfrm flipV="1">
            <a:off x="4859338" y="4797425"/>
            <a:ext cx="288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7" name="Line 327"/>
          <p:cNvSpPr>
            <a:spLocks noChangeShapeType="1"/>
          </p:cNvSpPr>
          <p:nvPr/>
        </p:nvSpPr>
        <p:spPr bwMode="auto">
          <a:xfrm flipH="1">
            <a:off x="5148263" y="479742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8" name="Line 328"/>
          <p:cNvSpPr>
            <a:spLocks noChangeShapeType="1"/>
          </p:cNvSpPr>
          <p:nvPr/>
        </p:nvSpPr>
        <p:spPr bwMode="auto">
          <a:xfrm flipV="1">
            <a:off x="5148263" y="4797425"/>
            <a:ext cx="2873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89" name="Line 329"/>
          <p:cNvSpPr>
            <a:spLocks noChangeShapeType="1"/>
          </p:cNvSpPr>
          <p:nvPr/>
        </p:nvSpPr>
        <p:spPr bwMode="auto">
          <a:xfrm flipV="1">
            <a:off x="5435600" y="4797425"/>
            <a:ext cx="2873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91" name="Rectangle 331"/>
          <p:cNvSpPr>
            <a:spLocks noChangeArrowheads="1"/>
          </p:cNvSpPr>
          <p:nvPr/>
        </p:nvSpPr>
        <p:spPr bwMode="auto">
          <a:xfrm>
            <a:off x="2051050" y="2781300"/>
            <a:ext cx="45593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 řadách nestohované                        v blocích nestohované</a:t>
            </a:r>
            <a:endParaRPr lang="en-US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321" name="Tlačítko akce: Dopředu nebo Další 320">
            <a:hlinkClick r:id="rId3" highlightClick="1"/>
          </p:cNvPr>
          <p:cNvSpPr/>
          <p:nvPr/>
        </p:nvSpPr>
        <p:spPr>
          <a:xfrm>
            <a:off x="7665163" y="5803900"/>
            <a:ext cx="977180" cy="6405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2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7" name="Rectangle 329"/>
          <p:cNvSpPr>
            <a:spLocks noChangeArrowheads="1"/>
          </p:cNvSpPr>
          <p:nvPr/>
        </p:nvSpPr>
        <p:spPr bwMode="auto">
          <a:xfrm>
            <a:off x="1692275" y="981075"/>
            <a:ext cx="57023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Podzemní zásobníky                                                            </a:t>
            </a:r>
            <a:r>
              <a:rPr lang="cs-CZ" altLang="cs-CZ" sz="1000"/>
              <a:t>undergroud gasholders</a:t>
            </a:r>
            <a:endParaRPr lang="en-US" altLang="cs-CZ" sz="1000"/>
          </a:p>
        </p:txBody>
      </p:sp>
      <p:sp>
        <p:nvSpPr>
          <p:cNvPr id="43338" name="Rectangle 330"/>
          <p:cNvSpPr>
            <a:spLocks noChangeArrowheads="1"/>
          </p:cNvSpPr>
          <p:nvPr/>
        </p:nvSpPr>
        <p:spPr bwMode="auto">
          <a:xfrm>
            <a:off x="468313" y="1484313"/>
            <a:ext cx="3527425" cy="4310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8528" bIns="0"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 i="1">
                <a:latin typeface="Times New Roman" panose="02020603050405020304" pitchFamily="18" charset="0"/>
              </a:rPr>
              <a:t>Zásobníky: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V porézním a puklinovém prostředí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Vytěžená ložiska plynu, nafty, zvodněné geologické vrstvy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V neporézním prostředí</a:t>
            </a:r>
            <a:endParaRPr lang="cs-CZ" altLang="cs-CZ" sz="1400">
              <a:latin typeface="Times New Roman" panose="02020603050405020304" pitchFamily="18" charset="0"/>
            </a:endParaRPr>
          </a:p>
          <a:p>
            <a:r>
              <a:rPr lang="cs-CZ" altLang="cs-CZ" sz="1400" b="1">
                <a:latin typeface="Times New Roman" panose="02020603050405020304" pitchFamily="18" charset="0"/>
              </a:rPr>
              <a:t>Solné kaverny, důlní prostory, kaverny po podzemních jaderných výbuších</a:t>
            </a:r>
            <a:endParaRPr lang="cs-CZ" altLang="cs-CZ" sz="1400">
              <a:latin typeface="Times New Roman" panose="02020603050405020304" pitchFamily="18" charset="0"/>
            </a:endParaRPr>
          </a:p>
          <a:p>
            <a:r>
              <a:rPr lang="cs-CZ" altLang="cs-CZ" sz="1400" b="1" i="1">
                <a:latin typeface="Times New Roman" panose="02020603050405020304" pitchFamily="18" charset="0"/>
              </a:rPr>
              <a:t>Použití</a:t>
            </a:r>
            <a:r>
              <a:rPr lang="cs-CZ" altLang="cs-CZ" sz="1400" i="1">
                <a:latin typeface="Times New Roman" panose="02020603050405020304" pitchFamily="18" charset="0"/>
              </a:rPr>
              <a:t>: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Skladování velkých množství zemního plynu pro krytí sezónních spotřebitelských špiček</a:t>
            </a:r>
            <a:endParaRPr lang="cs-CZ" altLang="cs-CZ" sz="1400">
              <a:latin typeface="Times New Roman" panose="02020603050405020304" pitchFamily="18" charset="0"/>
            </a:endParaRPr>
          </a:p>
          <a:p>
            <a:r>
              <a:rPr lang="cs-CZ" altLang="cs-CZ" sz="1400" b="1" i="1">
                <a:latin typeface="Times New Roman" panose="02020603050405020304" pitchFamily="18" charset="0"/>
              </a:rPr>
              <a:t>Kapacity:</a:t>
            </a:r>
            <a:endParaRPr lang="cs-CZ" altLang="cs-CZ" sz="1400" i="1">
              <a:latin typeface="Times New Roman" panose="02020603050405020304" pitchFamily="18" charset="0"/>
            </a:endParaRPr>
          </a:p>
          <a:p>
            <a:r>
              <a:rPr lang="cs-CZ" altLang="cs-CZ" sz="1400" b="1">
                <a:latin typeface="Times New Roman" panose="02020603050405020304" pitchFamily="18" charset="0"/>
              </a:rPr>
              <a:t>Stovky milionů m3 plynu</a:t>
            </a:r>
            <a:endParaRPr lang="cs-CZ" altLang="cs-CZ" sz="1400">
              <a:latin typeface="Times New Roman" panose="02020603050405020304" pitchFamily="18" charset="0"/>
            </a:endParaRPr>
          </a:p>
          <a:p>
            <a:r>
              <a:rPr lang="cs-CZ" altLang="cs-CZ" sz="1400">
                <a:latin typeface="Times New Roman" panose="02020603050405020304" pitchFamily="18" charset="0"/>
              </a:rPr>
              <a:t>(ČR:Lobodice 110, Tvrdonice 430, Štramberk 420, D.Dunajovice 700)  </a:t>
            </a:r>
          </a:p>
          <a:p>
            <a:r>
              <a:rPr lang="cs-CZ" altLang="cs-CZ" sz="1400" b="1" i="1">
                <a:latin typeface="Times New Roman" panose="02020603050405020304" pitchFamily="18" charset="0"/>
              </a:rPr>
              <a:t>Technologické vybavení:</a:t>
            </a:r>
            <a:endParaRPr lang="cs-CZ" altLang="cs-CZ" sz="1400" i="1">
              <a:latin typeface="Times New Roman" panose="02020603050405020304" pitchFamily="18" charset="0"/>
            </a:endParaRPr>
          </a:p>
          <a:p>
            <a:r>
              <a:rPr lang="cs-CZ" altLang="cs-CZ" sz="1400" b="1">
                <a:latin typeface="Times New Roman" panose="02020603050405020304" pitchFamily="18" charset="0"/>
              </a:rPr>
              <a:t>Vtláčecí a odběrové sondy, odvodňovací sondy, kompresory, zařízení pro sušení, filtraci a ohřev plynu, tlakovou regulaci a měření</a:t>
            </a:r>
            <a:r>
              <a:rPr lang="cs-CZ" altLang="cs-CZ" sz="1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339" name="Line 331"/>
          <p:cNvSpPr>
            <a:spLocks noChangeShapeType="1"/>
          </p:cNvSpPr>
          <p:nvPr/>
        </p:nvSpPr>
        <p:spPr bwMode="auto">
          <a:xfrm>
            <a:off x="4832350" y="4479925"/>
            <a:ext cx="3200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0" name="Line 332"/>
          <p:cNvSpPr>
            <a:spLocks noChangeShapeType="1"/>
          </p:cNvSpPr>
          <p:nvPr/>
        </p:nvSpPr>
        <p:spPr bwMode="auto">
          <a:xfrm>
            <a:off x="4832350" y="4570413"/>
            <a:ext cx="3200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1" name="Rectangle 333"/>
          <p:cNvSpPr>
            <a:spLocks noChangeArrowheads="1"/>
          </p:cNvSpPr>
          <p:nvPr/>
        </p:nvSpPr>
        <p:spPr bwMode="auto">
          <a:xfrm>
            <a:off x="5106988" y="4479925"/>
            <a:ext cx="92075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342" name="Freeform 334"/>
          <p:cNvSpPr>
            <a:spLocks/>
          </p:cNvSpPr>
          <p:nvPr/>
        </p:nvSpPr>
        <p:spPr bwMode="auto">
          <a:xfrm>
            <a:off x="4741863" y="3016250"/>
            <a:ext cx="2927350" cy="274638"/>
          </a:xfrm>
          <a:custGeom>
            <a:avLst/>
            <a:gdLst>
              <a:gd name="T0" fmla="*/ 0 w 4608"/>
              <a:gd name="T1" fmla="*/ 432 h 432"/>
              <a:gd name="T2" fmla="*/ 576 w 4608"/>
              <a:gd name="T3" fmla="*/ 288 h 432"/>
              <a:gd name="T4" fmla="*/ 864 w 4608"/>
              <a:gd name="T5" fmla="*/ 288 h 432"/>
              <a:gd name="T6" fmla="*/ 1584 w 4608"/>
              <a:gd name="T7" fmla="*/ 432 h 432"/>
              <a:gd name="T8" fmla="*/ 2016 w 4608"/>
              <a:gd name="T9" fmla="*/ 288 h 432"/>
              <a:gd name="T10" fmla="*/ 2592 w 4608"/>
              <a:gd name="T11" fmla="*/ 144 h 432"/>
              <a:gd name="T12" fmla="*/ 3168 w 4608"/>
              <a:gd name="T13" fmla="*/ 144 h 432"/>
              <a:gd name="T14" fmla="*/ 3600 w 4608"/>
              <a:gd name="T15" fmla="*/ 0 h 432"/>
              <a:gd name="T16" fmla="*/ 4320 w 4608"/>
              <a:gd name="T17" fmla="*/ 144 h 432"/>
              <a:gd name="T18" fmla="*/ 4608 w 4608"/>
              <a:gd name="T19" fmla="*/ 144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432">
                <a:moveTo>
                  <a:pt x="0" y="432"/>
                </a:moveTo>
                <a:cubicBezTo>
                  <a:pt x="216" y="372"/>
                  <a:pt x="432" y="312"/>
                  <a:pt x="576" y="288"/>
                </a:cubicBezTo>
                <a:cubicBezTo>
                  <a:pt x="720" y="264"/>
                  <a:pt x="696" y="264"/>
                  <a:pt x="864" y="288"/>
                </a:cubicBezTo>
                <a:cubicBezTo>
                  <a:pt x="1032" y="312"/>
                  <a:pt x="1392" y="432"/>
                  <a:pt x="1584" y="432"/>
                </a:cubicBezTo>
                <a:cubicBezTo>
                  <a:pt x="1776" y="432"/>
                  <a:pt x="1848" y="336"/>
                  <a:pt x="2016" y="288"/>
                </a:cubicBezTo>
                <a:cubicBezTo>
                  <a:pt x="2184" y="240"/>
                  <a:pt x="2400" y="168"/>
                  <a:pt x="2592" y="144"/>
                </a:cubicBezTo>
                <a:cubicBezTo>
                  <a:pt x="2784" y="120"/>
                  <a:pt x="3000" y="168"/>
                  <a:pt x="3168" y="144"/>
                </a:cubicBezTo>
                <a:cubicBezTo>
                  <a:pt x="3336" y="120"/>
                  <a:pt x="3408" y="0"/>
                  <a:pt x="3600" y="0"/>
                </a:cubicBezTo>
                <a:cubicBezTo>
                  <a:pt x="3792" y="0"/>
                  <a:pt x="4152" y="120"/>
                  <a:pt x="4320" y="144"/>
                </a:cubicBezTo>
                <a:cubicBezTo>
                  <a:pt x="4488" y="168"/>
                  <a:pt x="4560" y="144"/>
                  <a:pt x="4608" y="144"/>
                </a:cubicBez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3" name="Rectangle 335"/>
          <p:cNvSpPr>
            <a:spLocks noChangeArrowheads="1"/>
          </p:cNvSpPr>
          <p:nvPr/>
        </p:nvSpPr>
        <p:spPr bwMode="auto">
          <a:xfrm>
            <a:off x="6935788" y="2833688"/>
            <a:ext cx="182562" cy="182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344" name="Line 336"/>
          <p:cNvSpPr>
            <a:spLocks noChangeShapeType="1"/>
          </p:cNvSpPr>
          <p:nvPr/>
        </p:nvSpPr>
        <p:spPr bwMode="auto">
          <a:xfrm flipH="1">
            <a:off x="6570663" y="2925763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5" name="Line 337"/>
          <p:cNvSpPr>
            <a:spLocks noChangeShapeType="1"/>
          </p:cNvSpPr>
          <p:nvPr/>
        </p:nvSpPr>
        <p:spPr bwMode="auto">
          <a:xfrm>
            <a:off x="6570663" y="2925763"/>
            <a:ext cx="0" cy="1554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6" name="Line 338"/>
          <p:cNvSpPr>
            <a:spLocks noChangeShapeType="1"/>
          </p:cNvSpPr>
          <p:nvPr/>
        </p:nvSpPr>
        <p:spPr bwMode="auto">
          <a:xfrm>
            <a:off x="6661150" y="2925763"/>
            <a:ext cx="0" cy="1554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7" name="Line 339"/>
          <p:cNvSpPr>
            <a:spLocks noChangeShapeType="1"/>
          </p:cNvSpPr>
          <p:nvPr/>
        </p:nvSpPr>
        <p:spPr bwMode="auto">
          <a:xfrm>
            <a:off x="6754813" y="2925763"/>
            <a:ext cx="0" cy="1554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8" name="Line 340"/>
          <p:cNvSpPr>
            <a:spLocks noChangeShapeType="1"/>
          </p:cNvSpPr>
          <p:nvPr/>
        </p:nvSpPr>
        <p:spPr bwMode="auto">
          <a:xfrm>
            <a:off x="6845300" y="2925763"/>
            <a:ext cx="0" cy="1554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49" name="Rectangle 341"/>
          <p:cNvSpPr>
            <a:spLocks noChangeArrowheads="1"/>
          </p:cNvSpPr>
          <p:nvPr/>
        </p:nvSpPr>
        <p:spPr bwMode="auto">
          <a:xfrm>
            <a:off x="5840413" y="4570413"/>
            <a:ext cx="180975" cy="92075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350" name="Line 342"/>
          <p:cNvSpPr>
            <a:spLocks noChangeShapeType="1"/>
          </p:cNvSpPr>
          <p:nvPr/>
        </p:nvSpPr>
        <p:spPr bwMode="auto">
          <a:xfrm flipV="1">
            <a:off x="5930900" y="3108325"/>
            <a:ext cx="0" cy="1462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51" name="Rectangle 343"/>
          <p:cNvSpPr>
            <a:spLocks noChangeArrowheads="1"/>
          </p:cNvSpPr>
          <p:nvPr/>
        </p:nvSpPr>
        <p:spPr bwMode="auto">
          <a:xfrm>
            <a:off x="7850188" y="4479925"/>
            <a:ext cx="92075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352" name="Text Box 344"/>
          <p:cNvSpPr txBox="1">
            <a:spLocks noChangeArrowheads="1"/>
          </p:cNvSpPr>
          <p:nvPr/>
        </p:nvSpPr>
        <p:spPr bwMode="auto">
          <a:xfrm>
            <a:off x="7092950" y="2133600"/>
            <a:ext cx="1512888" cy="503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/>
              <a:t>Technologie, měření</a:t>
            </a:r>
            <a:endParaRPr lang="cs-CZ" altLang="cs-CZ"/>
          </a:p>
        </p:txBody>
      </p:sp>
      <p:sp>
        <p:nvSpPr>
          <p:cNvPr id="43353" name="Text Box 345"/>
          <p:cNvSpPr txBox="1">
            <a:spLocks noChangeArrowheads="1"/>
          </p:cNvSpPr>
          <p:nvPr/>
        </p:nvSpPr>
        <p:spPr bwMode="auto">
          <a:xfrm>
            <a:off x="7302500" y="3382963"/>
            <a:ext cx="1462088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/>
              <a:t>odběrové a vtláčecí sondy</a:t>
            </a:r>
            <a:endParaRPr lang="cs-CZ" altLang="cs-CZ"/>
          </a:p>
        </p:txBody>
      </p:sp>
      <p:sp>
        <p:nvSpPr>
          <p:cNvPr id="43354" name="Text Box 346"/>
          <p:cNvSpPr txBox="1">
            <a:spLocks noChangeArrowheads="1"/>
          </p:cNvSpPr>
          <p:nvPr/>
        </p:nvSpPr>
        <p:spPr bwMode="auto">
          <a:xfrm>
            <a:off x="6203950" y="4754563"/>
            <a:ext cx="2474913" cy="547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/>
              <a:t>Uzavřený systém vytěžených chodeb</a:t>
            </a:r>
            <a:endParaRPr lang="cs-CZ" altLang="cs-CZ"/>
          </a:p>
        </p:txBody>
      </p:sp>
      <p:sp>
        <p:nvSpPr>
          <p:cNvPr id="43355" name="Text Box 347"/>
          <p:cNvSpPr txBox="1">
            <a:spLocks noChangeArrowheads="1"/>
          </p:cNvSpPr>
          <p:nvPr/>
        </p:nvSpPr>
        <p:spPr bwMode="auto">
          <a:xfrm>
            <a:off x="4716463" y="3565525"/>
            <a:ext cx="1123950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/>
              <a:t>Odvodnění</a:t>
            </a:r>
            <a:endParaRPr lang="cs-CZ" altLang="cs-CZ"/>
          </a:p>
        </p:txBody>
      </p:sp>
      <p:sp>
        <p:nvSpPr>
          <p:cNvPr id="43356" name="Text Box 348"/>
          <p:cNvSpPr txBox="1">
            <a:spLocks noChangeArrowheads="1"/>
          </p:cNvSpPr>
          <p:nvPr/>
        </p:nvSpPr>
        <p:spPr bwMode="auto">
          <a:xfrm>
            <a:off x="4573588" y="4868863"/>
            <a:ext cx="720725" cy="271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1200"/>
              <a:t>Zátky</a:t>
            </a:r>
            <a:endParaRPr lang="cs-CZ" altLang="cs-CZ"/>
          </a:p>
        </p:txBody>
      </p:sp>
      <p:sp>
        <p:nvSpPr>
          <p:cNvPr id="43357" name="Line 349"/>
          <p:cNvSpPr>
            <a:spLocks noChangeShapeType="1"/>
          </p:cNvSpPr>
          <p:nvPr/>
        </p:nvSpPr>
        <p:spPr bwMode="auto">
          <a:xfrm flipH="1">
            <a:off x="6935788" y="3656013"/>
            <a:ext cx="3667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58" name="Line 350"/>
          <p:cNvSpPr>
            <a:spLocks noChangeShapeType="1"/>
          </p:cNvSpPr>
          <p:nvPr/>
        </p:nvSpPr>
        <p:spPr bwMode="auto">
          <a:xfrm flipH="1">
            <a:off x="7118350" y="2741613"/>
            <a:ext cx="184150" cy="92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59" name="Line 351"/>
          <p:cNvSpPr>
            <a:spLocks noChangeShapeType="1"/>
          </p:cNvSpPr>
          <p:nvPr/>
        </p:nvSpPr>
        <p:spPr bwMode="auto">
          <a:xfrm>
            <a:off x="5840413" y="3930650"/>
            <a:ext cx="90487" cy="182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60" name="Line 352"/>
          <p:cNvSpPr>
            <a:spLocks noChangeShapeType="1"/>
          </p:cNvSpPr>
          <p:nvPr/>
        </p:nvSpPr>
        <p:spPr bwMode="auto">
          <a:xfrm flipV="1">
            <a:off x="4932363" y="4581525"/>
            <a:ext cx="174625" cy="246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61" name="Line 353"/>
          <p:cNvSpPr>
            <a:spLocks noChangeShapeType="1"/>
          </p:cNvSpPr>
          <p:nvPr/>
        </p:nvSpPr>
        <p:spPr bwMode="auto">
          <a:xfrm flipV="1">
            <a:off x="6754813" y="4570413"/>
            <a:ext cx="0" cy="184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362" name="Rectangle 354"/>
          <p:cNvSpPr>
            <a:spLocks noChangeArrowheads="1"/>
          </p:cNvSpPr>
          <p:nvPr/>
        </p:nvSpPr>
        <p:spPr bwMode="auto">
          <a:xfrm>
            <a:off x="4643438" y="1581150"/>
            <a:ext cx="39465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1400">
                <a:latin typeface="Times New Roman" panose="02020603050405020304" pitchFamily="18" charset="0"/>
              </a:rPr>
              <a:t>Zásobník Háje u Příbrami ve vytěženém dole  </a:t>
            </a:r>
          </a:p>
        </p:txBody>
      </p:sp>
      <p:sp>
        <p:nvSpPr>
          <p:cNvPr id="32" name="Tlačítko akce: Dopředu nebo Další 31">
            <a:hlinkClick r:id="rId3" highlightClick="1"/>
          </p:cNvPr>
          <p:cNvSpPr/>
          <p:nvPr/>
        </p:nvSpPr>
        <p:spPr>
          <a:xfrm>
            <a:off x="7180623" y="5710735"/>
            <a:ext cx="977180" cy="6405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6" name="Rectangle 40"/>
          <p:cNvSpPr>
            <a:spLocks noChangeArrowheads="1"/>
          </p:cNvSpPr>
          <p:nvPr/>
        </p:nvSpPr>
        <p:spPr bwMode="auto">
          <a:xfrm>
            <a:off x="2916238" y="908050"/>
            <a:ext cx="35258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Policové regály </a:t>
            </a:r>
            <a:r>
              <a:rPr lang="cs-CZ" altLang="cs-CZ" sz="1000"/>
              <a:t>(Standard shelving, Fachbodenregale)</a:t>
            </a:r>
          </a:p>
        </p:txBody>
      </p:sp>
      <p:graphicFrame>
        <p:nvGraphicFramePr>
          <p:cNvPr id="45255" name="Group 199"/>
          <p:cNvGraphicFramePr>
            <a:graphicFrameLocks noGrp="1"/>
          </p:cNvGraphicFramePr>
          <p:nvPr/>
        </p:nvGraphicFramePr>
        <p:xfrm>
          <a:off x="4716463" y="1412875"/>
          <a:ext cx="990600" cy="2066926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1574233270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Základní rozměry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68728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Výška max 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Hloubka 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0,4-0,8m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Šířka uliček 0,8m 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při ruční manipulaci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548340"/>
                  </a:ext>
                </a:extLst>
              </a:tr>
            </a:tbl>
          </a:graphicData>
        </a:graphic>
      </p:graphicFrame>
      <p:graphicFrame>
        <p:nvGraphicFramePr>
          <p:cNvPr id="45269" name="Group 213"/>
          <p:cNvGraphicFramePr>
            <a:graphicFrameLocks noGrp="1"/>
          </p:cNvGraphicFramePr>
          <p:nvPr/>
        </p:nvGraphicFramePr>
        <p:xfrm>
          <a:off x="6515100" y="3644900"/>
          <a:ext cx="1223963" cy="20669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804864255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Výhody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329902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Přímý přístup k položkám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Bezporuchový provoz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Jednoduchá evidence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Dobrá kontrola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Průměrné pořizovací náklady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778690"/>
                  </a:ext>
                </a:extLst>
              </a:tr>
            </a:tbl>
          </a:graphicData>
        </a:graphic>
      </p:graphicFrame>
      <p:graphicFrame>
        <p:nvGraphicFramePr>
          <p:cNvPr id="45295" name="Group 239"/>
          <p:cNvGraphicFramePr>
            <a:graphicFrameLocks noGrp="1"/>
          </p:cNvGraphicFramePr>
          <p:nvPr/>
        </p:nvGraphicFramePr>
        <p:xfrm>
          <a:off x="4427538" y="3644900"/>
          <a:ext cx="2016125" cy="2066926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1950667362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Nevýhody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33523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Vysoká náklady na mzdy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Obtížnější ruční manipulace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Vysoké požadavky na skladovací plochy při manuální obsluze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Omezené možnosti mechanizace a automatizace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Obtížnější uplatnění FIFO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64106"/>
                  </a:ext>
                </a:extLst>
              </a:tr>
            </a:tbl>
          </a:graphicData>
        </a:graphic>
      </p:graphicFrame>
      <p:graphicFrame>
        <p:nvGraphicFramePr>
          <p:cNvPr id="45294" name="Group 238"/>
          <p:cNvGraphicFramePr>
            <a:graphicFrameLocks noGrp="1"/>
          </p:cNvGraphicFramePr>
          <p:nvPr/>
        </p:nvGraphicFramePr>
        <p:xfrm>
          <a:off x="6443663" y="1412875"/>
          <a:ext cx="1296987" cy="2066926"/>
        </p:xfrm>
        <a:graphic>
          <a:graphicData uri="http://schemas.openxmlformats.org/drawingml/2006/table">
            <a:tbl>
              <a:tblPr/>
              <a:tblGrid>
                <a:gridCol w="1296987">
                  <a:extLst>
                    <a:ext uri="{9D8B030D-6E8A-4147-A177-3AD203B41FA5}">
                      <a16:colId xmlns:a16="http://schemas.microsoft.com/office/drawing/2014/main" val="3121740821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Použití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344002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 skladování různých skupin se širokým sortimentem výrobků v malých až středních množstvích různé velikosti a tvaru s nižší obrátkovostí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04873"/>
                  </a:ext>
                </a:extLst>
              </a:tr>
            </a:tbl>
          </a:graphicData>
        </a:graphic>
      </p:graphicFrame>
      <p:pic>
        <p:nvPicPr>
          <p:cNvPr id="45296" name="Picture 240" descr="policá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28082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97" name="Picture 241" descr="regalsu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2808287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6" name="Rectangle 142"/>
          <p:cNvSpPr>
            <a:spLocks noChangeArrowheads="1"/>
          </p:cNvSpPr>
          <p:nvPr/>
        </p:nvSpPr>
        <p:spPr bwMode="auto">
          <a:xfrm>
            <a:off x="827088" y="981075"/>
            <a:ext cx="76898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Policové patrové                                       </a:t>
            </a:r>
            <a:r>
              <a:rPr lang="cs-CZ" altLang="cs-CZ" sz="1000"/>
              <a:t>(Standard</a:t>
            </a:r>
            <a:r>
              <a:rPr lang="cs-CZ" altLang="cs-CZ" sz="1000" b="1"/>
              <a:t> </a:t>
            </a:r>
            <a:r>
              <a:rPr lang="cs-CZ" altLang="cs-CZ" sz="1000"/>
              <a:t>shelving with mezzanine floors, Fachbodenregale in Etagenbauweise</a:t>
            </a:r>
            <a:r>
              <a:rPr lang="cs-CZ" altLang="cs-CZ" sz="1400">
                <a:latin typeface="Times New Roman" panose="02020603050405020304" pitchFamily="18" charset="0"/>
              </a:rPr>
              <a:t>)</a:t>
            </a:r>
            <a:endParaRPr lang="en-US" altLang="cs-CZ" sz="1400">
              <a:latin typeface="Times New Roman" panose="02020603050405020304" pitchFamily="18" charset="0"/>
            </a:endParaRPr>
          </a:p>
        </p:txBody>
      </p:sp>
      <p:sp>
        <p:nvSpPr>
          <p:cNvPr id="47366" name="Rectangle 262"/>
          <p:cNvSpPr>
            <a:spLocks noChangeArrowheads="1"/>
          </p:cNvSpPr>
          <p:nvPr/>
        </p:nvSpPr>
        <p:spPr bwMode="auto">
          <a:xfrm>
            <a:off x="539750" y="2420938"/>
            <a:ext cx="9366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47367" name="Rectangle 263"/>
          <p:cNvSpPr>
            <a:spLocks noChangeArrowheads="1"/>
          </p:cNvSpPr>
          <p:nvPr/>
        </p:nvSpPr>
        <p:spPr bwMode="auto">
          <a:xfrm>
            <a:off x="539750" y="2824163"/>
            <a:ext cx="936625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Výška pater 2m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2-3 patra</a:t>
            </a:r>
          </a:p>
        </p:txBody>
      </p:sp>
      <p:sp>
        <p:nvSpPr>
          <p:cNvPr id="47368" name="Rectangle 264"/>
          <p:cNvSpPr>
            <a:spLocks noChangeArrowheads="1"/>
          </p:cNvSpPr>
          <p:nvPr/>
        </p:nvSpPr>
        <p:spPr bwMode="auto">
          <a:xfrm>
            <a:off x="539750" y="3687763"/>
            <a:ext cx="936625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Dtto jako policové     Vyšší využití plochy a prostor než u policových</a:t>
            </a:r>
          </a:p>
        </p:txBody>
      </p:sp>
      <p:sp>
        <p:nvSpPr>
          <p:cNvPr id="47369" name="Rectangle 265"/>
          <p:cNvSpPr>
            <a:spLocks noChangeArrowheads="1"/>
          </p:cNvSpPr>
          <p:nvPr/>
        </p:nvSpPr>
        <p:spPr bwMode="auto">
          <a:xfrm>
            <a:off x="539750" y="3429000"/>
            <a:ext cx="9366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graphicFrame>
        <p:nvGraphicFramePr>
          <p:cNvPr id="47386" name="Group 282"/>
          <p:cNvGraphicFramePr>
            <a:graphicFrameLocks noGrp="1"/>
          </p:cNvGraphicFramePr>
          <p:nvPr/>
        </p:nvGraphicFramePr>
        <p:xfrm>
          <a:off x="7235825" y="1700213"/>
          <a:ext cx="1584325" cy="2055813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876878257"/>
                    </a:ext>
                  </a:extLst>
                </a:gridCol>
              </a:tblGrid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Použití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743575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 skladování různých skupin se širokým sortimentem výrobků v malých až středních množstvích různé velikosti a tvaru s nižší obrátkovostí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110268"/>
                  </a:ext>
                </a:extLst>
              </a:tr>
            </a:tbl>
          </a:graphicData>
        </a:graphic>
      </p:graphicFrame>
      <p:graphicFrame>
        <p:nvGraphicFramePr>
          <p:cNvPr id="47387" name="Group 283"/>
          <p:cNvGraphicFramePr>
            <a:graphicFrameLocks noGrp="1"/>
          </p:cNvGraphicFramePr>
          <p:nvPr/>
        </p:nvGraphicFramePr>
        <p:xfrm>
          <a:off x="7235825" y="3860800"/>
          <a:ext cx="1655763" cy="2283778"/>
        </p:xfrm>
        <a:graphic>
          <a:graphicData uri="http://schemas.openxmlformats.org/drawingml/2006/table">
            <a:tbl>
              <a:tblPr/>
              <a:tblGrid>
                <a:gridCol w="1655763">
                  <a:extLst>
                    <a:ext uri="{9D8B030D-6E8A-4147-A177-3AD203B41FA5}">
                      <a16:colId xmlns:a16="http://schemas.microsoft.com/office/drawing/2014/main" val="468002935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Nevýhody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069982"/>
                  </a:ext>
                </a:extLst>
              </a:tr>
              <a:tr h="155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Vysoká náklady na mzdy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Obtížnější ruční manipulace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Vysoké požadavky na skladovací plochy při manuální obsluze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Omezené možnosti mechanizace a automatizace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</a:pPr>
                      <a:r>
                        <a:rPr kumimoji="0" lang="cs-CZ" alt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Obtížnější uplatnění FIFO</a:t>
                      </a:r>
                      <a:endParaRPr kumimoji="0" lang="cs-CZ" alt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54645"/>
                  </a:ext>
                </a:extLst>
              </a:tr>
            </a:tbl>
          </a:graphicData>
        </a:graphic>
      </p:graphicFrame>
      <p:pic>
        <p:nvPicPr>
          <p:cNvPr id="47389" name="Picture 285" descr="patrp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257800" cy="4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lačítko akce: Dopředu nebo Další 13">
            <a:hlinkClick r:id="rId4" highlightClick="1"/>
          </p:cNvPr>
          <p:cNvSpPr/>
          <p:nvPr/>
        </p:nvSpPr>
        <p:spPr>
          <a:xfrm>
            <a:off x="6508074" y="188541"/>
            <a:ext cx="884002" cy="6089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051720" y="246807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94" name="Rectangle 142"/>
          <p:cNvSpPr>
            <a:spLocks noChangeArrowheads="1"/>
          </p:cNvSpPr>
          <p:nvPr/>
        </p:nvSpPr>
        <p:spPr bwMode="auto">
          <a:xfrm>
            <a:off x="2916238" y="763588"/>
            <a:ext cx="35433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>
                <a:latin typeface="Times New Roman" panose="02020603050405020304" pitchFamily="18" charset="0"/>
              </a:rPr>
              <a:t>Paletové regály     </a:t>
            </a:r>
            <a:r>
              <a:rPr lang="cs-CZ" altLang="cs-CZ" sz="1000"/>
              <a:t>(Pallet racks, Standard-Palletenregale)</a:t>
            </a:r>
          </a:p>
        </p:txBody>
      </p:sp>
      <p:sp>
        <p:nvSpPr>
          <p:cNvPr id="49391" name="Rectangle 239"/>
          <p:cNvSpPr>
            <a:spLocks noChangeArrowheads="1"/>
          </p:cNvSpPr>
          <p:nvPr/>
        </p:nvSpPr>
        <p:spPr bwMode="auto">
          <a:xfrm>
            <a:off x="395288" y="1196975"/>
            <a:ext cx="576262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392" name="Line 240"/>
          <p:cNvSpPr>
            <a:spLocks noChangeShapeType="1"/>
          </p:cNvSpPr>
          <p:nvPr/>
        </p:nvSpPr>
        <p:spPr bwMode="auto">
          <a:xfrm>
            <a:off x="684213" y="1196975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3" name="Line 241"/>
          <p:cNvSpPr>
            <a:spLocks noChangeShapeType="1"/>
          </p:cNvSpPr>
          <p:nvPr/>
        </p:nvSpPr>
        <p:spPr bwMode="auto">
          <a:xfrm>
            <a:off x="395288" y="15573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4" name="Line 242"/>
          <p:cNvSpPr>
            <a:spLocks noChangeShapeType="1"/>
          </p:cNvSpPr>
          <p:nvPr/>
        </p:nvSpPr>
        <p:spPr bwMode="auto">
          <a:xfrm>
            <a:off x="395288" y="19891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5" name="Line 243"/>
          <p:cNvSpPr>
            <a:spLocks noChangeShapeType="1"/>
          </p:cNvSpPr>
          <p:nvPr/>
        </p:nvSpPr>
        <p:spPr bwMode="auto">
          <a:xfrm>
            <a:off x="395288" y="24225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6" name="Line 244"/>
          <p:cNvSpPr>
            <a:spLocks noChangeShapeType="1"/>
          </p:cNvSpPr>
          <p:nvPr/>
        </p:nvSpPr>
        <p:spPr bwMode="auto">
          <a:xfrm>
            <a:off x="395288" y="27813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7" name="Line 245"/>
          <p:cNvSpPr>
            <a:spLocks noChangeShapeType="1"/>
          </p:cNvSpPr>
          <p:nvPr/>
        </p:nvSpPr>
        <p:spPr bwMode="auto">
          <a:xfrm>
            <a:off x="395288" y="31416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8" name="Line 246"/>
          <p:cNvSpPr>
            <a:spLocks noChangeShapeType="1"/>
          </p:cNvSpPr>
          <p:nvPr/>
        </p:nvSpPr>
        <p:spPr bwMode="auto">
          <a:xfrm>
            <a:off x="395288" y="43656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399" name="Line 247"/>
          <p:cNvSpPr>
            <a:spLocks noChangeShapeType="1"/>
          </p:cNvSpPr>
          <p:nvPr/>
        </p:nvSpPr>
        <p:spPr bwMode="auto">
          <a:xfrm>
            <a:off x="395288" y="35020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0" name="Line 248"/>
          <p:cNvSpPr>
            <a:spLocks noChangeShapeType="1"/>
          </p:cNvSpPr>
          <p:nvPr/>
        </p:nvSpPr>
        <p:spPr bwMode="auto">
          <a:xfrm>
            <a:off x="395288" y="39338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1" name="Rectangle 249"/>
          <p:cNvSpPr>
            <a:spLocks noChangeArrowheads="1"/>
          </p:cNvSpPr>
          <p:nvPr/>
        </p:nvSpPr>
        <p:spPr bwMode="auto">
          <a:xfrm>
            <a:off x="1331913" y="1196975"/>
            <a:ext cx="576262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402" name="Line 250"/>
          <p:cNvSpPr>
            <a:spLocks noChangeShapeType="1"/>
          </p:cNvSpPr>
          <p:nvPr/>
        </p:nvSpPr>
        <p:spPr bwMode="auto">
          <a:xfrm>
            <a:off x="1620838" y="1196975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3" name="Line 251"/>
          <p:cNvSpPr>
            <a:spLocks noChangeShapeType="1"/>
          </p:cNvSpPr>
          <p:nvPr/>
        </p:nvSpPr>
        <p:spPr bwMode="auto">
          <a:xfrm>
            <a:off x="1331913" y="15573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4" name="Line 252"/>
          <p:cNvSpPr>
            <a:spLocks noChangeShapeType="1"/>
          </p:cNvSpPr>
          <p:nvPr/>
        </p:nvSpPr>
        <p:spPr bwMode="auto">
          <a:xfrm>
            <a:off x="1331913" y="19891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5" name="Line 253"/>
          <p:cNvSpPr>
            <a:spLocks noChangeShapeType="1"/>
          </p:cNvSpPr>
          <p:nvPr/>
        </p:nvSpPr>
        <p:spPr bwMode="auto">
          <a:xfrm>
            <a:off x="1331913" y="24225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6" name="Line 254"/>
          <p:cNvSpPr>
            <a:spLocks noChangeShapeType="1"/>
          </p:cNvSpPr>
          <p:nvPr/>
        </p:nvSpPr>
        <p:spPr bwMode="auto">
          <a:xfrm>
            <a:off x="1331913" y="27813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7" name="Line 255"/>
          <p:cNvSpPr>
            <a:spLocks noChangeShapeType="1"/>
          </p:cNvSpPr>
          <p:nvPr/>
        </p:nvSpPr>
        <p:spPr bwMode="auto">
          <a:xfrm>
            <a:off x="1331913" y="31416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8" name="Line 256"/>
          <p:cNvSpPr>
            <a:spLocks noChangeShapeType="1"/>
          </p:cNvSpPr>
          <p:nvPr/>
        </p:nvSpPr>
        <p:spPr bwMode="auto">
          <a:xfrm>
            <a:off x="1331913" y="43656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09" name="Line 257"/>
          <p:cNvSpPr>
            <a:spLocks noChangeShapeType="1"/>
          </p:cNvSpPr>
          <p:nvPr/>
        </p:nvSpPr>
        <p:spPr bwMode="auto">
          <a:xfrm>
            <a:off x="1331913" y="35020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0" name="Line 258"/>
          <p:cNvSpPr>
            <a:spLocks noChangeShapeType="1"/>
          </p:cNvSpPr>
          <p:nvPr/>
        </p:nvSpPr>
        <p:spPr bwMode="auto">
          <a:xfrm>
            <a:off x="1331913" y="39338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1" name="Rectangle 259"/>
          <p:cNvSpPr>
            <a:spLocks noChangeArrowheads="1"/>
          </p:cNvSpPr>
          <p:nvPr/>
        </p:nvSpPr>
        <p:spPr bwMode="auto">
          <a:xfrm>
            <a:off x="2411413" y="1196975"/>
            <a:ext cx="576262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412" name="Line 260"/>
          <p:cNvSpPr>
            <a:spLocks noChangeShapeType="1"/>
          </p:cNvSpPr>
          <p:nvPr/>
        </p:nvSpPr>
        <p:spPr bwMode="auto">
          <a:xfrm>
            <a:off x="2700338" y="1196975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3" name="Line 261"/>
          <p:cNvSpPr>
            <a:spLocks noChangeShapeType="1"/>
          </p:cNvSpPr>
          <p:nvPr/>
        </p:nvSpPr>
        <p:spPr bwMode="auto">
          <a:xfrm>
            <a:off x="2411413" y="15573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4" name="Line 262"/>
          <p:cNvSpPr>
            <a:spLocks noChangeShapeType="1"/>
          </p:cNvSpPr>
          <p:nvPr/>
        </p:nvSpPr>
        <p:spPr bwMode="auto">
          <a:xfrm>
            <a:off x="2411413" y="19891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5" name="Line 263"/>
          <p:cNvSpPr>
            <a:spLocks noChangeShapeType="1"/>
          </p:cNvSpPr>
          <p:nvPr/>
        </p:nvSpPr>
        <p:spPr bwMode="auto">
          <a:xfrm>
            <a:off x="2411413" y="24225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6" name="Line 264"/>
          <p:cNvSpPr>
            <a:spLocks noChangeShapeType="1"/>
          </p:cNvSpPr>
          <p:nvPr/>
        </p:nvSpPr>
        <p:spPr bwMode="auto">
          <a:xfrm>
            <a:off x="2411413" y="27813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7" name="Line 265"/>
          <p:cNvSpPr>
            <a:spLocks noChangeShapeType="1"/>
          </p:cNvSpPr>
          <p:nvPr/>
        </p:nvSpPr>
        <p:spPr bwMode="auto">
          <a:xfrm>
            <a:off x="2411413" y="31416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8" name="Line 266"/>
          <p:cNvSpPr>
            <a:spLocks noChangeShapeType="1"/>
          </p:cNvSpPr>
          <p:nvPr/>
        </p:nvSpPr>
        <p:spPr bwMode="auto">
          <a:xfrm>
            <a:off x="2411413" y="43656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19" name="Line 267"/>
          <p:cNvSpPr>
            <a:spLocks noChangeShapeType="1"/>
          </p:cNvSpPr>
          <p:nvPr/>
        </p:nvSpPr>
        <p:spPr bwMode="auto">
          <a:xfrm>
            <a:off x="2411413" y="35020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20" name="Line 268"/>
          <p:cNvSpPr>
            <a:spLocks noChangeShapeType="1"/>
          </p:cNvSpPr>
          <p:nvPr/>
        </p:nvSpPr>
        <p:spPr bwMode="auto">
          <a:xfrm>
            <a:off x="2411413" y="39338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421" name="Rectangle 269"/>
          <p:cNvSpPr>
            <a:spLocks noChangeArrowheads="1"/>
          </p:cNvSpPr>
          <p:nvPr/>
        </p:nvSpPr>
        <p:spPr bwMode="auto">
          <a:xfrm>
            <a:off x="1042988" y="530225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422" name="Rectangle 270"/>
          <p:cNvSpPr>
            <a:spLocks noChangeArrowheads="1"/>
          </p:cNvSpPr>
          <p:nvPr/>
        </p:nvSpPr>
        <p:spPr bwMode="auto">
          <a:xfrm>
            <a:off x="1042988" y="494188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423" name="Rectangle 271"/>
          <p:cNvSpPr>
            <a:spLocks noChangeArrowheads="1"/>
          </p:cNvSpPr>
          <p:nvPr/>
        </p:nvSpPr>
        <p:spPr bwMode="auto">
          <a:xfrm>
            <a:off x="2051050" y="494188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424" name="Rectangle 272"/>
          <p:cNvSpPr>
            <a:spLocks noChangeArrowheads="1"/>
          </p:cNvSpPr>
          <p:nvPr/>
        </p:nvSpPr>
        <p:spPr bwMode="auto">
          <a:xfrm>
            <a:off x="3276600" y="1557338"/>
            <a:ext cx="1511300" cy="132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Výška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7 – 45 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Hloubka podle velikosti palet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cca 1m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Šířka uliček podle druhu mechanizačního prostředku</a:t>
            </a:r>
          </a:p>
        </p:txBody>
      </p:sp>
      <p:sp>
        <p:nvSpPr>
          <p:cNvPr id="49425" name="Rectangle 273"/>
          <p:cNvSpPr>
            <a:spLocks noChangeArrowheads="1"/>
          </p:cNvSpPr>
          <p:nvPr/>
        </p:nvSpPr>
        <p:spPr bwMode="auto">
          <a:xfrm>
            <a:off x="3276600" y="1268413"/>
            <a:ext cx="15113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49426" name="Rectangle 274"/>
          <p:cNvSpPr>
            <a:spLocks noChangeArrowheads="1"/>
          </p:cNvSpPr>
          <p:nvPr/>
        </p:nvSpPr>
        <p:spPr bwMode="auto">
          <a:xfrm>
            <a:off x="3276600" y="3213100"/>
            <a:ext cx="1512888" cy="25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Přímý přístup k položkám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Dobré využití ploch i prostor skladu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automatizace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Vyšší produktivita práce než u policových schopnost měnit sortiment skladovaného zboží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Uplatnění FIFO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Dobré podmínky pro kompletace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Vysoká obrátkovost podle použité mechanizace</a:t>
            </a:r>
          </a:p>
        </p:txBody>
      </p:sp>
      <p:sp>
        <p:nvSpPr>
          <p:cNvPr id="49427" name="Rectangle 275"/>
          <p:cNvSpPr>
            <a:spLocks noChangeArrowheads="1"/>
          </p:cNvSpPr>
          <p:nvPr/>
        </p:nvSpPr>
        <p:spPr bwMode="auto">
          <a:xfrm>
            <a:off x="3276600" y="2924175"/>
            <a:ext cx="15113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49428" name="Rectangle 276"/>
          <p:cNvSpPr>
            <a:spLocks noChangeArrowheads="1"/>
          </p:cNvSpPr>
          <p:nvPr/>
        </p:nvSpPr>
        <p:spPr bwMode="auto">
          <a:xfrm>
            <a:off x="5219700" y="5445125"/>
            <a:ext cx="3240088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Možnost poruch systému, mechanizačních prostředků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Nutnost předem ukládat zboží na palety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Vyšší pořizovací náklady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49429" name="Rectangle 277"/>
          <p:cNvSpPr>
            <a:spLocks noChangeArrowheads="1"/>
          </p:cNvSpPr>
          <p:nvPr/>
        </p:nvSpPr>
        <p:spPr bwMode="auto">
          <a:xfrm>
            <a:off x="5219700" y="5157788"/>
            <a:ext cx="3240088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49430" name="Rectangle 278"/>
          <p:cNvSpPr>
            <a:spLocks noChangeArrowheads="1"/>
          </p:cNvSpPr>
          <p:nvPr/>
        </p:nvSpPr>
        <p:spPr bwMode="auto">
          <a:xfrm>
            <a:off x="395288" y="5949950"/>
            <a:ext cx="1296987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jedné skupiny výrobků ve velkých množstvích</a:t>
            </a:r>
          </a:p>
        </p:txBody>
      </p:sp>
      <p:sp>
        <p:nvSpPr>
          <p:cNvPr id="49431" name="Rectangle 279"/>
          <p:cNvSpPr>
            <a:spLocks noChangeArrowheads="1"/>
          </p:cNvSpPr>
          <p:nvPr/>
        </p:nvSpPr>
        <p:spPr bwMode="auto">
          <a:xfrm>
            <a:off x="395288" y="5702300"/>
            <a:ext cx="1296987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pic>
        <p:nvPicPr>
          <p:cNvPr id="49432" name="Picture 280" descr="patet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68413"/>
            <a:ext cx="338455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lačítko akce: Dopředu nebo Další 48">
            <a:hlinkClick r:id="rId4" highlightClick="1"/>
          </p:cNvPr>
          <p:cNvSpPr/>
          <p:nvPr/>
        </p:nvSpPr>
        <p:spPr>
          <a:xfrm>
            <a:off x="7164288" y="354135"/>
            <a:ext cx="884002" cy="6089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266950" y="198966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4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51445E-7 C -0.00104 -0.00416 -0.00209 -0.00856 -0.00313 -0.01272 C -0.00365 -0.0148 -0.00469 -0.01919 -0.00469 -0.01919 C -0.00174 -0.03885 -0.00052 -0.0585 0.00156 -0.07838 C 0.00069 -0.13734 1.11111E-6 -0.19168 1.11111E-6 -0.24948 C -0.01268 -0.25503 -0.00625 -0.25434 -0.0191 -0.25156 C -0.0283 -0.2474 -0.03959 -0.24532 -0.04914 -0.24532 C -0.05348 -0.24532 -0.03959 -0.24532 -0.03646 -0.24948 " pathEditMode="relative" ptsTypes="fffffffA">
                                      <p:cBhvr>
                                        <p:cTn id="98" dur="2000" fill="hold"/>
                                        <p:tgtEl>
                                          <p:spTgt spid="49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8.03468E-6 C 0.0092 -0.01826 0.00295 -0.0393 -3.88889E-6 -0.05919 C 0.00104 -0.0763 0.00295 -0.08739 0.00469 -0.10358 C 0.00573 -0.11352 0.00781 -0.13317 0.00781 -0.13317 C 0.00556 -0.17433 0.0066 -0.21734 0.00156 -0.2578 C 0.00313 -0.30982 0.0125 -0.37479 -3.88889E-6 -0.42473 C -0.00156 -0.44092 -3.88889E-6 -0.45525 -3.88889E-6 -0.47144 C -0.01163 -0.46612 -0.02257 -0.46497 -0.03489 -0.46497 " pathEditMode="relative" ptsTypes="fffffffA">
                                      <p:cBhvr>
                                        <p:cTn id="102" dur="2000" fill="hold"/>
                                        <p:tgtEl>
                                          <p:spTgt spid="49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51445E-7 C -0.00417 -0.01526 -0.00243 -0.00624 5.55556E-7 -0.03607 C 0.00035 -0.03954 0.00087 -0.04301 0.00156 -0.04648 C 0.00243 -0.05087 0.00469 -0.05919 0.00469 -0.05919 C 0.00417 -0.06567 0.00399 -0.07214 0.00313 -0.07838 C 0.00243 -0.08278 0.00104 -0.08671 5.55556E-7 -0.09087 C -0.00052 -0.09295 -0.00174 -0.09734 -0.00174 -0.09734 C -0.00017 -0.12208 0.00174 -0.14659 0.00313 -0.17133 C 0.00486 -0.39468 0.00469 -0.29965 0.00469 -0.45665 C 0.01129 -0.46243 0.01788 -0.46451 0.02535 -0.46728 C 0.02865 -0.46844 0.03177 -0.47006 0.0349 -0.47145 C 0.03646 -0.47214 0.03958 -0.47353 0.03958 -0.47353 C 0.0434 -0.47908 0.04115 -0.47792 0.04601 -0.47792 " pathEditMode="relative" ptsTypes="ffffffffffffA">
                                      <p:cBhvr>
                                        <p:cTn id="106" dur="2000" fill="hold"/>
                                        <p:tgtEl>
                                          <p:spTgt spid="4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9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9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9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9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24" grpId="0" animBg="1"/>
      <p:bldP spid="49425" grpId="0" animBg="1"/>
      <p:bldP spid="49426" grpId="0" animBg="1"/>
      <p:bldP spid="49427" grpId="0" animBg="1"/>
      <p:bldP spid="49428" grpId="0" animBg="1"/>
      <p:bldP spid="49429" grpId="0" animBg="1"/>
      <p:bldP spid="49430" grpId="0" animBg="1"/>
      <p:bldP spid="494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2" name="Rectangle 142"/>
          <p:cNvSpPr>
            <a:spLocks noChangeArrowheads="1"/>
          </p:cNvSpPr>
          <p:nvPr/>
        </p:nvSpPr>
        <p:spPr bwMode="auto">
          <a:xfrm>
            <a:off x="2916238" y="836613"/>
            <a:ext cx="2376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Vjezdové, průjezdové regály                   </a:t>
            </a:r>
            <a:r>
              <a:rPr lang="cs-CZ" altLang="cs-CZ" sz="1000"/>
              <a:t>(Drive-in racks Einfahrregale)</a:t>
            </a:r>
          </a:p>
        </p:txBody>
      </p:sp>
      <p:sp>
        <p:nvSpPr>
          <p:cNvPr id="51457" name="Rectangle 257"/>
          <p:cNvSpPr>
            <a:spLocks noChangeArrowheads="1"/>
          </p:cNvSpPr>
          <p:nvPr/>
        </p:nvSpPr>
        <p:spPr bwMode="auto">
          <a:xfrm>
            <a:off x="755650" y="1916113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58" name="Line 258"/>
          <p:cNvSpPr>
            <a:spLocks noChangeShapeType="1"/>
          </p:cNvSpPr>
          <p:nvPr/>
        </p:nvSpPr>
        <p:spPr bwMode="auto">
          <a:xfrm>
            <a:off x="1044575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59" name="Rectangle 259"/>
          <p:cNvSpPr>
            <a:spLocks noChangeArrowheads="1"/>
          </p:cNvSpPr>
          <p:nvPr/>
        </p:nvSpPr>
        <p:spPr bwMode="auto">
          <a:xfrm>
            <a:off x="1331913" y="1916113"/>
            <a:ext cx="576262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0" name="Line 260"/>
          <p:cNvSpPr>
            <a:spLocks noChangeShapeType="1"/>
          </p:cNvSpPr>
          <p:nvPr/>
        </p:nvSpPr>
        <p:spPr bwMode="auto">
          <a:xfrm>
            <a:off x="1619250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61" name="Rectangle 261"/>
          <p:cNvSpPr>
            <a:spLocks noChangeArrowheads="1"/>
          </p:cNvSpPr>
          <p:nvPr/>
        </p:nvSpPr>
        <p:spPr bwMode="auto">
          <a:xfrm>
            <a:off x="1908175" y="1916113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2" name="Line 262"/>
          <p:cNvSpPr>
            <a:spLocks noChangeShapeType="1"/>
          </p:cNvSpPr>
          <p:nvPr/>
        </p:nvSpPr>
        <p:spPr bwMode="auto">
          <a:xfrm>
            <a:off x="2195513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63" name="Rectangle 263"/>
          <p:cNvSpPr>
            <a:spLocks noChangeArrowheads="1"/>
          </p:cNvSpPr>
          <p:nvPr/>
        </p:nvSpPr>
        <p:spPr bwMode="auto">
          <a:xfrm>
            <a:off x="827088" y="23495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4" name="Rectangle 264"/>
          <p:cNvSpPr>
            <a:spLocks noChangeArrowheads="1"/>
          </p:cNvSpPr>
          <p:nvPr/>
        </p:nvSpPr>
        <p:spPr bwMode="auto">
          <a:xfrm>
            <a:off x="827088" y="191611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5" name="Rectangle 265"/>
          <p:cNvSpPr>
            <a:spLocks noChangeArrowheads="1"/>
          </p:cNvSpPr>
          <p:nvPr/>
        </p:nvSpPr>
        <p:spPr bwMode="auto">
          <a:xfrm>
            <a:off x="1116013" y="191611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6" name="Rectangle 266"/>
          <p:cNvSpPr>
            <a:spLocks noChangeArrowheads="1"/>
          </p:cNvSpPr>
          <p:nvPr/>
        </p:nvSpPr>
        <p:spPr bwMode="auto">
          <a:xfrm>
            <a:off x="1403350" y="191611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7" name="Rectangle 267"/>
          <p:cNvSpPr>
            <a:spLocks noChangeArrowheads="1"/>
          </p:cNvSpPr>
          <p:nvPr/>
        </p:nvSpPr>
        <p:spPr bwMode="auto">
          <a:xfrm>
            <a:off x="1116013" y="23495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8" name="Rectangle 268"/>
          <p:cNvSpPr>
            <a:spLocks noChangeArrowheads="1"/>
          </p:cNvSpPr>
          <p:nvPr/>
        </p:nvSpPr>
        <p:spPr bwMode="auto">
          <a:xfrm>
            <a:off x="1403350" y="23495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69" name="Rectangle 269"/>
          <p:cNvSpPr>
            <a:spLocks noChangeArrowheads="1"/>
          </p:cNvSpPr>
          <p:nvPr/>
        </p:nvSpPr>
        <p:spPr bwMode="auto">
          <a:xfrm>
            <a:off x="827088" y="27813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70" name="Rectangle 270"/>
          <p:cNvSpPr>
            <a:spLocks noChangeArrowheads="1"/>
          </p:cNvSpPr>
          <p:nvPr/>
        </p:nvSpPr>
        <p:spPr bwMode="auto">
          <a:xfrm>
            <a:off x="755650" y="573405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71" name="Rectangle 271"/>
          <p:cNvSpPr>
            <a:spLocks noChangeArrowheads="1"/>
          </p:cNvSpPr>
          <p:nvPr/>
        </p:nvSpPr>
        <p:spPr bwMode="auto">
          <a:xfrm>
            <a:off x="1042988" y="573405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72" name="Rectangle 272"/>
          <p:cNvSpPr>
            <a:spLocks noChangeArrowheads="1"/>
          </p:cNvSpPr>
          <p:nvPr/>
        </p:nvSpPr>
        <p:spPr bwMode="auto">
          <a:xfrm>
            <a:off x="755650" y="60928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73" name="Rectangle 273"/>
          <p:cNvSpPr>
            <a:spLocks noChangeArrowheads="1"/>
          </p:cNvSpPr>
          <p:nvPr/>
        </p:nvSpPr>
        <p:spPr bwMode="auto">
          <a:xfrm>
            <a:off x="2268538" y="56610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1474" name="Picture 274" descr="vjezdr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3457575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5" name="Rectangle 275"/>
          <p:cNvSpPr>
            <a:spLocks noChangeArrowheads="1"/>
          </p:cNvSpPr>
          <p:nvPr/>
        </p:nvSpPr>
        <p:spPr bwMode="auto">
          <a:xfrm>
            <a:off x="2700338" y="3213100"/>
            <a:ext cx="2519362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Vysoké využití ploch i prostor</a:t>
            </a:r>
          </a:p>
          <a:p>
            <a:r>
              <a:rPr lang="cs-CZ" altLang="cs-CZ" sz="1000" b="1">
                <a:latin typeface="Times New Roman" panose="02020603050405020304" pitchFamily="18" charset="0"/>
              </a:rPr>
              <a:t>Pokud je regál plně průjezdný, lze uplatnit FIFO</a:t>
            </a:r>
          </a:p>
          <a:p>
            <a:r>
              <a:rPr lang="cs-CZ" altLang="cs-CZ" sz="1000" b="1">
                <a:latin typeface="Times New Roman" panose="02020603050405020304" pitchFamily="18" charset="0"/>
              </a:rPr>
              <a:t>Nízké pořizovací náklady</a:t>
            </a:r>
          </a:p>
        </p:txBody>
      </p:sp>
      <p:sp>
        <p:nvSpPr>
          <p:cNvPr id="51476" name="Rectangle 276"/>
          <p:cNvSpPr>
            <a:spLocks noChangeArrowheads="1"/>
          </p:cNvSpPr>
          <p:nvPr/>
        </p:nvSpPr>
        <p:spPr bwMode="auto">
          <a:xfrm>
            <a:off x="2700338" y="2924175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1477" name="Rectangle 277"/>
          <p:cNvSpPr>
            <a:spLocks noChangeArrowheads="1"/>
          </p:cNvSpPr>
          <p:nvPr/>
        </p:nvSpPr>
        <p:spPr bwMode="auto">
          <a:xfrm>
            <a:off x="2700338" y="4292600"/>
            <a:ext cx="2519362" cy="116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Nízká obrátkovost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Nemožnost  přímého přístupu k jednotlivým paletám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U vjezdových regálů jen systém LIFO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Nutnost jednotných rozměrů palet a dodržení maximální výšky uloženého zboží na paletě</a:t>
            </a:r>
          </a:p>
        </p:txBody>
      </p:sp>
      <p:sp>
        <p:nvSpPr>
          <p:cNvPr id="51478" name="Rectangle 278"/>
          <p:cNvSpPr>
            <a:spLocks noChangeArrowheads="1"/>
          </p:cNvSpPr>
          <p:nvPr/>
        </p:nvSpPr>
        <p:spPr bwMode="auto">
          <a:xfrm>
            <a:off x="2700338" y="4005263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1479" name="Rectangle 279"/>
          <p:cNvSpPr>
            <a:spLocks noChangeArrowheads="1"/>
          </p:cNvSpPr>
          <p:nvPr/>
        </p:nvSpPr>
        <p:spPr bwMode="auto">
          <a:xfrm>
            <a:off x="2700338" y="1844675"/>
            <a:ext cx="252095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jen omezeného sortimentu výrobků ve velkých množstvích různé velikosti s nižší obrátkovostí, pro zboží, které nesnese tlak.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Pro vysoké využití prostor vhodné pro mrazírenské sklady !</a:t>
            </a:r>
            <a:r>
              <a:rPr lang="cs-CZ" altLang="cs-CZ" sz="1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480" name="Rectangle 280"/>
          <p:cNvSpPr>
            <a:spLocks noChangeArrowheads="1"/>
          </p:cNvSpPr>
          <p:nvPr/>
        </p:nvSpPr>
        <p:spPr bwMode="auto">
          <a:xfrm>
            <a:off x="755650" y="1341438"/>
            <a:ext cx="172878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Výška max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na 8 palet nad sebou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1481" name="Rectangle 281"/>
          <p:cNvSpPr>
            <a:spLocks noChangeArrowheads="1"/>
          </p:cNvSpPr>
          <p:nvPr/>
        </p:nvSpPr>
        <p:spPr bwMode="auto">
          <a:xfrm>
            <a:off x="755650" y="1052513"/>
            <a:ext cx="1728788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1482" name="Rectangle 282"/>
          <p:cNvSpPr>
            <a:spLocks noChangeArrowheads="1"/>
          </p:cNvSpPr>
          <p:nvPr/>
        </p:nvSpPr>
        <p:spPr bwMode="auto">
          <a:xfrm>
            <a:off x="2700338" y="1557338"/>
            <a:ext cx="2519362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33" name="Tlačítko akce: Dopředu nebo Další 32">
            <a:hlinkClick r:id="rId4" highlightClick="1"/>
          </p:cNvPr>
          <p:cNvSpPr/>
          <p:nvPr/>
        </p:nvSpPr>
        <p:spPr>
          <a:xfrm>
            <a:off x="7020272" y="6019879"/>
            <a:ext cx="884002" cy="6089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2350519" y="175048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00023 L 0.004 -0.366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3145 L 0.004 -0.366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51445E-7 L 0.00781 -0.43005 " pathEditMode="relative" ptsTypes="AA">
                                      <p:cBhvr>
                                        <p:cTn id="19" dur="2000" fill="hold"/>
                                        <p:tgtEl>
                                          <p:spTgt spid="51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7.51445E-7 L -6.94444E-6 -0.54543 " pathEditMode="relative" ptsTypes="AA">
                                      <p:cBhvr>
                                        <p:cTn id="23" dur="2000" fill="hold"/>
                                        <p:tgtEl>
                                          <p:spTgt spid="51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2428E-7 L -5.55556E-7 0.49294 " pathEditMode="relative" ptsTypes="AA">
                                      <p:cBhvr>
                                        <p:cTn id="27" dur="2000" fill="hold"/>
                                        <p:tgtEl>
                                          <p:spTgt spid="51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5" grpId="0" animBg="1"/>
      <p:bldP spid="51476" grpId="0" animBg="1"/>
      <p:bldP spid="51477" grpId="0" animBg="1"/>
      <p:bldP spid="51478" grpId="0" animBg="1"/>
      <p:bldP spid="51479" grpId="0" animBg="1"/>
      <p:bldP spid="51480" grpId="0" animBg="1"/>
      <p:bldP spid="51481" grpId="0" animBg="1"/>
      <p:bldP spid="514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9" name="Rectangle 41"/>
          <p:cNvSpPr>
            <a:spLocks noChangeArrowheads="1"/>
          </p:cNvSpPr>
          <p:nvPr/>
        </p:nvSpPr>
        <p:spPr bwMode="auto">
          <a:xfrm>
            <a:off x="1908175" y="895349"/>
            <a:ext cx="496820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b="1">
                <a:latin typeface="Times New Roman" panose="02020603050405020304" pitchFamily="18" charset="0"/>
              </a:rPr>
              <a:t>Spádové gravitační regály </a:t>
            </a:r>
            <a:r>
              <a:rPr lang="cs-CZ" altLang="cs-CZ" sz="1400" b="1" smtClean="0">
                <a:latin typeface="Times New Roman" panose="02020603050405020304" pitchFamily="18" charset="0"/>
              </a:rPr>
              <a:t>             </a:t>
            </a:r>
            <a:r>
              <a:rPr lang="cs-CZ" altLang="cs-CZ" sz="1200" smtClean="0">
                <a:latin typeface="Times New Roman" panose="02020603050405020304" pitchFamily="18" charset="0"/>
              </a:rPr>
              <a:t>Live </a:t>
            </a:r>
            <a:r>
              <a:rPr lang="cs-CZ" altLang="cs-CZ" sz="1200">
                <a:latin typeface="Times New Roman" panose="02020603050405020304" pitchFamily="18" charset="0"/>
              </a:rPr>
              <a:t>storage racks, Durchaufregale</a:t>
            </a:r>
            <a:endParaRPr lang="cs-CZ" altLang="cs-CZ" sz="1200"/>
          </a:p>
        </p:txBody>
      </p:sp>
      <p:pic>
        <p:nvPicPr>
          <p:cNvPr id="53290" name="Picture 42" descr="grav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3845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755650" y="1916113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292" name="Line 44"/>
          <p:cNvSpPr>
            <a:spLocks noChangeShapeType="1"/>
          </p:cNvSpPr>
          <p:nvPr/>
        </p:nvSpPr>
        <p:spPr bwMode="auto">
          <a:xfrm>
            <a:off x="1044575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3" name="Line 45"/>
          <p:cNvSpPr>
            <a:spLocks noChangeShapeType="1"/>
          </p:cNvSpPr>
          <p:nvPr/>
        </p:nvSpPr>
        <p:spPr bwMode="auto">
          <a:xfrm>
            <a:off x="755650" y="22764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4" name="Line 46"/>
          <p:cNvSpPr>
            <a:spLocks noChangeShapeType="1"/>
          </p:cNvSpPr>
          <p:nvPr/>
        </p:nvSpPr>
        <p:spPr bwMode="auto">
          <a:xfrm>
            <a:off x="755650" y="2708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5" name="Line 47"/>
          <p:cNvSpPr>
            <a:spLocks noChangeShapeType="1"/>
          </p:cNvSpPr>
          <p:nvPr/>
        </p:nvSpPr>
        <p:spPr bwMode="auto">
          <a:xfrm>
            <a:off x="755650" y="31416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6" name="Line 48"/>
          <p:cNvSpPr>
            <a:spLocks noChangeShapeType="1"/>
          </p:cNvSpPr>
          <p:nvPr/>
        </p:nvSpPr>
        <p:spPr bwMode="auto">
          <a:xfrm>
            <a:off x="755650" y="35004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7" name="Line 49"/>
          <p:cNvSpPr>
            <a:spLocks noChangeShapeType="1"/>
          </p:cNvSpPr>
          <p:nvPr/>
        </p:nvSpPr>
        <p:spPr bwMode="auto">
          <a:xfrm>
            <a:off x="755650" y="38608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8" name="Line 50"/>
          <p:cNvSpPr>
            <a:spLocks noChangeShapeType="1"/>
          </p:cNvSpPr>
          <p:nvPr/>
        </p:nvSpPr>
        <p:spPr bwMode="auto">
          <a:xfrm>
            <a:off x="755650" y="50847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99" name="Line 51"/>
          <p:cNvSpPr>
            <a:spLocks noChangeShapeType="1"/>
          </p:cNvSpPr>
          <p:nvPr/>
        </p:nvSpPr>
        <p:spPr bwMode="auto">
          <a:xfrm>
            <a:off x="755650" y="42211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0" name="Line 52"/>
          <p:cNvSpPr>
            <a:spLocks noChangeShapeType="1"/>
          </p:cNvSpPr>
          <p:nvPr/>
        </p:nvSpPr>
        <p:spPr bwMode="auto">
          <a:xfrm>
            <a:off x="755650" y="46529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1" name="Rectangle 53"/>
          <p:cNvSpPr>
            <a:spLocks noChangeArrowheads="1"/>
          </p:cNvSpPr>
          <p:nvPr/>
        </p:nvSpPr>
        <p:spPr bwMode="auto">
          <a:xfrm>
            <a:off x="1331913" y="1916113"/>
            <a:ext cx="576262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02" name="Line 54"/>
          <p:cNvSpPr>
            <a:spLocks noChangeShapeType="1"/>
          </p:cNvSpPr>
          <p:nvPr/>
        </p:nvSpPr>
        <p:spPr bwMode="auto">
          <a:xfrm>
            <a:off x="1620838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3" name="Line 55"/>
          <p:cNvSpPr>
            <a:spLocks noChangeShapeType="1"/>
          </p:cNvSpPr>
          <p:nvPr/>
        </p:nvSpPr>
        <p:spPr bwMode="auto">
          <a:xfrm>
            <a:off x="1331913" y="22764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4" name="Line 56"/>
          <p:cNvSpPr>
            <a:spLocks noChangeShapeType="1"/>
          </p:cNvSpPr>
          <p:nvPr/>
        </p:nvSpPr>
        <p:spPr bwMode="auto">
          <a:xfrm>
            <a:off x="1331913" y="27082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5" name="Line 57"/>
          <p:cNvSpPr>
            <a:spLocks noChangeShapeType="1"/>
          </p:cNvSpPr>
          <p:nvPr/>
        </p:nvSpPr>
        <p:spPr bwMode="auto">
          <a:xfrm>
            <a:off x="1331913" y="31416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6" name="Line 58"/>
          <p:cNvSpPr>
            <a:spLocks noChangeShapeType="1"/>
          </p:cNvSpPr>
          <p:nvPr/>
        </p:nvSpPr>
        <p:spPr bwMode="auto">
          <a:xfrm>
            <a:off x="1331913" y="35004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7" name="Line 59"/>
          <p:cNvSpPr>
            <a:spLocks noChangeShapeType="1"/>
          </p:cNvSpPr>
          <p:nvPr/>
        </p:nvSpPr>
        <p:spPr bwMode="auto">
          <a:xfrm>
            <a:off x="1331913" y="38608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8" name="Line 60"/>
          <p:cNvSpPr>
            <a:spLocks noChangeShapeType="1"/>
          </p:cNvSpPr>
          <p:nvPr/>
        </p:nvSpPr>
        <p:spPr bwMode="auto">
          <a:xfrm>
            <a:off x="1331913" y="50847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09" name="Line 61"/>
          <p:cNvSpPr>
            <a:spLocks noChangeShapeType="1"/>
          </p:cNvSpPr>
          <p:nvPr/>
        </p:nvSpPr>
        <p:spPr bwMode="auto">
          <a:xfrm>
            <a:off x="1331913" y="42211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0" name="Line 62"/>
          <p:cNvSpPr>
            <a:spLocks noChangeShapeType="1"/>
          </p:cNvSpPr>
          <p:nvPr/>
        </p:nvSpPr>
        <p:spPr bwMode="auto">
          <a:xfrm>
            <a:off x="1331913" y="46529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1" name="Rectangle 63"/>
          <p:cNvSpPr>
            <a:spLocks noChangeArrowheads="1"/>
          </p:cNvSpPr>
          <p:nvPr/>
        </p:nvSpPr>
        <p:spPr bwMode="auto">
          <a:xfrm>
            <a:off x="1908175" y="1916113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12" name="Line 64"/>
          <p:cNvSpPr>
            <a:spLocks noChangeShapeType="1"/>
          </p:cNvSpPr>
          <p:nvPr/>
        </p:nvSpPr>
        <p:spPr bwMode="auto">
          <a:xfrm>
            <a:off x="2197100" y="1916113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3" name="Line 65"/>
          <p:cNvSpPr>
            <a:spLocks noChangeShapeType="1"/>
          </p:cNvSpPr>
          <p:nvPr/>
        </p:nvSpPr>
        <p:spPr bwMode="auto">
          <a:xfrm>
            <a:off x="1908175" y="22764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4" name="Line 66"/>
          <p:cNvSpPr>
            <a:spLocks noChangeShapeType="1"/>
          </p:cNvSpPr>
          <p:nvPr/>
        </p:nvSpPr>
        <p:spPr bwMode="auto">
          <a:xfrm>
            <a:off x="1908175" y="2708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5" name="Line 67"/>
          <p:cNvSpPr>
            <a:spLocks noChangeShapeType="1"/>
          </p:cNvSpPr>
          <p:nvPr/>
        </p:nvSpPr>
        <p:spPr bwMode="auto">
          <a:xfrm>
            <a:off x="1908175" y="31416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6" name="Line 68"/>
          <p:cNvSpPr>
            <a:spLocks noChangeShapeType="1"/>
          </p:cNvSpPr>
          <p:nvPr/>
        </p:nvSpPr>
        <p:spPr bwMode="auto">
          <a:xfrm>
            <a:off x="1908175" y="35004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7" name="Line 69"/>
          <p:cNvSpPr>
            <a:spLocks noChangeShapeType="1"/>
          </p:cNvSpPr>
          <p:nvPr/>
        </p:nvSpPr>
        <p:spPr bwMode="auto">
          <a:xfrm>
            <a:off x="1908175" y="38608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8" name="Line 70"/>
          <p:cNvSpPr>
            <a:spLocks noChangeShapeType="1"/>
          </p:cNvSpPr>
          <p:nvPr/>
        </p:nvSpPr>
        <p:spPr bwMode="auto">
          <a:xfrm>
            <a:off x="1908175" y="50847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19" name="Line 71"/>
          <p:cNvSpPr>
            <a:spLocks noChangeShapeType="1"/>
          </p:cNvSpPr>
          <p:nvPr/>
        </p:nvSpPr>
        <p:spPr bwMode="auto">
          <a:xfrm>
            <a:off x="1908175" y="42211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20" name="Line 72"/>
          <p:cNvSpPr>
            <a:spLocks noChangeShapeType="1"/>
          </p:cNvSpPr>
          <p:nvPr/>
        </p:nvSpPr>
        <p:spPr bwMode="auto">
          <a:xfrm>
            <a:off x="1908175" y="46529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321" name="AutoShape 73"/>
          <p:cNvSpPr>
            <a:spLocks noChangeArrowheads="1"/>
          </p:cNvSpPr>
          <p:nvPr/>
        </p:nvSpPr>
        <p:spPr bwMode="auto">
          <a:xfrm>
            <a:off x="827088" y="1341438"/>
            <a:ext cx="142875" cy="503237"/>
          </a:xfrm>
          <a:prstGeom prst="downArrow">
            <a:avLst>
              <a:gd name="adj1" fmla="val 50000"/>
              <a:gd name="adj2" fmla="val 8805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2" name="AutoShape 74"/>
          <p:cNvSpPr>
            <a:spLocks noChangeArrowheads="1"/>
          </p:cNvSpPr>
          <p:nvPr/>
        </p:nvSpPr>
        <p:spPr bwMode="auto">
          <a:xfrm>
            <a:off x="1116013" y="1341438"/>
            <a:ext cx="142875" cy="503237"/>
          </a:xfrm>
          <a:prstGeom prst="downArrow">
            <a:avLst>
              <a:gd name="adj1" fmla="val 50000"/>
              <a:gd name="adj2" fmla="val 8805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3" name="AutoShape 75"/>
          <p:cNvSpPr>
            <a:spLocks noChangeArrowheads="1"/>
          </p:cNvSpPr>
          <p:nvPr/>
        </p:nvSpPr>
        <p:spPr bwMode="auto">
          <a:xfrm>
            <a:off x="1403350" y="1341438"/>
            <a:ext cx="142875" cy="503237"/>
          </a:xfrm>
          <a:prstGeom prst="downArrow">
            <a:avLst>
              <a:gd name="adj1" fmla="val 50000"/>
              <a:gd name="adj2" fmla="val 8805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4" name="AutoShape 76"/>
          <p:cNvSpPr>
            <a:spLocks noChangeArrowheads="1"/>
          </p:cNvSpPr>
          <p:nvPr/>
        </p:nvSpPr>
        <p:spPr bwMode="auto">
          <a:xfrm>
            <a:off x="827088" y="5661025"/>
            <a:ext cx="142875" cy="503238"/>
          </a:xfrm>
          <a:prstGeom prst="downArrow">
            <a:avLst>
              <a:gd name="adj1" fmla="val 50000"/>
              <a:gd name="adj2" fmla="val 880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5" name="AutoShape 77"/>
          <p:cNvSpPr>
            <a:spLocks noChangeArrowheads="1"/>
          </p:cNvSpPr>
          <p:nvPr/>
        </p:nvSpPr>
        <p:spPr bwMode="auto">
          <a:xfrm>
            <a:off x="1403350" y="5661025"/>
            <a:ext cx="142875" cy="503238"/>
          </a:xfrm>
          <a:prstGeom prst="downArrow">
            <a:avLst>
              <a:gd name="adj1" fmla="val 50000"/>
              <a:gd name="adj2" fmla="val 880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6" name="Rectangle 78"/>
          <p:cNvSpPr>
            <a:spLocks noChangeArrowheads="1"/>
          </p:cNvSpPr>
          <p:nvPr/>
        </p:nvSpPr>
        <p:spPr bwMode="auto">
          <a:xfrm>
            <a:off x="827088" y="191611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755650" y="52292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8" name="Rectangle 80"/>
          <p:cNvSpPr>
            <a:spLocks noChangeArrowheads="1"/>
          </p:cNvSpPr>
          <p:nvPr/>
        </p:nvSpPr>
        <p:spPr bwMode="auto">
          <a:xfrm>
            <a:off x="1116013" y="52292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29" name="Rectangle 81"/>
          <p:cNvSpPr>
            <a:spLocks noChangeArrowheads="1"/>
          </p:cNvSpPr>
          <p:nvPr/>
        </p:nvSpPr>
        <p:spPr bwMode="auto">
          <a:xfrm>
            <a:off x="1116013" y="47244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30" name="Rectangle 82"/>
          <p:cNvSpPr>
            <a:spLocks noChangeArrowheads="1"/>
          </p:cNvSpPr>
          <p:nvPr/>
        </p:nvSpPr>
        <p:spPr bwMode="auto">
          <a:xfrm>
            <a:off x="1116013" y="350043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31" name="Rectangle 83"/>
          <p:cNvSpPr>
            <a:spLocks noChangeArrowheads="1"/>
          </p:cNvSpPr>
          <p:nvPr/>
        </p:nvSpPr>
        <p:spPr bwMode="auto">
          <a:xfrm>
            <a:off x="1116013" y="38608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32" name="Rectangle 84"/>
          <p:cNvSpPr>
            <a:spLocks noChangeArrowheads="1"/>
          </p:cNvSpPr>
          <p:nvPr/>
        </p:nvSpPr>
        <p:spPr bwMode="auto">
          <a:xfrm>
            <a:off x="1116013" y="42926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340" name="Rectangle 92"/>
          <p:cNvSpPr>
            <a:spLocks noChangeArrowheads="1"/>
          </p:cNvSpPr>
          <p:nvPr/>
        </p:nvSpPr>
        <p:spPr bwMode="auto">
          <a:xfrm>
            <a:off x="2700338" y="1773238"/>
            <a:ext cx="25209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3341" name="Rectangle 93"/>
          <p:cNvSpPr>
            <a:spLocks noChangeArrowheads="1"/>
          </p:cNvSpPr>
          <p:nvPr/>
        </p:nvSpPr>
        <p:spPr bwMode="auto">
          <a:xfrm>
            <a:off x="2700338" y="2492375"/>
            <a:ext cx="2519362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3342" name="Rectangle 94"/>
          <p:cNvSpPr>
            <a:spLocks noChangeArrowheads="1"/>
          </p:cNvSpPr>
          <p:nvPr/>
        </p:nvSpPr>
        <p:spPr bwMode="auto">
          <a:xfrm>
            <a:off x="2700338" y="3716338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3343" name="Rectangle 95"/>
          <p:cNvSpPr>
            <a:spLocks noChangeArrowheads="1"/>
          </p:cNvSpPr>
          <p:nvPr/>
        </p:nvSpPr>
        <p:spPr bwMode="auto">
          <a:xfrm>
            <a:off x="2700338" y="4797425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3344" name="Rectangle 96"/>
          <p:cNvSpPr>
            <a:spLocks noChangeArrowheads="1"/>
          </p:cNvSpPr>
          <p:nvPr/>
        </p:nvSpPr>
        <p:spPr bwMode="auto">
          <a:xfrm>
            <a:off x="2700338" y="2060575"/>
            <a:ext cx="2520950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900" b="1">
                <a:latin typeface="Times New Roman" panose="02020603050405020304" pitchFamily="18" charset="0"/>
              </a:rPr>
              <a:t>Sklon cca 5-80</a:t>
            </a:r>
          </a:p>
        </p:txBody>
      </p:sp>
      <p:sp>
        <p:nvSpPr>
          <p:cNvPr id="53345" name="Rectangle 97"/>
          <p:cNvSpPr>
            <a:spLocks noChangeArrowheads="1"/>
          </p:cNvSpPr>
          <p:nvPr/>
        </p:nvSpPr>
        <p:spPr bwMode="auto">
          <a:xfrm>
            <a:off x="2700338" y="2781300"/>
            <a:ext cx="252095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velkého množství jedné skupiny o nevelkém sortimentu.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Výhodné také pro příruční krabicové regály pro kompletace !</a:t>
            </a:r>
          </a:p>
        </p:txBody>
      </p:sp>
      <p:sp>
        <p:nvSpPr>
          <p:cNvPr id="53346" name="Rectangle 98"/>
          <p:cNvSpPr>
            <a:spLocks noChangeArrowheads="1"/>
          </p:cNvSpPr>
          <p:nvPr/>
        </p:nvSpPr>
        <p:spPr bwMode="auto">
          <a:xfrm>
            <a:off x="2700338" y="4005263"/>
            <a:ext cx="250190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Vysoké využití ploch a prostor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automatizace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Lze uplatnit FIFO</a:t>
            </a:r>
          </a:p>
        </p:txBody>
      </p:sp>
      <p:sp>
        <p:nvSpPr>
          <p:cNvPr id="53347" name="Rectangle 99"/>
          <p:cNvSpPr>
            <a:spLocks noChangeArrowheads="1"/>
          </p:cNvSpPr>
          <p:nvPr/>
        </p:nvSpPr>
        <p:spPr bwMode="auto">
          <a:xfrm>
            <a:off x="2700338" y="5084763"/>
            <a:ext cx="250190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Obtížnější kompletace zboží na paletách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poruch válečkových tratí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Vysoké pořizovací náklady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8" name="Tlačítko akce: Dopředu nebo Další 57">
            <a:hlinkClick r:id="rId4" highlightClick="1"/>
          </p:cNvPr>
          <p:cNvSpPr/>
          <p:nvPr/>
        </p:nvSpPr>
        <p:spPr>
          <a:xfrm>
            <a:off x="7380312" y="594150"/>
            <a:ext cx="884002" cy="6089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2208634" y="209231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7306 L -0.00382 0.409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6312 " pathEditMode="relative" ptsTypes="AA">
                                      <p:cBhvr>
                                        <p:cTn id="15" dur="2000" fill="hold"/>
                                        <p:tgtEl>
                                          <p:spTgt spid="5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6312 " pathEditMode="relative" ptsTypes="AA">
                                      <p:cBhvr>
                                        <p:cTn id="17" dur="2000" fill="hold"/>
                                        <p:tgtEl>
                                          <p:spTgt spid="5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6312 " pathEditMode="relative" ptsTypes="AA">
                                      <p:cBhvr>
                                        <p:cTn id="19" dur="2000" fill="hold"/>
                                        <p:tgtEl>
                                          <p:spTgt spid="5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6312 " pathEditMode="relative" ptsTypes="AA">
                                      <p:cBhvr>
                                        <p:cTn id="21" dur="2000" fill="hold"/>
                                        <p:tgtEl>
                                          <p:spTgt spid="5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0.06312 " pathEditMode="relative" ptsTypes="AA">
                                      <p:cBhvr>
                                        <p:cTn id="23" dur="2000" fill="hold"/>
                                        <p:tgtEl>
                                          <p:spTgt spid="5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40" grpId="0" animBg="1"/>
      <p:bldP spid="53341" grpId="0" animBg="1"/>
      <p:bldP spid="53342" grpId="0" animBg="1"/>
      <p:bldP spid="53343" grpId="0" animBg="1"/>
      <p:bldP spid="53344" grpId="0" animBg="1"/>
      <p:bldP spid="53345" grpId="0" animBg="1"/>
      <p:bldP spid="53346" grpId="0" animBg="1"/>
      <p:bldP spid="533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395288" y="1268413"/>
            <a:ext cx="151288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3635375" y="1341438"/>
            <a:ext cx="1441450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3635375" y="3068638"/>
            <a:ext cx="14398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3635375" y="4940300"/>
            <a:ext cx="14398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3635375" y="3355975"/>
            <a:ext cx="1439863" cy="147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Vysoké využití ploch a prostor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omezení přístupu ke skladovanému zboží (bezpečnostní požadavky)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Přímý přístup ke zboží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Lze uplatnit FIFO</a:t>
            </a: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635375" y="5300663"/>
            <a:ext cx="1439863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Nízká obrátkovost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Špatné podmínky pro kompletace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Omezené možnosti automatizace</a:t>
            </a: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2051050" y="836613"/>
            <a:ext cx="4230688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>
                <a:latin typeface="Times New Roman" panose="02020603050405020304" pitchFamily="18" charset="0"/>
              </a:rPr>
              <a:t>Mobilní regály         </a:t>
            </a:r>
            <a:r>
              <a:rPr lang="cs-CZ" altLang="cs-CZ" sz="1000"/>
              <a:t>(Mobile palllet racks, Verfahrbare Palletenregale)</a:t>
            </a:r>
          </a:p>
        </p:txBody>
      </p:sp>
      <p:pic>
        <p:nvPicPr>
          <p:cNvPr id="55319" name="Picture 23" descr="mobiln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38296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0" name="Picture 24" descr="mobil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3384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396875" y="2420938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>
            <a:off x="685800" y="2420938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3" name="Line 27"/>
          <p:cNvSpPr>
            <a:spLocks noChangeShapeType="1"/>
          </p:cNvSpPr>
          <p:nvPr/>
        </p:nvSpPr>
        <p:spPr bwMode="auto">
          <a:xfrm>
            <a:off x="396875" y="27813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>
            <a:off x="396875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5" name="Line 29"/>
          <p:cNvSpPr>
            <a:spLocks noChangeShapeType="1"/>
          </p:cNvSpPr>
          <p:nvPr/>
        </p:nvSpPr>
        <p:spPr bwMode="auto">
          <a:xfrm>
            <a:off x="396875" y="36464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6" name="Line 30"/>
          <p:cNvSpPr>
            <a:spLocks noChangeShapeType="1"/>
          </p:cNvSpPr>
          <p:nvPr/>
        </p:nvSpPr>
        <p:spPr bwMode="auto">
          <a:xfrm>
            <a:off x="396875" y="40052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7" name="Line 31"/>
          <p:cNvSpPr>
            <a:spLocks noChangeShapeType="1"/>
          </p:cNvSpPr>
          <p:nvPr/>
        </p:nvSpPr>
        <p:spPr bwMode="auto">
          <a:xfrm>
            <a:off x="396875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>
            <a:off x="396875" y="55895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29" name="Line 33"/>
          <p:cNvSpPr>
            <a:spLocks noChangeShapeType="1"/>
          </p:cNvSpPr>
          <p:nvPr/>
        </p:nvSpPr>
        <p:spPr bwMode="auto">
          <a:xfrm>
            <a:off x="396875" y="47259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>
            <a:off x="396875" y="51577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1" name="Rectangle 35"/>
          <p:cNvSpPr>
            <a:spLocks noChangeArrowheads="1"/>
          </p:cNvSpPr>
          <p:nvPr/>
        </p:nvSpPr>
        <p:spPr bwMode="auto">
          <a:xfrm>
            <a:off x="1044575" y="2420938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32" name="Line 36"/>
          <p:cNvSpPr>
            <a:spLocks noChangeShapeType="1"/>
          </p:cNvSpPr>
          <p:nvPr/>
        </p:nvSpPr>
        <p:spPr bwMode="auto">
          <a:xfrm>
            <a:off x="1333500" y="2420938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3" name="Line 37"/>
          <p:cNvSpPr>
            <a:spLocks noChangeShapeType="1"/>
          </p:cNvSpPr>
          <p:nvPr/>
        </p:nvSpPr>
        <p:spPr bwMode="auto">
          <a:xfrm>
            <a:off x="1044575" y="27813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4" name="Line 38"/>
          <p:cNvSpPr>
            <a:spLocks noChangeShapeType="1"/>
          </p:cNvSpPr>
          <p:nvPr/>
        </p:nvSpPr>
        <p:spPr bwMode="auto">
          <a:xfrm>
            <a:off x="1044575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5" name="Line 39"/>
          <p:cNvSpPr>
            <a:spLocks noChangeShapeType="1"/>
          </p:cNvSpPr>
          <p:nvPr/>
        </p:nvSpPr>
        <p:spPr bwMode="auto">
          <a:xfrm>
            <a:off x="1044575" y="36464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6" name="Line 40"/>
          <p:cNvSpPr>
            <a:spLocks noChangeShapeType="1"/>
          </p:cNvSpPr>
          <p:nvPr/>
        </p:nvSpPr>
        <p:spPr bwMode="auto">
          <a:xfrm>
            <a:off x="1044575" y="40052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7" name="Line 41"/>
          <p:cNvSpPr>
            <a:spLocks noChangeShapeType="1"/>
          </p:cNvSpPr>
          <p:nvPr/>
        </p:nvSpPr>
        <p:spPr bwMode="auto">
          <a:xfrm>
            <a:off x="1044575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>
            <a:off x="1044575" y="55895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39" name="Line 43"/>
          <p:cNvSpPr>
            <a:spLocks noChangeShapeType="1"/>
          </p:cNvSpPr>
          <p:nvPr/>
        </p:nvSpPr>
        <p:spPr bwMode="auto">
          <a:xfrm>
            <a:off x="1044575" y="47259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>
            <a:off x="1044575" y="51577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1" name="Rectangle 45"/>
          <p:cNvSpPr>
            <a:spLocks noChangeArrowheads="1"/>
          </p:cNvSpPr>
          <p:nvPr/>
        </p:nvSpPr>
        <p:spPr bwMode="auto">
          <a:xfrm>
            <a:off x="1692275" y="2420938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42" name="Line 46"/>
          <p:cNvSpPr>
            <a:spLocks noChangeShapeType="1"/>
          </p:cNvSpPr>
          <p:nvPr/>
        </p:nvSpPr>
        <p:spPr bwMode="auto">
          <a:xfrm>
            <a:off x="1981200" y="2420938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3" name="Line 47"/>
          <p:cNvSpPr>
            <a:spLocks noChangeShapeType="1"/>
          </p:cNvSpPr>
          <p:nvPr/>
        </p:nvSpPr>
        <p:spPr bwMode="auto">
          <a:xfrm>
            <a:off x="1692275" y="27813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4" name="Line 48"/>
          <p:cNvSpPr>
            <a:spLocks noChangeShapeType="1"/>
          </p:cNvSpPr>
          <p:nvPr/>
        </p:nvSpPr>
        <p:spPr bwMode="auto">
          <a:xfrm>
            <a:off x="1692275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5" name="Line 49"/>
          <p:cNvSpPr>
            <a:spLocks noChangeShapeType="1"/>
          </p:cNvSpPr>
          <p:nvPr/>
        </p:nvSpPr>
        <p:spPr bwMode="auto">
          <a:xfrm>
            <a:off x="1692275" y="36464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6" name="Line 50"/>
          <p:cNvSpPr>
            <a:spLocks noChangeShapeType="1"/>
          </p:cNvSpPr>
          <p:nvPr/>
        </p:nvSpPr>
        <p:spPr bwMode="auto">
          <a:xfrm>
            <a:off x="1692275" y="40052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7" name="Line 51"/>
          <p:cNvSpPr>
            <a:spLocks noChangeShapeType="1"/>
          </p:cNvSpPr>
          <p:nvPr/>
        </p:nvSpPr>
        <p:spPr bwMode="auto">
          <a:xfrm>
            <a:off x="1692275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8" name="Line 52"/>
          <p:cNvSpPr>
            <a:spLocks noChangeShapeType="1"/>
          </p:cNvSpPr>
          <p:nvPr/>
        </p:nvSpPr>
        <p:spPr bwMode="auto">
          <a:xfrm>
            <a:off x="1692275" y="55895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49" name="Line 53"/>
          <p:cNvSpPr>
            <a:spLocks noChangeShapeType="1"/>
          </p:cNvSpPr>
          <p:nvPr/>
        </p:nvSpPr>
        <p:spPr bwMode="auto">
          <a:xfrm>
            <a:off x="1692275" y="47259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0" name="Line 54"/>
          <p:cNvSpPr>
            <a:spLocks noChangeShapeType="1"/>
          </p:cNvSpPr>
          <p:nvPr/>
        </p:nvSpPr>
        <p:spPr bwMode="auto">
          <a:xfrm>
            <a:off x="1692275" y="51577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1" name="Rectangle 55"/>
          <p:cNvSpPr>
            <a:spLocks noChangeArrowheads="1"/>
          </p:cNvSpPr>
          <p:nvPr/>
        </p:nvSpPr>
        <p:spPr bwMode="auto">
          <a:xfrm>
            <a:off x="2844800" y="2420938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52" name="Line 56"/>
          <p:cNvSpPr>
            <a:spLocks noChangeShapeType="1"/>
          </p:cNvSpPr>
          <p:nvPr/>
        </p:nvSpPr>
        <p:spPr bwMode="auto">
          <a:xfrm>
            <a:off x="3133725" y="2420938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3" name="Line 57"/>
          <p:cNvSpPr>
            <a:spLocks noChangeShapeType="1"/>
          </p:cNvSpPr>
          <p:nvPr/>
        </p:nvSpPr>
        <p:spPr bwMode="auto">
          <a:xfrm>
            <a:off x="2844800" y="27813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4" name="Line 58"/>
          <p:cNvSpPr>
            <a:spLocks noChangeShapeType="1"/>
          </p:cNvSpPr>
          <p:nvPr/>
        </p:nvSpPr>
        <p:spPr bwMode="auto">
          <a:xfrm>
            <a:off x="284480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5" name="Line 59"/>
          <p:cNvSpPr>
            <a:spLocks noChangeShapeType="1"/>
          </p:cNvSpPr>
          <p:nvPr/>
        </p:nvSpPr>
        <p:spPr bwMode="auto">
          <a:xfrm>
            <a:off x="2844800" y="36464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6" name="Line 60"/>
          <p:cNvSpPr>
            <a:spLocks noChangeShapeType="1"/>
          </p:cNvSpPr>
          <p:nvPr/>
        </p:nvSpPr>
        <p:spPr bwMode="auto">
          <a:xfrm>
            <a:off x="2844800" y="40052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7" name="Line 61"/>
          <p:cNvSpPr>
            <a:spLocks noChangeShapeType="1"/>
          </p:cNvSpPr>
          <p:nvPr/>
        </p:nvSpPr>
        <p:spPr bwMode="auto">
          <a:xfrm>
            <a:off x="2844800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8" name="Line 62"/>
          <p:cNvSpPr>
            <a:spLocks noChangeShapeType="1"/>
          </p:cNvSpPr>
          <p:nvPr/>
        </p:nvSpPr>
        <p:spPr bwMode="auto">
          <a:xfrm>
            <a:off x="2844800" y="55895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59" name="Line 63"/>
          <p:cNvSpPr>
            <a:spLocks noChangeShapeType="1"/>
          </p:cNvSpPr>
          <p:nvPr/>
        </p:nvSpPr>
        <p:spPr bwMode="auto">
          <a:xfrm>
            <a:off x="2844800" y="47259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0" name="Line 64"/>
          <p:cNvSpPr>
            <a:spLocks noChangeShapeType="1"/>
          </p:cNvSpPr>
          <p:nvPr/>
        </p:nvSpPr>
        <p:spPr bwMode="auto">
          <a:xfrm>
            <a:off x="2844800" y="51577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61" name="Rectangle 65"/>
          <p:cNvSpPr>
            <a:spLocks noChangeArrowheads="1"/>
          </p:cNvSpPr>
          <p:nvPr/>
        </p:nvSpPr>
        <p:spPr bwMode="auto">
          <a:xfrm>
            <a:off x="468313" y="28543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2" name="Rectangle 66"/>
          <p:cNvSpPr>
            <a:spLocks noChangeArrowheads="1"/>
          </p:cNvSpPr>
          <p:nvPr/>
        </p:nvSpPr>
        <p:spPr bwMode="auto">
          <a:xfrm>
            <a:off x="757238" y="249396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3" name="Rectangle 67"/>
          <p:cNvSpPr>
            <a:spLocks noChangeArrowheads="1"/>
          </p:cNvSpPr>
          <p:nvPr/>
        </p:nvSpPr>
        <p:spPr bwMode="auto">
          <a:xfrm>
            <a:off x="757238" y="28543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4" name="Rectangle 68"/>
          <p:cNvSpPr>
            <a:spLocks noChangeArrowheads="1"/>
          </p:cNvSpPr>
          <p:nvPr/>
        </p:nvSpPr>
        <p:spPr bwMode="auto">
          <a:xfrm>
            <a:off x="757238" y="32861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5" name="Rectangle 69"/>
          <p:cNvSpPr>
            <a:spLocks noChangeArrowheads="1"/>
          </p:cNvSpPr>
          <p:nvPr/>
        </p:nvSpPr>
        <p:spPr bwMode="auto">
          <a:xfrm>
            <a:off x="757238" y="364648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6" name="Rectangle 70"/>
          <p:cNvSpPr>
            <a:spLocks noChangeArrowheads="1"/>
          </p:cNvSpPr>
          <p:nvPr/>
        </p:nvSpPr>
        <p:spPr bwMode="auto">
          <a:xfrm>
            <a:off x="757238" y="400526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7" name="Rectangle 71"/>
          <p:cNvSpPr>
            <a:spLocks noChangeArrowheads="1"/>
          </p:cNvSpPr>
          <p:nvPr/>
        </p:nvSpPr>
        <p:spPr bwMode="auto">
          <a:xfrm>
            <a:off x="2484438" y="631031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368" name="Rectangle 72"/>
          <p:cNvSpPr>
            <a:spLocks noChangeArrowheads="1"/>
          </p:cNvSpPr>
          <p:nvPr/>
        </p:nvSpPr>
        <p:spPr bwMode="auto">
          <a:xfrm>
            <a:off x="395288" y="1657350"/>
            <a:ext cx="1512887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Výška nižší než u paletových, cca do 10m</a:t>
            </a:r>
          </a:p>
        </p:txBody>
      </p:sp>
      <p:sp>
        <p:nvSpPr>
          <p:cNvPr id="55369" name="Rectangle 73"/>
          <p:cNvSpPr>
            <a:spLocks noChangeArrowheads="1"/>
          </p:cNvSpPr>
          <p:nvPr/>
        </p:nvSpPr>
        <p:spPr bwMode="auto">
          <a:xfrm>
            <a:off x="3635375" y="1628775"/>
            <a:ext cx="1441450" cy="132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malá až střední množství jedné skupiny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výrobků s nevelkým sortimentem.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Vynikající systém pro skladování knih, písemností!</a:t>
            </a:r>
            <a:r>
              <a:rPr lang="cs-CZ" altLang="cs-CZ" sz="1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" name="Tlačítko akce: Dopředu nebo Další 63">
            <a:hlinkClick r:id="rId4" highlightClick="1"/>
          </p:cNvPr>
          <p:cNvSpPr/>
          <p:nvPr/>
        </p:nvSpPr>
        <p:spPr>
          <a:xfrm>
            <a:off x="7144502" y="381920"/>
            <a:ext cx="936104" cy="6544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2171663" y="233045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51445E-7 C 3.33333E-6 -0.07052 3.33333E-6 -0.14081 3.33333E-6 -0.21133 C 0.00885 -0.21226 0.03958 -0.21087 0.04444 -0.22405 " pathEditMode="relative" ptsTypes="ffA">
                                      <p:cBhvr>
                                        <p:cTn id="16" dur="2000" fill="hold"/>
                                        <p:tgtEl>
                                          <p:spTgt spid="5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20" dur="20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22" dur="20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24" dur="20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26" dur="2000" fill="hold"/>
                                        <p:tgtEl>
                                          <p:spTgt spid="55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28" dur="20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30" dur="2000" fill="hold"/>
                                        <p:tgtEl>
                                          <p:spTgt spid="55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32" dur="2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34" dur="2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36" dur="2000" fill="hold"/>
                                        <p:tgtEl>
                                          <p:spTgt spid="55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38" dur="2000" fill="hold"/>
                                        <p:tgtEl>
                                          <p:spTgt spid="55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40" dur="20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42" dur="20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44" dur="2000" fill="hold"/>
                                        <p:tgtEl>
                                          <p:spTgt spid="55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46" dur="2000" fill="hold"/>
                                        <p:tgtEl>
                                          <p:spTgt spid="55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48" dur="2000" fill="hold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50" dur="2000" fill="hold"/>
                                        <p:tgtEl>
                                          <p:spTgt spid="55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52" dur="20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54" dur="20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56" dur="20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552 0.0 " pathEditMode="relative" ptsTypes="AA">
                                      <p:cBhvr>
                                        <p:cTn id="58" dur="20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02219 C 0.01841 0.01872 0.02778 0.02289 0.03594 0.02427 C 0.03264 0.04624 0.03212 0.0645 0.03125 0.08786 C 0.03247 0.13641 0.03108 0.17133 0.02969 0.21896 C 0.03212 0.24763 0.03073 0.27745 0.03594 0.30543 C 0.03768 0.34034 0.03924 0.36763 0.03924 0.40485 C 0.03924 0.42913 0.03247 0.4363 0.03924 0.4282 " pathEditMode="relative" ptsTypes="ffffffA">
                                      <p:cBhvr>
                                        <p:cTn id="62" dur="2000" fill="hold"/>
                                        <p:tgtEl>
                                          <p:spTgt spid="5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 animBg="1"/>
      <p:bldP spid="55311" grpId="0" animBg="1"/>
      <p:bldP spid="55312" grpId="0" animBg="1"/>
      <p:bldP spid="55313" grpId="0" animBg="1"/>
      <p:bldP spid="55314" grpId="0" animBg="1"/>
      <p:bldP spid="55315" grpId="0" animBg="1"/>
      <p:bldP spid="55368" grpId="0" animBg="1"/>
      <p:bldP spid="553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042988" y="836613"/>
            <a:ext cx="2808287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Role skladu v logistickém </a:t>
            </a:r>
            <a:r>
              <a:rPr lang="cs-CZ" altLang="cs-CZ" sz="1400" b="1" smtClean="0">
                <a:latin typeface="Times New Roman" panose="02020603050405020304" pitchFamily="18" charset="0"/>
              </a:rPr>
              <a:t>řetězci:</a:t>
            </a:r>
            <a:r>
              <a:rPr lang="cs-CZ" altLang="cs-CZ" b="1" smtClean="0">
                <a:latin typeface="Times New Roman" panose="02020603050405020304" pitchFamily="18" charset="0"/>
              </a:rPr>
              <a:t>        </a:t>
            </a:r>
            <a:r>
              <a:rPr lang="cs-CZ" altLang="cs-CZ" sz="900" smtClean="0"/>
              <a:t>Warehouse role in the logistics chain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1042988" y="1484313"/>
            <a:ext cx="1439862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1.vyrovnávací                        </a:t>
            </a:r>
            <a:r>
              <a:rPr lang="cs-CZ" altLang="cs-CZ" sz="900"/>
              <a:t>equalization function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1042988" y="2205038"/>
            <a:ext cx="1512887" cy="140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Vyrovnávání kapacitních rozporů ve výrobě, dopravě </a:t>
            </a:r>
            <a:r>
              <a:rPr lang="en-US" altLang="cs-CZ" sz="1000"/>
              <a:t>Capacity differences in manufacturing process, transport..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2987675" y="2060575"/>
            <a:ext cx="14398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Výroba polotovaru                        </a:t>
            </a:r>
            <a:r>
              <a:rPr lang="cs-CZ" altLang="cs-CZ" sz="1000"/>
              <a:t>semifinished product manufacturing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6875463" y="2133600"/>
            <a:ext cx="158432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Výroba finálního výrobku                    </a:t>
            </a:r>
            <a:r>
              <a:rPr lang="cs-CZ" altLang="cs-CZ" sz="1000"/>
              <a:t>finished product manufacturing</a:t>
            </a: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2987675" y="2997200"/>
            <a:ext cx="14398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Výkon 200ks/hod             </a:t>
            </a:r>
            <a:r>
              <a:rPr lang="cs-CZ" altLang="cs-CZ" sz="1000"/>
              <a:t>performance          200 parts/hour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6875463" y="3070225"/>
            <a:ext cx="15843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Výkon 150ks/hod             </a:t>
            </a:r>
            <a:r>
              <a:rPr lang="cs-CZ" altLang="cs-CZ" sz="1000"/>
              <a:t>performance 150parts/hour</a:t>
            </a: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4643438" y="2060575"/>
            <a:ext cx="2160587" cy="1728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4714875" y="2925763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>
            <a:off x="5148263" y="2133600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 rot="5400000">
            <a:off x="4474369" y="2399507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>
                <a:solidFill>
                  <a:srgbClr val="FF3300"/>
                </a:solidFill>
              </a:rPr>
              <a:t>VÝROBA production</a:t>
            </a:r>
            <a:endParaRPr lang="en-US" altLang="cs-CZ" sz="800">
              <a:solidFill>
                <a:srgbClr val="FF3300"/>
              </a:solidFill>
            </a:endParaRP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 rot="5400000">
            <a:off x="4402138" y="3260725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>
                <a:solidFill>
                  <a:schemeClr val="hlink"/>
                </a:solidFill>
              </a:rPr>
              <a:t>SPOTŘEBA consumption</a:t>
            </a:r>
            <a:endParaRPr lang="en-US" altLang="cs-CZ" sz="800">
              <a:solidFill>
                <a:schemeClr val="hlink"/>
              </a:solidFill>
            </a:endParaRP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 flipV="1">
            <a:off x="5148263" y="2133600"/>
            <a:ext cx="1439862" cy="7921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5148263" y="2925763"/>
            <a:ext cx="1511300" cy="3587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 flipV="1">
            <a:off x="5148263" y="2565400"/>
            <a:ext cx="14398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 rot="-1260448">
            <a:off x="5784850" y="2362200"/>
            <a:ext cx="9858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/>
              <a:t>ZÁSOBA stock</a:t>
            </a:r>
            <a:endParaRPr lang="en-US" altLang="cs-CZ" sz="800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 flipV="1">
            <a:off x="5003800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5003800" y="31416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>
            <a:off x="5316538" y="45100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5795963" y="3284538"/>
            <a:ext cx="433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/>
              <a:t>Čas time</a:t>
            </a:r>
            <a:endParaRPr lang="en-US" altLang="cs-CZ" sz="800"/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1068388" y="4654550"/>
            <a:ext cx="1558925" cy="1046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Vyrovnávání sezónních </a:t>
            </a:r>
            <a:r>
              <a:rPr lang="cs-CZ" altLang="cs-CZ" sz="1400" b="1" smtClean="0">
                <a:latin typeface="Times New Roman" panose="02020603050405020304" pitchFamily="18" charset="0"/>
              </a:rPr>
              <a:t>výkyvů </a:t>
            </a:r>
            <a:r>
              <a:rPr lang="cs-CZ" altLang="cs-CZ" sz="1400" b="1">
                <a:latin typeface="Times New Roman" panose="02020603050405020304" pitchFamily="18" charset="0"/>
              </a:rPr>
              <a:t>v poptávce                                     </a:t>
            </a:r>
            <a:r>
              <a:rPr lang="cs-CZ" altLang="cs-CZ" sz="1000"/>
              <a:t>Demand seasonal variation equalization</a:t>
            </a:r>
            <a:endParaRPr lang="en-US" altLang="cs-CZ" sz="1000"/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4716463" y="4221163"/>
            <a:ext cx="3240087" cy="1655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36" name="Line 44"/>
          <p:cNvSpPr>
            <a:spLocks noChangeShapeType="1"/>
          </p:cNvSpPr>
          <p:nvPr/>
        </p:nvSpPr>
        <p:spPr bwMode="auto">
          <a:xfrm>
            <a:off x="5867400" y="5646738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>
            <a:off x="6011863" y="4278313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39" name="Freeform 47"/>
          <p:cNvSpPr>
            <a:spLocks/>
          </p:cNvSpPr>
          <p:nvPr/>
        </p:nvSpPr>
        <p:spPr bwMode="auto">
          <a:xfrm>
            <a:off x="6011863" y="4565650"/>
            <a:ext cx="1512887" cy="504825"/>
          </a:xfrm>
          <a:custGeom>
            <a:avLst/>
            <a:gdLst>
              <a:gd name="T0" fmla="*/ 0 w 953"/>
              <a:gd name="T1" fmla="*/ 91 h 318"/>
              <a:gd name="T2" fmla="*/ 91 w 953"/>
              <a:gd name="T3" fmla="*/ 0 h 318"/>
              <a:gd name="T4" fmla="*/ 182 w 953"/>
              <a:gd name="T5" fmla="*/ 136 h 318"/>
              <a:gd name="T6" fmla="*/ 272 w 953"/>
              <a:gd name="T7" fmla="*/ 227 h 318"/>
              <a:gd name="T8" fmla="*/ 408 w 953"/>
              <a:gd name="T9" fmla="*/ 318 h 318"/>
              <a:gd name="T10" fmla="*/ 499 w 953"/>
              <a:gd name="T11" fmla="*/ 318 h 318"/>
              <a:gd name="T12" fmla="*/ 635 w 953"/>
              <a:gd name="T13" fmla="*/ 227 h 318"/>
              <a:gd name="T14" fmla="*/ 817 w 953"/>
              <a:gd name="T15" fmla="*/ 182 h 318"/>
              <a:gd name="T16" fmla="*/ 907 w 953"/>
              <a:gd name="T17" fmla="*/ 46 h 318"/>
              <a:gd name="T18" fmla="*/ 953 w 953"/>
              <a:gd name="T19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3" h="318">
                <a:moveTo>
                  <a:pt x="0" y="91"/>
                </a:moveTo>
                <a:lnTo>
                  <a:pt x="91" y="0"/>
                </a:lnTo>
                <a:lnTo>
                  <a:pt x="182" y="136"/>
                </a:lnTo>
                <a:lnTo>
                  <a:pt x="272" y="227"/>
                </a:lnTo>
                <a:lnTo>
                  <a:pt x="408" y="318"/>
                </a:lnTo>
                <a:lnTo>
                  <a:pt x="499" y="318"/>
                </a:lnTo>
                <a:lnTo>
                  <a:pt x="635" y="227"/>
                </a:lnTo>
                <a:lnTo>
                  <a:pt x="817" y="182"/>
                </a:lnTo>
                <a:lnTo>
                  <a:pt x="907" y="46"/>
                </a:lnTo>
                <a:lnTo>
                  <a:pt x="953" y="0"/>
                </a:ln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4859338" y="471011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>
                <a:solidFill>
                  <a:schemeClr val="hlink"/>
                </a:solidFill>
              </a:rPr>
              <a:t>SPOTŘEBA consumption</a:t>
            </a:r>
            <a:endParaRPr lang="en-US" altLang="cs-CZ" sz="800">
              <a:solidFill>
                <a:schemeClr val="hlink"/>
              </a:solidFill>
            </a:endParaRPr>
          </a:p>
        </p:txBody>
      </p:sp>
      <p:grpSp>
        <p:nvGrpSpPr>
          <p:cNvPr id="8249" name="Group 57"/>
          <p:cNvGrpSpPr>
            <a:grpSpLocks/>
          </p:cNvGrpSpPr>
          <p:nvPr/>
        </p:nvGrpSpPr>
        <p:grpSpPr bwMode="auto">
          <a:xfrm>
            <a:off x="6011863" y="4710113"/>
            <a:ext cx="1512887" cy="360362"/>
            <a:chOff x="3152" y="2931"/>
            <a:chExt cx="953" cy="227"/>
          </a:xfrm>
        </p:grpSpPr>
        <p:sp>
          <p:nvSpPr>
            <p:cNvPr id="8244" name="Line 52"/>
            <p:cNvSpPr>
              <a:spLocks noChangeShapeType="1"/>
            </p:cNvSpPr>
            <p:nvPr/>
          </p:nvSpPr>
          <p:spPr bwMode="auto">
            <a:xfrm>
              <a:off x="3152" y="2976"/>
              <a:ext cx="31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45" name="Line 53"/>
            <p:cNvSpPr>
              <a:spLocks noChangeShapeType="1"/>
            </p:cNvSpPr>
            <p:nvPr/>
          </p:nvSpPr>
          <p:spPr bwMode="auto">
            <a:xfrm>
              <a:off x="3470" y="2976"/>
              <a:ext cx="0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46" name="Line 54"/>
            <p:cNvSpPr>
              <a:spLocks noChangeShapeType="1"/>
            </p:cNvSpPr>
            <p:nvPr/>
          </p:nvSpPr>
          <p:spPr bwMode="auto">
            <a:xfrm>
              <a:off x="3470" y="3158"/>
              <a:ext cx="27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47" name="Line 55"/>
            <p:cNvSpPr>
              <a:spLocks noChangeShapeType="1"/>
            </p:cNvSpPr>
            <p:nvPr/>
          </p:nvSpPr>
          <p:spPr bwMode="auto">
            <a:xfrm flipV="1">
              <a:off x="3742" y="2931"/>
              <a:ext cx="0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48" name="Line 56"/>
            <p:cNvSpPr>
              <a:spLocks noChangeShapeType="1"/>
            </p:cNvSpPr>
            <p:nvPr/>
          </p:nvSpPr>
          <p:spPr bwMode="auto">
            <a:xfrm>
              <a:off x="3742" y="2931"/>
              <a:ext cx="363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50" name="Text Box 58"/>
          <p:cNvSpPr txBox="1">
            <a:spLocks noChangeArrowheads="1"/>
          </p:cNvSpPr>
          <p:nvPr/>
        </p:nvSpPr>
        <p:spPr bwMode="auto">
          <a:xfrm>
            <a:off x="4932363" y="4278313"/>
            <a:ext cx="719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>
                <a:solidFill>
                  <a:srgbClr val="FF3300"/>
                </a:solidFill>
              </a:rPr>
              <a:t>VÝROBA production</a:t>
            </a:r>
            <a:endParaRPr lang="en-US" altLang="cs-CZ" sz="800">
              <a:solidFill>
                <a:srgbClr val="FF3300"/>
              </a:solidFill>
            </a:endParaRPr>
          </a:p>
        </p:txBody>
      </p:sp>
      <p:sp>
        <p:nvSpPr>
          <p:cNvPr id="8251" name="Line 59"/>
          <p:cNvSpPr>
            <a:spLocks noChangeShapeType="1"/>
          </p:cNvSpPr>
          <p:nvPr/>
        </p:nvSpPr>
        <p:spPr bwMode="auto">
          <a:xfrm>
            <a:off x="5580063" y="4422775"/>
            <a:ext cx="2159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52" name="Line 60"/>
          <p:cNvSpPr>
            <a:spLocks noChangeShapeType="1"/>
          </p:cNvSpPr>
          <p:nvPr/>
        </p:nvSpPr>
        <p:spPr bwMode="auto">
          <a:xfrm>
            <a:off x="5580063" y="4854575"/>
            <a:ext cx="2159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53" name="Line 61"/>
          <p:cNvSpPr>
            <a:spLocks noChangeShapeType="1"/>
          </p:cNvSpPr>
          <p:nvPr/>
        </p:nvSpPr>
        <p:spPr bwMode="auto">
          <a:xfrm>
            <a:off x="6254750" y="57324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54" name="Text Box 62"/>
          <p:cNvSpPr txBox="1">
            <a:spLocks noChangeArrowheads="1"/>
          </p:cNvSpPr>
          <p:nvPr/>
        </p:nvSpPr>
        <p:spPr bwMode="auto">
          <a:xfrm>
            <a:off x="6732588" y="5646738"/>
            <a:ext cx="8175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/>
              <a:t>Čas    time</a:t>
            </a:r>
            <a:endParaRPr lang="en-US" altLang="cs-CZ" sz="800"/>
          </a:p>
        </p:txBody>
      </p:sp>
      <p:sp>
        <p:nvSpPr>
          <p:cNvPr id="8255" name="Line 63"/>
          <p:cNvSpPr>
            <a:spLocks noChangeShapeType="1"/>
          </p:cNvSpPr>
          <p:nvPr/>
        </p:nvSpPr>
        <p:spPr bwMode="auto">
          <a:xfrm flipV="1">
            <a:off x="5867400" y="48545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57" name="Freeform 65"/>
          <p:cNvSpPr>
            <a:spLocks/>
          </p:cNvSpPr>
          <p:nvPr/>
        </p:nvSpPr>
        <p:spPr bwMode="auto">
          <a:xfrm>
            <a:off x="6326188" y="4797425"/>
            <a:ext cx="207962" cy="150813"/>
          </a:xfrm>
          <a:custGeom>
            <a:avLst/>
            <a:gdLst>
              <a:gd name="T0" fmla="*/ 0 w 131"/>
              <a:gd name="T1" fmla="*/ 0 h 95"/>
              <a:gd name="T2" fmla="*/ 111 w 131"/>
              <a:gd name="T3" fmla="*/ 0 h 95"/>
              <a:gd name="T4" fmla="*/ 111 w 131"/>
              <a:gd name="T5" fmla="*/ 95 h 95"/>
              <a:gd name="T6" fmla="*/ 95 w 131"/>
              <a:gd name="T7" fmla="*/ 90 h 95"/>
              <a:gd name="T8" fmla="*/ 85 w 131"/>
              <a:gd name="T9" fmla="*/ 74 h 95"/>
              <a:gd name="T10" fmla="*/ 69 w 131"/>
              <a:gd name="T11" fmla="*/ 63 h 95"/>
              <a:gd name="T12" fmla="*/ 0 w 131"/>
              <a:gd name="T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95">
                <a:moveTo>
                  <a:pt x="0" y="0"/>
                </a:moveTo>
                <a:cubicBezTo>
                  <a:pt x="37" y="0"/>
                  <a:pt x="74" y="0"/>
                  <a:pt x="111" y="0"/>
                </a:cubicBezTo>
                <a:cubicBezTo>
                  <a:pt x="111" y="32"/>
                  <a:pt x="111" y="63"/>
                  <a:pt x="111" y="95"/>
                </a:cubicBezTo>
                <a:cubicBezTo>
                  <a:pt x="131" y="64"/>
                  <a:pt x="116" y="94"/>
                  <a:pt x="95" y="90"/>
                </a:cubicBezTo>
                <a:cubicBezTo>
                  <a:pt x="89" y="89"/>
                  <a:pt x="89" y="79"/>
                  <a:pt x="85" y="74"/>
                </a:cubicBezTo>
                <a:cubicBezTo>
                  <a:pt x="81" y="69"/>
                  <a:pt x="74" y="67"/>
                  <a:pt x="69" y="63"/>
                </a:cubicBezTo>
                <a:cubicBezTo>
                  <a:pt x="54" y="42"/>
                  <a:pt x="24" y="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59" name="Freeform 67"/>
          <p:cNvSpPr>
            <a:spLocks/>
          </p:cNvSpPr>
          <p:nvPr/>
        </p:nvSpPr>
        <p:spPr bwMode="auto">
          <a:xfrm>
            <a:off x="6948488" y="4710113"/>
            <a:ext cx="431800" cy="215900"/>
          </a:xfrm>
          <a:custGeom>
            <a:avLst/>
            <a:gdLst>
              <a:gd name="T0" fmla="*/ 0 w 272"/>
              <a:gd name="T1" fmla="*/ 136 h 136"/>
              <a:gd name="T2" fmla="*/ 45 w 272"/>
              <a:gd name="T3" fmla="*/ 136 h 136"/>
              <a:gd name="T4" fmla="*/ 227 w 272"/>
              <a:gd name="T5" fmla="*/ 91 h 136"/>
              <a:gd name="T6" fmla="*/ 272 w 272"/>
              <a:gd name="T7" fmla="*/ 0 h 136"/>
              <a:gd name="T8" fmla="*/ 0 w 272"/>
              <a:gd name="T9" fmla="*/ 0 h 136"/>
              <a:gd name="T10" fmla="*/ 0 w 272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136">
                <a:moveTo>
                  <a:pt x="0" y="136"/>
                </a:moveTo>
                <a:lnTo>
                  <a:pt x="45" y="136"/>
                </a:lnTo>
                <a:lnTo>
                  <a:pt x="227" y="91"/>
                </a:lnTo>
                <a:lnTo>
                  <a:pt x="272" y="0"/>
                </a:lnTo>
                <a:lnTo>
                  <a:pt x="0" y="0"/>
                </a:lnTo>
                <a:lnTo>
                  <a:pt x="0" y="136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61" name="Text Box 69"/>
          <p:cNvSpPr txBox="1">
            <a:spLocks noChangeArrowheads="1"/>
          </p:cNvSpPr>
          <p:nvPr/>
        </p:nvSpPr>
        <p:spPr bwMode="auto">
          <a:xfrm>
            <a:off x="4860925" y="514191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800">
                <a:solidFill>
                  <a:schemeClr val="bg2"/>
                </a:solidFill>
              </a:rPr>
              <a:t>ZÁSOBA stock level</a:t>
            </a:r>
            <a:endParaRPr lang="en-US" altLang="cs-CZ" sz="800">
              <a:solidFill>
                <a:schemeClr val="bg2"/>
              </a:solidFill>
            </a:endParaRPr>
          </a:p>
        </p:txBody>
      </p:sp>
      <p:sp>
        <p:nvSpPr>
          <p:cNvPr id="8262" name="Rectangle 70"/>
          <p:cNvSpPr>
            <a:spLocks noChangeArrowheads="1"/>
          </p:cNvSpPr>
          <p:nvPr/>
        </p:nvSpPr>
        <p:spPr bwMode="auto">
          <a:xfrm>
            <a:off x="5653088" y="5213350"/>
            <a:ext cx="144462" cy="1444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2" name="Rectangle 72"/>
          <p:cNvSpPr>
            <a:spLocks noChangeArrowheads="1"/>
          </p:cNvSpPr>
          <p:nvPr/>
        </p:nvSpPr>
        <p:spPr bwMode="auto">
          <a:xfrm>
            <a:off x="2339975" y="836613"/>
            <a:ext cx="386873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Krabicové regály          </a:t>
            </a:r>
            <a:r>
              <a:rPr lang="cs-CZ" altLang="cs-CZ" sz="1000"/>
              <a:t>(Miniload systems, Kleinteilelager)</a:t>
            </a:r>
          </a:p>
        </p:txBody>
      </p:sp>
      <p:pic>
        <p:nvPicPr>
          <p:cNvPr id="56393" name="Picture 73" descr="krabic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00213"/>
            <a:ext cx="35623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94" name="Rectangle 74"/>
          <p:cNvSpPr>
            <a:spLocks noChangeArrowheads="1"/>
          </p:cNvSpPr>
          <p:nvPr/>
        </p:nvSpPr>
        <p:spPr bwMode="auto">
          <a:xfrm>
            <a:off x="539750" y="1844675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395" name="Line 75"/>
          <p:cNvSpPr>
            <a:spLocks noChangeShapeType="1"/>
          </p:cNvSpPr>
          <p:nvPr/>
        </p:nvSpPr>
        <p:spPr bwMode="auto">
          <a:xfrm>
            <a:off x="828675" y="1844675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96" name="Line 76"/>
          <p:cNvSpPr>
            <a:spLocks noChangeShapeType="1"/>
          </p:cNvSpPr>
          <p:nvPr/>
        </p:nvSpPr>
        <p:spPr bwMode="auto">
          <a:xfrm>
            <a:off x="539750" y="22050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97" name="Line 77"/>
          <p:cNvSpPr>
            <a:spLocks noChangeShapeType="1"/>
          </p:cNvSpPr>
          <p:nvPr/>
        </p:nvSpPr>
        <p:spPr bwMode="auto">
          <a:xfrm>
            <a:off x="539750" y="26368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98" name="Line 78"/>
          <p:cNvSpPr>
            <a:spLocks noChangeShapeType="1"/>
          </p:cNvSpPr>
          <p:nvPr/>
        </p:nvSpPr>
        <p:spPr bwMode="auto">
          <a:xfrm>
            <a:off x="539750" y="30702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399" name="Line 79"/>
          <p:cNvSpPr>
            <a:spLocks noChangeShapeType="1"/>
          </p:cNvSpPr>
          <p:nvPr/>
        </p:nvSpPr>
        <p:spPr bwMode="auto">
          <a:xfrm>
            <a:off x="539750" y="34290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0" name="Line 80"/>
          <p:cNvSpPr>
            <a:spLocks noChangeShapeType="1"/>
          </p:cNvSpPr>
          <p:nvPr/>
        </p:nvSpPr>
        <p:spPr bwMode="auto">
          <a:xfrm>
            <a:off x="539750" y="37893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1" name="Line 81"/>
          <p:cNvSpPr>
            <a:spLocks noChangeShapeType="1"/>
          </p:cNvSpPr>
          <p:nvPr/>
        </p:nvSpPr>
        <p:spPr bwMode="auto">
          <a:xfrm>
            <a:off x="539750" y="50133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2" name="Line 82"/>
          <p:cNvSpPr>
            <a:spLocks noChangeShapeType="1"/>
          </p:cNvSpPr>
          <p:nvPr/>
        </p:nvSpPr>
        <p:spPr bwMode="auto">
          <a:xfrm>
            <a:off x="539750" y="41497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3" name="Line 83"/>
          <p:cNvSpPr>
            <a:spLocks noChangeShapeType="1"/>
          </p:cNvSpPr>
          <p:nvPr/>
        </p:nvSpPr>
        <p:spPr bwMode="auto">
          <a:xfrm>
            <a:off x="539750" y="45815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4" name="Rectangle 84"/>
          <p:cNvSpPr>
            <a:spLocks noChangeArrowheads="1"/>
          </p:cNvSpPr>
          <p:nvPr/>
        </p:nvSpPr>
        <p:spPr bwMode="auto">
          <a:xfrm>
            <a:off x="1692275" y="1844675"/>
            <a:ext cx="576263" cy="367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05" name="Line 85"/>
          <p:cNvSpPr>
            <a:spLocks noChangeShapeType="1"/>
          </p:cNvSpPr>
          <p:nvPr/>
        </p:nvSpPr>
        <p:spPr bwMode="auto">
          <a:xfrm>
            <a:off x="1981200" y="1844675"/>
            <a:ext cx="0" cy="367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6" name="Line 86"/>
          <p:cNvSpPr>
            <a:spLocks noChangeShapeType="1"/>
          </p:cNvSpPr>
          <p:nvPr/>
        </p:nvSpPr>
        <p:spPr bwMode="auto">
          <a:xfrm>
            <a:off x="1692275" y="22050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7" name="Line 87"/>
          <p:cNvSpPr>
            <a:spLocks noChangeShapeType="1"/>
          </p:cNvSpPr>
          <p:nvPr/>
        </p:nvSpPr>
        <p:spPr bwMode="auto">
          <a:xfrm>
            <a:off x="1692275" y="26368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8" name="Line 88"/>
          <p:cNvSpPr>
            <a:spLocks noChangeShapeType="1"/>
          </p:cNvSpPr>
          <p:nvPr/>
        </p:nvSpPr>
        <p:spPr bwMode="auto">
          <a:xfrm>
            <a:off x="1692275" y="30702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09" name="Line 89"/>
          <p:cNvSpPr>
            <a:spLocks noChangeShapeType="1"/>
          </p:cNvSpPr>
          <p:nvPr/>
        </p:nvSpPr>
        <p:spPr bwMode="auto">
          <a:xfrm>
            <a:off x="1692275" y="34290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10" name="Line 90"/>
          <p:cNvSpPr>
            <a:spLocks noChangeShapeType="1"/>
          </p:cNvSpPr>
          <p:nvPr/>
        </p:nvSpPr>
        <p:spPr bwMode="auto">
          <a:xfrm>
            <a:off x="1692275" y="37893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11" name="Line 91"/>
          <p:cNvSpPr>
            <a:spLocks noChangeShapeType="1"/>
          </p:cNvSpPr>
          <p:nvPr/>
        </p:nvSpPr>
        <p:spPr bwMode="auto">
          <a:xfrm>
            <a:off x="1692275" y="50133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12" name="Line 92"/>
          <p:cNvSpPr>
            <a:spLocks noChangeShapeType="1"/>
          </p:cNvSpPr>
          <p:nvPr/>
        </p:nvSpPr>
        <p:spPr bwMode="auto">
          <a:xfrm>
            <a:off x="1692275" y="41497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13" name="Line 93"/>
          <p:cNvSpPr>
            <a:spLocks noChangeShapeType="1"/>
          </p:cNvSpPr>
          <p:nvPr/>
        </p:nvSpPr>
        <p:spPr bwMode="auto">
          <a:xfrm>
            <a:off x="1692275" y="45815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414" name="Rectangle 94"/>
          <p:cNvSpPr>
            <a:spLocks noChangeArrowheads="1"/>
          </p:cNvSpPr>
          <p:nvPr/>
        </p:nvSpPr>
        <p:spPr bwMode="auto">
          <a:xfrm>
            <a:off x="539750" y="515778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15" name="Rectangle 95"/>
          <p:cNvSpPr>
            <a:spLocks noChangeArrowheads="1"/>
          </p:cNvSpPr>
          <p:nvPr/>
        </p:nvSpPr>
        <p:spPr bwMode="auto">
          <a:xfrm>
            <a:off x="900113" y="5157788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16" name="Rectangle 96"/>
          <p:cNvSpPr>
            <a:spLocks noChangeArrowheads="1"/>
          </p:cNvSpPr>
          <p:nvPr/>
        </p:nvSpPr>
        <p:spPr bwMode="auto">
          <a:xfrm>
            <a:off x="900113" y="4652963"/>
            <a:ext cx="2159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17" name="Rectangle 97"/>
          <p:cNvSpPr>
            <a:spLocks noChangeArrowheads="1"/>
          </p:cNvSpPr>
          <p:nvPr/>
        </p:nvSpPr>
        <p:spPr bwMode="auto">
          <a:xfrm>
            <a:off x="1333500" y="184467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18" name="Rectangle 98"/>
          <p:cNvSpPr>
            <a:spLocks noChangeArrowheads="1"/>
          </p:cNvSpPr>
          <p:nvPr/>
        </p:nvSpPr>
        <p:spPr bwMode="auto">
          <a:xfrm>
            <a:off x="612775" y="35020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19" name="Rectangle 99"/>
          <p:cNvSpPr>
            <a:spLocks noChangeArrowheads="1"/>
          </p:cNvSpPr>
          <p:nvPr/>
        </p:nvSpPr>
        <p:spPr bwMode="auto">
          <a:xfrm>
            <a:off x="1765300" y="3429000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20" name="Rectangle 100"/>
          <p:cNvSpPr>
            <a:spLocks noChangeArrowheads="1"/>
          </p:cNvSpPr>
          <p:nvPr/>
        </p:nvSpPr>
        <p:spPr bwMode="auto">
          <a:xfrm>
            <a:off x="1765300" y="41497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21" name="Rectangle 101"/>
          <p:cNvSpPr>
            <a:spLocks noChangeArrowheads="1"/>
          </p:cNvSpPr>
          <p:nvPr/>
        </p:nvSpPr>
        <p:spPr bwMode="auto">
          <a:xfrm>
            <a:off x="2052638" y="41497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22" name="Rectangle 102"/>
          <p:cNvSpPr>
            <a:spLocks noChangeArrowheads="1"/>
          </p:cNvSpPr>
          <p:nvPr/>
        </p:nvSpPr>
        <p:spPr bwMode="auto">
          <a:xfrm>
            <a:off x="2052638" y="3070225"/>
            <a:ext cx="21590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423" name="Rectangle 103"/>
          <p:cNvSpPr>
            <a:spLocks noChangeArrowheads="1"/>
          </p:cNvSpPr>
          <p:nvPr/>
        </p:nvSpPr>
        <p:spPr bwMode="auto">
          <a:xfrm>
            <a:off x="2484438" y="1268413"/>
            <a:ext cx="25209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6424" name="Rectangle 104"/>
          <p:cNvSpPr>
            <a:spLocks noChangeArrowheads="1"/>
          </p:cNvSpPr>
          <p:nvPr/>
        </p:nvSpPr>
        <p:spPr bwMode="auto">
          <a:xfrm>
            <a:off x="2484438" y="2492375"/>
            <a:ext cx="2519362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6425" name="Rectangle 105"/>
          <p:cNvSpPr>
            <a:spLocks noChangeArrowheads="1"/>
          </p:cNvSpPr>
          <p:nvPr/>
        </p:nvSpPr>
        <p:spPr bwMode="auto">
          <a:xfrm>
            <a:off x="2484438" y="3284538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6426" name="Rectangle 106"/>
          <p:cNvSpPr>
            <a:spLocks noChangeArrowheads="1"/>
          </p:cNvSpPr>
          <p:nvPr/>
        </p:nvSpPr>
        <p:spPr bwMode="auto">
          <a:xfrm>
            <a:off x="2484438" y="5229225"/>
            <a:ext cx="25193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6431" name="Rectangle 111"/>
          <p:cNvSpPr>
            <a:spLocks noChangeArrowheads="1"/>
          </p:cNvSpPr>
          <p:nvPr/>
        </p:nvSpPr>
        <p:spPr bwMode="auto">
          <a:xfrm>
            <a:off x="2484438" y="1557338"/>
            <a:ext cx="251936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Výška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7 – 30 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Hloubka podle velikosti krabic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Šířka uliček podle druhu mechanizačního prostředku</a:t>
            </a:r>
          </a:p>
        </p:txBody>
      </p:sp>
      <p:sp>
        <p:nvSpPr>
          <p:cNvPr id="56432" name="Rectangle 112"/>
          <p:cNvSpPr>
            <a:spLocks noChangeArrowheads="1"/>
          </p:cNvSpPr>
          <p:nvPr/>
        </p:nvSpPr>
        <p:spPr bwMode="auto">
          <a:xfrm>
            <a:off x="2484438" y="2781300"/>
            <a:ext cx="2519362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Pestrý sortiment drobných dílů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Elektronika, autodíly, boty, knihy …</a:t>
            </a:r>
          </a:p>
        </p:txBody>
      </p:sp>
      <p:sp>
        <p:nvSpPr>
          <p:cNvPr id="56433" name="Rectangle 113"/>
          <p:cNvSpPr>
            <a:spLocks noChangeArrowheads="1"/>
          </p:cNvSpPr>
          <p:nvPr/>
        </p:nvSpPr>
        <p:spPr bwMode="auto">
          <a:xfrm>
            <a:off x="2484438" y="3573463"/>
            <a:ext cx="2519362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Přímý přístup k položkám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Dobré využití ploch i prostor skladu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automatizace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Vyšší produktivita práce než u 1.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Schopnost měnit sortiment skladovaného zboží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Uplatnění FIFO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Dobré podmínky pro kompletace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Vysoká obrátkovost podle použité mechanizace, vysoký výkon !</a:t>
            </a:r>
          </a:p>
        </p:txBody>
      </p:sp>
      <p:sp>
        <p:nvSpPr>
          <p:cNvPr id="56434" name="Rectangle 114"/>
          <p:cNvSpPr>
            <a:spLocks noChangeArrowheads="1"/>
          </p:cNvSpPr>
          <p:nvPr/>
        </p:nvSpPr>
        <p:spPr bwMode="auto">
          <a:xfrm>
            <a:off x="2484438" y="5516563"/>
            <a:ext cx="2519362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Možnost poruch systému, mechanizačních prostředků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Nutnost předem ukládat zboží do přepravek, krabic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Vyšší pořizovací náklady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45" name="Tlačítko akce: Dopředu nebo Další 44">
            <a:hlinkClick r:id="rId3" highlightClick="1"/>
          </p:cNvPr>
          <p:cNvSpPr/>
          <p:nvPr/>
        </p:nvSpPr>
        <p:spPr>
          <a:xfrm>
            <a:off x="7073900" y="513921"/>
            <a:ext cx="936104" cy="6544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090701" y="19361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9306E-6 C 0.00416 0.05318 0.0085 0.10683 4.16667E-6 0.12694 C -0.00851 0.14706 -0.04219 0.1207 -0.0507 0.12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56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9.24855E-7 C -0.01597 0.00115 -0.03212 0.00485 -0.04757 -0.00208 C -0.06111 0.02497 -0.04791 0.06219 -0.05555 0.09294 C -0.05399 0.2111 -0.05955 0.17826 -0.05069 0.2326 C -0.04948 0.26104 -0.046 0.28485 -0.046 0.31283 " pathEditMode="relative" ptsTypes="ffffA">
                                      <p:cBhvr>
                                        <p:cTn id="15" dur="2000" fill="hold"/>
                                        <p:tgtEl>
                                          <p:spTgt spid="56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7" name="Rectangle 53"/>
          <p:cNvSpPr>
            <a:spLocks noChangeArrowheads="1"/>
          </p:cNvSpPr>
          <p:nvPr/>
        </p:nvSpPr>
        <p:spPr bwMode="auto">
          <a:xfrm>
            <a:off x="3203575" y="908050"/>
            <a:ext cx="3524619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dirty="0">
                <a:latin typeface="Times New Roman" panose="02020603050405020304" pitchFamily="18" charset="0"/>
              </a:rPr>
              <a:t>Stromečkové regály          </a:t>
            </a:r>
            <a:r>
              <a:rPr lang="cs-CZ" altLang="cs-CZ" sz="1000" dirty="0" smtClean="0"/>
              <a:t>(</a:t>
            </a:r>
            <a:r>
              <a:rPr lang="en-AU" altLang="cs-CZ" sz="1000" dirty="0" smtClean="0"/>
              <a:t>Cantilever</a:t>
            </a:r>
            <a:r>
              <a:rPr lang="cs-CZ" altLang="cs-CZ" sz="1000" dirty="0" smtClean="0"/>
              <a:t>, </a:t>
            </a:r>
            <a:r>
              <a:rPr lang="cs-CZ" altLang="cs-CZ" sz="1000" dirty="0" err="1" smtClean="0"/>
              <a:t>Kragarmregale</a:t>
            </a:r>
            <a:r>
              <a:rPr lang="cs-CZ" altLang="cs-CZ" sz="1000" dirty="0"/>
              <a:t>)</a:t>
            </a:r>
            <a:r>
              <a:rPr lang="cs-CZ" altLang="cs-CZ" sz="1200" dirty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57398" name="Picture 54" descr="konzolá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73238"/>
            <a:ext cx="2700338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99" name="Group 55"/>
          <p:cNvGrpSpPr>
            <a:grpSpLocks/>
          </p:cNvGrpSpPr>
          <p:nvPr/>
        </p:nvGrpSpPr>
        <p:grpSpPr bwMode="auto">
          <a:xfrm>
            <a:off x="250825" y="2925763"/>
            <a:ext cx="792163" cy="2447925"/>
            <a:chOff x="476" y="1888"/>
            <a:chExt cx="499" cy="1542"/>
          </a:xfrm>
        </p:grpSpPr>
        <p:sp>
          <p:nvSpPr>
            <p:cNvPr id="57400" name="Line 56"/>
            <p:cNvSpPr>
              <a:spLocks noChangeShapeType="1"/>
            </p:cNvSpPr>
            <p:nvPr/>
          </p:nvSpPr>
          <p:spPr bwMode="auto">
            <a:xfrm>
              <a:off x="748" y="1888"/>
              <a:ext cx="0" cy="15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7401" name="Group 57"/>
            <p:cNvGrpSpPr>
              <a:grpSpLocks/>
            </p:cNvGrpSpPr>
            <p:nvPr/>
          </p:nvGrpSpPr>
          <p:grpSpPr bwMode="auto">
            <a:xfrm>
              <a:off x="476" y="3022"/>
              <a:ext cx="499" cy="45"/>
              <a:chOff x="1066" y="1253"/>
              <a:chExt cx="499" cy="45"/>
            </a:xfrm>
          </p:grpSpPr>
          <p:sp>
            <p:nvSpPr>
              <p:cNvPr id="57402" name="Line 58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3" name="Line 59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4" name="Line 60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05" name="Group 61"/>
            <p:cNvGrpSpPr>
              <a:grpSpLocks/>
            </p:cNvGrpSpPr>
            <p:nvPr/>
          </p:nvGrpSpPr>
          <p:grpSpPr bwMode="auto">
            <a:xfrm>
              <a:off x="476" y="2750"/>
              <a:ext cx="499" cy="45"/>
              <a:chOff x="1066" y="1253"/>
              <a:chExt cx="499" cy="45"/>
            </a:xfrm>
          </p:grpSpPr>
          <p:sp>
            <p:nvSpPr>
              <p:cNvPr id="57406" name="Line 62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7" name="Line 63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8" name="Line 64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09" name="Group 65"/>
            <p:cNvGrpSpPr>
              <a:grpSpLocks/>
            </p:cNvGrpSpPr>
            <p:nvPr/>
          </p:nvGrpSpPr>
          <p:grpSpPr bwMode="auto">
            <a:xfrm>
              <a:off x="476" y="2432"/>
              <a:ext cx="499" cy="45"/>
              <a:chOff x="1066" y="1253"/>
              <a:chExt cx="499" cy="45"/>
            </a:xfrm>
          </p:grpSpPr>
          <p:sp>
            <p:nvSpPr>
              <p:cNvPr id="57410" name="Line 66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1" name="Line 67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2" name="Line 68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13" name="Group 69"/>
            <p:cNvGrpSpPr>
              <a:grpSpLocks/>
            </p:cNvGrpSpPr>
            <p:nvPr/>
          </p:nvGrpSpPr>
          <p:grpSpPr bwMode="auto">
            <a:xfrm>
              <a:off x="476" y="2115"/>
              <a:ext cx="499" cy="45"/>
              <a:chOff x="1066" y="1253"/>
              <a:chExt cx="499" cy="45"/>
            </a:xfrm>
          </p:grpSpPr>
          <p:sp>
            <p:nvSpPr>
              <p:cNvPr id="57414" name="Line 70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5" name="Line 71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6" name="Line 72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17" name="Line 73"/>
            <p:cNvSpPr>
              <a:spLocks noChangeShapeType="1"/>
            </p:cNvSpPr>
            <p:nvPr/>
          </p:nvSpPr>
          <p:spPr bwMode="auto">
            <a:xfrm>
              <a:off x="521" y="3430"/>
              <a:ext cx="4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7418" name="Group 74"/>
          <p:cNvGrpSpPr>
            <a:grpSpLocks/>
          </p:cNvGrpSpPr>
          <p:nvPr/>
        </p:nvGrpSpPr>
        <p:grpSpPr bwMode="auto">
          <a:xfrm>
            <a:off x="755650" y="2636838"/>
            <a:ext cx="792163" cy="2447925"/>
            <a:chOff x="476" y="1888"/>
            <a:chExt cx="499" cy="1542"/>
          </a:xfrm>
        </p:grpSpPr>
        <p:sp>
          <p:nvSpPr>
            <p:cNvPr id="57419" name="Line 75"/>
            <p:cNvSpPr>
              <a:spLocks noChangeShapeType="1"/>
            </p:cNvSpPr>
            <p:nvPr/>
          </p:nvSpPr>
          <p:spPr bwMode="auto">
            <a:xfrm>
              <a:off x="748" y="1888"/>
              <a:ext cx="0" cy="15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7420" name="Group 76"/>
            <p:cNvGrpSpPr>
              <a:grpSpLocks/>
            </p:cNvGrpSpPr>
            <p:nvPr/>
          </p:nvGrpSpPr>
          <p:grpSpPr bwMode="auto">
            <a:xfrm>
              <a:off x="476" y="3022"/>
              <a:ext cx="499" cy="45"/>
              <a:chOff x="1066" y="1253"/>
              <a:chExt cx="499" cy="45"/>
            </a:xfrm>
          </p:grpSpPr>
          <p:sp>
            <p:nvSpPr>
              <p:cNvPr id="57421" name="Line 77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22" name="Line 78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23" name="Line 79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24" name="Group 80"/>
            <p:cNvGrpSpPr>
              <a:grpSpLocks/>
            </p:cNvGrpSpPr>
            <p:nvPr/>
          </p:nvGrpSpPr>
          <p:grpSpPr bwMode="auto">
            <a:xfrm>
              <a:off x="476" y="2750"/>
              <a:ext cx="499" cy="45"/>
              <a:chOff x="1066" y="1253"/>
              <a:chExt cx="499" cy="45"/>
            </a:xfrm>
          </p:grpSpPr>
          <p:sp>
            <p:nvSpPr>
              <p:cNvPr id="57425" name="Line 81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26" name="Line 82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27" name="Line 83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28" name="Group 84"/>
            <p:cNvGrpSpPr>
              <a:grpSpLocks/>
            </p:cNvGrpSpPr>
            <p:nvPr/>
          </p:nvGrpSpPr>
          <p:grpSpPr bwMode="auto">
            <a:xfrm>
              <a:off x="476" y="2432"/>
              <a:ext cx="499" cy="45"/>
              <a:chOff x="1066" y="1253"/>
              <a:chExt cx="499" cy="45"/>
            </a:xfrm>
          </p:grpSpPr>
          <p:sp>
            <p:nvSpPr>
              <p:cNvPr id="57429" name="Line 85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30" name="Line 86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31" name="Line 87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32" name="Group 88"/>
            <p:cNvGrpSpPr>
              <a:grpSpLocks/>
            </p:cNvGrpSpPr>
            <p:nvPr/>
          </p:nvGrpSpPr>
          <p:grpSpPr bwMode="auto">
            <a:xfrm>
              <a:off x="476" y="2115"/>
              <a:ext cx="499" cy="45"/>
              <a:chOff x="1066" y="1253"/>
              <a:chExt cx="499" cy="45"/>
            </a:xfrm>
          </p:grpSpPr>
          <p:sp>
            <p:nvSpPr>
              <p:cNvPr id="57433" name="Line 89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34" name="Line 90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35" name="Line 91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36" name="Line 92"/>
            <p:cNvSpPr>
              <a:spLocks noChangeShapeType="1"/>
            </p:cNvSpPr>
            <p:nvPr/>
          </p:nvSpPr>
          <p:spPr bwMode="auto">
            <a:xfrm>
              <a:off x="521" y="3430"/>
              <a:ext cx="4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7437" name="Group 93"/>
          <p:cNvGrpSpPr>
            <a:grpSpLocks/>
          </p:cNvGrpSpPr>
          <p:nvPr/>
        </p:nvGrpSpPr>
        <p:grpSpPr bwMode="auto">
          <a:xfrm>
            <a:off x="1331913" y="2420938"/>
            <a:ext cx="792162" cy="2447925"/>
            <a:chOff x="476" y="1888"/>
            <a:chExt cx="499" cy="1542"/>
          </a:xfrm>
        </p:grpSpPr>
        <p:sp>
          <p:nvSpPr>
            <p:cNvPr id="57438" name="Line 94"/>
            <p:cNvSpPr>
              <a:spLocks noChangeShapeType="1"/>
            </p:cNvSpPr>
            <p:nvPr/>
          </p:nvSpPr>
          <p:spPr bwMode="auto">
            <a:xfrm>
              <a:off x="748" y="1888"/>
              <a:ext cx="0" cy="15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7439" name="Group 95"/>
            <p:cNvGrpSpPr>
              <a:grpSpLocks/>
            </p:cNvGrpSpPr>
            <p:nvPr/>
          </p:nvGrpSpPr>
          <p:grpSpPr bwMode="auto">
            <a:xfrm>
              <a:off x="476" y="3022"/>
              <a:ext cx="499" cy="45"/>
              <a:chOff x="1066" y="1253"/>
              <a:chExt cx="499" cy="45"/>
            </a:xfrm>
          </p:grpSpPr>
          <p:sp>
            <p:nvSpPr>
              <p:cNvPr id="57440" name="Line 96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41" name="Line 97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42" name="Line 98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43" name="Group 99"/>
            <p:cNvGrpSpPr>
              <a:grpSpLocks/>
            </p:cNvGrpSpPr>
            <p:nvPr/>
          </p:nvGrpSpPr>
          <p:grpSpPr bwMode="auto">
            <a:xfrm>
              <a:off x="476" y="2750"/>
              <a:ext cx="499" cy="45"/>
              <a:chOff x="1066" y="1253"/>
              <a:chExt cx="499" cy="45"/>
            </a:xfrm>
          </p:grpSpPr>
          <p:sp>
            <p:nvSpPr>
              <p:cNvPr id="57444" name="Line 100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45" name="Line 101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46" name="Line 102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47" name="Group 103"/>
            <p:cNvGrpSpPr>
              <a:grpSpLocks/>
            </p:cNvGrpSpPr>
            <p:nvPr/>
          </p:nvGrpSpPr>
          <p:grpSpPr bwMode="auto">
            <a:xfrm>
              <a:off x="476" y="2432"/>
              <a:ext cx="499" cy="45"/>
              <a:chOff x="1066" y="1253"/>
              <a:chExt cx="499" cy="45"/>
            </a:xfrm>
          </p:grpSpPr>
          <p:sp>
            <p:nvSpPr>
              <p:cNvPr id="57448" name="Line 104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49" name="Line 105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50" name="Line 106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51" name="Group 107"/>
            <p:cNvGrpSpPr>
              <a:grpSpLocks/>
            </p:cNvGrpSpPr>
            <p:nvPr/>
          </p:nvGrpSpPr>
          <p:grpSpPr bwMode="auto">
            <a:xfrm>
              <a:off x="476" y="2115"/>
              <a:ext cx="499" cy="45"/>
              <a:chOff x="1066" y="1253"/>
              <a:chExt cx="499" cy="45"/>
            </a:xfrm>
          </p:grpSpPr>
          <p:sp>
            <p:nvSpPr>
              <p:cNvPr id="57452" name="Line 108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53" name="Line 109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54" name="Line 110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55" name="Line 111"/>
            <p:cNvSpPr>
              <a:spLocks noChangeShapeType="1"/>
            </p:cNvSpPr>
            <p:nvPr/>
          </p:nvSpPr>
          <p:spPr bwMode="auto">
            <a:xfrm>
              <a:off x="521" y="3430"/>
              <a:ext cx="4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7456" name="Group 112"/>
          <p:cNvGrpSpPr>
            <a:grpSpLocks/>
          </p:cNvGrpSpPr>
          <p:nvPr/>
        </p:nvGrpSpPr>
        <p:grpSpPr bwMode="auto">
          <a:xfrm>
            <a:off x="2484438" y="1916113"/>
            <a:ext cx="792162" cy="2447925"/>
            <a:chOff x="476" y="1888"/>
            <a:chExt cx="499" cy="1542"/>
          </a:xfrm>
        </p:grpSpPr>
        <p:sp>
          <p:nvSpPr>
            <p:cNvPr id="57457" name="Line 113"/>
            <p:cNvSpPr>
              <a:spLocks noChangeShapeType="1"/>
            </p:cNvSpPr>
            <p:nvPr/>
          </p:nvSpPr>
          <p:spPr bwMode="auto">
            <a:xfrm>
              <a:off x="748" y="1888"/>
              <a:ext cx="0" cy="15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7458" name="Group 114"/>
            <p:cNvGrpSpPr>
              <a:grpSpLocks/>
            </p:cNvGrpSpPr>
            <p:nvPr/>
          </p:nvGrpSpPr>
          <p:grpSpPr bwMode="auto">
            <a:xfrm>
              <a:off x="476" y="3022"/>
              <a:ext cx="499" cy="45"/>
              <a:chOff x="1066" y="1253"/>
              <a:chExt cx="499" cy="45"/>
            </a:xfrm>
          </p:grpSpPr>
          <p:sp>
            <p:nvSpPr>
              <p:cNvPr id="57459" name="Line 115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0" name="Line 116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1" name="Line 117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62" name="Group 118"/>
            <p:cNvGrpSpPr>
              <a:grpSpLocks/>
            </p:cNvGrpSpPr>
            <p:nvPr/>
          </p:nvGrpSpPr>
          <p:grpSpPr bwMode="auto">
            <a:xfrm>
              <a:off x="476" y="2750"/>
              <a:ext cx="499" cy="45"/>
              <a:chOff x="1066" y="1253"/>
              <a:chExt cx="499" cy="45"/>
            </a:xfrm>
          </p:grpSpPr>
          <p:sp>
            <p:nvSpPr>
              <p:cNvPr id="57463" name="Line 119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4" name="Line 120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5" name="Line 121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66" name="Group 122"/>
            <p:cNvGrpSpPr>
              <a:grpSpLocks/>
            </p:cNvGrpSpPr>
            <p:nvPr/>
          </p:nvGrpSpPr>
          <p:grpSpPr bwMode="auto">
            <a:xfrm>
              <a:off x="476" y="2432"/>
              <a:ext cx="499" cy="45"/>
              <a:chOff x="1066" y="1253"/>
              <a:chExt cx="499" cy="45"/>
            </a:xfrm>
          </p:grpSpPr>
          <p:sp>
            <p:nvSpPr>
              <p:cNvPr id="57467" name="Line 123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8" name="Line 124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69" name="Line 125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70" name="Group 126"/>
            <p:cNvGrpSpPr>
              <a:grpSpLocks/>
            </p:cNvGrpSpPr>
            <p:nvPr/>
          </p:nvGrpSpPr>
          <p:grpSpPr bwMode="auto">
            <a:xfrm>
              <a:off x="476" y="2115"/>
              <a:ext cx="499" cy="45"/>
              <a:chOff x="1066" y="1253"/>
              <a:chExt cx="499" cy="45"/>
            </a:xfrm>
          </p:grpSpPr>
          <p:sp>
            <p:nvSpPr>
              <p:cNvPr id="57471" name="Line 127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72" name="Line 128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73" name="Line 129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74" name="Line 130"/>
            <p:cNvSpPr>
              <a:spLocks noChangeShapeType="1"/>
            </p:cNvSpPr>
            <p:nvPr/>
          </p:nvSpPr>
          <p:spPr bwMode="auto">
            <a:xfrm>
              <a:off x="521" y="3430"/>
              <a:ext cx="4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7475" name="Group 131"/>
          <p:cNvGrpSpPr>
            <a:grpSpLocks/>
          </p:cNvGrpSpPr>
          <p:nvPr/>
        </p:nvGrpSpPr>
        <p:grpSpPr bwMode="auto">
          <a:xfrm>
            <a:off x="1908175" y="2205038"/>
            <a:ext cx="792163" cy="2447925"/>
            <a:chOff x="476" y="1888"/>
            <a:chExt cx="499" cy="1542"/>
          </a:xfrm>
        </p:grpSpPr>
        <p:sp>
          <p:nvSpPr>
            <p:cNvPr id="57476" name="Line 132"/>
            <p:cNvSpPr>
              <a:spLocks noChangeShapeType="1"/>
            </p:cNvSpPr>
            <p:nvPr/>
          </p:nvSpPr>
          <p:spPr bwMode="auto">
            <a:xfrm>
              <a:off x="748" y="1888"/>
              <a:ext cx="0" cy="15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7477" name="Group 133"/>
            <p:cNvGrpSpPr>
              <a:grpSpLocks/>
            </p:cNvGrpSpPr>
            <p:nvPr/>
          </p:nvGrpSpPr>
          <p:grpSpPr bwMode="auto">
            <a:xfrm>
              <a:off x="476" y="3022"/>
              <a:ext cx="499" cy="45"/>
              <a:chOff x="1066" y="1253"/>
              <a:chExt cx="499" cy="45"/>
            </a:xfrm>
          </p:grpSpPr>
          <p:sp>
            <p:nvSpPr>
              <p:cNvPr id="57478" name="Line 134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79" name="Line 135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80" name="Line 136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81" name="Group 137"/>
            <p:cNvGrpSpPr>
              <a:grpSpLocks/>
            </p:cNvGrpSpPr>
            <p:nvPr/>
          </p:nvGrpSpPr>
          <p:grpSpPr bwMode="auto">
            <a:xfrm>
              <a:off x="476" y="2750"/>
              <a:ext cx="499" cy="45"/>
              <a:chOff x="1066" y="1253"/>
              <a:chExt cx="499" cy="45"/>
            </a:xfrm>
          </p:grpSpPr>
          <p:sp>
            <p:nvSpPr>
              <p:cNvPr id="57482" name="Line 138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83" name="Line 139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84" name="Line 140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85" name="Group 141"/>
            <p:cNvGrpSpPr>
              <a:grpSpLocks/>
            </p:cNvGrpSpPr>
            <p:nvPr/>
          </p:nvGrpSpPr>
          <p:grpSpPr bwMode="auto">
            <a:xfrm>
              <a:off x="476" y="2432"/>
              <a:ext cx="499" cy="45"/>
              <a:chOff x="1066" y="1253"/>
              <a:chExt cx="499" cy="45"/>
            </a:xfrm>
          </p:grpSpPr>
          <p:sp>
            <p:nvSpPr>
              <p:cNvPr id="57486" name="Line 142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87" name="Line 143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88" name="Line 144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7489" name="Group 145"/>
            <p:cNvGrpSpPr>
              <a:grpSpLocks/>
            </p:cNvGrpSpPr>
            <p:nvPr/>
          </p:nvGrpSpPr>
          <p:grpSpPr bwMode="auto">
            <a:xfrm>
              <a:off x="476" y="2115"/>
              <a:ext cx="499" cy="45"/>
              <a:chOff x="1066" y="1253"/>
              <a:chExt cx="499" cy="45"/>
            </a:xfrm>
          </p:grpSpPr>
          <p:sp>
            <p:nvSpPr>
              <p:cNvPr id="57490" name="Line 146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91" name="Line 147"/>
              <p:cNvSpPr>
                <a:spLocks noChangeShapeType="1"/>
              </p:cNvSpPr>
              <p:nvPr/>
            </p:nvSpPr>
            <p:spPr bwMode="auto">
              <a:xfrm>
                <a:off x="1066" y="1253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92" name="Line 148"/>
              <p:cNvSpPr>
                <a:spLocks noChangeShapeType="1"/>
              </p:cNvSpPr>
              <p:nvPr/>
            </p:nvSpPr>
            <p:spPr bwMode="auto">
              <a:xfrm flipV="1">
                <a:off x="1338" y="1253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93" name="Line 149"/>
            <p:cNvSpPr>
              <a:spLocks noChangeShapeType="1"/>
            </p:cNvSpPr>
            <p:nvPr/>
          </p:nvSpPr>
          <p:spPr bwMode="auto">
            <a:xfrm>
              <a:off x="521" y="3430"/>
              <a:ext cx="4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7494" name="Line 150"/>
          <p:cNvSpPr>
            <a:spLocks noChangeShapeType="1"/>
          </p:cNvSpPr>
          <p:nvPr/>
        </p:nvSpPr>
        <p:spPr bwMode="auto">
          <a:xfrm flipV="1">
            <a:off x="682625" y="3717925"/>
            <a:ext cx="2233613" cy="10080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495" name="Line 151"/>
          <p:cNvSpPr>
            <a:spLocks noChangeShapeType="1"/>
          </p:cNvSpPr>
          <p:nvPr/>
        </p:nvSpPr>
        <p:spPr bwMode="auto">
          <a:xfrm flipV="1">
            <a:off x="682625" y="3286125"/>
            <a:ext cx="2233613" cy="10080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496" name="Line 152"/>
          <p:cNvSpPr>
            <a:spLocks noChangeShapeType="1"/>
          </p:cNvSpPr>
          <p:nvPr/>
        </p:nvSpPr>
        <p:spPr bwMode="auto">
          <a:xfrm flipV="1">
            <a:off x="682625" y="4365625"/>
            <a:ext cx="2233613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497" name="Line 153"/>
          <p:cNvSpPr>
            <a:spLocks noChangeShapeType="1"/>
          </p:cNvSpPr>
          <p:nvPr/>
        </p:nvSpPr>
        <p:spPr bwMode="auto">
          <a:xfrm flipV="1">
            <a:off x="682625" y="2781300"/>
            <a:ext cx="2233613" cy="10080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498" name="Line 154"/>
          <p:cNvSpPr>
            <a:spLocks noChangeShapeType="1"/>
          </p:cNvSpPr>
          <p:nvPr/>
        </p:nvSpPr>
        <p:spPr bwMode="auto">
          <a:xfrm flipV="1">
            <a:off x="682625" y="2276475"/>
            <a:ext cx="2233613" cy="10080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499" name="Line 155"/>
          <p:cNvSpPr>
            <a:spLocks noChangeShapeType="1"/>
          </p:cNvSpPr>
          <p:nvPr/>
        </p:nvSpPr>
        <p:spPr bwMode="auto">
          <a:xfrm>
            <a:off x="684213" y="47259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0" name="Line 156"/>
          <p:cNvSpPr>
            <a:spLocks noChangeShapeType="1"/>
          </p:cNvSpPr>
          <p:nvPr/>
        </p:nvSpPr>
        <p:spPr bwMode="auto">
          <a:xfrm>
            <a:off x="1260475" y="45100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1" name="Line 157"/>
          <p:cNvSpPr>
            <a:spLocks noChangeShapeType="1"/>
          </p:cNvSpPr>
          <p:nvPr/>
        </p:nvSpPr>
        <p:spPr bwMode="auto">
          <a:xfrm>
            <a:off x="1763713" y="42941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2" name="Line 158"/>
          <p:cNvSpPr>
            <a:spLocks noChangeShapeType="1"/>
          </p:cNvSpPr>
          <p:nvPr/>
        </p:nvSpPr>
        <p:spPr bwMode="auto">
          <a:xfrm>
            <a:off x="2339975" y="400526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3" name="Line 159"/>
          <p:cNvSpPr>
            <a:spLocks noChangeShapeType="1"/>
          </p:cNvSpPr>
          <p:nvPr/>
        </p:nvSpPr>
        <p:spPr bwMode="auto">
          <a:xfrm flipH="1">
            <a:off x="2339975" y="3717925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4" name="Line 160"/>
          <p:cNvSpPr>
            <a:spLocks noChangeShapeType="1"/>
          </p:cNvSpPr>
          <p:nvPr/>
        </p:nvSpPr>
        <p:spPr bwMode="auto">
          <a:xfrm flipH="1">
            <a:off x="612775" y="4510088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5" name="Line 161"/>
          <p:cNvSpPr>
            <a:spLocks noChangeShapeType="1"/>
          </p:cNvSpPr>
          <p:nvPr/>
        </p:nvSpPr>
        <p:spPr bwMode="auto">
          <a:xfrm flipH="1">
            <a:off x="1189038" y="4221163"/>
            <a:ext cx="5762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6" name="Line 162"/>
          <p:cNvSpPr>
            <a:spLocks noChangeShapeType="1"/>
          </p:cNvSpPr>
          <p:nvPr/>
        </p:nvSpPr>
        <p:spPr bwMode="auto">
          <a:xfrm flipH="1">
            <a:off x="1763713" y="4005263"/>
            <a:ext cx="5762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507" name="Rectangle 163"/>
          <p:cNvSpPr>
            <a:spLocks noChangeArrowheads="1"/>
          </p:cNvSpPr>
          <p:nvPr/>
        </p:nvSpPr>
        <p:spPr bwMode="auto">
          <a:xfrm>
            <a:off x="3419475" y="1773238"/>
            <a:ext cx="25209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Základní rozměry</a:t>
            </a:r>
            <a:endParaRPr lang="en-US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57508" name="Rectangle 164"/>
          <p:cNvSpPr>
            <a:spLocks noChangeArrowheads="1"/>
          </p:cNvSpPr>
          <p:nvPr/>
        </p:nvSpPr>
        <p:spPr bwMode="auto">
          <a:xfrm>
            <a:off x="3419475" y="2709863"/>
            <a:ext cx="2519363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7509" name="Rectangle 165"/>
          <p:cNvSpPr>
            <a:spLocks noChangeArrowheads="1"/>
          </p:cNvSpPr>
          <p:nvPr/>
        </p:nvSpPr>
        <p:spPr bwMode="auto">
          <a:xfrm>
            <a:off x="3419475" y="3789363"/>
            <a:ext cx="25193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7510" name="Rectangle 166"/>
          <p:cNvSpPr>
            <a:spLocks noChangeArrowheads="1"/>
          </p:cNvSpPr>
          <p:nvPr/>
        </p:nvSpPr>
        <p:spPr bwMode="auto">
          <a:xfrm>
            <a:off x="3419475" y="4654550"/>
            <a:ext cx="25193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7511" name="Rectangle 167"/>
          <p:cNvSpPr>
            <a:spLocks noChangeArrowheads="1"/>
          </p:cNvSpPr>
          <p:nvPr/>
        </p:nvSpPr>
        <p:spPr bwMode="auto">
          <a:xfrm>
            <a:off x="3419475" y="2062163"/>
            <a:ext cx="2519363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Podle rozměrů skladovaných položek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Šířka uliček podle druhu mechanizačního prostředku</a:t>
            </a:r>
          </a:p>
        </p:txBody>
      </p:sp>
      <p:sp>
        <p:nvSpPr>
          <p:cNvPr id="57515" name="Rectangle 171"/>
          <p:cNvSpPr>
            <a:spLocks noChangeArrowheads="1"/>
          </p:cNvSpPr>
          <p:nvPr/>
        </p:nvSpPr>
        <p:spPr bwMode="auto">
          <a:xfrm>
            <a:off x="3419475" y="4078288"/>
            <a:ext cx="25019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Snadná přehlednost a dostupnost položek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Dobré využití prostoru</a:t>
            </a:r>
          </a:p>
        </p:txBody>
      </p:sp>
      <p:sp>
        <p:nvSpPr>
          <p:cNvPr id="57516" name="Rectangle 172"/>
          <p:cNvSpPr>
            <a:spLocks noChangeArrowheads="1"/>
          </p:cNvSpPr>
          <p:nvPr/>
        </p:nvSpPr>
        <p:spPr bwMode="auto">
          <a:xfrm>
            <a:off x="3419475" y="2997200"/>
            <a:ext cx="252095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dlouhých předmětů,  rour, profilů z různých materiálů, podlouhlých dílů (nárazníky, listová pera..), řeziva, ale i rolí papíru, kabelů na cívkách atd.</a:t>
            </a:r>
            <a:r>
              <a:rPr lang="cs-CZ" altLang="cs-CZ" sz="1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7517" name="Rectangle 173"/>
          <p:cNvSpPr>
            <a:spLocks noChangeArrowheads="1"/>
          </p:cNvSpPr>
          <p:nvPr/>
        </p:nvSpPr>
        <p:spPr bwMode="auto">
          <a:xfrm>
            <a:off x="3419475" y="4941888"/>
            <a:ext cx="252095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Specializované konstrukce pro jednoúčelové použití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Potřeba speciálních palet nebo přípravků pro manipulaci</a:t>
            </a:r>
          </a:p>
        </p:txBody>
      </p:sp>
      <p:sp>
        <p:nvSpPr>
          <p:cNvPr id="124" name="Tlačítko akce: Dopředu nebo Další 123">
            <a:hlinkClick r:id="rId3" highlightClick="1"/>
          </p:cNvPr>
          <p:cNvSpPr/>
          <p:nvPr/>
        </p:nvSpPr>
        <p:spPr>
          <a:xfrm>
            <a:off x="7092280" y="593559"/>
            <a:ext cx="936104" cy="6544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" name="Text Box 18"/>
          <p:cNvSpPr txBox="1">
            <a:spLocks noChangeArrowheads="1"/>
          </p:cNvSpPr>
          <p:nvPr/>
        </p:nvSpPr>
        <p:spPr bwMode="auto">
          <a:xfrm>
            <a:off x="2381941" y="234632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5219700" y="476250"/>
            <a:ext cx="344963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Páternosterové regály      </a:t>
            </a:r>
            <a:r>
              <a:rPr lang="cs-CZ" altLang="cs-CZ" sz="1000"/>
              <a:t>(Vertical carusel racks)</a:t>
            </a:r>
            <a:r>
              <a:rPr lang="cs-CZ" altLang="cs-CZ" sz="1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8383" name="Picture 15" descr="pa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36613"/>
            <a:ext cx="345598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407988" y="1365250"/>
            <a:ext cx="0" cy="502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407988" y="6394450"/>
            <a:ext cx="16446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407988" y="1365250"/>
            <a:ext cx="16446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2052638" y="1365250"/>
            <a:ext cx="0" cy="502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865188" y="1547813"/>
            <a:ext cx="639762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1230313" y="3559175"/>
            <a:ext cx="639762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1230313" y="2279650"/>
            <a:ext cx="639762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1230313" y="2919413"/>
            <a:ext cx="639762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498475" y="3559175"/>
            <a:ext cx="639763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498475" y="2919413"/>
            <a:ext cx="639763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498475" y="2279650"/>
            <a:ext cx="639763" cy="45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498475" y="4200525"/>
            <a:ext cx="639763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865188" y="5480050"/>
            <a:ext cx="639762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498475" y="4840288"/>
            <a:ext cx="639763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1230313" y="4840288"/>
            <a:ext cx="639762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1230313" y="4200525"/>
            <a:ext cx="639762" cy="4572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 flipV="1">
            <a:off x="2052638" y="908050"/>
            <a:ext cx="2652712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2052638" y="5937250"/>
            <a:ext cx="2652712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407988" y="908050"/>
            <a:ext cx="2651125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3" name="Line 35"/>
          <p:cNvSpPr>
            <a:spLocks noChangeShapeType="1"/>
          </p:cNvSpPr>
          <p:nvPr/>
        </p:nvSpPr>
        <p:spPr bwMode="auto">
          <a:xfrm>
            <a:off x="4705350" y="908050"/>
            <a:ext cx="0" cy="5029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>
            <a:off x="2967038" y="908050"/>
            <a:ext cx="16462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5" name="Line 37"/>
          <p:cNvSpPr>
            <a:spLocks noChangeShapeType="1"/>
          </p:cNvSpPr>
          <p:nvPr/>
        </p:nvSpPr>
        <p:spPr bwMode="auto">
          <a:xfrm flipV="1">
            <a:off x="1504950" y="1090613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6" name="Line 38"/>
          <p:cNvSpPr>
            <a:spLocks noChangeShapeType="1"/>
          </p:cNvSpPr>
          <p:nvPr/>
        </p:nvSpPr>
        <p:spPr bwMode="auto">
          <a:xfrm flipV="1">
            <a:off x="1504950" y="1547813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 flipV="1">
            <a:off x="1870075" y="1822450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 flipV="1">
            <a:off x="1870075" y="3559175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09" name="Line 41"/>
          <p:cNvSpPr>
            <a:spLocks noChangeShapeType="1"/>
          </p:cNvSpPr>
          <p:nvPr/>
        </p:nvSpPr>
        <p:spPr bwMode="auto">
          <a:xfrm flipV="1">
            <a:off x="1870075" y="3743325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0" name="Line 42"/>
          <p:cNvSpPr>
            <a:spLocks noChangeShapeType="1"/>
          </p:cNvSpPr>
          <p:nvPr/>
        </p:nvSpPr>
        <p:spPr bwMode="auto">
          <a:xfrm flipV="1">
            <a:off x="1870075" y="2279650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flipV="1">
            <a:off x="1870075" y="3101975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 flipV="1">
            <a:off x="1870075" y="2919413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3" name="Line 45"/>
          <p:cNvSpPr>
            <a:spLocks noChangeShapeType="1"/>
          </p:cNvSpPr>
          <p:nvPr/>
        </p:nvSpPr>
        <p:spPr bwMode="auto">
          <a:xfrm flipV="1">
            <a:off x="1870075" y="2462213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4" name="Line 46"/>
          <p:cNvSpPr>
            <a:spLocks noChangeShapeType="1"/>
          </p:cNvSpPr>
          <p:nvPr/>
        </p:nvSpPr>
        <p:spPr bwMode="auto">
          <a:xfrm flipV="1">
            <a:off x="590550" y="1822450"/>
            <a:ext cx="2651125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5" name="Line 47"/>
          <p:cNvSpPr>
            <a:spLocks noChangeShapeType="1"/>
          </p:cNvSpPr>
          <p:nvPr/>
        </p:nvSpPr>
        <p:spPr bwMode="auto">
          <a:xfrm flipV="1">
            <a:off x="1870075" y="4200525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6" name="Line 48"/>
          <p:cNvSpPr>
            <a:spLocks noChangeShapeType="1"/>
          </p:cNvSpPr>
          <p:nvPr/>
        </p:nvSpPr>
        <p:spPr bwMode="auto">
          <a:xfrm flipV="1">
            <a:off x="1230313" y="2462213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7" name="Line 49"/>
          <p:cNvSpPr>
            <a:spLocks noChangeShapeType="1"/>
          </p:cNvSpPr>
          <p:nvPr/>
        </p:nvSpPr>
        <p:spPr bwMode="auto">
          <a:xfrm flipV="1">
            <a:off x="1870075" y="4383088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8" name="Line 50"/>
          <p:cNvSpPr>
            <a:spLocks noChangeShapeType="1"/>
          </p:cNvSpPr>
          <p:nvPr/>
        </p:nvSpPr>
        <p:spPr bwMode="auto">
          <a:xfrm flipV="1">
            <a:off x="1870075" y="4840288"/>
            <a:ext cx="2652713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19" name="Line 51"/>
          <p:cNvSpPr>
            <a:spLocks noChangeShapeType="1"/>
          </p:cNvSpPr>
          <p:nvPr/>
        </p:nvSpPr>
        <p:spPr bwMode="auto">
          <a:xfrm flipV="1">
            <a:off x="865188" y="1090613"/>
            <a:ext cx="2651125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0" name="Line 52"/>
          <p:cNvSpPr>
            <a:spLocks noChangeShapeType="1"/>
          </p:cNvSpPr>
          <p:nvPr/>
        </p:nvSpPr>
        <p:spPr bwMode="auto">
          <a:xfrm flipV="1">
            <a:off x="1230313" y="3743325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1" name="Line 53"/>
          <p:cNvSpPr>
            <a:spLocks noChangeShapeType="1"/>
          </p:cNvSpPr>
          <p:nvPr/>
        </p:nvSpPr>
        <p:spPr bwMode="auto">
          <a:xfrm flipV="1">
            <a:off x="1504950" y="5480050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2" name="Line 54"/>
          <p:cNvSpPr>
            <a:spLocks noChangeShapeType="1"/>
          </p:cNvSpPr>
          <p:nvPr/>
        </p:nvSpPr>
        <p:spPr bwMode="auto">
          <a:xfrm flipV="1">
            <a:off x="1504950" y="5022850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3" name="Line 55"/>
          <p:cNvSpPr>
            <a:spLocks noChangeShapeType="1"/>
          </p:cNvSpPr>
          <p:nvPr/>
        </p:nvSpPr>
        <p:spPr bwMode="auto">
          <a:xfrm flipV="1">
            <a:off x="1230313" y="3101975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4" name="Line 56"/>
          <p:cNvSpPr>
            <a:spLocks noChangeShapeType="1"/>
          </p:cNvSpPr>
          <p:nvPr/>
        </p:nvSpPr>
        <p:spPr bwMode="auto">
          <a:xfrm flipV="1">
            <a:off x="1230313" y="4383088"/>
            <a:ext cx="2651125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5" name="Line 57"/>
          <p:cNvSpPr>
            <a:spLocks noChangeShapeType="1"/>
          </p:cNvSpPr>
          <p:nvPr/>
        </p:nvSpPr>
        <p:spPr bwMode="auto">
          <a:xfrm>
            <a:off x="4156075" y="5022850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3698875" y="1090613"/>
            <a:ext cx="0" cy="2378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 flipH="1">
            <a:off x="2052638" y="3468688"/>
            <a:ext cx="1646237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 flipH="1">
            <a:off x="407988" y="3743325"/>
            <a:ext cx="1644650" cy="639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 flipH="1">
            <a:off x="2052638" y="1090613"/>
            <a:ext cx="164623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0" name="Line 62"/>
          <p:cNvSpPr>
            <a:spLocks noChangeShapeType="1"/>
          </p:cNvSpPr>
          <p:nvPr/>
        </p:nvSpPr>
        <p:spPr bwMode="auto">
          <a:xfrm>
            <a:off x="2236788" y="4748213"/>
            <a:ext cx="0" cy="5492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4430713" y="4383088"/>
            <a:ext cx="0" cy="5476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2" name="Line 64"/>
          <p:cNvSpPr>
            <a:spLocks noChangeShapeType="1"/>
          </p:cNvSpPr>
          <p:nvPr/>
        </p:nvSpPr>
        <p:spPr bwMode="auto">
          <a:xfrm flipV="1">
            <a:off x="2236788" y="4930775"/>
            <a:ext cx="2193925" cy="3667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3" name="Line 65"/>
          <p:cNvSpPr>
            <a:spLocks noChangeShapeType="1"/>
          </p:cNvSpPr>
          <p:nvPr/>
        </p:nvSpPr>
        <p:spPr bwMode="auto">
          <a:xfrm flipV="1">
            <a:off x="2236788" y="4383088"/>
            <a:ext cx="2193925" cy="365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4" name="Line 66"/>
          <p:cNvSpPr>
            <a:spLocks noChangeShapeType="1"/>
          </p:cNvSpPr>
          <p:nvPr/>
        </p:nvSpPr>
        <p:spPr bwMode="auto">
          <a:xfrm>
            <a:off x="2052638" y="3743325"/>
            <a:ext cx="0" cy="2651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5" name="Line 67"/>
          <p:cNvSpPr>
            <a:spLocks noChangeShapeType="1"/>
          </p:cNvSpPr>
          <p:nvPr/>
        </p:nvSpPr>
        <p:spPr bwMode="auto">
          <a:xfrm flipV="1">
            <a:off x="2236788" y="4840288"/>
            <a:ext cx="2193925" cy="3651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6" name="Line 68"/>
          <p:cNvSpPr>
            <a:spLocks noChangeShapeType="1"/>
          </p:cNvSpPr>
          <p:nvPr/>
        </p:nvSpPr>
        <p:spPr bwMode="auto">
          <a:xfrm flipV="1">
            <a:off x="1870075" y="2644775"/>
            <a:ext cx="1828800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7" name="Line 69"/>
          <p:cNvSpPr>
            <a:spLocks noChangeShapeType="1"/>
          </p:cNvSpPr>
          <p:nvPr/>
        </p:nvSpPr>
        <p:spPr bwMode="auto">
          <a:xfrm flipV="1">
            <a:off x="1870075" y="3101975"/>
            <a:ext cx="1828800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8" name="Line 70"/>
          <p:cNvSpPr>
            <a:spLocks noChangeShapeType="1"/>
          </p:cNvSpPr>
          <p:nvPr/>
        </p:nvSpPr>
        <p:spPr bwMode="auto">
          <a:xfrm flipV="1">
            <a:off x="1870075" y="3286125"/>
            <a:ext cx="1828800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39" name="Line 71"/>
          <p:cNvSpPr>
            <a:spLocks noChangeShapeType="1"/>
          </p:cNvSpPr>
          <p:nvPr/>
        </p:nvSpPr>
        <p:spPr bwMode="auto">
          <a:xfrm flipV="1">
            <a:off x="1230313" y="3101975"/>
            <a:ext cx="2468562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0" name="Line 72"/>
          <p:cNvSpPr>
            <a:spLocks noChangeShapeType="1"/>
          </p:cNvSpPr>
          <p:nvPr/>
        </p:nvSpPr>
        <p:spPr bwMode="auto">
          <a:xfrm>
            <a:off x="1230313" y="3559175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1" name="Line 73"/>
          <p:cNvSpPr>
            <a:spLocks noChangeShapeType="1"/>
          </p:cNvSpPr>
          <p:nvPr/>
        </p:nvSpPr>
        <p:spPr bwMode="auto">
          <a:xfrm>
            <a:off x="1230313" y="3559175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2" name="Line 74"/>
          <p:cNvSpPr>
            <a:spLocks noChangeShapeType="1"/>
          </p:cNvSpPr>
          <p:nvPr/>
        </p:nvSpPr>
        <p:spPr bwMode="auto">
          <a:xfrm>
            <a:off x="1870075" y="3559175"/>
            <a:ext cx="0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3" name="Line 75"/>
          <p:cNvSpPr>
            <a:spLocks noChangeShapeType="1"/>
          </p:cNvSpPr>
          <p:nvPr/>
        </p:nvSpPr>
        <p:spPr bwMode="auto">
          <a:xfrm>
            <a:off x="1870075" y="2279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4" name="Line 76"/>
          <p:cNvSpPr>
            <a:spLocks noChangeShapeType="1"/>
          </p:cNvSpPr>
          <p:nvPr/>
        </p:nvSpPr>
        <p:spPr bwMode="auto">
          <a:xfrm flipV="1">
            <a:off x="1230313" y="2462213"/>
            <a:ext cx="2468562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5" name="Line 77"/>
          <p:cNvSpPr>
            <a:spLocks noChangeShapeType="1"/>
          </p:cNvSpPr>
          <p:nvPr/>
        </p:nvSpPr>
        <p:spPr bwMode="auto">
          <a:xfrm flipV="1">
            <a:off x="1870075" y="2005013"/>
            <a:ext cx="1828800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6" name="Line 78"/>
          <p:cNvSpPr>
            <a:spLocks noChangeShapeType="1"/>
          </p:cNvSpPr>
          <p:nvPr/>
        </p:nvSpPr>
        <p:spPr bwMode="auto">
          <a:xfrm flipV="1">
            <a:off x="1504950" y="1639888"/>
            <a:ext cx="2193925" cy="3651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7" name="Line 79"/>
          <p:cNvSpPr>
            <a:spLocks noChangeShapeType="1"/>
          </p:cNvSpPr>
          <p:nvPr/>
        </p:nvSpPr>
        <p:spPr bwMode="auto">
          <a:xfrm flipV="1">
            <a:off x="1504950" y="1182688"/>
            <a:ext cx="2193925" cy="3651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8" name="Line 80"/>
          <p:cNvSpPr>
            <a:spLocks noChangeShapeType="1"/>
          </p:cNvSpPr>
          <p:nvPr/>
        </p:nvSpPr>
        <p:spPr bwMode="auto">
          <a:xfrm flipV="1">
            <a:off x="865188" y="1182688"/>
            <a:ext cx="2193925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49" name="Line 81"/>
          <p:cNvSpPr>
            <a:spLocks noChangeShapeType="1"/>
          </p:cNvSpPr>
          <p:nvPr/>
        </p:nvSpPr>
        <p:spPr bwMode="auto">
          <a:xfrm flipV="1">
            <a:off x="1138238" y="2736850"/>
            <a:ext cx="914400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0" name="Line 82"/>
          <p:cNvSpPr>
            <a:spLocks noChangeShapeType="1"/>
          </p:cNvSpPr>
          <p:nvPr/>
        </p:nvSpPr>
        <p:spPr bwMode="auto">
          <a:xfrm flipV="1">
            <a:off x="498475" y="2736850"/>
            <a:ext cx="914400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1" name="Line 83"/>
          <p:cNvSpPr>
            <a:spLocks noChangeShapeType="1"/>
          </p:cNvSpPr>
          <p:nvPr/>
        </p:nvSpPr>
        <p:spPr bwMode="auto">
          <a:xfrm flipV="1">
            <a:off x="498475" y="3376613"/>
            <a:ext cx="1006475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2" name="Line 84"/>
          <p:cNvSpPr>
            <a:spLocks noChangeShapeType="1"/>
          </p:cNvSpPr>
          <p:nvPr/>
        </p:nvSpPr>
        <p:spPr bwMode="auto">
          <a:xfrm flipV="1">
            <a:off x="1138238" y="3376613"/>
            <a:ext cx="91440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3" name="Line 85"/>
          <p:cNvSpPr>
            <a:spLocks noChangeShapeType="1"/>
          </p:cNvSpPr>
          <p:nvPr/>
        </p:nvSpPr>
        <p:spPr bwMode="auto">
          <a:xfrm flipV="1">
            <a:off x="498475" y="4016375"/>
            <a:ext cx="1006475" cy="18415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4" name="Line 86"/>
          <p:cNvSpPr>
            <a:spLocks noChangeShapeType="1"/>
          </p:cNvSpPr>
          <p:nvPr/>
        </p:nvSpPr>
        <p:spPr bwMode="auto">
          <a:xfrm flipV="1">
            <a:off x="498475" y="4657725"/>
            <a:ext cx="823913" cy="18256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5" name="Line 87"/>
          <p:cNvSpPr>
            <a:spLocks noChangeShapeType="1"/>
          </p:cNvSpPr>
          <p:nvPr/>
        </p:nvSpPr>
        <p:spPr bwMode="auto">
          <a:xfrm flipV="1">
            <a:off x="1138238" y="4657725"/>
            <a:ext cx="914400" cy="18256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6" name="Line 88"/>
          <p:cNvSpPr>
            <a:spLocks noChangeShapeType="1"/>
          </p:cNvSpPr>
          <p:nvPr/>
        </p:nvSpPr>
        <p:spPr bwMode="auto">
          <a:xfrm flipV="1">
            <a:off x="865188" y="5297488"/>
            <a:ext cx="1004887" cy="182562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7" name="Line 89"/>
          <p:cNvSpPr>
            <a:spLocks noChangeShapeType="1"/>
          </p:cNvSpPr>
          <p:nvPr/>
        </p:nvSpPr>
        <p:spPr bwMode="auto">
          <a:xfrm>
            <a:off x="4522788" y="3743325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8" name="Line 90"/>
          <p:cNvSpPr>
            <a:spLocks noChangeShapeType="1"/>
          </p:cNvSpPr>
          <p:nvPr/>
        </p:nvSpPr>
        <p:spPr bwMode="auto">
          <a:xfrm>
            <a:off x="4522788" y="3101975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59" name="Line 91"/>
          <p:cNvSpPr>
            <a:spLocks noChangeShapeType="1"/>
          </p:cNvSpPr>
          <p:nvPr/>
        </p:nvSpPr>
        <p:spPr bwMode="auto">
          <a:xfrm>
            <a:off x="4522788" y="2462213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0" name="Line 92"/>
          <p:cNvSpPr>
            <a:spLocks noChangeShapeType="1"/>
          </p:cNvSpPr>
          <p:nvPr/>
        </p:nvSpPr>
        <p:spPr bwMode="auto">
          <a:xfrm>
            <a:off x="4522788" y="1822450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1" name="Line 93"/>
          <p:cNvSpPr>
            <a:spLocks noChangeShapeType="1"/>
          </p:cNvSpPr>
          <p:nvPr/>
        </p:nvSpPr>
        <p:spPr bwMode="auto">
          <a:xfrm>
            <a:off x="4156075" y="1090613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2" name="Line 94"/>
          <p:cNvSpPr>
            <a:spLocks noChangeShapeType="1"/>
          </p:cNvSpPr>
          <p:nvPr/>
        </p:nvSpPr>
        <p:spPr bwMode="auto">
          <a:xfrm>
            <a:off x="3790950" y="1822450"/>
            <a:ext cx="7318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3" name="Line 95"/>
          <p:cNvSpPr>
            <a:spLocks noChangeShapeType="1"/>
          </p:cNvSpPr>
          <p:nvPr/>
        </p:nvSpPr>
        <p:spPr bwMode="auto">
          <a:xfrm>
            <a:off x="4522788" y="4383088"/>
            <a:ext cx="0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4" name="Line 96"/>
          <p:cNvSpPr>
            <a:spLocks noChangeShapeType="1"/>
          </p:cNvSpPr>
          <p:nvPr/>
        </p:nvSpPr>
        <p:spPr bwMode="auto">
          <a:xfrm>
            <a:off x="3790950" y="4383088"/>
            <a:ext cx="7318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5" name="Line 97"/>
          <p:cNvSpPr>
            <a:spLocks noChangeShapeType="1"/>
          </p:cNvSpPr>
          <p:nvPr/>
        </p:nvSpPr>
        <p:spPr bwMode="auto">
          <a:xfrm>
            <a:off x="3241675" y="1822450"/>
            <a:ext cx="3667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6" name="Line 98"/>
          <p:cNvSpPr>
            <a:spLocks noChangeShapeType="1"/>
          </p:cNvSpPr>
          <p:nvPr/>
        </p:nvSpPr>
        <p:spPr bwMode="auto">
          <a:xfrm flipV="1">
            <a:off x="865188" y="1822450"/>
            <a:ext cx="365125" cy="639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7" name="Line 99"/>
          <p:cNvSpPr>
            <a:spLocks noChangeShapeType="1"/>
          </p:cNvSpPr>
          <p:nvPr/>
        </p:nvSpPr>
        <p:spPr bwMode="auto">
          <a:xfrm>
            <a:off x="1230313" y="1822450"/>
            <a:ext cx="365125" cy="639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8" name="Line 100"/>
          <p:cNvSpPr>
            <a:spLocks noChangeShapeType="1"/>
          </p:cNvSpPr>
          <p:nvPr/>
        </p:nvSpPr>
        <p:spPr bwMode="auto">
          <a:xfrm>
            <a:off x="1595438" y="2462213"/>
            <a:ext cx="0" cy="1463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69" name="Line 101"/>
          <p:cNvSpPr>
            <a:spLocks noChangeShapeType="1"/>
          </p:cNvSpPr>
          <p:nvPr/>
        </p:nvSpPr>
        <p:spPr bwMode="auto">
          <a:xfrm>
            <a:off x="865188" y="2462213"/>
            <a:ext cx="0" cy="1738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0" name="Line 102"/>
          <p:cNvSpPr>
            <a:spLocks noChangeShapeType="1"/>
          </p:cNvSpPr>
          <p:nvPr/>
        </p:nvSpPr>
        <p:spPr bwMode="auto">
          <a:xfrm>
            <a:off x="865188" y="5114925"/>
            <a:ext cx="365125" cy="63976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1" name="Line 103"/>
          <p:cNvSpPr>
            <a:spLocks noChangeShapeType="1"/>
          </p:cNvSpPr>
          <p:nvPr/>
        </p:nvSpPr>
        <p:spPr bwMode="auto">
          <a:xfrm flipV="1">
            <a:off x="1230313" y="5022850"/>
            <a:ext cx="365125" cy="639763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2" name="Line 104"/>
          <p:cNvSpPr>
            <a:spLocks noChangeShapeType="1"/>
          </p:cNvSpPr>
          <p:nvPr/>
        </p:nvSpPr>
        <p:spPr bwMode="auto">
          <a:xfrm>
            <a:off x="865188" y="5114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3" name="Line 105"/>
          <p:cNvSpPr>
            <a:spLocks noChangeShapeType="1"/>
          </p:cNvSpPr>
          <p:nvPr/>
        </p:nvSpPr>
        <p:spPr bwMode="auto">
          <a:xfrm>
            <a:off x="865188" y="4200525"/>
            <a:ext cx="0" cy="9144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4" name="Line 106"/>
          <p:cNvSpPr>
            <a:spLocks noChangeShapeType="1"/>
          </p:cNvSpPr>
          <p:nvPr/>
        </p:nvSpPr>
        <p:spPr bwMode="auto">
          <a:xfrm>
            <a:off x="1595438" y="3925888"/>
            <a:ext cx="0" cy="1189037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5" name="Line 107"/>
          <p:cNvSpPr>
            <a:spLocks noChangeShapeType="1"/>
          </p:cNvSpPr>
          <p:nvPr/>
        </p:nvSpPr>
        <p:spPr bwMode="auto">
          <a:xfrm flipV="1">
            <a:off x="2236788" y="4748213"/>
            <a:ext cx="547687" cy="92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6" name="Line 108"/>
          <p:cNvSpPr>
            <a:spLocks noChangeShapeType="1"/>
          </p:cNvSpPr>
          <p:nvPr/>
        </p:nvSpPr>
        <p:spPr bwMode="auto">
          <a:xfrm>
            <a:off x="2784475" y="4748213"/>
            <a:ext cx="0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7" name="Line 109"/>
          <p:cNvSpPr>
            <a:spLocks noChangeShapeType="1"/>
          </p:cNvSpPr>
          <p:nvPr/>
        </p:nvSpPr>
        <p:spPr bwMode="auto">
          <a:xfrm flipH="1">
            <a:off x="2236788" y="5022850"/>
            <a:ext cx="547687" cy="92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8" name="Line 110"/>
          <p:cNvSpPr>
            <a:spLocks noChangeShapeType="1"/>
          </p:cNvSpPr>
          <p:nvPr/>
        </p:nvSpPr>
        <p:spPr bwMode="auto">
          <a:xfrm>
            <a:off x="2967038" y="4748213"/>
            <a:ext cx="0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79" name="Line 111"/>
          <p:cNvSpPr>
            <a:spLocks noChangeShapeType="1"/>
          </p:cNvSpPr>
          <p:nvPr/>
        </p:nvSpPr>
        <p:spPr bwMode="auto">
          <a:xfrm>
            <a:off x="3424238" y="4657725"/>
            <a:ext cx="0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0" name="Line 112"/>
          <p:cNvSpPr>
            <a:spLocks noChangeShapeType="1"/>
          </p:cNvSpPr>
          <p:nvPr/>
        </p:nvSpPr>
        <p:spPr bwMode="auto">
          <a:xfrm>
            <a:off x="4065588" y="4565650"/>
            <a:ext cx="0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1" name="Line 113"/>
          <p:cNvSpPr>
            <a:spLocks noChangeShapeType="1"/>
          </p:cNvSpPr>
          <p:nvPr/>
        </p:nvSpPr>
        <p:spPr bwMode="auto">
          <a:xfrm>
            <a:off x="3608388" y="4657725"/>
            <a:ext cx="0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2" name="Line 114"/>
          <p:cNvSpPr>
            <a:spLocks noChangeShapeType="1"/>
          </p:cNvSpPr>
          <p:nvPr/>
        </p:nvSpPr>
        <p:spPr bwMode="auto">
          <a:xfrm flipV="1">
            <a:off x="2967038" y="4930775"/>
            <a:ext cx="457200" cy="92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3" name="Line 115"/>
          <p:cNvSpPr>
            <a:spLocks noChangeShapeType="1"/>
          </p:cNvSpPr>
          <p:nvPr/>
        </p:nvSpPr>
        <p:spPr bwMode="auto">
          <a:xfrm flipV="1">
            <a:off x="3608388" y="4840288"/>
            <a:ext cx="457200" cy="904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4" name="Line 116"/>
          <p:cNvSpPr>
            <a:spLocks noChangeShapeType="1"/>
          </p:cNvSpPr>
          <p:nvPr/>
        </p:nvSpPr>
        <p:spPr bwMode="auto">
          <a:xfrm flipV="1">
            <a:off x="2967038" y="4657725"/>
            <a:ext cx="457200" cy="904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5" name="Line 117"/>
          <p:cNvSpPr>
            <a:spLocks noChangeShapeType="1"/>
          </p:cNvSpPr>
          <p:nvPr/>
        </p:nvSpPr>
        <p:spPr bwMode="auto">
          <a:xfrm flipV="1">
            <a:off x="3608388" y="4565650"/>
            <a:ext cx="457200" cy="920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6" name="Line 118"/>
          <p:cNvSpPr>
            <a:spLocks noChangeShapeType="1"/>
          </p:cNvSpPr>
          <p:nvPr/>
        </p:nvSpPr>
        <p:spPr bwMode="auto">
          <a:xfrm flipH="1">
            <a:off x="2784475" y="5022850"/>
            <a:ext cx="1825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7" name="Line 119"/>
          <p:cNvSpPr>
            <a:spLocks noChangeShapeType="1"/>
          </p:cNvSpPr>
          <p:nvPr/>
        </p:nvSpPr>
        <p:spPr bwMode="auto">
          <a:xfrm flipH="1">
            <a:off x="3424238" y="4930775"/>
            <a:ext cx="184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8" name="Line 120"/>
          <p:cNvSpPr>
            <a:spLocks noChangeShapeType="1"/>
          </p:cNvSpPr>
          <p:nvPr/>
        </p:nvSpPr>
        <p:spPr bwMode="auto">
          <a:xfrm flipH="1">
            <a:off x="2784475" y="4748213"/>
            <a:ext cx="1825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89" name="Line 121"/>
          <p:cNvSpPr>
            <a:spLocks noChangeShapeType="1"/>
          </p:cNvSpPr>
          <p:nvPr/>
        </p:nvSpPr>
        <p:spPr bwMode="auto">
          <a:xfrm flipH="1">
            <a:off x="3424238" y="4657725"/>
            <a:ext cx="184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0" name="Line 122"/>
          <p:cNvSpPr>
            <a:spLocks noChangeShapeType="1"/>
          </p:cNvSpPr>
          <p:nvPr/>
        </p:nvSpPr>
        <p:spPr bwMode="auto">
          <a:xfrm flipH="1">
            <a:off x="3424238" y="4565650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1" name="Line 123"/>
          <p:cNvSpPr>
            <a:spLocks noChangeShapeType="1"/>
          </p:cNvSpPr>
          <p:nvPr/>
        </p:nvSpPr>
        <p:spPr bwMode="auto">
          <a:xfrm flipH="1">
            <a:off x="2967038" y="4657725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2" name="Line 124"/>
          <p:cNvSpPr>
            <a:spLocks noChangeShapeType="1"/>
          </p:cNvSpPr>
          <p:nvPr/>
        </p:nvSpPr>
        <p:spPr bwMode="auto">
          <a:xfrm flipH="1">
            <a:off x="2327275" y="47482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3" name="Line 125"/>
          <p:cNvSpPr>
            <a:spLocks noChangeShapeType="1"/>
          </p:cNvSpPr>
          <p:nvPr/>
        </p:nvSpPr>
        <p:spPr bwMode="auto">
          <a:xfrm>
            <a:off x="4065588" y="4840288"/>
            <a:ext cx="273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4" name="Line 126"/>
          <p:cNvSpPr>
            <a:spLocks noChangeShapeType="1"/>
          </p:cNvSpPr>
          <p:nvPr/>
        </p:nvSpPr>
        <p:spPr bwMode="auto">
          <a:xfrm>
            <a:off x="3790950" y="4473575"/>
            <a:ext cx="0" cy="92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5" name="Line 127"/>
          <p:cNvSpPr>
            <a:spLocks noChangeShapeType="1"/>
          </p:cNvSpPr>
          <p:nvPr/>
        </p:nvSpPr>
        <p:spPr bwMode="auto">
          <a:xfrm flipV="1">
            <a:off x="3698875" y="908050"/>
            <a:ext cx="1006475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6" name="Line 128"/>
          <p:cNvSpPr>
            <a:spLocks noChangeShapeType="1"/>
          </p:cNvSpPr>
          <p:nvPr/>
        </p:nvSpPr>
        <p:spPr bwMode="auto">
          <a:xfrm flipH="1">
            <a:off x="1962150" y="908050"/>
            <a:ext cx="1096963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7" name="Line 129"/>
          <p:cNvSpPr>
            <a:spLocks noChangeShapeType="1"/>
          </p:cNvSpPr>
          <p:nvPr/>
        </p:nvSpPr>
        <p:spPr bwMode="auto">
          <a:xfrm>
            <a:off x="3059113" y="908050"/>
            <a:ext cx="16462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8" name="Line 130"/>
          <p:cNvSpPr>
            <a:spLocks noChangeShapeType="1"/>
          </p:cNvSpPr>
          <p:nvPr/>
        </p:nvSpPr>
        <p:spPr bwMode="auto">
          <a:xfrm>
            <a:off x="407988" y="6394450"/>
            <a:ext cx="164465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499" name="Line 131"/>
          <p:cNvSpPr>
            <a:spLocks noChangeShapeType="1"/>
          </p:cNvSpPr>
          <p:nvPr/>
        </p:nvSpPr>
        <p:spPr bwMode="auto">
          <a:xfrm>
            <a:off x="407988" y="4383088"/>
            <a:ext cx="0" cy="20113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00" name="Oval 132"/>
          <p:cNvSpPr>
            <a:spLocks noChangeArrowheads="1"/>
          </p:cNvSpPr>
          <p:nvPr/>
        </p:nvSpPr>
        <p:spPr bwMode="auto">
          <a:xfrm>
            <a:off x="1504950" y="2462213"/>
            <a:ext cx="90488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1" name="Oval 133"/>
          <p:cNvSpPr>
            <a:spLocks noChangeArrowheads="1"/>
          </p:cNvSpPr>
          <p:nvPr/>
        </p:nvSpPr>
        <p:spPr bwMode="auto">
          <a:xfrm>
            <a:off x="773113" y="2462213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2" name="Oval 134"/>
          <p:cNvSpPr>
            <a:spLocks noChangeArrowheads="1"/>
          </p:cNvSpPr>
          <p:nvPr/>
        </p:nvSpPr>
        <p:spPr bwMode="auto">
          <a:xfrm>
            <a:off x="1504950" y="3101975"/>
            <a:ext cx="90488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3" name="Oval 135"/>
          <p:cNvSpPr>
            <a:spLocks noChangeArrowheads="1"/>
          </p:cNvSpPr>
          <p:nvPr/>
        </p:nvSpPr>
        <p:spPr bwMode="auto">
          <a:xfrm>
            <a:off x="773113" y="3101975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4" name="Oval 136"/>
          <p:cNvSpPr>
            <a:spLocks noChangeArrowheads="1"/>
          </p:cNvSpPr>
          <p:nvPr/>
        </p:nvSpPr>
        <p:spPr bwMode="auto">
          <a:xfrm>
            <a:off x="1504950" y="37433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5" name="Oval 137"/>
          <p:cNvSpPr>
            <a:spLocks noChangeArrowheads="1"/>
          </p:cNvSpPr>
          <p:nvPr/>
        </p:nvSpPr>
        <p:spPr bwMode="auto">
          <a:xfrm>
            <a:off x="1138238" y="1730375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6" name="Oval 138"/>
          <p:cNvSpPr>
            <a:spLocks noChangeArrowheads="1"/>
          </p:cNvSpPr>
          <p:nvPr/>
        </p:nvSpPr>
        <p:spPr bwMode="auto">
          <a:xfrm>
            <a:off x="773113" y="4383088"/>
            <a:ext cx="92075" cy="904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07" name="Oval 139"/>
          <p:cNvSpPr>
            <a:spLocks noChangeArrowheads="1"/>
          </p:cNvSpPr>
          <p:nvPr/>
        </p:nvSpPr>
        <p:spPr bwMode="auto">
          <a:xfrm>
            <a:off x="773113" y="3743325"/>
            <a:ext cx="92075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08" name="Oval 140"/>
          <p:cNvSpPr>
            <a:spLocks noChangeArrowheads="1"/>
          </p:cNvSpPr>
          <p:nvPr/>
        </p:nvSpPr>
        <p:spPr bwMode="auto">
          <a:xfrm>
            <a:off x="1504950" y="5022850"/>
            <a:ext cx="90488" cy="920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09" name="Oval 141"/>
          <p:cNvSpPr>
            <a:spLocks noChangeArrowheads="1"/>
          </p:cNvSpPr>
          <p:nvPr/>
        </p:nvSpPr>
        <p:spPr bwMode="auto">
          <a:xfrm>
            <a:off x="1504950" y="4383088"/>
            <a:ext cx="90488" cy="904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0" name="Oval 142"/>
          <p:cNvSpPr>
            <a:spLocks noChangeArrowheads="1"/>
          </p:cNvSpPr>
          <p:nvPr/>
        </p:nvSpPr>
        <p:spPr bwMode="auto">
          <a:xfrm>
            <a:off x="1138238" y="5662613"/>
            <a:ext cx="92075" cy="920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1" name="Oval 143"/>
          <p:cNvSpPr>
            <a:spLocks noChangeArrowheads="1"/>
          </p:cNvSpPr>
          <p:nvPr/>
        </p:nvSpPr>
        <p:spPr bwMode="auto">
          <a:xfrm>
            <a:off x="773113" y="5022850"/>
            <a:ext cx="92075" cy="920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2" name="Line 144"/>
          <p:cNvSpPr>
            <a:spLocks noChangeShapeType="1"/>
          </p:cNvSpPr>
          <p:nvPr/>
        </p:nvSpPr>
        <p:spPr bwMode="auto">
          <a:xfrm flipV="1">
            <a:off x="1138238" y="1822450"/>
            <a:ext cx="247015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3" name="Line 145"/>
          <p:cNvSpPr>
            <a:spLocks noChangeShapeType="1"/>
          </p:cNvSpPr>
          <p:nvPr/>
        </p:nvSpPr>
        <p:spPr bwMode="auto">
          <a:xfrm>
            <a:off x="3608388" y="1822450"/>
            <a:ext cx="904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4" name="Line 146"/>
          <p:cNvSpPr>
            <a:spLocks noChangeShapeType="1"/>
          </p:cNvSpPr>
          <p:nvPr/>
        </p:nvSpPr>
        <p:spPr bwMode="auto">
          <a:xfrm>
            <a:off x="1138238" y="33766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5" name="AutoShape 147"/>
          <p:cNvSpPr>
            <a:spLocks noChangeArrowheads="1"/>
          </p:cNvSpPr>
          <p:nvPr/>
        </p:nvSpPr>
        <p:spPr bwMode="auto">
          <a:xfrm>
            <a:off x="590550" y="2554288"/>
            <a:ext cx="90488" cy="1189037"/>
          </a:xfrm>
          <a:prstGeom prst="upArrow">
            <a:avLst>
              <a:gd name="adj1" fmla="val 50000"/>
              <a:gd name="adj2" fmla="val 32850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16" name="AutoShape 148"/>
          <p:cNvSpPr>
            <a:spLocks noChangeArrowheads="1"/>
          </p:cNvSpPr>
          <p:nvPr/>
        </p:nvSpPr>
        <p:spPr bwMode="auto">
          <a:xfrm>
            <a:off x="1322388" y="2554288"/>
            <a:ext cx="90487" cy="1279525"/>
          </a:xfrm>
          <a:prstGeom prst="downArrow">
            <a:avLst>
              <a:gd name="adj1" fmla="val 50000"/>
              <a:gd name="adj2" fmla="val 35351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17" name="AutoShape 149"/>
          <p:cNvSpPr>
            <a:spLocks noChangeArrowheads="1"/>
          </p:cNvSpPr>
          <p:nvPr/>
        </p:nvSpPr>
        <p:spPr bwMode="auto">
          <a:xfrm>
            <a:off x="681038" y="1914525"/>
            <a:ext cx="914400" cy="182563"/>
          </a:xfrm>
          <a:prstGeom prst="curvedDownArrow">
            <a:avLst>
              <a:gd name="adj1" fmla="val 100174"/>
              <a:gd name="adj2" fmla="val 200347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8518" name="Line 150"/>
          <p:cNvSpPr>
            <a:spLocks noChangeShapeType="1"/>
          </p:cNvSpPr>
          <p:nvPr/>
        </p:nvSpPr>
        <p:spPr bwMode="auto">
          <a:xfrm>
            <a:off x="3881438" y="3743325"/>
            <a:ext cx="6413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19" name="Line 151"/>
          <p:cNvSpPr>
            <a:spLocks noChangeShapeType="1"/>
          </p:cNvSpPr>
          <p:nvPr/>
        </p:nvSpPr>
        <p:spPr bwMode="auto">
          <a:xfrm>
            <a:off x="3881438" y="3101975"/>
            <a:ext cx="6413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20" name="Line 152"/>
          <p:cNvSpPr>
            <a:spLocks noChangeShapeType="1"/>
          </p:cNvSpPr>
          <p:nvPr/>
        </p:nvSpPr>
        <p:spPr bwMode="auto">
          <a:xfrm>
            <a:off x="3881438" y="2462213"/>
            <a:ext cx="6413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21" name="Line 153"/>
          <p:cNvSpPr>
            <a:spLocks noChangeShapeType="1"/>
          </p:cNvSpPr>
          <p:nvPr/>
        </p:nvSpPr>
        <p:spPr bwMode="auto">
          <a:xfrm>
            <a:off x="3516313" y="1090613"/>
            <a:ext cx="639762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22" name="Line 154"/>
          <p:cNvSpPr>
            <a:spLocks noChangeShapeType="1"/>
          </p:cNvSpPr>
          <p:nvPr/>
        </p:nvSpPr>
        <p:spPr bwMode="auto">
          <a:xfrm flipV="1">
            <a:off x="1230313" y="1822450"/>
            <a:ext cx="2560637" cy="45720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524" name="Rectangle 156"/>
          <p:cNvSpPr>
            <a:spLocks noChangeArrowheads="1"/>
          </p:cNvSpPr>
          <p:nvPr/>
        </p:nvSpPr>
        <p:spPr bwMode="auto">
          <a:xfrm>
            <a:off x="7019925" y="3500438"/>
            <a:ext cx="180022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8525" name="Rectangle 157"/>
          <p:cNvSpPr>
            <a:spLocks noChangeArrowheads="1"/>
          </p:cNvSpPr>
          <p:nvPr/>
        </p:nvSpPr>
        <p:spPr bwMode="auto">
          <a:xfrm>
            <a:off x="4932363" y="3500438"/>
            <a:ext cx="10080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8526" name="Rectangle 158"/>
          <p:cNvSpPr>
            <a:spLocks noChangeArrowheads="1"/>
          </p:cNvSpPr>
          <p:nvPr/>
        </p:nvSpPr>
        <p:spPr bwMode="auto">
          <a:xfrm>
            <a:off x="6011863" y="3500438"/>
            <a:ext cx="9366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8531" name="Rectangle 163"/>
          <p:cNvSpPr>
            <a:spLocks noChangeArrowheads="1"/>
          </p:cNvSpPr>
          <p:nvPr/>
        </p:nvSpPr>
        <p:spPr bwMode="auto">
          <a:xfrm>
            <a:off x="4932363" y="3787775"/>
            <a:ext cx="1008062" cy="208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Vysoké využití ploch i prostor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automatizace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Vysoký stupeň ochrany zboží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Lze uplatnit FIFO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uplatnění ergonomických požadavků na obsluhu</a:t>
            </a:r>
          </a:p>
        </p:txBody>
      </p:sp>
      <p:sp>
        <p:nvSpPr>
          <p:cNvPr id="58532" name="Rectangle 164"/>
          <p:cNvSpPr>
            <a:spLocks noChangeArrowheads="1"/>
          </p:cNvSpPr>
          <p:nvPr/>
        </p:nvSpPr>
        <p:spPr bwMode="auto">
          <a:xfrm>
            <a:off x="6011863" y="3787775"/>
            <a:ext cx="936625" cy="1739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900" b="1">
                <a:latin typeface="Times New Roman" panose="02020603050405020304" pitchFamily="18" charset="0"/>
              </a:rPr>
              <a:t>Obrátkovost je vysoká jen při standardních požadavcích</a:t>
            </a:r>
            <a:endParaRPr lang="cs-CZ" altLang="cs-CZ" sz="900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r>
              <a:rPr lang="cs-CZ" altLang="cs-CZ" sz="900" b="1">
                <a:latin typeface="Times New Roman" panose="02020603050405020304" pitchFamily="18" charset="0"/>
              </a:rPr>
              <a:t>Kompletace je pomalá</a:t>
            </a:r>
            <a:endParaRPr lang="cs-CZ" altLang="cs-CZ" sz="900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r>
              <a:rPr lang="cs-CZ" altLang="cs-CZ" sz="900" b="1">
                <a:latin typeface="Times New Roman" panose="02020603050405020304" pitchFamily="18" charset="0"/>
              </a:rPr>
              <a:t>Velmi vysoké pořizovací náklady</a:t>
            </a:r>
          </a:p>
        </p:txBody>
      </p:sp>
      <p:sp>
        <p:nvSpPr>
          <p:cNvPr id="58533" name="Rectangle 165"/>
          <p:cNvSpPr>
            <a:spLocks noChangeArrowheads="1"/>
          </p:cNvSpPr>
          <p:nvPr/>
        </p:nvSpPr>
        <p:spPr bwMode="auto">
          <a:xfrm>
            <a:off x="7019925" y="3789363"/>
            <a:ext cx="1819275" cy="238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středně rozsáhlého sortimentu výrobků v malých až středních množstvích  s nižší obrátkovostí, pro zboží menších rozměrů.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Vhodné pro drobný sortiment uložený v krabicích, spisové materiály, projektovou dokumentaci, ale také pro parkování aut !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Ve výrobním procesu se uplatňují jako podavače polotovarů u lisů, dílů u montážních linek apod.</a:t>
            </a:r>
          </a:p>
        </p:txBody>
      </p:sp>
      <p:sp>
        <p:nvSpPr>
          <p:cNvPr id="153" name="Tlačítko akce: Dopředu nebo Další 152">
            <a:hlinkClick r:id="rId3" highlightClick="1"/>
          </p:cNvPr>
          <p:cNvSpPr/>
          <p:nvPr/>
        </p:nvSpPr>
        <p:spPr>
          <a:xfrm>
            <a:off x="1718990" y="225792"/>
            <a:ext cx="832916" cy="5624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Text Box 18"/>
          <p:cNvSpPr txBox="1">
            <a:spLocks noChangeArrowheads="1"/>
          </p:cNvSpPr>
          <p:nvPr/>
        </p:nvSpPr>
        <p:spPr bwMode="auto">
          <a:xfrm>
            <a:off x="2156258" y="133717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54" name="Rectangle 162"/>
          <p:cNvSpPr>
            <a:spLocks noChangeArrowheads="1"/>
          </p:cNvSpPr>
          <p:nvPr/>
        </p:nvSpPr>
        <p:spPr bwMode="auto">
          <a:xfrm>
            <a:off x="3995738" y="836613"/>
            <a:ext cx="452437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Páternosterové regály horizontální     </a:t>
            </a:r>
            <a:r>
              <a:rPr lang="cs-CZ" altLang="cs-CZ" sz="1000"/>
              <a:t>(Horizontal carusel racks)</a:t>
            </a:r>
            <a:r>
              <a:rPr lang="cs-CZ" altLang="cs-CZ" sz="1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555" name="Rectangle 163"/>
          <p:cNvSpPr>
            <a:spLocks noChangeArrowheads="1"/>
          </p:cNvSpPr>
          <p:nvPr/>
        </p:nvSpPr>
        <p:spPr bwMode="auto">
          <a:xfrm>
            <a:off x="549275" y="3421063"/>
            <a:ext cx="641350" cy="2835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56" name="Line 164"/>
          <p:cNvSpPr>
            <a:spLocks noChangeShapeType="1"/>
          </p:cNvSpPr>
          <p:nvPr/>
        </p:nvSpPr>
        <p:spPr bwMode="auto">
          <a:xfrm flipV="1">
            <a:off x="549275" y="3146425"/>
            <a:ext cx="366713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57" name="Line 165"/>
          <p:cNvSpPr>
            <a:spLocks noChangeShapeType="1"/>
          </p:cNvSpPr>
          <p:nvPr/>
        </p:nvSpPr>
        <p:spPr bwMode="auto">
          <a:xfrm flipV="1">
            <a:off x="1190625" y="5981700"/>
            <a:ext cx="365125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58" name="Line 166"/>
          <p:cNvSpPr>
            <a:spLocks noChangeShapeType="1"/>
          </p:cNvSpPr>
          <p:nvPr/>
        </p:nvSpPr>
        <p:spPr bwMode="auto">
          <a:xfrm flipV="1">
            <a:off x="1190625" y="3146425"/>
            <a:ext cx="365125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59" name="Line 167"/>
          <p:cNvSpPr>
            <a:spLocks noChangeShapeType="1"/>
          </p:cNvSpPr>
          <p:nvPr/>
        </p:nvSpPr>
        <p:spPr bwMode="auto">
          <a:xfrm flipV="1">
            <a:off x="549275" y="5981700"/>
            <a:ext cx="366713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0" name="Rectangle 168"/>
          <p:cNvSpPr>
            <a:spLocks noChangeArrowheads="1"/>
          </p:cNvSpPr>
          <p:nvPr/>
        </p:nvSpPr>
        <p:spPr bwMode="auto">
          <a:xfrm>
            <a:off x="1830388" y="2963863"/>
            <a:ext cx="639762" cy="2835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1" name="Line 169"/>
          <p:cNvSpPr>
            <a:spLocks noChangeShapeType="1"/>
          </p:cNvSpPr>
          <p:nvPr/>
        </p:nvSpPr>
        <p:spPr bwMode="auto">
          <a:xfrm flipV="1">
            <a:off x="2470150" y="2689225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2" name="Line 170"/>
          <p:cNvSpPr>
            <a:spLocks noChangeShapeType="1"/>
          </p:cNvSpPr>
          <p:nvPr/>
        </p:nvSpPr>
        <p:spPr bwMode="auto">
          <a:xfrm flipV="1">
            <a:off x="2927350" y="22336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3" name="Line 171"/>
          <p:cNvSpPr>
            <a:spLocks noChangeShapeType="1"/>
          </p:cNvSpPr>
          <p:nvPr/>
        </p:nvSpPr>
        <p:spPr bwMode="auto">
          <a:xfrm flipV="1">
            <a:off x="2287588" y="2233613"/>
            <a:ext cx="274637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4" name="Line 172"/>
          <p:cNvSpPr>
            <a:spLocks noChangeShapeType="1"/>
          </p:cNvSpPr>
          <p:nvPr/>
        </p:nvSpPr>
        <p:spPr bwMode="auto">
          <a:xfrm flipV="1">
            <a:off x="1830388" y="2689225"/>
            <a:ext cx="274637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5" name="Line 173"/>
          <p:cNvSpPr>
            <a:spLocks noChangeShapeType="1"/>
          </p:cNvSpPr>
          <p:nvPr/>
        </p:nvSpPr>
        <p:spPr bwMode="auto">
          <a:xfrm flipV="1">
            <a:off x="2744788" y="1776413"/>
            <a:ext cx="274637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6" name="Line 174"/>
          <p:cNvSpPr>
            <a:spLocks noChangeShapeType="1"/>
          </p:cNvSpPr>
          <p:nvPr/>
        </p:nvSpPr>
        <p:spPr bwMode="auto">
          <a:xfrm>
            <a:off x="2105025" y="2689225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7" name="Line 175"/>
          <p:cNvSpPr>
            <a:spLocks noChangeShapeType="1"/>
          </p:cNvSpPr>
          <p:nvPr/>
        </p:nvSpPr>
        <p:spPr bwMode="auto">
          <a:xfrm>
            <a:off x="2287588" y="25066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8" name="Line 176"/>
          <p:cNvSpPr>
            <a:spLocks noChangeShapeType="1"/>
          </p:cNvSpPr>
          <p:nvPr/>
        </p:nvSpPr>
        <p:spPr bwMode="auto">
          <a:xfrm>
            <a:off x="2562225" y="22336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69" name="Line 177"/>
          <p:cNvSpPr>
            <a:spLocks noChangeShapeType="1"/>
          </p:cNvSpPr>
          <p:nvPr/>
        </p:nvSpPr>
        <p:spPr bwMode="auto">
          <a:xfrm>
            <a:off x="549275" y="3421063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0" name="Line 178"/>
          <p:cNvSpPr>
            <a:spLocks noChangeShapeType="1"/>
          </p:cNvSpPr>
          <p:nvPr/>
        </p:nvSpPr>
        <p:spPr bwMode="auto">
          <a:xfrm>
            <a:off x="2744788" y="20494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1" name="Line 179"/>
          <p:cNvSpPr>
            <a:spLocks noChangeShapeType="1"/>
          </p:cNvSpPr>
          <p:nvPr/>
        </p:nvSpPr>
        <p:spPr bwMode="auto">
          <a:xfrm>
            <a:off x="1098550" y="2689225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2" name="Line 180"/>
          <p:cNvSpPr>
            <a:spLocks noChangeShapeType="1"/>
          </p:cNvSpPr>
          <p:nvPr/>
        </p:nvSpPr>
        <p:spPr bwMode="auto">
          <a:xfrm>
            <a:off x="823913" y="29638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3" name="Line 181"/>
          <p:cNvSpPr>
            <a:spLocks noChangeShapeType="1"/>
          </p:cNvSpPr>
          <p:nvPr/>
        </p:nvSpPr>
        <p:spPr bwMode="auto">
          <a:xfrm>
            <a:off x="915988" y="3146425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4" name="Line 182"/>
          <p:cNvSpPr>
            <a:spLocks noChangeShapeType="1"/>
          </p:cNvSpPr>
          <p:nvPr/>
        </p:nvSpPr>
        <p:spPr bwMode="auto">
          <a:xfrm>
            <a:off x="3019425" y="17764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5" name="Line 183"/>
          <p:cNvSpPr>
            <a:spLocks noChangeShapeType="1"/>
          </p:cNvSpPr>
          <p:nvPr/>
        </p:nvSpPr>
        <p:spPr bwMode="auto">
          <a:xfrm>
            <a:off x="1555750" y="22336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6" name="Line 184"/>
          <p:cNvSpPr>
            <a:spLocks noChangeShapeType="1"/>
          </p:cNvSpPr>
          <p:nvPr/>
        </p:nvSpPr>
        <p:spPr bwMode="auto">
          <a:xfrm>
            <a:off x="1281113" y="25066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7" name="Line 185"/>
          <p:cNvSpPr>
            <a:spLocks noChangeShapeType="1"/>
          </p:cNvSpPr>
          <p:nvPr/>
        </p:nvSpPr>
        <p:spPr bwMode="auto">
          <a:xfrm>
            <a:off x="2105025" y="17764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8" name="Line 186"/>
          <p:cNvSpPr>
            <a:spLocks noChangeShapeType="1"/>
          </p:cNvSpPr>
          <p:nvPr/>
        </p:nvSpPr>
        <p:spPr bwMode="auto">
          <a:xfrm>
            <a:off x="1830388" y="20494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79" name="Line 187"/>
          <p:cNvSpPr>
            <a:spLocks noChangeShapeType="1"/>
          </p:cNvSpPr>
          <p:nvPr/>
        </p:nvSpPr>
        <p:spPr bwMode="auto">
          <a:xfrm flipV="1">
            <a:off x="2470150" y="17764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0" name="Line 188"/>
          <p:cNvSpPr>
            <a:spLocks noChangeShapeType="1"/>
          </p:cNvSpPr>
          <p:nvPr/>
        </p:nvSpPr>
        <p:spPr bwMode="auto">
          <a:xfrm flipV="1">
            <a:off x="1830388" y="1776413"/>
            <a:ext cx="274637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1" name="Line 189"/>
          <p:cNvSpPr>
            <a:spLocks noChangeShapeType="1"/>
          </p:cNvSpPr>
          <p:nvPr/>
        </p:nvSpPr>
        <p:spPr bwMode="auto">
          <a:xfrm flipV="1">
            <a:off x="3384550" y="17764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2" name="Line 190"/>
          <p:cNvSpPr>
            <a:spLocks noChangeShapeType="1"/>
          </p:cNvSpPr>
          <p:nvPr/>
        </p:nvSpPr>
        <p:spPr bwMode="auto">
          <a:xfrm flipV="1">
            <a:off x="1281113" y="2233613"/>
            <a:ext cx="274637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3" name="Line 191"/>
          <p:cNvSpPr>
            <a:spLocks noChangeShapeType="1"/>
          </p:cNvSpPr>
          <p:nvPr/>
        </p:nvSpPr>
        <p:spPr bwMode="auto">
          <a:xfrm flipV="1">
            <a:off x="1463675" y="2689225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4" name="Line 192"/>
          <p:cNvSpPr>
            <a:spLocks noChangeShapeType="1"/>
          </p:cNvSpPr>
          <p:nvPr/>
        </p:nvSpPr>
        <p:spPr bwMode="auto">
          <a:xfrm flipV="1">
            <a:off x="1920875" y="22336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5" name="Line 193"/>
          <p:cNvSpPr>
            <a:spLocks noChangeShapeType="1"/>
          </p:cNvSpPr>
          <p:nvPr/>
        </p:nvSpPr>
        <p:spPr bwMode="auto">
          <a:xfrm flipV="1">
            <a:off x="823913" y="2689225"/>
            <a:ext cx="274637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6" name="Line 194"/>
          <p:cNvSpPr>
            <a:spLocks noChangeShapeType="1"/>
          </p:cNvSpPr>
          <p:nvPr/>
        </p:nvSpPr>
        <p:spPr bwMode="auto">
          <a:xfrm flipV="1">
            <a:off x="3384550" y="46101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7" name="Line 195"/>
          <p:cNvSpPr>
            <a:spLocks noChangeShapeType="1"/>
          </p:cNvSpPr>
          <p:nvPr/>
        </p:nvSpPr>
        <p:spPr bwMode="auto">
          <a:xfrm flipV="1">
            <a:off x="1920875" y="2506663"/>
            <a:ext cx="0" cy="3667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8" name="Line 196"/>
          <p:cNvSpPr>
            <a:spLocks noChangeShapeType="1"/>
          </p:cNvSpPr>
          <p:nvPr/>
        </p:nvSpPr>
        <p:spPr bwMode="auto">
          <a:xfrm flipV="1">
            <a:off x="1463675" y="2963863"/>
            <a:ext cx="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89" name="Line 197"/>
          <p:cNvSpPr>
            <a:spLocks noChangeShapeType="1"/>
          </p:cNvSpPr>
          <p:nvPr/>
        </p:nvSpPr>
        <p:spPr bwMode="auto">
          <a:xfrm>
            <a:off x="1738313" y="2689225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0" name="Line 198"/>
          <p:cNvSpPr>
            <a:spLocks noChangeShapeType="1"/>
          </p:cNvSpPr>
          <p:nvPr/>
        </p:nvSpPr>
        <p:spPr bwMode="auto">
          <a:xfrm>
            <a:off x="1555750" y="3146425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1" name="Line 199"/>
          <p:cNvSpPr>
            <a:spLocks noChangeShapeType="1"/>
          </p:cNvSpPr>
          <p:nvPr/>
        </p:nvSpPr>
        <p:spPr bwMode="auto">
          <a:xfrm>
            <a:off x="1190625" y="3421063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2" name="Line 200"/>
          <p:cNvSpPr>
            <a:spLocks noChangeShapeType="1"/>
          </p:cNvSpPr>
          <p:nvPr/>
        </p:nvSpPr>
        <p:spPr bwMode="auto">
          <a:xfrm flipV="1">
            <a:off x="1190625" y="3146425"/>
            <a:ext cx="365125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3" name="Line 201"/>
          <p:cNvSpPr>
            <a:spLocks noChangeShapeType="1"/>
          </p:cNvSpPr>
          <p:nvPr/>
        </p:nvSpPr>
        <p:spPr bwMode="auto">
          <a:xfrm flipV="1">
            <a:off x="549275" y="3146425"/>
            <a:ext cx="3667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4" name="Line 202"/>
          <p:cNvSpPr>
            <a:spLocks noChangeShapeType="1"/>
          </p:cNvSpPr>
          <p:nvPr/>
        </p:nvSpPr>
        <p:spPr bwMode="auto">
          <a:xfrm>
            <a:off x="2470150" y="2049463"/>
            <a:ext cx="0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5" name="Line 203"/>
          <p:cNvSpPr>
            <a:spLocks noChangeShapeType="1"/>
          </p:cNvSpPr>
          <p:nvPr/>
        </p:nvSpPr>
        <p:spPr bwMode="auto">
          <a:xfrm>
            <a:off x="2744788" y="1776413"/>
            <a:ext cx="0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6" name="Line 204"/>
          <p:cNvSpPr>
            <a:spLocks noChangeShapeType="1"/>
          </p:cNvSpPr>
          <p:nvPr/>
        </p:nvSpPr>
        <p:spPr bwMode="auto">
          <a:xfrm>
            <a:off x="1830388" y="20494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7" name="Line 205"/>
          <p:cNvSpPr>
            <a:spLocks noChangeShapeType="1"/>
          </p:cNvSpPr>
          <p:nvPr/>
        </p:nvSpPr>
        <p:spPr bwMode="auto">
          <a:xfrm>
            <a:off x="1281113" y="25066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8" name="Line 206"/>
          <p:cNvSpPr>
            <a:spLocks noChangeShapeType="1"/>
          </p:cNvSpPr>
          <p:nvPr/>
        </p:nvSpPr>
        <p:spPr bwMode="auto">
          <a:xfrm>
            <a:off x="823913" y="2963863"/>
            <a:ext cx="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599" name="Line 207"/>
          <p:cNvSpPr>
            <a:spLocks noChangeShapeType="1"/>
          </p:cNvSpPr>
          <p:nvPr/>
        </p:nvSpPr>
        <p:spPr bwMode="auto">
          <a:xfrm>
            <a:off x="2195513" y="2233613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0" name="Line 208"/>
          <p:cNvSpPr>
            <a:spLocks noChangeShapeType="1"/>
          </p:cNvSpPr>
          <p:nvPr/>
        </p:nvSpPr>
        <p:spPr bwMode="auto">
          <a:xfrm>
            <a:off x="3384550" y="2049463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1" name="Line 209"/>
          <p:cNvSpPr>
            <a:spLocks noChangeShapeType="1"/>
          </p:cNvSpPr>
          <p:nvPr/>
        </p:nvSpPr>
        <p:spPr bwMode="auto">
          <a:xfrm>
            <a:off x="3201988" y="2233613"/>
            <a:ext cx="0" cy="28336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2" name="Line 210"/>
          <p:cNvSpPr>
            <a:spLocks noChangeShapeType="1"/>
          </p:cNvSpPr>
          <p:nvPr/>
        </p:nvSpPr>
        <p:spPr bwMode="auto">
          <a:xfrm>
            <a:off x="2927350" y="2506663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3" name="Line 211"/>
          <p:cNvSpPr>
            <a:spLocks noChangeShapeType="1"/>
          </p:cNvSpPr>
          <p:nvPr/>
        </p:nvSpPr>
        <p:spPr bwMode="auto">
          <a:xfrm>
            <a:off x="2744788" y="2689225"/>
            <a:ext cx="0" cy="283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4" name="Line 212"/>
          <p:cNvSpPr>
            <a:spLocks noChangeShapeType="1"/>
          </p:cNvSpPr>
          <p:nvPr/>
        </p:nvSpPr>
        <p:spPr bwMode="auto">
          <a:xfrm>
            <a:off x="3659188" y="1776413"/>
            <a:ext cx="0" cy="28336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5" name="Line 213"/>
          <p:cNvSpPr>
            <a:spLocks noChangeShapeType="1"/>
          </p:cNvSpPr>
          <p:nvPr/>
        </p:nvSpPr>
        <p:spPr bwMode="auto">
          <a:xfrm flipV="1">
            <a:off x="2927350" y="50673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6" name="Line 214"/>
          <p:cNvSpPr>
            <a:spLocks noChangeShapeType="1"/>
          </p:cNvSpPr>
          <p:nvPr/>
        </p:nvSpPr>
        <p:spPr bwMode="auto">
          <a:xfrm flipV="1">
            <a:off x="2470150" y="55245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7" name="Line 215"/>
          <p:cNvSpPr>
            <a:spLocks noChangeShapeType="1"/>
          </p:cNvSpPr>
          <p:nvPr/>
        </p:nvSpPr>
        <p:spPr bwMode="auto">
          <a:xfrm>
            <a:off x="2287588" y="25066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8" name="Line 216"/>
          <p:cNvSpPr>
            <a:spLocks noChangeShapeType="1"/>
          </p:cNvSpPr>
          <p:nvPr/>
        </p:nvSpPr>
        <p:spPr bwMode="auto">
          <a:xfrm>
            <a:off x="2744788" y="20494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09" name="Line 217"/>
          <p:cNvSpPr>
            <a:spLocks noChangeShapeType="1"/>
          </p:cNvSpPr>
          <p:nvPr/>
        </p:nvSpPr>
        <p:spPr bwMode="auto">
          <a:xfrm flipH="1">
            <a:off x="1555750" y="5524500"/>
            <a:ext cx="18256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0" name="Line 218"/>
          <p:cNvSpPr>
            <a:spLocks noChangeShapeType="1"/>
          </p:cNvSpPr>
          <p:nvPr/>
        </p:nvSpPr>
        <p:spPr bwMode="auto">
          <a:xfrm>
            <a:off x="2744788" y="1592263"/>
            <a:ext cx="6397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1" name="Line 219"/>
          <p:cNvSpPr>
            <a:spLocks noChangeShapeType="1"/>
          </p:cNvSpPr>
          <p:nvPr/>
        </p:nvSpPr>
        <p:spPr bwMode="auto">
          <a:xfrm>
            <a:off x="3019425" y="1319213"/>
            <a:ext cx="639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2" name="Line 220"/>
          <p:cNvSpPr>
            <a:spLocks noChangeShapeType="1"/>
          </p:cNvSpPr>
          <p:nvPr/>
        </p:nvSpPr>
        <p:spPr bwMode="auto">
          <a:xfrm flipV="1">
            <a:off x="2744788" y="1319213"/>
            <a:ext cx="274637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3" name="Line 221"/>
          <p:cNvSpPr>
            <a:spLocks noChangeShapeType="1"/>
          </p:cNvSpPr>
          <p:nvPr/>
        </p:nvSpPr>
        <p:spPr bwMode="auto">
          <a:xfrm flipV="1">
            <a:off x="3384550" y="13192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4" name="Line 222"/>
          <p:cNvSpPr>
            <a:spLocks noChangeShapeType="1"/>
          </p:cNvSpPr>
          <p:nvPr/>
        </p:nvSpPr>
        <p:spPr bwMode="auto">
          <a:xfrm>
            <a:off x="2744788" y="15922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5" name="Line 223"/>
          <p:cNvSpPr>
            <a:spLocks noChangeShapeType="1"/>
          </p:cNvSpPr>
          <p:nvPr/>
        </p:nvSpPr>
        <p:spPr bwMode="auto">
          <a:xfrm>
            <a:off x="3384550" y="1592263"/>
            <a:ext cx="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6" name="Line 224"/>
          <p:cNvSpPr>
            <a:spLocks noChangeShapeType="1"/>
          </p:cNvSpPr>
          <p:nvPr/>
        </p:nvSpPr>
        <p:spPr bwMode="auto">
          <a:xfrm>
            <a:off x="3659188" y="1319213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7" name="Line 225"/>
          <p:cNvSpPr>
            <a:spLocks noChangeShapeType="1"/>
          </p:cNvSpPr>
          <p:nvPr/>
        </p:nvSpPr>
        <p:spPr bwMode="auto">
          <a:xfrm>
            <a:off x="549275" y="3970338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8" name="Line 226"/>
          <p:cNvSpPr>
            <a:spLocks noChangeShapeType="1"/>
          </p:cNvSpPr>
          <p:nvPr/>
        </p:nvSpPr>
        <p:spPr bwMode="auto">
          <a:xfrm>
            <a:off x="549275" y="4792663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19" name="Line 227"/>
          <p:cNvSpPr>
            <a:spLocks noChangeShapeType="1"/>
          </p:cNvSpPr>
          <p:nvPr/>
        </p:nvSpPr>
        <p:spPr bwMode="auto">
          <a:xfrm>
            <a:off x="549275" y="5524500"/>
            <a:ext cx="6413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0" name="Line 228"/>
          <p:cNvSpPr>
            <a:spLocks noChangeShapeType="1"/>
          </p:cNvSpPr>
          <p:nvPr/>
        </p:nvSpPr>
        <p:spPr bwMode="auto">
          <a:xfrm flipV="1">
            <a:off x="549275" y="5249863"/>
            <a:ext cx="366713" cy="274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1" name="Line 229"/>
          <p:cNvSpPr>
            <a:spLocks noChangeShapeType="1"/>
          </p:cNvSpPr>
          <p:nvPr/>
        </p:nvSpPr>
        <p:spPr bwMode="auto">
          <a:xfrm flipV="1">
            <a:off x="549275" y="4519613"/>
            <a:ext cx="366713" cy="273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2" name="Line 230"/>
          <p:cNvSpPr>
            <a:spLocks noChangeShapeType="1"/>
          </p:cNvSpPr>
          <p:nvPr/>
        </p:nvSpPr>
        <p:spPr bwMode="auto">
          <a:xfrm flipV="1">
            <a:off x="549275" y="3695700"/>
            <a:ext cx="366713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3" name="Line 231"/>
          <p:cNvSpPr>
            <a:spLocks noChangeShapeType="1"/>
          </p:cNvSpPr>
          <p:nvPr/>
        </p:nvSpPr>
        <p:spPr bwMode="auto">
          <a:xfrm>
            <a:off x="915988" y="3695700"/>
            <a:ext cx="2746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4" name="Line 232"/>
          <p:cNvSpPr>
            <a:spLocks noChangeShapeType="1"/>
          </p:cNvSpPr>
          <p:nvPr/>
        </p:nvSpPr>
        <p:spPr bwMode="auto">
          <a:xfrm>
            <a:off x="915988" y="5249863"/>
            <a:ext cx="2746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5" name="Line 233"/>
          <p:cNvSpPr>
            <a:spLocks noChangeShapeType="1"/>
          </p:cNvSpPr>
          <p:nvPr/>
        </p:nvSpPr>
        <p:spPr bwMode="auto">
          <a:xfrm>
            <a:off x="915988" y="4519613"/>
            <a:ext cx="2746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6" name="Line 234"/>
          <p:cNvSpPr>
            <a:spLocks noChangeShapeType="1"/>
          </p:cNvSpPr>
          <p:nvPr/>
        </p:nvSpPr>
        <p:spPr bwMode="auto">
          <a:xfrm flipV="1">
            <a:off x="2470150" y="50673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7" name="Line 235"/>
          <p:cNvSpPr>
            <a:spLocks noChangeShapeType="1"/>
          </p:cNvSpPr>
          <p:nvPr/>
        </p:nvSpPr>
        <p:spPr bwMode="auto">
          <a:xfrm flipV="1">
            <a:off x="2470150" y="45196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8" name="Line 236"/>
          <p:cNvSpPr>
            <a:spLocks noChangeShapeType="1"/>
          </p:cNvSpPr>
          <p:nvPr/>
        </p:nvSpPr>
        <p:spPr bwMode="auto">
          <a:xfrm flipV="1">
            <a:off x="2470150" y="3970338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29" name="Line 237"/>
          <p:cNvSpPr>
            <a:spLocks noChangeShapeType="1"/>
          </p:cNvSpPr>
          <p:nvPr/>
        </p:nvSpPr>
        <p:spPr bwMode="auto">
          <a:xfrm flipV="1">
            <a:off x="2470150" y="3513138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0" name="Line 238"/>
          <p:cNvSpPr>
            <a:spLocks noChangeShapeType="1"/>
          </p:cNvSpPr>
          <p:nvPr/>
        </p:nvSpPr>
        <p:spPr bwMode="auto">
          <a:xfrm flipV="1">
            <a:off x="2470150" y="3055938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1" name="Line 239"/>
          <p:cNvSpPr>
            <a:spLocks noChangeShapeType="1"/>
          </p:cNvSpPr>
          <p:nvPr/>
        </p:nvSpPr>
        <p:spPr bwMode="auto">
          <a:xfrm flipV="1">
            <a:off x="2927350" y="4427538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2" name="Line 240"/>
          <p:cNvSpPr>
            <a:spLocks noChangeShapeType="1"/>
          </p:cNvSpPr>
          <p:nvPr/>
        </p:nvSpPr>
        <p:spPr bwMode="auto">
          <a:xfrm flipV="1">
            <a:off x="2927350" y="3878263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3" name="Line 241"/>
          <p:cNvSpPr>
            <a:spLocks noChangeShapeType="1"/>
          </p:cNvSpPr>
          <p:nvPr/>
        </p:nvSpPr>
        <p:spPr bwMode="auto">
          <a:xfrm flipV="1">
            <a:off x="2927350" y="3328988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4" name="Line 242"/>
          <p:cNvSpPr>
            <a:spLocks noChangeShapeType="1"/>
          </p:cNvSpPr>
          <p:nvPr/>
        </p:nvSpPr>
        <p:spPr bwMode="auto">
          <a:xfrm flipV="1">
            <a:off x="2927350" y="27813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5" name="Line 243"/>
          <p:cNvSpPr>
            <a:spLocks noChangeShapeType="1"/>
          </p:cNvSpPr>
          <p:nvPr/>
        </p:nvSpPr>
        <p:spPr bwMode="auto">
          <a:xfrm flipV="1">
            <a:off x="3384550" y="2233613"/>
            <a:ext cx="274638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6" name="Line 244"/>
          <p:cNvSpPr>
            <a:spLocks noChangeShapeType="1"/>
          </p:cNvSpPr>
          <p:nvPr/>
        </p:nvSpPr>
        <p:spPr bwMode="auto">
          <a:xfrm flipV="1">
            <a:off x="3384550" y="3328988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7" name="Line 245"/>
          <p:cNvSpPr>
            <a:spLocks noChangeShapeType="1"/>
          </p:cNvSpPr>
          <p:nvPr/>
        </p:nvSpPr>
        <p:spPr bwMode="auto">
          <a:xfrm flipV="1">
            <a:off x="3384550" y="2781300"/>
            <a:ext cx="274638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8" name="Line 246"/>
          <p:cNvSpPr>
            <a:spLocks noChangeShapeType="1"/>
          </p:cNvSpPr>
          <p:nvPr/>
        </p:nvSpPr>
        <p:spPr bwMode="auto">
          <a:xfrm flipV="1">
            <a:off x="3384550" y="3878263"/>
            <a:ext cx="274638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39" name="Line 247"/>
          <p:cNvSpPr>
            <a:spLocks noChangeShapeType="1"/>
          </p:cNvSpPr>
          <p:nvPr/>
        </p:nvSpPr>
        <p:spPr bwMode="auto">
          <a:xfrm flipH="1">
            <a:off x="2744788" y="5341938"/>
            <a:ext cx="1825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0" name="Line 248"/>
          <p:cNvSpPr>
            <a:spLocks noChangeShapeType="1"/>
          </p:cNvSpPr>
          <p:nvPr/>
        </p:nvSpPr>
        <p:spPr bwMode="auto">
          <a:xfrm flipH="1">
            <a:off x="2927350" y="50673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1" name="Line 249"/>
          <p:cNvSpPr>
            <a:spLocks noChangeShapeType="1"/>
          </p:cNvSpPr>
          <p:nvPr/>
        </p:nvSpPr>
        <p:spPr bwMode="auto">
          <a:xfrm flipH="1">
            <a:off x="2927350" y="442753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2" name="Line 250"/>
          <p:cNvSpPr>
            <a:spLocks noChangeShapeType="1"/>
          </p:cNvSpPr>
          <p:nvPr/>
        </p:nvSpPr>
        <p:spPr bwMode="auto">
          <a:xfrm flipH="1">
            <a:off x="3384550" y="46101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3" name="Line 251"/>
          <p:cNvSpPr>
            <a:spLocks noChangeShapeType="1"/>
          </p:cNvSpPr>
          <p:nvPr/>
        </p:nvSpPr>
        <p:spPr bwMode="auto">
          <a:xfrm flipH="1">
            <a:off x="3384550" y="3878263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4" name="Line 252"/>
          <p:cNvSpPr>
            <a:spLocks noChangeShapeType="1"/>
          </p:cNvSpPr>
          <p:nvPr/>
        </p:nvSpPr>
        <p:spPr bwMode="auto">
          <a:xfrm flipH="1">
            <a:off x="3384550" y="332898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5" name="Line 253"/>
          <p:cNvSpPr>
            <a:spLocks noChangeShapeType="1"/>
          </p:cNvSpPr>
          <p:nvPr/>
        </p:nvSpPr>
        <p:spPr bwMode="auto">
          <a:xfrm flipH="1">
            <a:off x="3384550" y="27813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6" name="Line 254"/>
          <p:cNvSpPr>
            <a:spLocks noChangeShapeType="1"/>
          </p:cNvSpPr>
          <p:nvPr/>
        </p:nvSpPr>
        <p:spPr bwMode="auto">
          <a:xfrm flipH="1">
            <a:off x="3384550" y="2233613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7" name="Line 255"/>
          <p:cNvSpPr>
            <a:spLocks noChangeShapeType="1"/>
          </p:cNvSpPr>
          <p:nvPr/>
        </p:nvSpPr>
        <p:spPr bwMode="auto">
          <a:xfrm flipH="1">
            <a:off x="2927350" y="3878263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8" name="Line 256"/>
          <p:cNvSpPr>
            <a:spLocks noChangeShapeType="1"/>
          </p:cNvSpPr>
          <p:nvPr/>
        </p:nvSpPr>
        <p:spPr bwMode="auto">
          <a:xfrm flipH="1">
            <a:off x="2927350" y="332898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49" name="Line 257"/>
          <p:cNvSpPr>
            <a:spLocks noChangeShapeType="1"/>
          </p:cNvSpPr>
          <p:nvPr/>
        </p:nvSpPr>
        <p:spPr bwMode="auto">
          <a:xfrm flipH="1">
            <a:off x="2927350" y="27813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0" name="Line 258"/>
          <p:cNvSpPr>
            <a:spLocks noChangeShapeType="1"/>
          </p:cNvSpPr>
          <p:nvPr/>
        </p:nvSpPr>
        <p:spPr bwMode="auto">
          <a:xfrm flipH="1">
            <a:off x="2470150" y="55245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1" name="Line 259"/>
          <p:cNvSpPr>
            <a:spLocks noChangeShapeType="1"/>
          </p:cNvSpPr>
          <p:nvPr/>
        </p:nvSpPr>
        <p:spPr bwMode="auto">
          <a:xfrm flipH="1">
            <a:off x="2470150" y="305593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2" name="Line 260"/>
          <p:cNvSpPr>
            <a:spLocks noChangeShapeType="1"/>
          </p:cNvSpPr>
          <p:nvPr/>
        </p:nvSpPr>
        <p:spPr bwMode="auto">
          <a:xfrm flipH="1">
            <a:off x="2470150" y="351313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3" name="Line 261"/>
          <p:cNvSpPr>
            <a:spLocks noChangeShapeType="1"/>
          </p:cNvSpPr>
          <p:nvPr/>
        </p:nvSpPr>
        <p:spPr bwMode="auto">
          <a:xfrm flipH="1">
            <a:off x="2470150" y="3970338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4" name="Line 262"/>
          <p:cNvSpPr>
            <a:spLocks noChangeShapeType="1"/>
          </p:cNvSpPr>
          <p:nvPr/>
        </p:nvSpPr>
        <p:spPr bwMode="auto">
          <a:xfrm flipH="1">
            <a:off x="2470150" y="4519613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5" name="Line 263"/>
          <p:cNvSpPr>
            <a:spLocks noChangeShapeType="1"/>
          </p:cNvSpPr>
          <p:nvPr/>
        </p:nvSpPr>
        <p:spPr bwMode="auto">
          <a:xfrm flipH="1">
            <a:off x="2470150" y="5067300"/>
            <a:ext cx="2746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6" name="Line 264"/>
          <p:cNvSpPr>
            <a:spLocks noChangeShapeType="1"/>
          </p:cNvSpPr>
          <p:nvPr/>
        </p:nvSpPr>
        <p:spPr bwMode="auto">
          <a:xfrm>
            <a:off x="915988" y="3421063"/>
            <a:ext cx="0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7" name="Line 265"/>
          <p:cNvSpPr>
            <a:spLocks noChangeShapeType="1"/>
          </p:cNvSpPr>
          <p:nvPr/>
        </p:nvSpPr>
        <p:spPr bwMode="auto">
          <a:xfrm>
            <a:off x="915988" y="3970338"/>
            <a:ext cx="0" cy="549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8" name="Line 266"/>
          <p:cNvSpPr>
            <a:spLocks noChangeShapeType="1"/>
          </p:cNvSpPr>
          <p:nvPr/>
        </p:nvSpPr>
        <p:spPr bwMode="auto">
          <a:xfrm>
            <a:off x="915988" y="4792663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59" name="Line 267"/>
          <p:cNvSpPr>
            <a:spLocks noChangeShapeType="1"/>
          </p:cNvSpPr>
          <p:nvPr/>
        </p:nvSpPr>
        <p:spPr bwMode="auto">
          <a:xfrm>
            <a:off x="915988" y="5524500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60" name="Line 268"/>
          <p:cNvSpPr>
            <a:spLocks noChangeShapeType="1"/>
          </p:cNvSpPr>
          <p:nvPr/>
        </p:nvSpPr>
        <p:spPr bwMode="auto">
          <a:xfrm>
            <a:off x="915988" y="5981700"/>
            <a:ext cx="2746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61" name="Oval 269"/>
          <p:cNvSpPr>
            <a:spLocks noChangeArrowheads="1"/>
          </p:cNvSpPr>
          <p:nvPr/>
        </p:nvSpPr>
        <p:spPr bwMode="auto">
          <a:xfrm>
            <a:off x="1006475" y="3238500"/>
            <a:ext cx="92075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2" name="Oval 270"/>
          <p:cNvSpPr>
            <a:spLocks noChangeArrowheads="1"/>
          </p:cNvSpPr>
          <p:nvPr/>
        </p:nvSpPr>
        <p:spPr bwMode="auto">
          <a:xfrm>
            <a:off x="1190625" y="27813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3" name="Oval 271"/>
          <p:cNvSpPr>
            <a:spLocks noChangeArrowheads="1"/>
          </p:cNvSpPr>
          <p:nvPr/>
        </p:nvSpPr>
        <p:spPr bwMode="auto">
          <a:xfrm>
            <a:off x="2195513" y="2781300"/>
            <a:ext cx="92075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4" name="Oval 272"/>
          <p:cNvSpPr>
            <a:spLocks noChangeArrowheads="1"/>
          </p:cNvSpPr>
          <p:nvPr/>
        </p:nvSpPr>
        <p:spPr bwMode="auto">
          <a:xfrm>
            <a:off x="2652713" y="2324100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5" name="Oval 273"/>
          <p:cNvSpPr>
            <a:spLocks noChangeArrowheads="1"/>
          </p:cNvSpPr>
          <p:nvPr/>
        </p:nvSpPr>
        <p:spPr bwMode="auto">
          <a:xfrm>
            <a:off x="1738313" y="2324100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6" name="Oval 274"/>
          <p:cNvSpPr>
            <a:spLocks noChangeArrowheads="1"/>
          </p:cNvSpPr>
          <p:nvPr/>
        </p:nvSpPr>
        <p:spPr bwMode="auto">
          <a:xfrm>
            <a:off x="3109913" y="1866900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7" name="Oval 275"/>
          <p:cNvSpPr>
            <a:spLocks noChangeArrowheads="1"/>
          </p:cNvSpPr>
          <p:nvPr/>
        </p:nvSpPr>
        <p:spPr bwMode="auto">
          <a:xfrm>
            <a:off x="2287588" y="1866900"/>
            <a:ext cx="90487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8" name="Oval 276"/>
          <p:cNvSpPr>
            <a:spLocks noChangeArrowheads="1"/>
          </p:cNvSpPr>
          <p:nvPr/>
        </p:nvSpPr>
        <p:spPr bwMode="auto">
          <a:xfrm>
            <a:off x="3109913" y="1409700"/>
            <a:ext cx="92075" cy="920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69" name="Line 277"/>
          <p:cNvSpPr>
            <a:spLocks noChangeShapeType="1"/>
          </p:cNvSpPr>
          <p:nvPr/>
        </p:nvSpPr>
        <p:spPr bwMode="auto">
          <a:xfrm flipV="1">
            <a:off x="1006475" y="2781300"/>
            <a:ext cx="274638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0" name="Line 278"/>
          <p:cNvSpPr>
            <a:spLocks noChangeShapeType="1"/>
          </p:cNvSpPr>
          <p:nvPr/>
        </p:nvSpPr>
        <p:spPr bwMode="auto">
          <a:xfrm flipV="1">
            <a:off x="1098550" y="2871788"/>
            <a:ext cx="1096963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1" name="Line 279"/>
          <p:cNvSpPr>
            <a:spLocks noChangeShapeType="1"/>
          </p:cNvSpPr>
          <p:nvPr/>
        </p:nvSpPr>
        <p:spPr bwMode="auto">
          <a:xfrm flipV="1">
            <a:off x="2195513" y="2416175"/>
            <a:ext cx="45720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2" name="Line 280"/>
          <p:cNvSpPr>
            <a:spLocks noChangeShapeType="1"/>
          </p:cNvSpPr>
          <p:nvPr/>
        </p:nvSpPr>
        <p:spPr bwMode="auto">
          <a:xfrm flipV="1">
            <a:off x="2744788" y="1958975"/>
            <a:ext cx="365125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3" name="Line 281"/>
          <p:cNvSpPr>
            <a:spLocks noChangeShapeType="1"/>
          </p:cNvSpPr>
          <p:nvPr/>
        </p:nvSpPr>
        <p:spPr bwMode="auto">
          <a:xfrm flipV="1">
            <a:off x="3109913" y="1409700"/>
            <a:ext cx="92075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4" name="Line 282"/>
          <p:cNvSpPr>
            <a:spLocks noChangeShapeType="1"/>
          </p:cNvSpPr>
          <p:nvPr/>
        </p:nvSpPr>
        <p:spPr bwMode="auto">
          <a:xfrm flipH="1">
            <a:off x="2287588" y="1501775"/>
            <a:ext cx="822325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5" name="Line 283"/>
          <p:cNvSpPr>
            <a:spLocks noChangeShapeType="1"/>
          </p:cNvSpPr>
          <p:nvPr/>
        </p:nvSpPr>
        <p:spPr bwMode="auto">
          <a:xfrm flipH="1">
            <a:off x="1738313" y="1866900"/>
            <a:ext cx="549275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6" name="Line 284"/>
          <p:cNvSpPr>
            <a:spLocks noChangeShapeType="1"/>
          </p:cNvSpPr>
          <p:nvPr/>
        </p:nvSpPr>
        <p:spPr bwMode="auto">
          <a:xfrm flipH="1">
            <a:off x="1190625" y="2324100"/>
            <a:ext cx="547688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7" name="Line 285"/>
          <p:cNvSpPr>
            <a:spLocks noChangeShapeType="1"/>
          </p:cNvSpPr>
          <p:nvPr/>
        </p:nvSpPr>
        <p:spPr bwMode="auto">
          <a:xfrm flipV="1">
            <a:off x="1373188" y="5799138"/>
            <a:ext cx="731837" cy="274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8" name="Line 286"/>
          <p:cNvSpPr>
            <a:spLocks noChangeShapeType="1"/>
          </p:cNvSpPr>
          <p:nvPr/>
        </p:nvSpPr>
        <p:spPr bwMode="auto">
          <a:xfrm>
            <a:off x="1738313" y="5341938"/>
            <a:ext cx="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679" name="AutoShape 287"/>
          <p:cNvSpPr>
            <a:spLocks noChangeArrowheads="1"/>
          </p:cNvSpPr>
          <p:nvPr/>
        </p:nvSpPr>
        <p:spPr bwMode="auto">
          <a:xfrm rot="3426660">
            <a:off x="2699544" y="907256"/>
            <a:ext cx="822325" cy="1096963"/>
          </a:xfrm>
          <a:prstGeom prst="curvedDownArrow">
            <a:avLst>
              <a:gd name="adj1" fmla="val 28231"/>
              <a:gd name="adj2" fmla="val 48231"/>
              <a:gd name="adj3" fmla="val 4446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80" name="AutoShape 288"/>
          <p:cNvSpPr>
            <a:spLocks noChangeArrowheads="1"/>
          </p:cNvSpPr>
          <p:nvPr/>
        </p:nvSpPr>
        <p:spPr bwMode="auto">
          <a:xfrm rot="-12638134">
            <a:off x="366713" y="2416175"/>
            <a:ext cx="1281112" cy="822325"/>
          </a:xfrm>
          <a:prstGeom prst="curvedLeftArrow">
            <a:avLst>
              <a:gd name="adj1" fmla="val 20000"/>
              <a:gd name="adj2" fmla="val 40000"/>
              <a:gd name="adj3" fmla="val 5193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9681" name="Rectangle 289"/>
          <p:cNvSpPr>
            <a:spLocks noChangeArrowheads="1"/>
          </p:cNvSpPr>
          <p:nvPr/>
        </p:nvSpPr>
        <p:spPr bwMode="auto">
          <a:xfrm>
            <a:off x="6443663" y="2133600"/>
            <a:ext cx="180022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900" b="1">
                <a:latin typeface="Times New Roman" panose="02020603050405020304" pitchFamily="18" charset="0"/>
              </a:rPr>
              <a:t>Použití</a:t>
            </a:r>
          </a:p>
        </p:txBody>
      </p:sp>
      <p:sp>
        <p:nvSpPr>
          <p:cNvPr id="59682" name="Rectangle 290"/>
          <p:cNvSpPr>
            <a:spLocks noChangeArrowheads="1"/>
          </p:cNvSpPr>
          <p:nvPr/>
        </p:nvSpPr>
        <p:spPr bwMode="auto">
          <a:xfrm>
            <a:off x="4211638" y="2133600"/>
            <a:ext cx="11525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Výhody</a:t>
            </a:r>
          </a:p>
        </p:txBody>
      </p:sp>
      <p:sp>
        <p:nvSpPr>
          <p:cNvPr id="59683" name="Rectangle 291"/>
          <p:cNvSpPr>
            <a:spLocks noChangeArrowheads="1"/>
          </p:cNvSpPr>
          <p:nvPr/>
        </p:nvSpPr>
        <p:spPr bwMode="auto">
          <a:xfrm>
            <a:off x="5435600" y="2133600"/>
            <a:ext cx="9366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000" b="1">
                <a:latin typeface="Times New Roman" panose="02020603050405020304" pitchFamily="18" charset="0"/>
              </a:rPr>
              <a:t>Nevýhody</a:t>
            </a:r>
          </a:p>
        </p:txBody>
      </p:sp>
      <p:sp>
        <p:nvSpPr>
          <p:cNvPr id="59684" name="Rectangle 292"/>
          <p:cNvSpPr>
            <a:spLocks noChangeArrowheads="1"/>
          </p:cNvSpPr>
          <p:nvPr/>
        </p:nvSpPr>
        <p:spPr bwMode="auto">
          <a:xfrm>
            <a:off x="4211638" y="2420938"/>
            <a:ext cx="1152525" cy="208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Vysoké využití ploch i prostor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automatizace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Vysoký stupeň ochrany zboží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Lze uplatnit FIFO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Možnost uplatnění ergonomických požadavků na obsluhu</a:t>
            </a:r>
          </a:p>
        </p:txBody>
      </p:sp>
      <p:sp>
        <p:nvSpPr>
          <p:cNvPr id="59685" name="Rectangle 293"/>
          <p:cNvSpPr>
            <a:spLocks noChangeArrowheads="1"/>
          </p:cNvSpPr>
          <p:nvPr/>
        </p:nvSpPr>
        <p:spPr bwMode="auto">
          <a:xfrm>
            <a:off x="5435600" y="2420938"/>
            <a:ext cx="936625" cy="1739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900" b="1">
                <a:latin typeface="Times New Roman" panose="02020603050405020304" pitchFamily="18" charset="0"/>
              </a:rPr>
              <a:t>Obrátkovost je vysoká jen při standardních požadavcích</a:t>
            </a:r>
            <a:endParaRPr lang="cs-CZ" altLang="cs-CZ" sz="900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r>
              <a:rPr lang="cs-CZ" altLang="cs-CZ" sz="900" b="1">
                <a:latin typeface="Times New Roman" panose="02020603050405020304" pitchFamily="18" charset="0"/>
              </a:rPr>
              <a:t>Vhodné pro kompletaci </a:t>
            </a:r>
            <a:endParaRPr lang="cs-CZ" altLang="cs-CZ" sz="900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endParaRPr lang="cs-CZ" altLang="cs-CZ" sz="900" b="1">
              <a:latin typeface="Times New Roman" panose="02020603050405020304" pitchFamily="18" charset="0"/>
            </a:endParaRPr>
          </a:p>
          <a:p>
            <a:r>
              <a:rPr lang="cs-CZ" altLang="cs-CZ" sz="900" b="1">
                <a:latin typeface="Times New Roman" panose="02020603050405020304" pitchFamily="18" charset="0"/>
              </a:rPr>
              <a:t>Velmi vysoké pořizovací náklady</a:t>
            </a:r>
          </a:p>
        </p:txBody>
      </p:sp>
      <p:sp>
        <p:nvSpPr>
          <p:cNvPr id="59686" name="Rectangle 294"/>
          <p:cNvSpPr>
            <a:spLocks noChangeArrowheads="1"/>
          </p:cNvSpPr>
          <p:nvPr/>
        </p:nvSpPr>
        <p:spPr bwMode="auto">
          <a:xfrm>
            <a:off x="6443663" y="2422525"/>
            <a:ext cx="1819275" cy="208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b="1">
                <a:latin typeface="Times New Roman" panose="02020603050405020304" pitchFamily="18" charset="0"/>
              </a:rPr>
              <a:t>Pro skladování středně rozsáhlého sortimentu výrobků v malých až středních množstvích  s nižší obrátkovostí, pro zboží menších rozměrů. 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Vhodné pro drobný sortiment uložený v krabicích, boty, konfekce …</a:t>
            </a:r>
            <a:endParaRPr lang="cs-CZ" altLang="cs-CZ" sz="1000">
              <a:latin typeface="Times New Roman" panose="02020603050405020304" pitchFamily="18" charset="0"/>
            </a:endParaRPr>
          </a:p>
          <a:p>
            <a:r>
              <a:rPr lang="cs-CZ" altLang="cs-CZ" sz="1000" b="1">
                <a:latin typeface="Times New Roman" panose="02020603050405020304" pitchFamily="18" charset="0"/>
              </a:rPr>
              <a:t>Ve výrobním procesu se uplatňují jako podavače polotovarů u lisů, dílů u montážních linek apod.</a:t>
            </a:r>
          </a:p>
        </p:txBody>
      </p:sp>
      <p:sp>
        <p:nvSpPr>
          <p:cNvPr id="139" name="Tlačítko akce: Dopředu nebo Další 138">
            <a:hlinkClick r:id="rId2" highlightClick="1"/>
          </p:cNvPr>
          <p:cNvSpPr/>
          <p:nvPr/>
        </p:nvSpPr>
        <p:spPr>
          <a:xfrm>
            <a:off x="5616042" y="5204619"/>
            <a:ext cx="936104" cy="6544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0" name="Text Box 18"/>
          <p:cNvSpPr txBox="1">
            <a:spLocks noChangeArrowheads="1"/>
          </p:cNvSpPr>
          <p:nvPr/>
        </p:nvSpPr>
        <p:spPr bwMode="auto">
          <a:xfrm>
            <a:off x="2351410" y="215676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Typy skladů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674240" y="210184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38" name="object 2"/>
          <p:cNvSpPr txBox="1"/>
          <p:nvPr/>
        </p:nvSpPr>
        <p:spPr>
          <a:xfrm>
            <a:off x="536244" y="1066800"/>
            <a:ext cx="8379156" cy="44691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2880"/>
              </a:lnSpc>
              <a:spcBef>
                <a:spcPts val="175"/>
              </a:spcBef>
            </a:pPr>
            <a:r>
              <a:rPr sz="2000" u="sng" spc="-1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Cíl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Uspokojování požadavků </a:t>
            </a:r>
            <a:r>
              <a:rPr sz="2000" spc="-15" dirty="0" err="1">
                <a:latin typeface="Times New Roman"/>
                <a:cs typeface="Times New Roman"/>
              </a:rPr>
              <a:t>na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 err="1" smtClean="0">
                <a:latin typeface="Times New Roman"/>
                <a:cs typeface="Times New Roman"/>
              </a:rPr>
              <a:t>obsluhu</a:t>
            </a:r>
            <a:r>
              <a:rPr lang="cs-CZ" sz="2000" spc="-15" dirty="0" smtClean="0">
                <a:latin typeface="Times New Roman"/>
                <a:cs typeface="Times New Roman"/>
              </a:rPr>
              <a:t>. </a:t>
            </a:r>
            <a:r>
              <a:rPr sz="2000" spc="-10" dirty="0" err="1" smtClean="0">
                <a:latin typeface="Times New Roman"/>
                <a:cs typeface="Times New Roman"/>
              </a:rPr>
              <a:t>Obslužný</a:t>
            </a:r>
            <a:r>
              <a:rPr sz="2000" spc="-10" dirty="0" smtClean="0">
                <a:latin typeface="Times New Roman"/>
                <a:cs typeface="Times New Roman"/>
              </a:rPr>
              <a:t> </a:t>
            </a:r>
            <a:r>
              <a:rPr sz="2000" spc="-15" dirty="0" err="1" smtClean="0">
                <a:latin typeface="Times New Roman"/>
                <a:cs typeface="Times New Roman"/>
              </a:rPr>
              <a:t>systém</a:t>
            </a:r>
            <a:r>
              <a:rPr sz="2000" spc="-5" dirty="0" smtClean="0">
                <a:latin typeface="Times New Roman"/>
                <a:cs typeface="Times New Roman"/>
              </a:rPr>
              <a:t>!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9" name="object 5"/>
          <p:cNvSpPr txBox="1"/>
          <p:nvPr/>
        </p:nvSpPr>
        <p:spPr>
          <a:xfrm>
            <a:off x="3417950" y="2194434"/>
            <a:ext cx="124841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2250">
              <a:lnSpc>
                <a:spcPct val="100000"/>
              </a:lnSpc>
              <a:spcBef>
                <a:spcPts val="105"/>
              </a:spcBef>
            </a:pPr>
            <a:r>
              <a:rPr sz="1600" spc="-30" dirty="0">
                <a:latin typeface="Times New Roman"/>
                <a:cs typeface="Times New Roman"/>
              </a:rPr>
              <a:t>FRONTA  </a:t>
            </a:r>
            <a:r>
              <a:rPr sz="1600" spc="-5" dirty="0">
                <a:latin typeface="Times New Roman"/>
                <a:cs typeface="Times New Roman"/>
              </a:rPr>
              <a:t>PO</a:t>
            </a:r>
            <a:r>
              <a:rPr sz="1600" spc="-25" dirty="0">
                <a:latin typeface="Times New Roman"/>
                <a:cs typeface="Times New Roman"/>
              </a:rPr>
              <a:t>Ž</a:t>
            </a:r>
            <a:r>
              <a:rPr sz="1600" spc="-30" dirty="0">
                <a:latin typeface="Times New Roman"/>
                <a:cs typeface="Times New Roman"/>
              </a:rPr>
              <a:t>A</a:t>
            </a:r>
            <a:r>
              <a:rPr sz="1600" spc="-5" dirty="0">
                <a:latin typeface="Times New Roman"/>
                <a:cs typeface="Times New Roman"/>
              </a:rPr>
              <a:t>D</a:t>
            </a:r>
            <a:r>
              <a:rPr sz="1600" spc="-245" dirty="0">
                <a:latin typeface="Times New Roman"/>
                <a:cs typeface="Times New Roman"/>
              </a:rPr>
              <a:t>A</a:t>
            </a:r>
            <a:r>
              <a:rPr sz="1600" spc="-5" dirty="0">
                <a:latin typeface="Times New Roman"/>
                <a:cs typeface="Times New Roman"/>
              </a:rPr>
              <a:t>V</a:t>
            </a:r>
            <a:r>
              <a:rPr sz="1600" spc="-30" dirty="0">
                <a:latin typeface="Times New Roman"/>
                <a:cs typeface="Times New Roman"/>
              </a:rPr>
              <a:t>K</a:t>
            </a:r>
            <a:r>
              <a:rPr sz="1600" spc="5" dirty="0">
                <a:latin typeface="Times New Roman"/>
                <a:cs typeface="Times New Roman"/>
              </a:rPr>
              <a:t>Ů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6"/>
          <p:cNvSpPr txBox="1"/>
          <p:nvPr/>
        </p:nvSpPr>
        <p:spPr>
          <a:xfrm>
            <a:off x="5328157" y="2199260"/>
            <a:ext cx="11023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3840" marR="5080" indent="-231775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latin typeface="Times New Roman"/>
                <a:cs typeface="Times New Roman"/>
              </a:rPr>
              <a:t>O</a:t>
            </a:r>
            <a:r>
              <a:rPr sz="1600" spc="10" dirty="0">
                <a:latin typeface="Times New Roman"/>
                <a:cs typeface="Times New Roman"/>
              </a:rPr>
              <a:t>B</a:t>
            </a:r>
            <a:r>
              <a:rPr sz="1600" spc="-10" dirty="0">
                <a:latin typeface="Times New Roman"/>
                <a:cs typeface="Times New Roman"/>
              </a:rPr>
              <a:t>S</a:t>
            </a:r>
            <a:r>
              <a:rPr sz="1600" spc="-50" dirty="0">
                <a:latin typeface="Times New Roman"/>
                <a:cs typeface="Times New Roman"/>
              </a:rPr>
              <a:t>L</a:t>
            </a:r>
            <a:r>
              <a:rPr sz="1600" spc="-5" dirty="0">
                <a:latin typeface="Times New Roman"/>
                <a:cs typeface="Times New Roman"/>
              </a:rPr>
              <a:t>U</a:t>
            </a:r>
            <a:r>
              <a:rPr sz="1600" spc="-25" dirty="0">
                <a:latin typeface="Times New Roman"/>
                <a:cs typeface="Times New Roman"/>
              </a:rPr>
              <a:t>Ž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Á  </a:t>
            </a:r>
            <a:r>
              <a:rPr sz="1600" spc="-40" dirty="0">
                <a:latin typeface="Times New Roman"/>
                <a:cs typeface="Times New Roman"/>
              </a:rPr>
              <a:t>MÍSTA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1" name="object 7"/>
          <p:cNvSpPr/>
          <p:nvPr/>
        </p:nvSpPr>
        <p:spPr>
          <a:xfrm>
            <a:off x="3576891" y="2890077"/>
            <a:ext cx="153924" cy="15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8"/>
          <p:cNvSpPr/>
          <p:nvPr/>
        </p:nvSpPr>
        <p:spPr>
          <a:xfrm>
            <a:off x="3792791" y="2890077"/>
            <a:ext cx="153924" cy="152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/>
          <p:cNvSpPr/>
          <p:nvPr/>
        </p:nvSpPr>
        <p:spPr>
          <a:xfrm>
            <a:off x="4442015" y="2890077"/>
            <a:ext cx="154050" cy="152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 txBox="1"/>
          <p:nvPr/>
        </p:nvSpPr>
        <p:spPr>
          <a:xfrm>
            <a:off x="4074160" y="2704339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5" name="object 11"/>
          <p:cNvSpPr/>
          <p:nvPr/>
        </p:nvSpPr>
        <p:spPr>
          <a:xfrm>
            <a:off x="1344803" y="2890077"/>
            <a:ext cx="153987" cy="152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2"/>
          <p:cNvSpPr/>
          <p:nvPr/>
        </p:nvSpPr>
        <p:spPr>
          <a:xfrm>
            <a:off x="1560766" y="2890077"/>
            <a:ext cx="153924" cy="15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3"/>
          <p:cNvSpPr/>
          <p:nvPr/>
        </p:nvSpPr>
        <p:spPr>
          <a:xfrm>
            <a:off x="2209990" y="2890077"/>
            <a:ext cx="154050" cy="152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4"/>
          <p:cNvSpPr txBox="1"/>
          <p:nvPr/>
        </p:nvSpPr>
        <p:spPr>
          <a:xfrm>
            <a:off x="996950" y="2172159"/>
            <a:ext cx="1715135" cy="12759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10"/>
              </a:spcBef>
            </a:pPr>
            <a:r>
              <a:rPr sz="1600" spc="-10" dirty="0">
                <a:latin typeface="Times New Roman"/>
                <a:cs typeface="Times New Roman"/>
              </a:rPr>
              <a:t>VSTUPNÍ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PROUD</a:t>
            </a:r>
            <a:endParaRPr sz="1600" dirty="0">
              <a:latin typeface="Times New Roman"/>
              <a:cs typeface="Times New Roman"/>
            </a:endParaRPr>
          </a:p>
          <a:p>
            <a:pPr marL="94615" algn="ctr">
              <a:lnSpc>
                <a:spcPct val="100000"/>
              </a:lnSpc>
            </a:pPr>
            <a:r>
              <a:rPr sz="1600" spc="-40" dirty="0">
                <a:latin typeface="Times New Roman"/>
                <a:cs typeface="Times New Roman"/>
              </a:rPr>
              <a:t>POŽADAVKŮ</a:t>
            </a:r>
            <a:endParaRPr sz="1600" dirty="0">
              <a:latin typeface="Times New Roman"/>
              <a:cs typeface="Times New Roman"/>
            </a:endParaRPr>
          </a:p>
          <a:p>
            <a:pPr marL="857250">
              <a:lnSpc>
                <a:spcPct val="100000"/>
              </a:lnSpc>
              <a:spcBef>
                <a:spcPts val="340"/>
              </a:spcBef>
            </a:pPr>
            <a:r>
              <a:rPr sz="2400" dirty="0">
                <a:latin typeface="Times New Roman"/>
                <a:cs typeface="Times New Roman"/>
              </a:rPr>
              <a:t>…</a:t>
            </a:r>
          </a:p>
          <a:p>
            <a:pPr marL="12700" algn="ctr">
              <a:lnSpc>
                <a:spcPct val="100000"/>
              </a:lnSpc>
              <a:spcBef>
                <a:spcPts val="880"/>
              </a:spcBef>
            </a:pPr>
            <a:r>
              <a:rPr lang="cs-CZ" sz="1600" spc="-10" dirty="0">
                <a:latin typeface="Times New Roman"/>
                <a:cs typeface="Times New Roman"/>
              </a:rPr>
              <a:t>n</a:t>
            </a:r>
            <a:r>
              <a:rPr lang="cs-CZ" sz="1600" spc="-10" dirty="0" smtClean="0">
                <a:latin typeface="Times New Roman"/>
                <a:cs typeface="Times New Roman"/>
              </a:rPr>
              <a:t>áhodné vstupy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9" name="object 15"/>
          <p:cNvSpPr/>
          <p:nvPr/>
        </p:nvSpPr>
        <p:spPr>
          <a:xfrm>
            <a:off x="3578415" y="3080577"/>
            <a:ext cx="154050" cy="1525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6"/>
          <p:cNvSpPr/>
          <p:nvPr/>
        </p:nvSpPr>
        <p:spPr>
          <a:xfrm>
            <a:off x="3794315" y="3080577"/>
            <a:ext cx="154050" cy="152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7"/>
          <p:cNvSpPr/>
          <p:nvPr/>
        </p:nvSpPr>
        <p:spPr>
          <a:xfrm>
            <a:off x="4443666" y="3080577"/>
            <a:ext cx="153924" cy="15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8"/>
          <p:cNvSpPr/>
          <p:nvPr/>
        </p:nvSpPr>
        <p:spPr>
          <a:xfrm>
            <a:off x="3578415" y="3656903"/>
            <a:ext cx="154050" cy="15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9"/>
          <p:cNvSpPr/>
          <p:nvPr/>
        </p:nvSpPr>
        <p:spPr>
          <a:xfrm>
            <a:off x="3794315" y="3656903"/>
            <a:ext cx="15405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0"/>
          <p:cNvSpPr/>
          <p:nvPr/>
        </p:nvSpPr>
        <p:spPr>
          <a:xfrm>
            <a:off x="4443666" y="3656903"/>
            <a:ext cx="153924" cy="152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1"/>
          <p:cNvSpPr txBox="1"/>
          <p:nvPr/>
        </p:nvSpPr>
        <p:spPr>
          <a:xfrm>
            <a:off x="3548296" y="3278506"/>
            <a:ext cx="363855" cy="3308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6" name="object 22"/>
          <p:cNvSpPr/>
          <p:nvPr/>
        </p:nvSpPr>
        <p:spPr>
          <a:xfrm>
            <a:off x="5594540" y="2888553"/>
            <a:ext cx="15405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3"/>
          <p:cNvSpPr/>
          <p:nvPr/>
        </p:nvSpPr>
        <p:spPr>
          <a:xfrm>
            <a:off x="5526278" y="2821878"/>
            <a:ext cx="288925" cy="287655"/>
          </a:xfrm>
          <a:custGeom>
            <a:avLst/>
            <a:gdLst/>
            <a:ahLst/>
            <a:cxnLst/>
            <a:rect l="l" t="t" r="r" b="b"/>
            <a:pathLst>
              <a:path w="288925" h="287654">
                <a:moveTo>
                  <a:pt x="0" y="287337"/>
                </a:moveTo>
                <a:lnTo>
                  <a:pt x="288925" y="287337"/>
                </a:lnTo>
                <a:lnTo>
                  <a:pt x="288925" y="0"/>
                </a:lnTo>
                <a:lnTo>
                  <a:pt x="0" y="0"/>
                </a:lnTo>
                <a:lnTo>
                  <a:pt x="0" y="28733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4"/>
          <p:cNvSpPr/>
          <p:nvPr/>
        </p:nvSpPr>
        <p:spPr>
          <a:xfrm>
            <a:off x="2646553" y="2928241"/>
            <a:ext cx="720725" cy="76200"/>
          </a:xfrm>
          <a:custGeom>
            <a:avLst/>
            <a:gdLst/>
            <a:ahLst/>
            <a:cxnLst/>
            <a:rect l="l" t="t" r="r" b="b"/>
            <a:pathLst>
              <a:path w="720725" h="76200">
                <a:moveTo>
                  <a:pt x="644525" y="0"/>
                </a:moveTo>
                <a:lnTo>
                  <a:pt x="644525" y="76200"/>
                </a:lnTo>
                <a:lnTo>
                  <a:pt x="708025" y="44450"/>
                </a:lnTo>
                <a:lnTo>
                  <a:pt x="657225" y="44450"/>
                </a:lnTo>
                <a:lnTo>
                  <a:pt x="657225" y="31750"/>
                </a:lnTo>
                <a:lnTo>
                  <a:pt x="708025" y="31750"/>
                </a:lnTo>
                <a:lnTo>
                  <a:pt x="644525" y="0"/>
                </a:lnTo>
                <a:close/>
              </a:path>
              <a:path w="720725" h="76200">
                <a:moveTo>
                  <a:pt x="64452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44525" y="44450"/>
                </a:lnTo>
                <a:lnTo>
                  <a:pt x="644525" y="31750"/>
                </a:lnTo>
                <a:close/>
              </a:path>
              <a:path w="720725" h="76200">
                <a:moveTo>
                  <a:pt x="708025" y="31750"/>
                </a:moveTo>
                <a:lnTo>
                  <a:pt x="657225" y="31750"/>
                </a:lnTo>
                <a:lnTo>
                  <a:pt x="657225" y="44450"/>
                </a:lnTo>
                <a:lnTo>
                  <a:pt x="708025" y="44450"/>
                </a:lnTo>
                <a:lnTo>
                  <a:pt x="720725" y="38100"/>
                </a:lnTo>
                <a:lnTo>
                  <a:pt x="708025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25"/>
          <p:cNvSpPr/>
          <p:nvPr/>
        </p:nvSpPr>
        <p:spPr>
          <a:xfrm>
            <a:off x="4807076" y="2928241"/>
            <a:ext cx="576580" cy="76200"/>
          </a:xfrm>
          <a:custGeom>
            <a:avLst/>
            <a:gdLst/>
            <a:ahLst/>
            <a:cxnLst/>
            <a:rect l="l" t="t" r="r" b="b"/>
            <a:pathLst>
              <a:path w="576579" h="76200">
                <a:moveTo>
                  <a:pt x="500125" y="0"/>
                </a:moveTo>
                <a:lnTo>
                  <a:pt x="500125" y="76200"/>
                </a:lnTo>
                <a:lnTo>
                  <a:pt x="563626" y="44450"/>
                </a:lnTo>
                <a:lnTo>
                  <a:pt x="512825" y="44450"/>
                </a:lnTo>
                <a:lnTo>
                  <a:pt x="512825" y="31750"/>
                </a:lnTo>
                <a:lnTo>
                  <a:pt x="563626" y="31750"/>
                </a:lnTo>
                <a:lnTo>
                  <a:pt x="500125" y="0"/>
                </a:lnTo>
                <a:close/>
              </a:path>
              <a:path w="576579" h="76200">
                <a:moveTo>
                  <a:pt x="50012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500125" y="44450"/>
                </a:lnTo>
                <a:lnTo>
                  <a:pt x="500125" y="31750"/>
                </a:lnTo>
                <a:close/>
              </a:path>
              <a:path w="576579" h="76200">
                <a:moveTo>
                  <a:pt x="563626" y="31750"/>
                </a:moveTo>
                <a:lnTo>
                  <a:pt x="512825" y="31750"/>
                </a:lnTo>
                <a:lnTo>
                  <a:pt x="512825" y="44450"/>
                </a:lnTo>
                <a:lnTo>
                  <a:pt x="563626" y="44450"/>
                </a:lnTo>
                <a:lnTo>
                  <a:pt x="576326" y="38100"/>
                </a:lnTo>
                <a:lnTo>
                  <a:pt x="56362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6"/>
          <p:cNvSpPr/>
          <p:nvPr/>
        </p:nvSpPr>
        <p:spPr>
          <a:xfrm>
            <a:off x="5594540" y="3682303"/>
            <a:ext cx="154050" cy="15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7"/>
          <p:cNvSpPr/>
          <p:nvPr/>
        </p:nvSpPr>
        <p:spPr>
          <a:xfrm>
            <a:off x="5526278" y="3615628"/>
            <a:ext cx="288925" cy="287655"/>
          </a:xfrm>
          <a:custGeom>
            <a:avLst/>
            <a:gdLst/>
            <a:ahLst/>
            <a:cxnLst/>
            <a:rect l="l" t="t" r="r" b="b"/>
            <a:pathLst>
              <a:path w="288925" h="287654">
                <a:moveTo>
                  <a:pt x="0" y="287337"/>
                </a:moveTo>
                <a:lnTo>
                  <a:pt x="288925" y="287337"/>
                </a:lnTo>
                <a:lnTo>
                  <a:pt x="288925" y="0"/>
                </a:lnTo>
                <a:lnTo>
                  <a:pt x="0" y="0"/>
                </a:lnTo>
                <a:lnTo>
                  <a:pt x="0" y="28733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8"/>
          <p:cNvSpPr txBox="1"/>
          <p:nvPr/>
        </p:nvSpPr>
        <p:spPr>
          <a:xfrm>
            <a:off x="5565249" y="3191131"/>
            <a:ext cx="363220" cy="3302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4" name="object 29"/>
          <p:cNvSpPr/>
          <p:nvPr/>
        </p:nvSpPr>
        <p:spPr>
          <a:xfrm>
            <a:off x="7175690" y="2866328"/>
            <a:ext cx="15405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30"/>
          <p:cNvSpPr/>
          <p:nvPr/>
        </p:nvSpPr>
        <p:spPr>
          <a:xfrm>
            <a:off x="6910641" y="2866328"/>
            <a:ext cx="153924" cy="152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31"/>
          <p:cNvSpPr/>
          <p:nvPr/>
        </p:nvSpPr>
        <p:spPr>
          <a:xfrm>
            <a:off x="7774241" y="2866328"/>
            <a:ext cx="153924" cy="152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32"/>
          <p:cNvSpPr txBox="1"/>
          <p:nvPr/>
        </p:nvSpPr>
        <p:spPr>
          <a:xfrm>
            <a:off x="7078980" y="2199260"/>
            <a:ext cx="1074420" cy="867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3360" marR="5080" indent="-15240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latin typeface="Times New Roman"/>
                <a:cs typeface="Times New Roman"/>
              </a:rPr>
              <a:t>VÝS</a:t>
            </a:r>
            <a:r>
              <a:rPr sz="1600" spc="-25" dirty="0">
                <a:latin typeface="Times New Roman"/>
                <a:cs typeface="Times New Roman"/>
              </a:rPr>
              <a:t>T</a:t>
            </a:r>
            <a:r>
              <a:rPr sz="1600" spc="-5" dirty="0">
                <a:latin typeface="Times New Roman"/>
                <a:cs typeface="Times New Roman"/>
              </a:rPr>
              <a:t>UPN</a:t>
            </a:r>
            <a:r>
              <a:rPr sz="1600" dirty="0">
                <a:latin typeface="Times New Roman"/>
                <a:cs typeface="Times New Roman"/>
              </a:rPr>
              <a:t>Í  PROUD</a:t>
            </a:r>
          </a:p>
          <a:p>
            <a:pPr marL="12700">
              <a:lnSpc>
                <a:spcPts val="2780"/>
              </a:lnSpc>
              <a:tabLst>
                <a:tab pos="277495" algn="l"/>
              </a:tabLst>
            </a:pPr>
            <a:r>
              <a:rPr sz="1600" spc="5" dirty="0">
                <a:latin typeface="Times New Roman"/>
                <a:cs typeface="Times New Roman"/>
              </a:rPr>
              <a:t>	</a:t>
            </a:r>
            <a:r>
              <a:rPr sz="1600" spc="5" dirty="0" smtClean="0">
                <a:latin typeface="Times New Roman"/>
                <a:cs typeface="Times New Roman"/>
              </a:rPr>
              <a:t> </a:t>
            </a:r>
            <a:r>
              <a:rPr sz="3600" baseline="8101" dirty="0" smtClean="0">
                <a:latin typeface="Times New Roman"/>
                <a:cs typeface="Times New Roman"/>
              </a:rPr>
              <a:t>…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8" name="object 33"/>
          <p:cNvSpPr txBox="1"/>
          <p:nvPr/>
        </p:nvSpPr>
        <p:spPr>
          <a:xfrm>
            <a:off x="3518535" y="2683892"/>
            <a:ext cx="1368425" cy="1997983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569595">
              <a:lnSpc>
                <a:spcPct val="100000"/>
              </a:lnSpc>
              <a:spcBef>
                <a:spcPts val="1760"/>
              </a:spcBef>
            </a:pPr>
            <a:r>
              <a:rPr sz="2400" dirty="0">
                <a:latin typeface="Times New Roman"/>
                <a:cs typeface="Times New Roman"/>
              </a:rPr>
              <a:t>…</a:t>
            </a:r>
          </a:p>
          <a:p>
            <a:pPr marL="569595">
              <a:lnSpc>
                <a:spcPct val="100000"/>
              </a:lnSpc>
              <a:spcBef>
                <a:spcPts val="1660"/>
              </a:spcBef>
            </a:pPr>
            <a:r>
              <a:rPr sz="2400" dirty="0">
                <a:latin typeface="Times New Roman"/>
                <a:cs typeface="Times New Roman"/>
              </a:rPr>
              <a:t>…</a:t>
            </a:r>
          </a:p>
          <a:p>
            <a:pPr marL="127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spc="5" dirty="0">
                <a:latin typeface="Times New Roman"/>
                <a:cs typeface="Times New Roman"/>
              </a:rPr>
              <a:t>N</a:t>
            </a:r>
            <a:r>
              <a:rPr sz="1600" spc="10" dirty="0" smtClean="0">
                <a:latin typeface="Wingdings"/>
                <a:cs typeface="Wingdings"/>
              </a:rPr>
              <a:t></a:t>
            </a:r>
            <a:r>
              <a:rPr sz="1600" spc="-195" dirty="0" smtClean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∞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spc="5" dirty="0">
                <a:latin typeface="Times New Roman"/>
                <a:cs typeface="Times New Roman"/>
              </a:rPr>
              <a:t>N</a:t>
            </a:r>
            <a:r>
              <a:rPr sz="1600" spc="5" dirty="0" smtClean="0">
                <a:latin typeface="Times New Roman"/>
                <a:cs typeface="Times New Roman"/>
              </a:rPr>
              <a:t> </a:t>
            </a:r>
            <a:r>
              <a:rPr sz="1600" dirty="0">
                <a:latin typeface="Wingdings"/>
                <a:cs typeface="Wingdings"/>
              </a:rPr>
              <a:t></a:t>
            </a:r>
            <a:r>
              <a:rPr sz="1600" dirty="0" err="1" smtClean="0">
                <a:latin typeface="Times New Roman"/>
                <a:cs typeface="Times New Roman"/>
              </a:rPr>
              <a:t>konečn</a:t>
            </a:r>
            <a:r>
              <a:rPr lang="cs-CZ" sz="1600" dirty="0" smtClean="0">
                <a:latin typeface="Times New Roman"/>
                <a:cs typeface="Times New Roman"/>
              </a:rPr>
              <a:t>é</a:t>
            </a:r>
            <a:r>
              <a:rPr sz="1600" dirty="0" smtClean="0">
                <a:latin typeface="Times New Roman"/>
                <a:cs typeface="Times New Roman"/>
              </a:rPr>
              <a:t>  </a:t>
            </a:r>
            <a:r>
              <a:rPr sz="1600" dirty="0" err="1">
                <a:latin typeface="Times New Roman"/>
                <a:cs typeface="Times New Roman"/>
              </a:rPr>
              <a:t>disciplína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5" dirty="0" err="1" smtClean="0">
                <a:latin typeface="Times New Roman"/>
                <a:cs typeface="Times New Roman"/>
              </a:rPr>
              <a:t>fronty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9" name="object 34"/>
          <p:cNvSpPr txBox="1"/>
          <p:nvPr/>
        </p:nvSpPr>
        <p:spPr>
          <a:xfrm>
            <a:off x="5390895" y="3928746"/>
            <a:ext cx="193884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latin typeface="Times New Roman"/>
                <a:cs typeface="Times New Roman"/>
              </a:rPr>
              <a:t>vedle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" dirty="0" err="1">
                <a:latin typeface="Times New Roman"/>
                <a:cs typeface="Times New Roman"/>
              </a:rPr>
              <a:t>sebe</a:t>
            </a:r>
            <a:r>
              <a:rPr sz="1600" spc="-5" dirty="0">
                <a:latin typeface="Times New Roman"/>
                <a:cs typeface="Times New Roman"/>
              </a:rPr>
              <a:t>  </a:t>
            </a:r>
            <a:r>
              <a:rPr sz="1600" dirty="0" smtClean="0">
                <a:latin typeface="Times New Roman"/>
                <a:cs typeface="Times New Roman"/>
              </a:rPr>
              <a:t>S </a:t>
            </a:r>
            <a:r>
              <a:rPr sz="1600" dirty="0">
                <a:latin typeface="Times New Roman"/>
                <a:cs typeface="Times New Roman"/>
              </a:rPr>
              <a:t>=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Times New Roman"/>
                <a:cs typeface="Times New Roman"/>
              </a:rPr>
              <a:t>S &gt;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 smtClean="0">
                <a:latin typeface="Times New Roman"/>
                <a:cs typeface="Times New Roman"/>
              </a:rPr>
              <a:t>1</a:t>
            </a:r>
            <a:endParaRPr lang="cs-CZ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cs-CZ" sz="1600" dirty="0">
                <a:latin typeface="Times New Roman"/>
                <a:cs typeface="Times New Roman"/>
              </a:rPr>
              <a:t>n</a:t>
            </a:r>
            <a:r>
              <a:rPr lang="cs-CZ" sz="1600" dirty="0" smtClean="0">
                <a:latin typeface="Times New Roman"/>
                <a:cs typeface="Times New Roman"/>
              </a:rPr>
              <a:t>áhodné trvání obsluhy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4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824893" y="812325"/>
            <a:ext cx="48971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dirty="0">
                <a:latin typeface="Times New Roman" panose="02020603050405020304" pitchFamily="18" charset="0"/>
              </a:rPr>
              <a:t>Rozdělení </a:t>
            </a:r>
            <a:r>
              <a:rPr lang="cs-CZ" altLang="cs-CZ" sz="1400" b="1" dirty="0" smtClean="0">
                <a:latin typeface="Times New Roman" panose="02020603050405020304" pitchFamily="18" charset="0"/>
              </a:rPr>
              <a:t>pravděpodobností vstupů a </a:t>
            </a:r>
            <a:r>
              <a:rPr lang="cs-CZ" altLang="cs-CZ" sz="1400" b="1" dirty="0">
                <a:latin typeface="Times New Roman" panose="02020603050405020304" pitchFamily="18" charset="0"/>
              </a:rPr>
              <a:t>trvání obsluhy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7" name="object 2"/>
          <p:cNvSpPr txBox="1"/>
          <p:nvPr/>
        </p:nvSpPr>
        <p:spPr>
          <a:xfrm>
            <a:off x="1050644" y="1292568"/>
            <a:ext cx="533115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400" spc="-5" dirty="0" smtClean="0">
                <a:latin typeface="Times New Roman"/>
                <a:cs typeface="Times New Roman"/>
              </a:rPr>
              <a:t>1. </a:t>
            </a:r>
            <a:r>
              <a:rPr sz="2400" spc="-5" dirty="0" err="1" smtClean="0">
                <a:latin typeface="Times New Roman"/>
                <a:cs typeface="Times New Roman"/>
              </a:rPr>
              <a:t>Rozdělení</a:t>
            </a:r>
            <a:r>
              <a:rPr sz="2400" spc="-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pravděpodobností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vstupů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1050644" y="1643730"/>
            <a:ext cx="16573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Jak</a:t>
            </a:r>
            <a:r>
              <a:rPr sz="2000" u="sng" spc="-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formulovat?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1050644" y="3002214"/>
            <a:ext cx="292925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Times New Roman"/>
                <a:cs typeface="Times New Roman"/>
              </a:rPr>
              <a:t>t </a:t>
            </a:r>
            <a:r>
              <a:rPr sz="2000" spc="-10" dirty="0">
                <a:latin typeface="Wingdings"/>
                <a:cs typeface="Wingdings"/>
              </a:rPr>
              <a:t></a:t>
            </a:r>
            <a:r>
              <a:rPr sz="2000" spc="-10" dirty="0">
                <a:latin typeface="Times New Roman"/>
                <a:cs typeface="Times New Roman"/>
              </a:rPr>
              <a:t> exponenciální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rozdělení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6010705" y="2938350"/>
            <a:ext cx="759156" cy="3821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cs-CZ" sz="2000" spc="-1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průměr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019600" y="2952735"/>
            <a:ext cx="3361054" cy="3898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0190" algn="l"/>
              </a:tabLst>
            </a:pPr>
            <a:r>
              <a:rPr sz="1800" i="1" spc="195" dirty="0" smtClean="0">
                <a:latin typeface="Times New Roman"/>
                <a:cs typeface="Times New Roman"/>
              </a:rPr>
              <a:t>f</a:t>
            </a:r>
            <a:r>
              <a:rPr sz="2350" dirty="0" smtClean="0">
                <a:latin typeface="Symbol"/>
                <a:cs typeface="Symbol"/>
              </a:rPr>
              <a:t></a:t>
            </a:r>
            <a:r>
              <a:rPr lang="cs-CZ" spc="409" dirty="0" smtClean="0">
                <a:latin typeface="Symbol"/>
                <a:cs typeface="Symbol"/>
              </a:rPr>
              <a:t> </a:t>
            </a:r>
            <a:r>
              <a:rPr sz="1800" i="1" spc="-60" dirty="0" smtClean="0">
                <a:latin typeface="Times New Roman"/>
                <a:cs typeface="Times New Roman"/>
              </a:rPr>
              <a:t> </a:t>
            </a:r>
            <a:r>
              <a:rPr sz="2350" spc="40" dirty="0">
                <a:latin typeface="Symbol"/>
                <a:cs typeface="Symbol"/>
              </a:rPr>
              <a:t></a:t>
            </a:r>
            <a:r>
              <a:rPr sz="2350" spc="-315" dirty="0">
                <a:latin typeface="Times New Roman"/>
                <a:cs typeface="Times New Roman"/>
              </a:rPr>
              <a:t> </a:t>
            </a:r>
            <a:r>
              <a:rPr sz="1800" spc="39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2000" i="1" spc="280" dirty="0" smtClean="0">
                <a:latin typeface="Symbol"/>
                <a:cs typeface="Symbol"/>
              </a:rPr>
              <a:t></a:t>
            </a:r>
            <a:r>
              <a:rPr sz="1575" i="1" spc="60" baseline="50264" dirty="0" smtClean="0">
                <a:latin typeface="Times New Roman"/>
                <a:cs typeface="Times New Roman"/>
              </a:rPr>
              <a:t> </a:t>
            </a:r>
            <a:r>
              <a:rPr sz="1800" spc="175" dirty="0">
                <a:latin typeface="Symbol"/>
                <a:cs typeface="Symbol"/>
              </a:rPr>
              <a:t></a:t>
            </a:r>
            <a:r>
              <a:rPr sz="1800" spc="-185" dirty="0">
                <a:latin typeface="Times New Roman"/>
                <a:cs typeface="Times New Roman"/>
              </a:rPr>
              <a:t> </a:t>
            </a:r>
            <a:r>
              <a:rPr sz="1800" i="1" spc="425" dirty="0">
                <a:latin typeface="Times New Roman"/>
                <a:cs typeface="Times New Roman"/>
              </a:rPr>
              <a:t>e</a:t>
            </a:r>
            <a:r>
              <a:rPr sz="1575" spc="405" baseline="42328" dirty="0" smtClean="0">
                <a:latin typeface="Symbol"/>
                <a:cs typeface="Symbol"/>
              </a:rPr>
              <a:t></a:t>
            </a:r>
            <a:r>
              <a:rPr sz="1725" i="1" spc="397" baseline="38647" dirty="0" smtClean="0">
                <a:latin typeface="Symbol"/>
                <a:cs typeface="Symbol"/>
              </a:rPr>
              <a:t></a:t>
            </a:r>
            <a:r>
              <a:rPr sz="1575" spc="165" baseline="42328" dirty="0" smtClean="0">
                <a:latin typeface="Symbol"/>
                <a:cs typeface="Symbol"/>
              </a:rPr>
              <a:t></a:t>
            </a:r>
            <a:endParaRPr sz="1575" baseline="42328" dirty="0">
              <a:latin typeface="Times New Roman"/>
              <a:cs typeface="Times New Roman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6955743" y="3034969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05" y="0"/>
                </a:lnTo>
              </a:path>
            </a:pathLst>
          </a:custGeom>
          <a:ln w="107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7470477" y="3150590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27" y="0"/>
                </a:lnTo>
              </a:path>
            </a:pathLst>
          </a:custGeom>
          <a:ln w="107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 txBox="1"/>
          <p:nvPr/>
        </p:nvSpPr>
        <p:spPr>
          <a:xfrm>
            <a:off x="7477163" y="3116773"/>
            <a:ext cx="233679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i="1" spc="400" smtClean="0">
                <a:latin typeface="Symbol"/>
                <a:cs typeface="Symbol"/>
              </a:rPr>
              <a:t>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7169339" y="2852936"/>
            <a:ext cx="55753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3075" spc="765" baseline="-35230" dirty="0">
                <a:latin typeface="Symbol"/>
                <a:cs typeface="Symbol"/>
              </a:rPr>
              <a:t></a:t>
            </a:r>
            <a:r>
              <a:rPr sz="3075" spc="765" baseline="-35230" dirty="0">
                <a:latin typeface="Times New Roman"/>
                <a:cs typeface="Times New Roman"/>
              </a:rPr>
              <a:t>	</a:t>
            </a:r>
            <a:r>
              <a:rPr sz="2050" spc="465" dirty="0">
                <a:latin typeface="Times New Roman"/>
                <a:cs typeface="Times New Roman"/>
              </a:rPr>
              <a:t>1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6" name="object 18"/>
          <p:cNvSpPr txBox="1"/>
          <p:nvPr/>
        </p:nvSpPr>
        <p:spPr>
          <a:xfrm>
            <a:off x="6925162" y="3003886"/>
            <a:ext cx="13081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i="1" spc="254" smtClean="0">
                <a:latin typeface="Times New Roman"/>
                <a:cs typeface="Times New Roman"/>
              </a:rPr>
              <a:t>t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7" name="object 20"/>
          <p:cNvSpPr txBox="1"/>
          <p:nvPr/>
        </p:nvSpPr>
        <p:spPr>
          <a:xfrm>
            <a:off x="971600" y="3150866"/>
            <a:ext cx="383897" cy="51360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25" i="1" spc="60" baseline="-23255" dirty="0" smtClean="0">
                <a:latin typeface="Symbol"/>
                <a:cs typeface="Symbol"/>
              </a:rPr>
              <a:t></a:t>
            </a:r>
            <a:r>
              <a:rPr lang="cs-CZ" sz="3225" i="1" spc="60" baseline="-23255" dirty="0" smtClean="0">
                <a:latin typeface="Symbol"/>
                <a:cs typeface="Symbol"/>
              </a:rPr>
              <a:t> 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27"/>
          <p:cNvSpPr txBox="1"/>
          <p:nvPr/>
        </p:nvSpPr>
        <p:spPr>
          <a:xfrm>
            <a:off x="3821606" y="1811370"/>
            <a:ext cx="417058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1600" spc="5" dirty="0" smtClean="0">
                <a:latin typeface="Times New Roman"/>
                <a:cs typeface="Times New Roman"/>
              </a:rPr>
              <a:t>t - čas mezi 2 následujícími požadavky</a:t>
            </a:r>
            <a:endParaRPr sz="1575" baseline="-21164" dirty="0">
              <a:latin typeface="Times New Roman"/>
              <a:cs typeface="Times New Roman"/>
            </a:endParaRPr>
          </a:p>
        </p:txBody>
      </p:sp>
      <p:sp>
        <p:nvSpPr>
          <p:cNvPr id="19" name="object 28"/>
          <p:cNvSpPr/>
          <p:nvPr/>
        </p:nvSpPr>
        <p:spPr>
          <a:xfrm>
            <a:off x="1976551" y="2244059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77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9"/>
          <p:cNvSpPr/>
          <p:nvPr/>
        </p:nvSpPr>
        <p:spPr>
          <a:xfrm>
            <a:off x="5218226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0"/>
          <p:cNvSpPr/>
          <p:nvPr/>
        </p:nvSpPr>
        <p:spPr>
          <a:xfrm>
            <a:off x="1976551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1"/>
          <p:cNvSpPr/>
          <p:nvPr/>
        </p:nvSpPr>
        <p:spPr>
          <a:xfrm>
            <a:off x="2625775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2"/>
          <p:cNvSpPr/>
          <p:nvPr/>
        </p:nvSpPr>
        <p:spPr>
          <a:xfrm>
            <a:off x="3273475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3"/>
          <p:cNvSpPr/>
          <p:nvPr/>
        </p:nvSpPr>
        <p:spPr>
          <a:xfrm>
            <a:off x="1976551" y="2675859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77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4"/>
          <p:cNvSpPr/>
          <p:nvPr/>
        </p:nvSpPr>
        <p:spPr>
          <a:xfrm>
            <a:off x="2011476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5"/>
          <p:cNvSpPr/>
          <p:nvPr/>
        </p:nvSpPr>
        <p:spPr>
          <a:xfrm>
            <a:off x="2227376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6"/>
          <p:cNvSpPr/>
          <p:nvPr/>
        </p:nvSpPr>
        <p:spPr>
          <a:xfrm>
            <a:off x="2443276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46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46" y="428625"/>
                </a:lnTo>
                <a:close/>
              </a:path>
              <a:path w="76200" h="504825">
                <a:moveTo>
                  <a:pt x="44323" y="0"/>
                </a:moveTo>
                <a:lnTo>
                  <a:pt x="31623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323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46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2514650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8"/>
          <p:cNvSpPr/>
          <p:nvPr/>
        </p:nvSpPr>
        <p:spPr>
          <a:xfrm>
            <a:off x="3019475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9"/>
          <p:cNvSpPr/>
          <p:nvPr/>
        </p:nvSpPr>
        <p:spPr>
          <a:xfrm>
            <a:off x="3595673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873" y="428625"/>
                </a:moveTo>
                <a:lnTo>
                  <a:pt x="0" y="428625"/>
                </a:lnTo>
                <a:lnTo>
                  <a:pt x="38226" y="504825"/>
                </a:lnTo>
                <a:lnTo>
                  <a:pt x="69871" y="441325"/>
                </a:lnTo>
                <a:lnTo>
                  <a:pt x="31876" y="441325"/>
                </a:lnTo>
                <a:lnTo>
                  <a:pt x="31873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876" y="441325"/>
                </a:lnTo>
                <a:lnTo>
                  <a:pt x="44576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573" y="428625"/>
                </a:lnTo>
                <a:lnTo>
                  <a:pt x="44576" y="441325"/>
                </a:lnTo>
                <a:lnTo>
                  <a:pt x="69871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0"/>
          <p:cNvSpPr/>
          <p:nvPr/>
        </p:nvSpPr>
        <p:spPr>
          <a:xfrm>
            <a:off x="3667175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1"/>
          <p:cNvSpPr/>
          <p:nvPr/>
        </p:nvSpPr>
        <p:spPr>
          <a:xfrm>
            <a:off x="3738548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873" y="428625"/>
                </a:moveTo>
                <a:lnTo>
                  <a:pt x="0" y="428625"/>
                </a:lnTo>
                <a:lnTo>
                  <a:pt x="38226" y="504825"/>
                </a:lnTo>
                <a:lnTo>
                  <a:pt x="69871" y="441325"/>
                </a:lnTo>
                <a:lnTo>
                  <a:pt x="31876" y="441325"/>
                </a:lnTo>
                <a:lnTo>
                  <a:pt x="31873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876" y="441325"/>
                </a:lnTo>
                <a:lnTo>
                  <a:pt x="44576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573" y="428625"/>
                </a:lnTo>
                <a:lnTo>
                  <a:pt x="44576" y="441325"/>
                </a:lnTo>
                <a:lnTo>
                  <a:pt x="69871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2"/>
          <p:cNvSpPr/>
          <p:nvPr/>
        </p:nvSpPr>
        <p:spPr>
          <a:xfrm>
            <a:off x="4027601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46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46" y="428625"/>
                </a:lnTo>
                <a:close/>
              </a:path>
              <a:path w="76200" h="504825">
                <a:moveTo>
                  <a:pt x="44323" y="0"/>
                </a:moveTo>
                <a:lnTo>
                  <a:pt x="31623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323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46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3"/>
          <p:cNvSpPr/>
          <p:nvPr/>
        </p:nvSpPr>
        <p:spPr>
          <a:xfrm>
            <a:off x="4098975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4"/>
          <p:cNvSpPr/>
          <p:nvPr/>
        </p:nvSpPr>
        <p:spPr>
          <a:xfrm>
            <a:off x="4964226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46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46" y="428625"/>
                </a:lnTo>
                <a:close/>
              </a:path>
              <a:path w="76200" h="504825">
                <a:moveTo>
                  <a:pt x="44323" y="0"/>
                </a:moveTo>
                <a:lnTo>
                  <a:pt x="31623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323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46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5"/>
          <p:cNvSpPr/>
          <p:nvPr/>
        </p:nvSpPr>
        <p:spPr>
          <a:xfrm>
            <a:off x="5108625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6"/>
          <p:cNvSpPr/>
          <p:nvPr/>
        </p:nvSpPr>
        <p:spPr>
          <a:xfrm>
            <a:off x="5251500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750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750" y="441325"/>
                </a:lnTo>
                <a:lnTo>
                  <a:pt x="31750" y="428625"/>
                </a:lnTo>
                <a:close/>
              </a:path>
              <a:path w="76200" h="504825">
                <a:moveTo>
                  <a:pt x="44450" y="0"/>
                </a:moveTo>
                <a:lnTo>
                  <a:pt x="31750" y="0"/>
                </a:lnTo>
                <a:lnTo>
                  <a:pt x="31750" y="441325"/>
                </a:lnTo>
                <a:lnTo>
                  <a:pt x="44450" y="441325"/>
                </a:lnTo>
                <a:lnTo>
                  <a:pt x="44450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450" y="428625"/>
                </a:lnTo>
                <a:lnTo>
                  <a:pt x="44450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7"/>
          <p:cNvSpPr/>
          <p:nvPr/>
        </p:nvSpPr>
        <p:spPr>
          <a:xfrm>
            <a:off x="5538901" y="2170906"/>
            <a:ext cx="76200" cy="504825"/>
          </a:xfrm>
          <a:custGeom>
            <a:avLst/>
            <a:gdLst/>
            <a:ahLst/>
            <a:cxnLst/>
            <a:rect l="l" t="t" r="r" b="b"/>
            <a:pathLst>
              <a:path w="76200" h="504825">
                <a:moveTo>
                  <a:pt x="31623" y="428625"/>
                </a:moveTo>
                <a:lnTo>
                  <a:pt x="0" y="428625"/>
                </a:lnTo>
                <a:lnTo>
                  <a:pt x="38100" y="504825"/>
                </a:lnTo>
                <a:lnTo>
                  <a:pt x="69850" y="441325"/>
                </a:lnTo>
                <a:lnTo>
                  <a:pt x="31623" y="441325"/>
                </a:lnTo>
                <a:lnTo>
                  <a:pt x="31623" y="428625"/>
                </a:lnTo>
                <a:close/>
              </a:path>
              <a:path w="76200" h="504825">
                <a:moveTo>
                  <a:pt x="44323" y="0"/>
                </a:moveTo>
                <a:lnTo>
                  <a:pt x="31623" y="0"/>
                </a:lnTo>
                <a:lnTo>
                  <a:pt x="31623" y="441325"/>
                </a:lnTo>
                <a:lnTo>
                  <a:pt x="44323" y="441325"/>
                </a:lnTo>
                <a:lnTo>
                  <a:pt x="44323" y="0"/>
                </a:lnTo>
                <a:close/>
              </a:path>
              <a:path w="76200" h="504825">
                <a:moveTo>
                  <a:pt x="76200" y="428625"/>
                </a:moveTo>
                <a:lnTo>
                  <a:pt x="44323" y="428625"/>
                </a:lnTo>
                <a:lnTo>
                  <a:pt x="44323" y="441325"/>
                </a:lnTo>
                <a:lnTo>
                  <a:pt x="69850" y="441325"/>
                </a:lnTo>
                <a:lnTo>
                  <a:pt x="76200" y="428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8"/>
          <p:cNvSpPr/>
          <p:nvPr/>
        </p:nvSpPr>
        <p:spPr>
          <a:xfrm>
            <a:off x="3921175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9"/>
          <p:cNvSpPr/>
          <p:nvPr/>
        </p:nvSpPr>
        <p:spPr>
          <a:xfrm>
            <a:off x="4568875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50"/>
          <p:cNvSpPr/>
          <p:nvPr/>
        </p:nvSpPr>
        <p:spPr>
          <a:xfrm>
            <a:off x="5865926" y="2604358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87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3"/>
          <p:cNvSpPr/>
          <p:nvPr/>
        </p:nvSpPr>
        <p:spPr>
          <a:xfrm>
            <a:off x="1978075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54"/>
          <p:cNvSpPr/>
          <p:nvPr/>
        </p:nvSpPr>
        <p:spPr>
          <a:xfrm>
            <a:off x="2193975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5"/>
          <p:cNvSpPr/>
          <p:nvPr/>
        </p:nvSpPr>
        <p:spPr>
          <a:xfrm>
            <a:off x="2411526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56"/>
          <p:cNvSpPr/>
          <p:nvPr/>
        </p:nvSpPr>
        <p:spPr>
          <a:xfrm>
            <a:off x="2482900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57"/>
          <p:cNvSpPr/>
          <p:nvPr/>
        </p:nvSpPr>
        <p:spPr>
          <a:xfrm>
            <a:off x="2986201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8"/>
          <p:cNvSpPr/>
          <p:nvPr/>
        </p:nvSpPr>
        <p:spPr>
          <a:xfrm>
            <a:off x="3562400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9"/>
          <p:cNvSpPr/>
          <p:nvPr/>
        </p:nvSpPr>
        <p:spPr>
          <a:xfrm>
            <a:off x="3635425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0"/>
          <p:cNvSpPr/>
          <p:nvPr/>
        </p:nvSpPr>
        <p:spPr>
          <a:xfrm>
            <a:off x="3705275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61"/>
          <p:cNvSpPr/>
          <p:nvPr/>
        </p:nvSpPr>
        <p:spPr>
          <a:xfrm>
            <a:off x="3994200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62"/>
          <p:cNvSpPr/>
          <p:nvPr/>
        </p:nvSpPr>
        <p:spPr>
          <a:xfrm>
            <a:off x="4067225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63"/>
          <p:cNvSpPr/>
          <p:nvPr/>
        </p:nvSpPr>
        <p:spPr>
          <a:xfrm>
            <a:off x="4929301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64"/>
          <p:cNvSpPr/>
          <p:nvPr/>
        </p:nvSpPr>
        <p:spPr>
          <a:xfrm>
            <a:off x="5073700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5"/>
          <p:cNvSpPr/>
          <p:nvPr/>
        </p:nvSpPr>
        <p:spPr>
          <a:xfrm>
            <a:off x="5219750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66"/>
          <p:cNvSpPr/>
          <p:nvPr/>
        </p:nvSpPr>
        <p:spPr>
          <a:xfrm>
            <a:off x="5507151" y="2171034"/>
            <a:ext cx="142875" cy="144780"/>
          </a:xfrm>
          <a:custGeom>
            <a:avLst/>
            <a:gdLst/>
            <a:ahLst/>
            <a:cxnLst/>
            <a:rect l="l" t="t" r="r" b="b"/>
            <a:pathLst>
              <a:path w="142875" h="144780">
                <a:moveTo>
                  <a:pt x="142875" y="0"/>
                </a:moveTo>
                <a:lnTo>
                  <a:pt x="0" y="1443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8"/>
          <p:cNvSpPr txBox="1"/>
          <p:nvPr/>
        </p:nvSpPr>
        <p:spPr>
          <a:xfrm>
            <a:off x="4248200" y="2994645"/>
            <a:ext cx="13081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i="1" spc="254" dirty="0">
                <a:latin typeface="Times New Roman"/>
                <a:cs typeface="Times New Roman"/>
              </a:rPr>
              <a:t>t</a:t>
            </a:r>
            <a:endParaRPr sz="2050" dirty="0">
              <a:latin typeface="Times New Roman"/>
              <a:cs typeface="Times New Roman"/>
            </a:endParaRPr>
          </a:p>
        </p:txBody>
      </p:sp>
      <p:sp>
        <p:nvSpPr>
          <p:cNvPr id="57" name="object 18"/>
          <p:cNvSpPr txBox="1"/>
          <p:nvPr/>
        </p:nvSpPr>
        <p:spPr>
          <a:xfrm>
            <a:off x="5565190" y="3028935"/>
            <a:ext cx="13081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i="1" spc="254" dirty="0">
                <a:latin typeface="Times New Roman"/>
                <a:cs typeface="Times New Roman"/>
              </a:rPr>
              <a:t>t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9" name="object 2"/>
          <p:cNvSpPr txBox="1"/>
          <p:nvPr/>
        </p:nvSpPr>
        <p:spPr>
          <a:xfrm>
            <a:off x="1339700" y="3387467"/>
            <a:ext cx="3669029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intenzita vstupu požadavků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0" name="object 2"/>
          <p:cNvSpPr txBox="1"/>
          <p:nvPr/>
        </p:nvSpPr>
        <p:spPr>
          <a:xfrm>
            <a:off x="971600" y="4264368"/>
            <a:ext cx="634797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400" spc="-5" dirty="0" smtClean="0">
                <a:latin typeface="Times New Roman"/>
                <a:cs typeface="Times New Roman"/>
              </a:rPr>
              <a:t>2. </a:t>
            </a:r>
            <a:r>
              <a:rPr sz="2400" spc="-5" dirty="0" err="1" smtClean="0">
                <a:latin typeface="Times New Roman"/>
                <a:cs typeface="Times New Roman"/>
              </a:rPr>
              <a:t>Rozdělení</a:t>
            </a:r>
            <a:r>
              <a:rPr sz="2400" spc="-5" dirty="0" smtClean="0">
                <a:latin typeface="Times New Roman"/>
                <a:cs typeface="Times New Roman"/>
              </a:rPr>
              <a:t> </a:t>
            </a:r>
            <a:r>
              <a:rPr sz="2400" spc="-5" dirty="0" err="1">
                <a:latin typeface="Times New Roman"/>
                <a:cs typeface="Times New Roman"/>
              </a:rPr>
              <a:t>pravděpodobností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lang="cs-CZ" sz="2400" spc="-10" dirty="0" smtClean="0">
                <a:latin typeface="Times New Roman"/>
                <a:cs typeface="Times New Roman"/>
              </a:rPr>
              <a:t>trvání obsluhy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3" name="object 2"/>
          <p:cNvSpPr txBox="1"/>
          <p:nvPr/>
        </p:nvSpPr>
        <p:spPr>
          <a:xfrm>
            <a:off x="1040404" y="5495757"/>
            <a:ext cx="366902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400" spc="-5" smtClean="0">
                <a:latin typeface="Times New Roman"/>
                <a:cs typeface="Times New Roman"/>
              </a:rPr>
              <a:t>µ</a:t>
            </a:r>
            <a:r>
              <a:rPr lang="cs-CZ" sz="2000" spc="-5" smtClean="0">
                <a:latin typeface="Times New Roman"/>
                <a:cs typeface="Times New Roman"/>
              </a:rPr>
              <a:t>  intenzita </a:t>
            </a:r>
            <a:r>
              <a:rPr lang="cs-CZ" sz="2000" spc="-5" dirty="0" smtClean="0">
                <a:latin typeface="Times New Roman"/>
                <a:cs typeface="Times New Roman"/>
              </a:rPr>
              <a:t>obsluhy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4" name="object 4"/>
          <p:cNvSpPr txBox="1"/>
          <p:nvPr/>
        </p:nvSpPr>
        <p:spPr>
          <a:xfrm>
            <a:off x="1054224" y="5142166"/>
            <a:ext cx="292925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smtClean="0">
                <a:latin typeface="Times New Roman"/>
                <a:cs typeface="Times New Roman"/>
              </a:rPr>
              <a:t>t</a:t>
            </a:r>
            <a:r>
              <a:rPr lang="cs-CZ" sz="2000" spc="-5" smtClean="0">
                <a:latin typeface="Times New Roman"/>
                <a:cs typeface="Times New Roman"/>
              </a:rPr>
              <a:t>'</a:t>
            </a:r>
            <a:r>
              <a:rPr sz="2000" spc="-5" smtClean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Wingdings"/>
                <a:cs typeface="Wingdings"/>
              </a:rPr>
              <a:t></a:t>
            </a:r>
            <a:r>
              <a:rPr sz="2000" spc="-10" dirty="0">
                <a:latin typeface="Times New Roman"/>
                <a:cs typeface="Times New Roman"/>
              </a:rPr>
              <a:t> exponenciální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rozdělení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5" name="object 12"/>
          <p:cNvSpPr txBox="1"/>
          <p:nvPr/>
        </p:nvSpPr>
        <p:spPr>
          <a:xfrm>
            <a:off x="4023180" y="5085184"/>
            <a:ext cx="3361054" cy="3898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0190" algn="l"/>
              </a:tabLst>
            </a:pPr>
            <a:r>
              <a:rPr sz="1800" i="1" spc="195" dirty="0" smtClean="0">
                <a:latin typeface="Times New Roman"/>
                <a:cs typeface="Times New Roman"/>
              </a:rPr>
              <a:t>f</a:t>
            </a:r>
            <a:r>
              <a:rPr sz="2350" dirty="0" smtClean="0">
                <a:latin typeface="Symbol"/>
                <a:cs typeface="Symbol"/>
              </a:rPr>
              <a:t></a:t>
            </a:r>
            <a:r>
              <a:rPr lang="cs-CZ" spc="409" dirty="0" smtClean="0">
                <a:latin typeface="Symbol"/>
                <a:cs typeface="Symbol"/>
              </a:rPr>
              <a:t> </a:t>
            </a:r>
            <a:r>
              <a:rPr sz="1800" i="1" spc="-60" dirty="0" smtClean="0">
                <a:latin typeface="Times New Roman"/>
                <a:cs typeface="Times New Roman"/>
              </a:rPr>
              <a:t> </a:t>
            </a:r>
            <a:r>
              <a:rPr sz="2350" spc="40" dirty="0">
                <a:latin typeface="Symbol"/>
                <a:cs typeface="Symbol"/>
              </a:rPr>
              <a:t></a:t>
            </a:r>
            <a:r>
              <a:rPr sz="2350" spc="-315" dirty="0">
                <a:latin typeface="Times New Roman"/>
                <a:cs typeface="Times New Roman"/>
              </a:rPr>
              <a:t> </a:t>
            </a:r>
            <a:r>
              <a:rPr sz="1800" spc="390">
                <a:latin typeface="Symbol"/>
                <a:cs typeface="Symbol"/>
              </a:rPr>
              <a:t></a:t>
            </a:r>
            <a:r>
              <a:rPr sz="1800">
                <a:latin typeface="Times New Roman"/>
                <a:cs typeface="Times New Roman"/>
              </a:rPr>
              <a:t> </a:t>
            </a:r>
            <a:r>
              <a:rPr lang="cs-CZ" spc="-5">
                <a:latin typeface="Times New Roman"/>
                <a:cs typeface="Times New Roman"/>
              </a:rPr>
              <a:t>µ</a:t>
            </a:r>
            <a:r>
              <a:rPr sz="1575" i="1" spc="60" baseline="50264" smtClean="0">
                <a:latin typeface="Times New Roman"/>
                <a:cs typeface="Times New Roman"/>
              </a:rPr>
              <a:t> </a:t>
            </a:r>
            <a:r>
              <a:rPr sz="1800" spc="175" dirty="0">
                <a:latin typeface="Symbol"/>
                <a:cs typeface="Symbol"/>
              </a:rPr>
              <a:t></a:t>
            </a:r>
            <a:r>
              <a:rPr sz="1800" spc="-185" dirty="0">
                <a:latin typeface="Times New Roman"/>
                <a:cs typeface="Times New Roman"/>
              </a:rPr>
              <a:t> </a:t>
            </a:r>
            <a:r>
              <a:rPr sz="1800" i="1" spc="425">
                <a:latin typeface="Times New Roman"/>
                <a:cs typeface="Times New Roman"/>
              </a:rPr>
              <a:t>e</a:t>
            </a:r>
            <a:r>
              <a:rPr sz="1575" spc="405" baseline="42328" smtClean="0">
                <a:latin typeface="Symbol"/>
                <a:cs typeface="Symbol"/>
              </a:rPr>
              <a:t></a:t>
            </a:r>
            <a:r>
              <a:rPr lang="cs-CZ" sz="1575" spc="405" baseline="42328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575" spc="165" baseline="42328" smtClean="0">
                <a:latin typeface="Symbol"/>
                <a:cs typeface="Symbol"/>
              </a:rPr>
              <a:t></a:t>
            </a:r>
            <a:endParaRPr sz="1575" baseline="42328" dirty="0">
              <a:latin typeface="Times New Roman"/>
              <a:cs typeface="Times New Roman"/>
            </a:endParaRPr>
          </a:p>
        </p:txBody>
      </p:sp>
      <p:sp>
        <p:nvSpPr>
          <p:cNvPr id="66" name="object 18"/>
          <p:cNvSpPr txBox="1"/>
          <p:nvPr/>
        </p:nvSpPr>
        <p:spPr>
          <a:xfrm>
            <a:off x="4209446" y="5141598"/>
            <a:ext cx="248212" cy="3289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i="1" spc="254" smtClean="0">
                <a:latin typeface="Times New Roman"/>
                <a:cs typeface="Times New Roman"/>
              </a:rPr>
              <a:t>t</a:t>
            </a:r>
            <a:r>
              <a:rPr lang="cs-CZ" sz="2050" i="1" spc="254" smtClean="0">
                <a:latin typeface="Times New Roman"/>
                <a:cs typeface="Times New Roman"/>
              </a:rPr>
              <a:t>'</a:t>
            </a:r>
            <a:endParaRPr sz="2050" dirty="0">
              <a:latin typeface="Times New Roman"/>
              <a:cs typeface="Times New Roman"/>
            </a:endParaRPr>
          </a:p>
        </p:txBody>
      </p:sp>
      <p:sp>
        <p:nvSpPr>
          <p:cNvPr id="67" name="object 18"/>
          <p:cNvSpPr txBox="1"/>
          <p:nvPr/>
        </p:nvSpPr>
        <p:spPr>
          <a:xfrm>
            <a:off x="5475592" y="5159122"/>
            <a:ext cx="202818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i="1" spc="254" smtClean="0">
                <a:latin typeface="Times New Roman"/>
                <a:cs typeface="Times New Roman"/>
              </a:rPr>
              <a:t>t</a:t>
            </a:r>
            <a:r>
              <a:rPr lang="cs-CZ" sz="1200" i="1" spc="254" smtClean="0">
                <a:latin typeface="Times New Roman"/>
                <a:cs typeface="Times New Roman"/>
              </a:rPr>
              <a:t>'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8" name="object 4"/>
          <p:cNvSpPr txBox="1"/>
          <p:nvPr/>
        </p:nvSpPr>
        <p:spPr>
          <a:xfrm>
            <a:off x="1067876" y="4746279"/>
            <a:ext cx="292925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smtClean="0">
                <a:latin typeface="Times New Roman"/>
                <a:cs typeface="Times New Roman"/>
              </a:rPr>
              <a:t>t</a:t>
            </a:r>
            <a:r>
              <a:rPr lang="cs-CZ" sz="2000" spc="-5" smtClean="0">
                <a:latin typeface="Times New Roman"/>
                <a:cs typeface="Times New Roman"/>
              </a:rPr>
              <a:t>'</a:t>
            </a:r>
            <a:r>
              <a:rPr sz="2000" spc="-5" smtClean="0">
                <a:latin typeface="Times New Roman"/>
                <a:cs typeface="Times New Roman"/>
              </a:rPr>
              <a:t> </a:t>
            </a:r>
            <a:r>
              <a:rPr lang="cs-CZ" sz="2000" spc="-5" smtClean="0">
                <a:latin typeface="Times New Roman"/>
                <a:cs typeface="Times New Roman"/>
              </a:rPr>
              <a:t>trvání obsluhy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9" name="object 13"/>
          <p:cNvSpPr/>
          <p:nvPr/>
        </p:nvSpPr>
        <p:spPr>
          <a:xfrm>
            <a:off x="6978846" y="5134056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05" y="0"/>
                </a:lnTo>
              </a:path>
            </a:pathLst>
          </a:custGeom>
          <a:ln w="107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4"/>
          <p:cNvSpPr/>
          <p:nvPr/>
        </p:nvSpPr>
        <p:spPr>
          <a:xfrm>
            <a:off x="7493580" y="5249677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27" y="0"/>
                </a:lnTo>
              </a:path>
            </a:pathLst>
          </a:custGeom>
          <a:ln w="107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5"/>
          <p:cNvSpPr txBox="1"/>
          <p:nvPr/>
        </p:nvSpPr>
        <p:spPr>
          <a:xfrm>
            <a:off x="7500266" y="5215860"/>
            <a:ext cx="233679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2250" i="1" spc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endParaRPr sz="22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bject 16"/>
          <p:cNvSpPr txBox="1"/>
          <p:nvPr/>
        </p:nvSpPr>
        <p:spPr>
          <a:xfrm>
            <a:off x="7192442" y="4952023"/>
            <a:ext cx="55753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3075" spc="765" baseline="-35230" dirty="0">
                <a:latin typeface="Symbol"/>
                <a:cs typeface="Symbol"/>
              </a:rPr>
              <a:t></a:t>
            </a:r>
            <a:r>
              <a:rPr sz="3075" spc="765" baseline="-35230" dirty="0">
                <a:latin typeface="Times New Roman"/>
                <a:cs typeface="Times New Roman"/>
              </a:rPr>
              <a:t>	</a:t>
            </a:r>
            <a:r>
              <a:rPr sz="2050" spc="465" dirty="0">
                <a:latin typeface="Times New Roman"/>
                <a:cs typeface="Times New Roman"/>
              </a:rPr>
              <a:t>1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73" name="object 18"/>
          <p:cNvSpPr txBox="1"/>
          <p:nvPr/>
        </p:nvSpPr>
        <p:spPr>
          <a:xfrm>
            <a:off x="6948264" y="5102973"/>
            <a:ext cx="244177" cy="3289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50" i="1" spc="254" smtClean="0">
                <a:latin typeface="Times New Roman"/>
                <a:cs typeface="Times New Roman"/>
              </a:rPr>
              <a:t>t</a:t>
            </a:r>
            <a:r>
              <a:rPr lang="cs-CZ" sz="2050" i="1" spc="254" smtClean="0">
                <a:latin typeface="Times New Roman"/>
                <a:cs typeface="Times New Roman"/>
              </a:rPr>
              <a:t>'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74" name="object 6"/>
          <p:cNvSpPr txBox="1"/>
          <p:nvPr/>
        </p:nvSpPr>
        <p:spPr>
          <a:xfrm>
            <a:off x="6053715" y="5046898"/>
            <a:ext cx="759156" cy="3821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cs-CZ" sz="2000" spc="-1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průměr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1674240" y="210184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7" name="object 2"/>
          <p:cNvSpPr txBox="1"/>
          <p:nvPr/>
        </p:nvSpPr>
        <p:spPr>
          <a:xfrm>
            <a:off x="970756" y="953985"/>
            <a:ext cx="6813609" cy="3520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u="sng" spc="-1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Značení modelů</a:t>
            </a:r>
            <a:r>
              <a:rPr lang="cs-CZ" sz="2000" u="sng" spc="-1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hromadné obsluhy </a:t>
            </a:r>
            <a:r>
              <a:rPr sz="2000" u="sng" spc="-5" smtClean="0">
                <a:latin typeface="Times New Roman"/>
                <a:cs typeface="Times New Roman"/>
              </a:rPr>
              <a:t>Kendal</a:t>
            </a:r>
            <a:r>
              <a:rPr lang="cs-CZ" sz="2000" u="sng" spc="-5" smtClean="0">
                <a:latin typeface="Times New Roman"/>
                <a:cs typeface="Times New Roman"/>
              </a:rPr>
              <a:t>l-</a:t>
            </a:r>
            <a:r>
              <a:rPr sz="2000" u="sng" spc="-10" smtClean="0">
                <a:latin typeface="Times New Roman"/>
                <a:cs typeface="Times New Roman"/>
              </a:rPr>
              <a:t>Lee</a:t>
            </a:r>
            <a:r>
              <a:rPr lang="cs-CZ" sz="2000" u="sng" spc="-10" smtClean="0">
                <a:latin typeface="Times New Roman"/>
                <a:cs typeface="Times New Roman"/>
              </a:rPr>
              <a:t> </a:t>
            </a:r>
            <a:r>
              <a:rPr lang="cs-CZ" sz="2000" spc="-10" smtClean="0">
                <a:latin typeface="Times New Roman"/>
                <a:cs typeface="Times New Roman"/>
              </a:rPr>
              <a:t>- </a:t>
            </a:r>
            <a:r>
              <a:rPr sz="2000" spc="-5" smtClean="0">
                <a:latin typeface="Times New Roman"/>
                <a:cs typeface="Times New Roman"/>
              </a:rPr>
              <a:t>6</a:t>
            </a:r>
            <a:r>
              <a:rPr lang="cs-CZ" sz="2000" spc="-5" smtClean="0">
                <a:latin typeface="Times New Roman"/>
                <a:cs typeface="Times New Roman"/>
              </a:rPr>
              <a:t> </a:t>
            </a:r>
            <a:r>
              <a:rPr sz="2000" spc="-10" smtClean="0">
                <a:latin typeface="Times New Roman"/>
                <a:cs typeface="Times New Roman"/>
              </a:rPr>
              <a:t>znaků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970756" y="1486623"/>
            <a:ext cx="7173649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  <a:tabLst>
                <a:tab pos="356870" algn="l"/>
                <a:tab pos="357505" algn="l"/>
              </a:tabLst>
            </a:pPr>
            <a:r>
              <a:rPr lang="cs-CZ" sz="2000" spc="-15" smtClean="0">
                <a:latin typeface="Times New Roman"/>
                <a:cs typeface="Times New Roman"/>
              </a:rPr>
              <a:t>1. Pravděpodobnostní rozdělení vstupů </a:t>
            </a:r>
            <a:r>
              <a:rPr lang="cs-CZ" sz="2000" spc="-10">
                <a:latin typeface="Times New Roman"/>
                <a:cs typeface="Times New Roman"/>
              </a:rPr>
              <a:t>- </a:t>
            </a:r>
            <a:r>
              <a:rPr lang="cs-CZ" sz="2000" spc="-10" smtClean="0">
                <a:latin typeface="Times New Roman"/>
                <a:cs typeface="Times New Roman"/>
              </a:rPr>
              <a:t>např. M-exponenciální</a:t>
            </a:r>
            <a:r>
              <a:rPr lang="cs-CZ" sz="2000" spc="-10">
                <a:latin typeface="Times New Roman"/>
                <a:cs typeface="Times New Roman"/>
              </a:rPr>
              <a:t>, </a:t>
            </a:r>
            <a:r>
              <a:rPr lang="cs-CZ" sz="2000" spc="-10" smtClean="0">
                <a:latin typeface="Times New Roman"/>
                <a:cs typeface="Times New Roman"/>
              </a:rPr>
              <a:t>D</a:t>
            </a:r>
            <a:r>
              <a:rPr lang="cs-CZ" sz="2000" spc="-25" smtClean="0">
                <a:latin typeface="Times New Roman"/>
                <a:cs typeface="Times New Roman"/>
              </a:rPr>
              <a:t>-</a:t>
            </a:r>
            <a:r>
              <a:rPr lang="cs-CZ" sz="2000" spc="5" smtClean="0">
                <a:latin typeface="Times New Roman"/>
                <a:cs typeface="Times New Roman"/>
              </a:rPr>
              <a:t>d</a:t>
            </a:r>
            <a:r>
              <a:rPr lang="cs-CZ" sz="2000" spc="-5" smtClean="0">
                <a:latin typeface="Times New Roman"/>
                <a:cs typeface="Times New Roman"/>
              </a:rPr>
              <a:t>ete</a:t>
            </a:r>
            <a:r>
              <a:rPr lang="cs-CZ" sz="2000" spc="5" smtClean="0">
                <a:latin typeface="Times New Roman"/>
                <a:cs typeface="Times New Roman"/>
              </a:rPr>
              <a:t>r</a:t>
            </a:r>
            <a:r>
              <a:rPr lang="cs-CZ" sz="2000" spc="-50" smtClean="0">
                <a:latin typeface="Times New Roman"/>
                <a:cs typeface="Times New Roman"/>
              </a:rPr>
              <a:t>m</a:t>
            </a:r>
            <a:r>
              <a:rPr lang="cs-CZ" sz="2000" spc="-5" smtClean="0">
                <a:latin typeface="Times New Roman"/>
                <a:cs typeface="Times New Roman"/>
              </a:rPr>
              <a:t>i</a:t>
            </a:r>
            <a:r>
              <a:rPr lang="cs-CZ" sz="2000" spc="-20" smtClean="0">
                <a:latin typeface="Times New Roman"/>
                <a:cs typeface="Times New Roman"/>
              </a:rPr>
              <a:t>n</a:t>
            </a:r>
            <a:r>
              <a:rPr lang="cs-CZ" sz="2000" spc="-5" smtClean="0">
                <a:latin typeface="Times New Roman"/>
                <a:cs typeface="Times New Roman"/>
              </a:rPr>
              <a:t>i</a:t>
            </a:r>
            <a:r>
              <a:rPr lang="cs-CZ" sz="2000" spc="-15" smtClean="0">
                <a:latin typeface="Times New Roman"/>
                <a:cs typeface="Times New Roman"/>
              </a:rPr>
              <a:t>s</a:t>
            </a:r>
            <a:r>
              <a:rPr lang="cs-CZ" sz="2000" spc="-5" smtClean="0">
                <a:latin typeface="Times New Roman"/>
                <a:cs typeface="Times New Roman"/>
              </a:rPr>
              <a:t>tic</a:t>
            </a:r>
            <a:r>
              <a:rPr lang="cs-CZ" sz="2000" spc="-20" smtClean="0">
                <a:latin typeface="Times New Roman"/>
                <a:cs typeface="Times New Roman"/>
              </a:rPr>
              <a:t>k</a:t>
            </a:r>
            <a:r>
              <a:rPr lang="cs-CZ" sz="2000" spc="-5" smtClean="0">
                <a:latin typeface="Times New Roman"/>
                <a:cs typeface="Times New Roman"/>
              </a:rPr>
              <a:t>é,   </a:t>
            </a:r>
            <a:r>
              <a:rPr lang="cs-CZ" sz="2000" spc="-10" smtClean="0">
                <a:latin typeface="Times New Roman"/>
                <a:cs typeface="Times New Roman"/>
              </a:rPr>
              <a:t>E</a:t>
            </a:r>
            <a:r>
              <a:rPr lang="cs-CZ" sz="2025" spc="-15" baseline="-20576" smtClean="0">
                <a:latin typeface="Times New Roman"/>
                <a:cs typeface="Times New Roman"/>
              </a:rPr>
              <a:t>q</a:t>
            </a:r>
            <a:r>
              <a:rPr lang="cs-CZ" sz="2000" spc="-10" smtClean="0">
                <a:latin typeface="Times New Roman"/>
                <a:cs typeface="Times New Roman"/>
              </a:rPr>
              <a:t>-Erlangovo aj.</a:t>
            </a:r>
            <a:endParaRPr lang="cs-CZ" sz="2000">
              <a:latin typeface="Times New Roman"/>
              <a:cs typeface="Times New Roman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970756" y="3510331"/>
            <a:ext cx="7369271" cy="35759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289685">
              <a:lnSpc>
                <a:spcPct val="110000"/>
              </a:lnSpc>
            </a:pPr>
            <a:r>
              <a:rPr lang="cs-CZ" sz="2000" spc="-10" smtClean="0">
                <a:latin typeface="Times New Roman"/>
                <a:cs typeface="Times New Roman"/>
              </a:rPr>
              <a:t>4. </a:t>
            </a:r>
            <a:r>
              <a:rPr sz="2000" spc="-10" smtClean="0">
                <a:latin typeface="Times New Roman"/>
                <a:cs typeface="Times New Roman"/>
              </a:rPr>
              <a:t>Disciplína</a:t>
            </a:r>
            <a:r>
              <a:rPr sz="2000" spc="20" smtClean="0">
                <a:latin typeface="Times New Roman"/>
                <a:cs typeface="Times New Roman"/>
              </a:rPr>
              <a:t> </a:t>
            </a:r>
            <a:r>
              <a:rPr sz="2000" spc="-10" smtClean="0">
                <a:latin typeface="Times New Roman"/>
                <a:cs typeface="Times New Roman"/>
              </a:rPr>
              <a:t>fronty</a:t>
            </a:r>
            <a:r>
              <a:rPr lang="cs-CZ" sz="2000" spc="-10" smtClean="0">
                <a:latin typeface="Times New Roman"/>
                <a:cs typeface="Times New Roman"/>
              </a:rPr>
              <a:t> - </a:t>
            </a:r>
            <a:r>
              <a:rPr lang="cs-CZ" sz="2000" spc="-5" smtClean="0">
                <a:latin typeface="Times New Roman"/>
                <a:cs typeface="Times New Roman"/>
              </a:rPr>
              <a:t>FIFO</a:t>
            </a:r>
            <a:r>
              <a:rPr lang="cs-CZ" sz="2000" smtClean="0">
                <a:latin typeface="Times New Roman"/>
                <a:cs typeface="Times New Roman"/>
              </a:rPr>
              <a:t>, </a:t>
            </a:r>
            <a:r>
              <a:rPr lang="cs-CZ" sz="2000" spc="-10" smtClean="0">
                <a:latin typeface="Times New Roman"/>
                <a:cs typeface="Times New Roman"/>
              </a:rPr>
              <a:t>LIFO</a:t>
            </a:r>
            <a:r>
              <a:rPr lang="cs-CZ" sz="2000" smtClean="0">
                <a:latin typeface="Times New Roman"/>
                <a:cs typeface="Times New Roman"/>
              </a:rPr>
              <a:t>, </a:t>
            </a:r>
            <a:r>
              <a:rPr lang="cs-CZ" sz="2000" spc="-10" smtClean="0">
                <a:latin typeface="Times New Roman"/>
                <a:cs typeface="Times New Roman"/>
              </a:rPr>
              <a:t>SIRO</a:t>
            </a:r>
            <a:r>
              <a:rPr lang="cs-CZ" sz="2000" spc="5" smtClean="0">
                <a:latin typeface="Times New Roman"/>
                <a:cs typeface="Times New Roman"/>
              </a:rPr>
              <a:t> </a:t>
            </a:r>
            <a:r>
              <a:rPr lang="cs-CZ" sz="2000" spc="-10">
                <a:latin typeface="Times New Roman"/>
                <a:cs typeface="Times New Roman"/>
              </a:rPr>
              <a:t>(náhodně</a:t>
            </a:r>
            <a:r>
              <a:rPr lang="cs-CZ" sz="2000" spc="-10" smtClean="0">
                <a:latin typeface="Times New Roman"/>
                <a:cs typeface="Times New Roman"/>
              </a:rPr>
              <a:t>) aj.</a:t>
            </a:r>
            <a:endParaRPr lang="cs-CZ" sz="2000">
              <a:latin typeface="Times New Roman"/>
              <a:cs typeface="Times New Roman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970756" y="4007309"/>
            <a:ext cx="8037746" cy="35137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356870" algn="l"/>
                <a:tab pos="357505" algn="l"/>
              </a:tabLst>
            </a:pPr>
            <a:r>
              <a:rPr lang="cs-CZ" sz="2000" spc="-15" smtClean="0">
                <a:latin typeface="Times New Roman"/>
                <a:cs typeface="Times New Roman"/>
              </a:rPr>
              <a:t>5. </a:t>
            </a:r>
            <a:r>
              <a:rPr sz="2000" spc="-15" smtClean="0">
                <a:latin typeface="Times New Roman"/>
                <a:cs typeface="Times New Roman"/>
              </a:rPr>
              <a:t>Maximální </a:t>
            </a:r>
            <a:r>
              <a:rPr sz="2000">
                <a:latin typeface="Times New Roman"/>
                <a:cs typeface="Times New Roman"/>
              </a:rPr>
              <a:t>počet </a:t>
            </a:r>
            <a:r>
              <a:rPr sz="2000" spc="-5" smtClean="0">
                <a:latin typeface="Times New Roman"/>
                <a:cs typeface="Times New Roman"/>
              </a:rPr>
              <a:t>požadavků</a:t>
            </a:r>
            <a:r>
              <a:rPr lang="cs-CZ" sz="2000" spc="-5" smtClean="0">
                <a:latin typeface="Times New Roman"/>
                <a:cs typeface="Times New Roman"/>
              </a:rPr>
              <a:t> na obsluhu</a:t>
            </a:r>
            <a:r>
              <a:rPr sz="2000" spc="-5" smtClean="0">
                <a:latin typeface="Times New Roman"/>
                <a:cs typeface="Times New Roman"/>
              </a:rPr>
              <a:t> </a:t>
            </a:r>
            <a:r>
              <a:rPr sz="2000" spc="-15">
                <a:latin typeface="Times New Roman"/>
                <a:cs typeface="Times New Roman"/>
              </a:rPr>
              <a:t>ve</a:t>
            </a:r>
            <a:r>
              <a:rPr sz="2000" spc="70">
                <a:latin typeface="Times New Roman"/>
                <a:cs typeface="Times New Roman"/>
              </a:rPr>
              <a:t> </a:t>
            </a:r>
            <a:r>
              <a:rPr sz="2000" spc="-10" smtClean="0">
                <a:latin typeface="Times New Roman"/>
                <a:cs typeface="Times New Roman"/>
              </a:rPr>
              <a:t>frontě</a:t>
            </a:r>
            <a:r>
              <a:rPr lang="cs-CZ" sz="2000" spc="-10" smtClean="0">
                <a:latin typeface="Times New Roman"/>
                <a:cs typeface="Times New Roman"/>
              </a:rPr>
              <a:t> - ∞ nebo N</a:t>
            </a:r>
            <a:endParaRPr lang="cs-CZ" sz="20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970756" y="2253098"/>
            <a:ext cx="7173649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  <a:tabLst>
                <a:tab pos="356870" algn="l"/>
                <a:tab pos="357505" algn="l"/>
              </a:tabLst>
            </a:pPr>
            <a:r>
              <a:rPr lang="cs-CZ" sz="2000" spc="-15" smtClean="0">
                <a:latin typeface="Times New Roman"/>
                <a:cs typeface="Times New Roman"/>
              </a:rPr>
              <a:t>2. Pravděpodobnostní rozdělení obsluhy </a:t>
            </a:r>
            <a:r>
              <a:rPr lang="cs-CZ" sz="2000" spc="-10">
                <a:latin typeface="Times New Roman"/>
                <a:cs typeface="Times New Roman"/>
              </a:rPr>
              <a:t>- </a:t>
            </a:r>
            <a:r>
              <a:rPr lang="cs-CZ" sz="2000" spc="-10" smtClean="0">
                <a:latin typeface="Times New Roman"/>
                <a:cs typeface="Times New Roman"/>
              </a:rPr>
              <a:t>např. M-exponenciální</a:t>
            </a:r>
            <a:r>
              <a:rPr lang="cs-CZ" sz="2000" spc="-10">
                <a:latin typeface="Times New Roman"/>
                <a:cs typeface="Times New Roman"/>
              </a:rPr>
              <a:t>, </a:t>
            </a:r>
            <a:r>
              <a:rPr lang="cs-CZ" sz="2000" spc="-10" smtClean="0">
                <a:latin typeface="Times New Roman"/>
                <a:cs typeface="Times New Roman"/>
              </a:rPr>
              <a:t>D</a:t>
            </a:r>
            <a:r>
              <a:rPr lang="cs-CZ" sz="2000" spc="-25" smtClean="0">
                <a:latin typeface="Times New Roman"/>
                <a:cs typeface="Times New Roman"/>
              </a:rPr>
              <a:t>-</a:t>
            </a:r>
            <a:r>
              <a:rPr lang="cs-CZ" sz="2000" spc="5" smtClean="0">
                <a:latin typeface="Times New Roman"/>
                <a:cs typeface="Times New Roman"/>
              </a:rPr>
              <a:t>d</a:t>
            </a:r>
            <a:r>
              <a:rPr lang="cs-CZ" sz="2000" spc="-5" smtClean="0">
                <a:latin typeface="Times New Roman"/>
                <a:cs typeface="Times New Roman"/>
              </a:rPr>
              <a:t>ete</a:t>
            </a:r>
            <a:r>
              <a:rPr lang="cs-CZ" sz="2000" spc="5" smtClean="0">
                <a:latin typeface="Times New Roman"/>
                <a:cs typeface="Times New Roman"/>
              </a:rPr>
              <a:t>r</a:t>
            </a:r>
            <a:r>
              <a:rPr lang="cs-CZ" sz="2000" spc="-50" smtClean="0">
                <a:latin typeface="Times New Roman"/>
                <a:cs typeface="Times New Roman"/>
              </a:rPr>
              <a:t>m</a:t>
            </a:r>
            <a:r>
              <a:rPr lang="cs-CZ" sz="2000" spc="-5" smtClean="0">
                <a:latin typeface="Times New Roman"/>
                <a:cs typeface="Times New Roman"/>
              </a:rPr>
              <a:t>i</a:t>
            </a:r>
            <a:r>
              <a:rPr lang="cs-CZ" sz="2000" spc="-20" smtClean="0">
                <a:latin typeface="Times New Roman"/>
                <a:cs typeface="Times New Roman"/>
              </a:rPr>
              <a:t>n</a:t>
            </a:r>
            <a:r>
              <a:rPr lang="cs-CZ" sz="2000" spc="-5" smtClean="0">
                <a:latin typeface="Times New Roman"/>
                <a:cs typeface="Times New Roman"/>
              </a:rPr>
              <a:t>i</a:t>
            </a:r>
            <a:r>
              <a:rPr lang="cs-CZ" sz="2000" spc="-15" smtClean="0">
                <a:latin typeface="Times New Roman"/>
                <a:cs typeface="Times New Roman"/>
              </a:rPr>
              <a:t>s</a:t>
            </a:r>
            <a:r>
              <a:rPr lang="cs-CZ" sz="2000" spc="-5" smtClean="0">
                <a:latin typeface="Times New Roman"/>
                <a:cs typeface="Times New Roman"/>
              </a:rPr>
              <a:t>tic</a:t>
            </a:r>
            <a:r>
              <a:rPr lang="cs-CZ" sz="2000" spc="-20" smtClean="0">
                <a:latin typeface="Times New Roman"/>
                <a:cs typeface="Times New Roman"/>
              </a:rPr>
              <a:t>k</a:t>
            </a:r>
            <a:r>
              <a:rPr lang="cs-CZ" sz="2000" spc="-5" smtClean="0">
                <a:latin typeface="Times New Roman"/>
                <a:cs typeface="Times New Roman"/>
              </a:rPr>
              <a:t>é,   </a:t>
            </a:r>
            <a:r>
              <a:rPr lang="cs-CZ" sz="2000" spc="-10" smtClean="0">
                <a:latin typeface="Times New Roman"/>
                <a:cs typeface="Times New Roman"/>
              </a:rPr>
              <a:t>E</a:t>
            </a:r>
            <a:r>
              <a:rPr lang="cs-CZ" sz="2025" spc="-15" baseline="-20576" smtClean="0">
                <a:latin typeface="Times New Roman"/>
                <a:cs typeface="Times New Roman"/>
              </a:rPr>
              <a:t>q</a:t>
            </a:r>
            <a:r>
              <a:rPr lang="cs-CZ" sz="2000" spc="-10" smtClean="0">
                <a:latin typeface="Times New Roman"/>
                <a:cs typeface="Times New Roman"/>
              </a:rPr>
              <a:t>-Erlangovo aj.</a:t>
            </a:r>
            <a:endParaRPr lang="cs-CZ" sz="2000">
              <a:latin typeface="Times New Roman"/>
              <a:cs typeface="Times New Roman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970756" y="3019573"/>
            <a:ext cx="6157743" cy="35137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56870" algn="l"/>
                <a:tab pos="357505" algn="l"/>
              </a:tabLst>
            </a:pPr>
            <a:r>
              <a:rPr lang="cs-CZ" sz="2000" smtClean="0">
                <a:latin typeface="Times New Roman"/>
                <a:cs typeface="Times New Roman"/>
              </a:rPr>
              <a:t>3. </a:t>
            </a:r>
            <a:r>
              <a:rPr sz="2000" smtClean="0">
                <a:latin typeface="Times New Roman"/>
                <a:cs typeface="Times New Roman"/>
              </a:rPr>
              <a:t>Počet</a:t>
            </a:r>
            <a:r>
              <a:rPr lang="cs-CZ" sz="2000" smtClean="0">
                <a:latin typeface="Times New Roman"/>
                <a:cs typeface="Times New Roman"/>
              </a:rPr>
              <a:t> obslužných</a:t>
            </a:r>
            <a:r>
              <a:rPr sz="2000" smtClean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míst </a:t>
            </a:r>
            <a:r>
              <a:rPr sz="2000" spc="-5">
                <a:latin typeface="Times New Roman"/>
                <a:cs typeface="Times New Roman"/>
              </a:rPr>
              <a:t>vedle</a:t>
            </a:r>
            <a:r>
              <a:rPr sz="2000" spc="-60">
                <a:latin typeface="Times New Roman"/>
                <a:cs typeface="Times New Roman"/>
              </a:rPr>
              <a:t> </a:t>
            </a:r>
            <a:r>
              <a:rPr sz="2000" spc="-5" smtClean="0">
                <a:latin typeface="Times New Roman"/>
                <a:cs typeface="Times New Roman"/>
              </a:rPr>
              <a:t>sebe</a:t>
            </a:r>
            <a:r>
              <a:rPr lang="cs-CZ" sz="2000" spc="-5" smtClean="0">
                <a:latin typeface="Times New Roman"/>
                <a:cs typeface="Times New Roman"/>
              </a:rPr>
              <a:t> - 1 nebo S 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99592" y="4486283"/>
            <a:ext cx="4406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356870" algn="l"/>
                <a:tab pos="357505" algn="l"/>
              </a:tabLst>
            </a:pPr>
            <a:r>
              <a:rPr lang="cs-CZ" sz="2000" spc="-15">
                <a:latin typeface="Times New Roman"/>
                <a:cs typeface="Times New Roman"/>
              </a:rPr>
              <a:t>6. Omezení zdroje požadavků - </a:t>
            </a:r>
            <a:r>
              <a:rPr lang="cs-CZ" sz="2000" spc="-15" smtClean="0">
                <a:latin typeface="Times New Roman"/>
                <a:cs typeface="Times New Roman"/>
              </a:rPr>
              <a:t>∞ nebo m</a:t>
            </a:r>
            <a:endParaRPr lang="cs-CZ" sz="2000" spc="-15" dirty="0">
              <a:latin typeface="Times New Roman"/>
              <a:cs typeface="Times New Roman"/>
            </a:endParaRPr>
          </a:p>
        </p:txBody>
      </p:sp>
      <p:sp>
        <p:nvSpPr>
          <p:cNvPr id="3" name="Šipka dolů 2"/>
          <p:cNvSpPr/>
          <p:nvPr/>
        </p:nvSpPr>
        <p:spPr>
          <a:xfrm>
            <a:off x="4211960" y="5013176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ject 2"/>
          <p:cNvSpPr txBox="1"/>
          <p:nvPr/>
        </p:nvSpPr>
        <p:spPr>
          <a:xfrm>
            <a:off x="1248586" y="5392270"/>
            <a:ext cx="6813609" cy="62901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45"/>
              </a:spcBef>
            </a:pPr>
            <a:r>
              <a:rPr lang="cs-CZ" sz="3800" spc="-1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např. M/M/S/FIFO/N/∞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674240" y="210184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05035" y="776916"/>
            <a:ext cx="417708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cs-CZ" sz="1400" b="1" dirty="0">
                <a:latin typeface="Times New Roman" panose="02020603050405020304" pitchFamily="18" charset="0"/>
              </a:rPr>
              <a:t>Nestacionární a stacionární stav obslužného systému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7" name="object 2"/>
          <p:cNvSpPr txBox="1"/>
          <p:nvPr/>
        </p:nvSpPr>
        <p:spPr>
          <a:xfrm>
            <a:off x="533400" y="1124744"/>
            <a:ext cx="815055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-5" dirty="0" err="1" smtClean="0">
                <a:latin typeface="Times New Roman"/>
                <a:cs typeface="Times New Roman"/>
              </a:rPr>
              <a:t>Jaká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je </a:t>
            </a:r>
            <a:r>
              <a:rPr sz="2000" spc="-5" dirty="0" err="1" smtClean="0">
                <a:latin typeface="Times New Roman"/>
                <a:cs typeface="Times New Roman"/>
              </a:rPr>
              <a:t>pravděpodobnost</a:t>
            </a:r>
            <a:r>
              <a:rPr lang="cs-CZ" sz="2000" spc="-5" dirty="0" smtClean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25" baseline="-20576" dirty="0" err="1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(T)</a:t>
            </a:r>
            <a:r>
              <a:rPr sz="2000" spc="-5" dirty="0" smtClean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toho, že v </a:t>
            </a:r>
            <a:r>
              <a:rPr sz="2000" spc="-15" dirty="0">
                <a:latin typeface="Times New Roman"/>
                <a:cs typeface="Times New Roman"/>
              </a:rPr>
              <a:t>okamžiku </a:t>
            </a:r>
            <a:r>
              <a:rPr sz="2000" spc="-5" dirty="0">
                <a:latin typeface="Times New Roman"/>
                <a:cs typeface="Times New Roman"/>
              </a:rPr>
              <a:t>T bude v </a:t>
            </a:r>
            <a:r>
              <a:rPr sz="2000" spc="-20" dirty="0" err="1">
                <a:latin typeface="Times New Roman"/>
                <a:cs typeface="Times New Roman"/>
              </a:rPr>
              <a:t>systému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lang="cs-CZ" sz="2000" spc="190" dirty="0" smtClean="0">
                <a:latin typeface="Times New Roman"/>
                <a:cs typeface="Times New Roman"/>
              </a:rPr>
              <a:t>n</a:t>
            </a:r>
            <a:r>
              <a:rPr lang="cs-CZ" sz="2000" dirty="0">
                <a:latin typeface="Times New Roman"/>
                <a:cs typeface="Times New Roman"/>
              </a:rPr>
              <a:t> </a:t>
            </a:r>
            <a:r>
              <a:rPr sz="2000" spc="-10" dirty="0" err="1" smtClean="0">
                <a:latin typeface="Times New Roman"/>
                <a:cs typeface="Times New Roman"/>
              </a:rPr>
              <a:t>prvků</a:t>
            </a:r>
            <a:r>
              <a:rPr sz="2000" spc="-5" dirty="0" smtClean="0">
                <a:latin typeface="Times New Roman"/>
                <a:cs typeface="Times New Roman"/>
              </a:rPr>
              <a:t>?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13"/>
          <p:cNvSpPr txBox="1"/>
          <p:nvPr/>
        </p:nvSpPr>
        <p:spPr>
          <a:xfrm>
            <a:off x="6054759" y="1846049"/>
            <a:ext cx="41973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0" dirty="0">
                <a:latin typeface="Times New Roman"/>
                <a:cs typeface="Times New Roman"/>
              </a:rPr>
              <a:t>n</a:t>
            </a:r>
            <a:r>
              <a:rPr sz="2000" spc="-5" dirty="0">
                <a:latin typeface="Times New Roman"/>
                <a:cs typeface="Times New Roman"/>
              </a:rPr>
              <a:t>&gt;0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14"/>
          <p:cNvSpPr txBox="1"/>
          <p:nvPr/>
        </p:nvSpPr>
        <p:spPr>
          <a:xfrm>
            <a:off x="6059584" y="2494002"/>
            <a:ext cx="41973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0" dirty="0">
                <a:latin typeface="Times New Roman"/>
                <a:cs typeface="Times New Roman"/>
              </a:rPr>
              <a:t>n</a:t>
            </a:r>
            <a:r>
              <a:rPr sz="2000" spc="-5" dirty="0">
                <a:latin typeface="Times New Roman"/>
                <a:cs typeface="Times New Roman"/>
              </a:rPr>
              <a:t>=0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6"/>
          <p:cNvSpPr/>
          <p:nvPr/>
        </p:nvSpPr>
        <p:spPr>
          <a:xfrm>
            <a:off x="838357" y="2026135"/>
            <a:ext cx="650875" cy="0"/>
          </a:xfrm>
          <a:custGeom>
            <a:avLst/>
            <a:gdLst/>
            <a:ahLst/>
            <a:cxnLst/>
            <a:rect l="l" t="t" r="r" b="b"/>
            <a:pathLst>
              <a:path w="650875">
                <a:moveTo>
                  <a:pt x="0" y="0"/>
                </a:moveTo>
                <a:lnTo>
                  <a:pt x="650300" y="0"/>
                </a:lnTo>
              </a:path>
            </a:pathLst>
          </a:custGeom>
          <a:ln w="10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7"/>
          <p:cNvSpPr/>
          <p:nvPr/>
        </p:nvSpPr>
        <p:spPr>
          <a:xfrm>
            <a:off x="838357" y="2716471"/>
            <a:ext cx="645795" cy="0"/>
          </a:xfrm>
          <a:custGeom>
            <a:avLst/>
            <a:gdLst/>
            <a:ahLst/>
            <a:cxnLst/>
            <a:rect l="l" t="t" r="r" b="b"/>
            <a:pathLst>
              <a:path w="645794">
                <a:moveTo>
                  <a:pt x="0" y="0"/>
                </a:moveTo>
                <a:lnTo>
                  <a:pt x="645477" y="0"/>
                </a:lnTo>
              </a:path>
            </a:pathLst>
          </a:custGeom>
          <a:ln w="107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/>
          <p:cNvSpPr txBox="1"/>
          <p:nvPr/>
        </p:nvSpPr>
        <p:spPr>
          <a:xfrm>
            <a:off x="1073623" y="2519896"/>
            <a:ext cx="9588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spc="-25" dirty="0">
                <a:latin typeface="Times New Roman"/>
                <a:cs typeface="Times New Roman"/>
              </a:rPr>
              <a:t>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9"/>
          <p:cNvSpPr txBox="1"/>
          <p:nvPr/>
        </p:nvSpPr>
        <p:spPr>
          <a:xfrm>
            <a:off x="1010425" y="2711528"/>
            <a:ext cx="274955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85" dirty="0">
                <a:latin typeface="Symbol"/>
                <a:cs typeface="Symbol"/>
              </a:rPr>
              <a:t></a:t>
            </a:r>
            <a:r>
              <a:rPr sz="2000" i="1" spc="-60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20"/>
          <p:cNvSpPr txBox="1"/>
          <p:nvPr/>
        </p:nvSpPr>
        <p:spPr>
          <a:xfrm>
            <a:off x="838200" y="2267251"/>
            <a:ext cx="66675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65" dirty="0">
                <a:latin typeface="Symbol"/>
                <a:cs typeface="Symbol"/>
              </a:rPr>
              <a:t></a:t>
            </a:r>
            <a:r>
              <a:rPr sz="2000" i="1" spc="-65" dirty="0">
                <a:latin typeface="Times New Roman"/>
                <a:cs typeface="Times New Roman"/>
              </a:rPr>
              <a:t>p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420" dirty="0">
                <a:latin typeface="Times New Roman"/>
                <a:cs typeface="Times New Roman"/>
              </a:rPr>
              <a:t> </a:t>
            </a:r>
            <a:r>
              <a:rPr sz="2650" spc="-260" dirty="0">
                <a:latin typeface="Symbol"/>
                <a:cs typeface="Symbol"/>
              </a:rPr>
              <a:t>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15" name="object 21"/>
          <p:cNvSpPr txBox="1"/>
          <p:nvPr/>
        </p:nvSpPr>
        <p:spPr>
          <a:xfrm>
            <a:off x="1012837" y="2021203"/>
            <a:ext cx="274955" cy="333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85" dirty="0">
                <a:latin typeface="Symbol"/>
                <a:cs typeface="Symbol"/>
              </a:rPr>
              <a:t></a:t>
            </a:r>
            <a:r>
              <a:rPr sz="2000" i="1" spc="-60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22"/>
          <p:cNvSpPr txBox="1"/>
          <p:nvPr/>
        </p:nvSpPr>
        <p:spPr>
          <a:xfrm>
            <a:off x="2138793" y="1992161"/>
            <a:ext cx="243204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i="1" spc="40" dirty="0">
                <a:latin typeface="Times New Roman"/>
                <a:cs typeface="Times New Roman"/>
              </a:rPr>
              <a:t>n</a:t>
            </a:r>
            <a:r>
              <a:rPr sz="1150" spc="-95" dirty="0">
                <a:latin typeface="Symbol"/>
                <a:cs typeface="Symbol"/>
              </a:rPr>
              <a:t></a:t>
            </a:r>
            <a:r>
              <a:rPr sz="1150" spc="-25" dirty="0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23"/>
          <p:cNvSpPr txBox="1"/>
          <p:nvPr/>
        </p:nvSpPr>
        <p:spPr>
          <a:xfrm>
            <a:off x="1534807" y="2429325"/>
            <a:ext cx="216916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60" dirty="0">
                <a:latin typeface="Symbol"/>
                <a:cs typeface="Symbol"/>
              </a:rPr>
              <a:t>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80" dirty="0">
                <a:latin typeface="Symbol"/>
                <a:cs typeface="Symbol"/>
              </a:rPr>
              <a:t></a:t>
            </a:r>
            <a:r>
              <a:rPr sz="2100" i="1" spc="-80" dirty="0">
                <a:latin typeface="Symbol"/>
                <a:cs typeface="Symbol"/>
              </a:rPr>
              <a:t></a:t>
            </a:r>
            <a:r>
              <a:rPr sz="2100" i="1" spc="-19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Symbol"/>
                <a:cs typeface="Symbol"/>
              </a:rPr>
              <a:t>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i="1" spc="-40" dirty="0">
                <a:latin typeface="Times New Roman"/>
                <a:cs typeface="Times New Roman"/>
              </a:rPr>
              <a:t>p</a:t>
            </a:r>
            <a:r>
              <a:rPr sz="1725" spc="-60" baseline="-24154" dirty="0">
                <a:latin typeface="Times New Roman"/>
                <a:cs typeface="Times New Roman"/>
              </a:rPr>
              <a:t>0</a:t>
            </a:r>
            <a:r>
              <a:rPr sz="1725" spc="-142" baseline="-24154" dirty="0">
                <a:latin typeface="Times New Roman"/>
                <a:cs typeface="Times New Roman"/>
              </a:rPr>
              <a:t>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215" dirty="0">
                <a:latin typeface="Times New Roman"/>
                <a:cs typeface="Times New Roman"/>
              </a:rPr>
              <a:t> </a:t>
            </a:r>
            <a:r>
              <a:rPr sz="2650" spc="-105" dirty="0">
                <a:latin typeface="Symbol"/>
                <a:cs typeface="Symbol"/>
              </a:rPr>
              <a:t></a:t>
            </a:r>
            <a:r>
              <a:rPr sz="2000" spc="-105" dirty="0">
                <a:latin typeface="Symbol"/>
                <a:cs typeface="Symbol"/>
              </a:rPr>
              <a:t>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100" i="1" spc="-120" dirty="0">
                <a:latin typeface="Symbol"/>
                <a:cs typeface="Symbol"/>
              </a:rPr>
              <a:t></a:t>
            </a:r>
            <a:r>
              <a:rPr sz="2100" i="1" spc="-19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Symbol"/>
                <a:cs typeface="Symbol"/>
              </a:rPr>
              <a:t>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i="1" spc="-95" dirty="0">
                <a:latin typeface="Times New Roman"/>
                <a:cs typeface="Times New Roman"/>
              </a:rPr>
              <a:t>p</a:t>
            </a:r>
            <a:r>
              <a:rPr sz="1725" spc="-142" baseline="-24154" dirty="0">
                <a:latin typeface="Times New Roman"/>
                <a:cs typeface="Times New Roman"/>
              </a:rPr>
              <a:t>1</a:t>
            </a:r>
            <a:r>
              <a:rPr sz="1725" spc="-262" baseline="-24154" dirty="0">
                <a:latin typeface="Times New Roman"/>
                <a:cs typeface="Times New Roman"/>
              </a:rPr>
              <a:t>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215" dirty="0">
                <a:latin typeface="Times New Roman"/>
                <a:cs typeface="Times New Roman"/>
              </a:rPr>
              <a:t> </a:t>
            </a:r>
            <a:r>
              <a:rPr sz="2650" spc="-260" dirty="0">
                <a:latin typeface="Symbol"/>
                <a:cs typeface="Symbol"/>
              </a:rPr>
              <a:t>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18" name="object 24"/>
          <p:cNvSpPr txBox="1"/>
          <p:nvPr/>
        </p:nvSpPr>
        <p:spPr>
          <a:xfrm>
            <a:off x="2371303" y="1739010"/>
            <a:ext cx="3029585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210" dirty="0">
                <a:latin typeface="Times New Roman"/>
                <a:cs typeface="Times New Roman"/>
              </a:rPr>
              <a:t> </a:t>
            </a:r>
            <a:r>
              <a:rPr sz="2650" spc="-105" dirty="0">
                <a:latin typeface="Symbol"/>
                <a:cs typeface="Symbol"/>
              </a:rPr>
              <a:t></a:t>
            </a:r>
            <a:r>
              <a:rPr sz="2000" spc="-105" dirty="0">
                <a:latin typeface="Symbol"/>
                <a:cs typeface="Symbol"/>
              </a:rPr>
              <a:t>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650" spc="-215" dirty="0">
                <a:latin typeface="Symbol"/>
                <a:cs typeface="Symbol"/>
              </a:rPr>
              <a:t></a:t>
            </a:r>
            <a:r>
              <a:rPr sz="2100" i="1" spc="-215" dirty="0">
                <a:latin typeface="Symbol"/>
                <a:cs typeface="Symbol"/>
              </a:rPr>
              <a:t></a:t>
            </a:r>
            <a:r>
              <a:rPr sz="2100" i="1" spc="-105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Symbol"/>
                <a:cs typeface="Symbol"/>
              </a:rPr>
              <a:t>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100" i="1" spc="-120" dirty="0">
                <a:latin typeface="Symbol"/>
                <a:cs typeface="Symbol"/>
              </a:rPr>
              <a:t></a:t>
            </a:r>
            <a:r>
              <a:rPr sz="2100" i="1" spc="-330" dirty="0">
                <a:latin typeface="Times New Roman"/>
                <a:cs typeface="Times New Roman"/>
              </a:rPr>
              <a:t> </a:t>
            </a:r>
            <a:r>
              <a:rPr sz="2650" spc="-120" dirty="0">
                <a:latin typeface="Symbol"/>
                <a:cs typeface="Symbol"/>
              </a:rPr>
              <a:t></a:t>
            </a:r>
            <a:r>
              <a:rPr sz="2000" spc="-120" dirty="0">
                <a:latin typeface="Symbol"/>
                <a:cs typeface="Symbol"/>
              </a:rPr>
              <a:t>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i="1" spc="-30" dirty="0">
                <a:latin typeface="Times New Roman"/>
                <a:cs typeface="Times New Roman"/>
              </a:rPr>
              <a:t>p</a:t>
            </a:r>
            <a:r>
              <a:rPr sz="1725" i="1" spc="-44" baseline="-24154" dirty="0">
                <a:latin typeface="Times New Roman"/>
                <a:cs typeface="Times New Roman"/>
              </a:rPr>
              <a:t>n</a:t>
            </a:r>
            <a:r>
              <a:rPr sz="1725" i="1" spc="-104" baseline="-24154" dirty="0">
                <a:latin typeface="Times New Roman"/>
                <a:cs typeface="Times New Roman"/>
              </a:rPr>
              <a:t>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210" dirty="0">
                <a:latin typeface="Times New Roman"/>
                <a:cs typeface="Times New Roman"/>
              </a:rPr>
              <a:t> </a:t>
            </a:r>
            <a:r>
              <a:rPr sz="2650" spc="-105" dirty="0">
                <a:latin typeface="Symbol"/>
                <a:cs typeface="Symbol"/>
              </a:rPr>
              <a:t></a:t>
            </a:r>
            <a:r>
              <a:rPr sz="2000" spc="-105" dirty="0">
                <a:latin typeface="Symbol"/>
                <a:cs typeface="Symbol"/>
              </a:rPr>
              <a:t>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100" i="1" spc="-120" dirty="0">
                <a:latin typeface="Symbol"/>
                <a:cs typeface="Symbol"/>
              </a:rPr>
              <a:t></a:t>
            </a:r>
            <a:r>
              <a:rPr sz="2100" i="1" spc="-18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Symbol"/>
                <a:cs typeface="Symbol"/>
              </a:rPr>
              <a:t>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i="1" spc="-25" dirty="0">
                <a:latin typeface="Times New Roman"/>
                <a:cs typeface="Times New Roman"/>
              </a:rPr>
              <a:t>p</a:t>
            </a:r>
            <a:r>
              <a:rPr sz="1725" i="1" spc="-37" baseline="-24154" dirty="0">
                <a:latin typeface="Times New Roman"/>
                <a:cs typeface="Times New Roman"/>
              </a:rPr>
              <a:t>n</a:t>
            </a:r>
            <a:r>
              <a:rPr sz="1725" spc="-37" baseline="-24154" dirty="0">
                <a:latin typeface="Symbol"/>
                <a:cs typeface="Symbol"/>
              </a:rPr>
              <a:t></a:t>
            </a:r>
            <a:r>
              <a:rPr sz="1725" spc="-37" baseline="-24154" dirty="0">
                <a:latin typeface="Times New Roman"/>
                <a:cs typeface="Times New Roman"/>
              </a:rPr>
              <a:t>1</a:t>
            </a:r>
            <a:r>
              <a:rPr sz="1725" spc="-262" baseline="-24154" dirty="0">
                <a:latin typeface="Times New Roman"/>
                <a:cs typeface="Times New Roman"/>
              </a:rPr>
              <a:t>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</a:t>
            </a:r>
            <a:r>
              <a:rPr sz="2000" i="1" spc="-215" dirty="0">
                <a:latin typeface="Times New Roman"/>
                <a:cs typeface="Times New Roman"/>
              </a:rPr>
              <a:t> </a:t>
            </a:r>
            <a:r>
              <a:rPr sz="2650" spc="-260" dirty="0">
                <a:latin typeface="Symbol"/>
                <a:cs typeface="Symbol"/>
              </a:rPr>
              <a:t>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19" name="object 25"/>
          <p:cNvSpPr txBox="1"/>
          <p:nvPr/>
        </p:nvSpPr>
        <p:spPr>
          <a:xfrm>
            <a:off x="838200" y="1576936"/>
            <a:ext cx="132461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00" spc="-50" dirty="0">
                <a:latin typeface="Symbol"/>
                <a:cs typeface="Symbol"/>
              </a:rPr>
              <a:t></a:t>
            </a:r>
            <a:r>
              <a:rPr sz="2000" i="1" spc="-50" dirty="0">
                <a:latin typeface="Times New Roman"/>
                <a:cs typeface="Times New Roman"/>
              </a:rPr>
              <a:t>p</a:t>
            </a:r>
            <a:r>
              <a:rPr sz="1725" i="1" spc="-75" baseline="-24154" dirty="0">
                <a:latin typeface="Times New Roman"/>
                <a:cs typeface="Times New Roman"/>
              </a:rPr>
              <a:t>n </a:t>
            </a:r>
            <a:r>
              <a:rPr sz="2650" spc="-240" dirty="0">
                <a:latin typeface="Symbol"/>
                <a:cs typeface="Symbol"/>
              </a:rPr>
              <a:t></a:t>
            </a:r>
            <a:r>
              <a:rPr sz="2000" i="1" spc="-240" dirty="0">
                <a:latin typeface="Times New Roman"/>
                <a:cs typeface="Times New Roman"/>
              </a:rPr>
              <a:t>T </a:t>
            </a:r>
            <a:r>
              <a:rPr sz="2650" spc="-260" dirty="0">
                <a:latin typeface="Symbol"/>
                <a:cs typeface="Symbol"/>
              </a:rPr>
              <a:t></a:t>
            </a:r>
            <a:r>
              <a:rPr sz="2650" spc="-260" dirty="0">
                <a:latin typeface="Times New Roman"/>
                <a:cs typeface="Times New Roman"/>
              </a:rPr>
              <a:t> </a:t>
            </a:r>
            <a:r>
              <a:rPr sz="3000" spc="-89" baseline="-36111" dirty="0">
                <a:latin typeface="Symbol"/>
                <a:cs typeface="Symbol"/>
              </a:rPr>
              <a:t></a:t>
            </a:r>
            <a:r>
              <a:rPr sz="3000" spc="-89" baseline="-36111" dirty="0">
                <a:latin typeface="Times New Roman"/>
                <a:cs typeface="Times New Roman"/>
              </a:rPr>
              <a:t> </a:t>
            </a:r>
            <a:r>
              <a:rPr sz="3150" i="1" spc="-172" baseline="-34391" dirty="0">
                <a:latin typeface="Symbol"/>
                <a:cs typeface="Symbol"/>
              </a:rPr>
              <a:t></a:t>
            </a:r>
            <a:r>
              <a:rPr sz="3150" i="1" spc="-172" baseline="-34391" dirty="0">
                <a:latin typeface="Times New Roman"/>
                <a:cs typeface="Times New Roman"/>
              </a:rPr>
              <a:t> </a:t>
            </a:r>
            <a:r>
              <a:rPr sz="3000" spc="-44" baseline="-36111" dirty="0">
                <a:latin typeface="Symbol"/>
                <a:cs typeface="Symbol"/>
              </a:rPr>
              <a:t></a:t>
            </a:r>
            <a:r>
              <a:rPr sz="3000" spc="-434" baseline="-36111" dirty="0">
                <a:latin typeface="Times New Roman"/>
                <a:cs typeface="Times New Roman"/>
              </a:rPr>
              <a:t> </a:t>
            </a:r>
            <a:r>
              <a:rPr sz="3000" i="1" spc="-82" baseline="-36111" dirty="0">
                <a:latin typeface="Times New Roman"/>
                <a:cs typeface="Times New Roman"/>
              </a:rPr>
              <a:t>p</a:t>
            </a:r>
            <a:endParaRPr sz="3000" baseline="-36111">
              <a:latin typeface="Times New Roman"/>
              <a:cs typeface="Times New Roman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612444" y="3044903"/>
            <a:ext cx="8150556" cy="323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>
                <a:latin typeface="Times New Roman"/>
                <a:cs typeface="Times New Roman"/>
              </a:rPr>
              <a:t>P</a:t>
            </a:r>
            <a:r>
              <a:rPr sz="2000" spc="-5" dirty="0" err="1" smtClean="0">
                <a:latin typeface="Times New Roman"/>
                <a:cs typeface="Times New Roman"/>
              </a:rPr>
              <a:t>ravděpodobnost</a:t>
            </a:r>
            <a:r>
              <a:rPr lang="cs-CZ" sz="2000" spc="-5" dirty="0" smtClean="0">
                <a:latin typeface="Times New Roman"/>
                <a:cs typeface="Times New Roman"/>
              </a:rPr>
              <a:t>i jsou závislé na čase – jde o nestacionární stav systému!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1" name="Šipka dolů 20"/>
          <p:cNvSpPr/>
          <p:nvPr/>
        </p:nvSpPr>
        <p:spPr>
          <a:xfrm>
            <a:off x="4419600" y="3420736"/>
            <a:ext cx="579266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2"/>
          <p:cNvSpPr txBox="1"/>
          <p:nvPr/>
        </p:nvSpPr>
        <p:spPr>
          <a:xfrm>
            <a:off x="925195" y="4015177"/>
            <a:ext cx="699960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spc="-10" dirty="0" err="1" smtClean="0">
                <a:latin typeface="Times New Roman"/>
                <a:cs typeface="Times New Roman"/>
              </a:rPr>
              <a:t>Nechť</a:t>
            </a:r>
            <a:r>
              <a:rPr sz="2000" spc="-10" dirty="0" smtClean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 </a:t>
            </a:r>
            <a:r>
              <a:rPr sz="2000" spc="-10" dirty="0">
                <a:latin typeface="Wingdings"/>
                <a:cs typeface="Wingdings"/>
              </a:rPr>
              <a:t>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10" dirty="0" smtClean="0">
                <a:latin typeface="Times New Roman"/>
                <a:cs typeface="Times New Roman"/>
              </a:rPr>
              <a:t>∞</a:t>
            </a:r>
            <a:r>
              <a:rPr lang="cs-CZ" sz="2000" dirty="0">
                <a:latin typeface="Times New Roman"/>
                <a:cs typeface="Times New Roman"/>
              </a:rPr>
              <a:t> </a:t>
            </a:r>
            <a:r>
              <a:rPr lang="cs-CZ" sz="2000" dirty="0" smtClean="0">
                <a:latin typeface="Times New Roman"/>
                <a:cs typeface="Times New Roman"/>
              </a:rPr>
              <a:t>a</a:t>
            </a:r>
            <a:r>
              <a:rPr sz="2000" dirty="0" smtClean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intenzita </a:t>
            </a:r>
            <a:r>
              <a:rPr sz="2000" spc="-5" dirty="0">
                <a:latin typeface="Times New Roman"/>
                <a:cs typeface="Times New Roman"/>
              </a:rPr>
              <a:t>provozu </a:t>
            </a:r>
            <a:r>
              <a:rPr sz="2000" i="1" spc="-10" dirty="0">
                <a:latin typeface="Times New Roman"/>
                <a:cs typeface="Times New Roman"/>
              </a:rPr>
              <a:t>ρ=λ/μ </a:t>
            </a:r>
            <a:r>
              <a:rPr sz="2000" i="1" spc="-10" dirty="0" smtClean="0">
                <a:latin typeface="Times New Roman"/>
                <a:cs typeface="Times New Roman"/>
              </a:rPr>
              <a:t>&lt; </a:t>
            </a:r>
            <a:r>
              <a:rPr sz="2000" i="1" spc="-5" dirty="0" smtClean="0">
                <a:latin typeface="Times New Roman"/>
                <a:cs typeface="Times New Roman"/>
              </a:rPr>
              <a:t>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98999" y="4932022"/>
            <a:ext cx="815340" cy="0"/>
          </a:xfrm>
          <a:custGeom>
            <a:avLst/>
            <a:gdLst/>
            <a:ahLst/>
            <a:cxnLst/>
            <a:rect l="l" t="t" r="r" b="b"/>
            <a:pathLst>
              <a:path w="815339">
                <a:moveTo>
                  <a:pt x="0" y="0"/>
                </a:moveTo>
                <a:lnTo>
                  <a:pt x="814724" y="0"/>
                </a:lnTo>
              </a:path>
            </a:pathLst>
          </a:custGeom>
          <a:ln w="104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/>
          <p:cNvSpPr txBox="1"/>
          <p:nvPr/>
        </p:nvSpPr>
        <p:spPr>
          <a:xfrm>
            <a:off x="4420535" y="4926369"/>
            <a:ext cx="339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45" dirty="0">
                <a:latin typeface="Symbol"/>
                <a:cs typeface="Symbol"/>
              </a:rPr>
              <a:t></a:t>
            </a:r>
            <a:r>
              <a:rPr sz="2000" i="1" spc="210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4201795" y="4487536"/>
            <a:ext cx="1284605" cy="427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155" dirty="0">
                <a:latin typeface="Symbol"/>
                <a:cs typeface="Symbol"/>
              </a:rPr>
              <a:t></a:t>
            </a:r>
            <a:r>
              <a:rPr sz="2000" i="1" spc="155" dirty="0">
                <a:latin typeface="Times New Roman"/>
                <a:cs typeface="Times New Roman"/>
              </a:rPr>
              <a:t>p</a:t>
            </a:r>
            <a:r>
              <a:rPr sz="1725" i="1" spc="232" baseline="-24154" dirty="0">
                <a:latin typeface="Times New Roman"/>
                <a:cs typeface="Times New Roman"/>
              </a:rPr>
              <a:t>n</a:t>
            </a:r>
            <a:r>
              <a:rPr sz="1725" i="1" spc="-52" baseline="-24154" dirty="0">
                <a:latin typeface="Times New Roman"/>
                <a:cs typeface="Times New Roman"/>
              </a:rPr>
              <a:t> </a:t>
            </a:r>
            <a:r>
              <a:rPr sz="2600" spc="-35" dirty="0">
                <a:latin typeface="Symbol"/>
                <a:cs typeface="Symbol"/>
              </a:rPr>
              <a:t></a:t>
            </a:r>
            <a:r>
              <a:rPr sz="2000" i="1" spc="-35" dirty="0">
                <a:latin typeface="Times New Roman"/>
                <a:cs typeface="Times New Roman"/>
              </a:rPr>
              <a:t>T</a:t>
            </a:r>
            <a:r>
              <a:rPr sz="2000" i="1" spc="-160" dirty="0">
                <a:latin typeface="Times New Roman"/>
                <a:cs typeface="Times New Roman"/>
              </a:rPr>
              <a:t> </a:t>
            </a:r>
            <a:r>
              <a:rPr sz="2600" spc="-85" dirty="0">
                <a:latin typeface="Symbol"/>
                <a:cs typeface="Symbol"/>
              </a:rPr>
              <a:t></a:t>
            </a:r>
            <a:r>
              <a:rPr sz="2600" spc="-265" dirty="0">
                <a:latin typeface="Times New Roman"/>
                <a:cs typeface="Times New Roman"/>
              </a:rPr>
              <a:t> </a:t>
            </a:r>
            <a:r>
              <a:rPr sz="3000" spc="315" baseline="-34722" dirty="0">
                <a:latin typeface="Symbol"/>
                <a:cs typeface="Symbol"/>
              </a:rPr>
              <a:t></a:t>
            </a:r>
            <a:r>
              <a:rPr sz="3000" spc="-52" baseline="-34722" dirty="0">
                <a:latin typeface="Times New Roman"/>
                <a:cs typeface="Times New Roman"/>
              </a:rPr>
              <a:t> </a:t>
            </a:r>
            <a:r>
              <a:rPr sz="3000" spc="284" baseline="-34722" dirty="0">
                <a:latin typeface="Times New Roman"/>
                <a:cs typeface="Times New Roman"/>
              </a:rPr>
              <a:t>0</a:t>
            </a:r>
            <a:endParaRPr sz="3000" baseline="-34722">
              <a:latin typeface="Times New Roman"/>
              <a:cs typeface="Times New Roman"/>
            </a:endParaRPr>
          </a:p>
        </p:txBody>
      </p:sp>
      <p:sp>
        <p:nvSpPr>
          <p:cNvPr id="26" name="object 2"/>
          <p:cNvSpPr txBox="1"/>
          <p:nvPr/>
        </p:nvSpPr>
        <p:spPr>
          <a:xfrm>
            <a:off x="685800" y="5249536"/>
            <a:ext cx="815055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>
                <a:latin typeface="Times New Roman"/>
                <a:cs typeface="Times New Roman"/>
              </a:rPr>
              <a:t>P</a:t>
            </a:r>
            <a:r>
              <a:rPr sz="2000" spc="-5" dirty="0" err="1" smtClean="0">
                <a:latin typeface="Times New Roman"/>
                <a:cs typeface="Times New Roman"/>
              </a:rPr>
              <a:t>ravděpodobnost</a:t>
            </a:r>
            <a:r>
              <a:rPr lang="cs-CZ" sz="2000" spc="-5" dirty="0" smtClean="0">
                <a:latin typeface="Times New Roman"/>
                <a:cs typeface="Times New Roman"/>
              </a:rPr>
              <a:t>i jsou nezávislé na čase a dosahují maximální hodnoty – jde o stacionární stav systému!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674240" y="210184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834247" y="671197"/>
            <a:ext cx="475314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dirty="0">
                <a:latin typeface="Times New Roman" panose="02020603050405020304" pitchFamily="18" charset="0"/>
              </a:rPr>
              <a:t>Obslužný systém s 1 obslužným </a:t>
            </a:r>
            <a:r>
              <a:rPr lang="cs-CZ" altLang="cs-CZ" sz="1400" b="1" dirty="0" smtClean="0">
                <a:latin typeface="Times New Roman" panose="02020603050405020304" pitchFamily="18" charset="0"/>
              </a:rPr>
              <a:t>místem - charakteristiky</a:t>
            </a:r>
            <a:endParaRPr lang="cs-CZ" altLang="cs-CZ" sz="1400" b="1" dirty="0">
              <a:latin typeface="Times New Roman" panose="02020603050405020304" pitchFamily="18" charset="0"/>
            </a:endParaRP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8366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7" name="object 2"/>
          <p:cNvSpPr txBox="1"/>
          <p:nvPr/>
        </p:nvSpPr>
        <p:spPr>
          <a:xfrm>
            <a:off x="6005264" y="1052736"/>
            <a:ext cx="266415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2000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M / 1 /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FIFO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N /</a:t>
            </a:r>
            <a:r>
              <a:rPr sz="20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052264" y="1069178"/>
            <a:ext cx="25908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100"/>
              </a:spcBef>
            </a:pPr>
            <a:r>
              <a:rPr sz="2000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M / 1 /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FIFO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</a:t>
            </a:r>
            <a:r>
              <a:rPr lang="en-US" sz="2000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r>
              <a:rPr lang="cs-CZ" sz="2000" dirty="0" smtClean="0">
                <a:latin typeface="Times New Roman"/>
                <a:cs typeface="Times New Roman"/>
              </a:rPr>
              <a:t> </a:t>
            </a:r>
            <a:r>
              <a:rPr sz="2000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sz="2000" u="sng" spc="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28"/>
          <p:cNvSpPr txBox="1"/>
          <p:nvPr/>
        </p:nvSpPr>
        <p:spPr>
          <a:xfrm>
            <a:off x="1357064" y="1579719"/>
            <a:ext cx="1534160" cy="480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05"/>
              </a:lnSpc>
              <a:spcBef>
                <a:spcPts val="95"/>
              </a:spcBef>
              <a:tabLst>
                <a:tab pos="577850" algn="l"/>
              </a:tabLst>
            </a:pPr>
            <a:r>
              <a:rPr sz="2500" i="1" spc="-25" dirty="0" smtClean="0">
                <a:latin typeface="Times New Roman"/>
                <a:cs typeface="Times New Roman"/>
              </a:rPr>
              <a:t>p</a:t>
            </a:r>
            <a:r>
              <a:rPr lang="cs-CZ" sz="1200" i="1" spc="-25" dirty="0" smtClean="0">
                <a:latin typeface="Times New Roman"/>
                <a:cs typeface="Times New Roman"/>
              </a:rPr>
              <a:t>n</a:t>
            </a:r>
            <a:r>
              <a:rPr sz="2500" i="1" spc="-25" dirty="0" smtClean="0">
                <a:latin typeface="Times New Roman"/>
                <a:cs typeface="Times New Roman"/>
              </a:rPr>
              <a:t>	</a:t>
            </a:r>
            <a:r>
              <a:rPr sz="2500" spc="-105" dirty="0" smtClean="0">
                <a:latin typeface="Symbol"/>
                <a:cs typeface="Symbol"/>
              </a:rPr>
              <a:t></a:t>
            </a:r>
            <a:r>
              <a:rPr sz="2500" spc="-105" dirty="0" smtClean="0">
                <a:latin typeface="Times New Roman"/>
                <a:cs typeface="Times New Roman"/>
              </a:rPr>
              <a:t> </a:t>
            </a:r>
            <a:r>
              <a:rPr sz="2650" i="1" spc="-185" dirty="0">
                <a:latin typeface="Symbol"/>
                <a:cs typeface="Symbol"/>
              </a:rPr>
              <a:t></a:t>
            </a:r>
            <a:r>
              <a:rPr sz="2650" i="1" spc="-185" dirty="0">
                <a:latin typeface="Times New Roman"/>
                <a:cs typeface="Times New Roman"/>
              </a:rPr>
              <a:t> </a:t>
            </a:r>
            <a:r>
              <a:rPr sz="2175" i="1" spc="-75" baseline="44061" dirty="0">
                <a:latin typeface="Times New Roman"/>
                <a:cs typeface="Times New Roman"/>
              </a:rPr>
              <a:t>n </a:t>
            </a:r>
            <a:r>
              <a:rPr sz="2500" spc="-50" dirty="0">
                <a:latin typeface="Symbol"/>
                <a:cs typeface="Symbol"/>
              </a:rPr>
              <a:t></a:t>
            </a:r>
            <a:r>
              <a:rPr sz="2500" spc="-180" dirty="0">
                <a:latin typeface="Times New Roman"/>
                <a:cs typeface="Times New Roman"/>
              </a:rPr>
              <a:t> </a:t>
            </a:r>
            <a:r>
              <a:rPr sz="2500" i="1" spc="-95" dirty="0" smtClean="0">
                <a:latin typeface="Times New Roman"/>
                <a:cs typeface="Times New Roman"/>
              </a:rPr>
              <a:t>p</a:t>
            </a:r>
            <a:endParaRPr sz="2500" dirty="0" smtClean="0">
              <a:latin typeface="Times New Roman"/>
              <a:cs typeface="Times New Roman"/>
            </a:endParaRPr>
          </a:p>
          <a:p>
            <a:pPr marL="398145">
              <a:lnSpc>
                <a:spcPts val="1065"/>
              </a:lnSpc>
              <a:tabLst>
                <a:tab pos="1435100" algn="l"/>
              </a:tabLst>
            </a:pPr>
            <a:r>
              <a:rPr sz="1450" i="1" spc="-50" dirty="0" smtClean="0">
                <a:latin typeface="Times New Roman"/>
                <a:cs typeface="Times New Roman"/>
              </a:rPr>
              <a:t>	</a:t>
            </a:r>
            <a:r>
              <a:rPr sz="1450" spc="-50" dirty="0" smtClean="0">
                <a:latin typeface="Times New Roman"/>
                <a:cs typeface="Times New Roman"/>
              </a:rPr>
              <a:t>0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10" name="object 28"/>
          <p:cNvSpPr txBox="1"/>
          <p:nvPr/>
        </p:nvSpPr>
        <p:spPr>
          <a:xfrm>
            <a:off x="6444936" y="1577726"/>
            <a:ext cx="1534160" cy="480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05"/>
              </a:lnSpc>
              <a:spcBef>
                <a:spcPts val="95"/>
              </a:spcBef>
              <a:tabLst>
                <a:tab pos="577850" algn="l"/>
              </a:tabLst>
            </a:pPr>
            <a:r>
              <a:rPr sz="2500" i="1" spc="-25" dirty="0" smtClean="0">
                <a:latin typeface="Times New Roman"/>
                <a:cs typeface="Times New Roman"/>
              </a:rPr>
              <a:t>p</a:t>
            </a:r>
            <a:r>
              <a:rPr lang="cs-CZ" sz="1200" i="1" spc="-25" dirty="0" smtClean="0">
                <a:latin typeface="Times New Roman"/>
                <a:cs typeface="Times New Roman"/>
              </a:rPr>
              <a:t>n</a:t>
            </a:r>
            <a:r>
              <a:rPr sz="2500" i="1" spc="-25" dirty="0" smtClean="0">
                <a:latin typeface="Times New Roman"/>
                <a:cs typeface="Times New Roman"/>
              </a:rPr>
              <a:t>	</a:t>
            </a:r>
            <a:r>
              <a:rPr sz="2500" spc="-105" dirty="0" smtClean="0">
                <a:latin typeface="Symbol"/>
                <a:cs typeface="Symbol"/>
              </a:rPr>
              <a:t></a:t>
            </a:r>
            <a:r>
              <a:rPr sz="2500" spc="-105" dirty="0" smtClean="0">
                <a:latin typeface="Times New Roman"/>
                <a:cs typeface="Times New Roman"/>
              </a:rPr>
              <a:t> </a:t>
            </a:r>
            <a:r>
              <a:rPr sz="2650" i="1" spc="-185" dirty="0">
                <a:latin typeface="Symbol"/>
                <a:cs typeface="Symbol"/>
              </a:rPr>
              <a:t></a:t>
            </a:r>
            <a:r>
              <a:rPr sz="2650" i="1" spc="-185" dirty="0">
                <a:latin typeface="Times New Roman"/>
                <a:cs typeface="Times New Roman"/>
              </a:rPr>
              <a:t> </a:t>
            </a:r>
            <a:r>
              <a:rPr sz="2175" i="1" spc="-75" baseline="44061" dirty="0">
                <a:latin typeface="Times New Roman"/>
                <a:cs typeface="Times New Roman"/>
              </a:rPr>
              <a:t>n </a:t>
            </a:r>
            <a:r>
              <a:rPr sz="2500" spc="-50" dirty="0">
                <a:latin typeface="Symbol"/>
                <a:cs typeface="Symbol"/>
              </a:rPr>
              <a:t></a:t>
            </a:r>
            <a:r>
              <a:rPr sz="2500" spc="-180" dirty="0">
                <a:latin typeface="Times New Roman"/>
                <a:cs typeface="Times New Roman"/>
              </a:rPr>
              <a:t> </a:t>
            </a:r>
            <a:r>
              <a:rPr sz="2500" i="1" spc="-95" dirty="0" smtClean="0">
                <a:latin typeface="Times New Roman"/>
                <a:cs typeface="Times New Roman"/>
              </a:rPr>
              <a:t>p</a:t>
            </a:r>
            <a:endParaRPr sz="2500" dirty="0" smtClean="0">
              <a:latin typeface="Times New Roman"/>
              <a:cs typeface="Times New Roman"/>
            </a:endParaRPr>
          </a:p>
          <a:p>
            <a:pPr marL="398145">
              <a:lnSpc>
                <a:spcPts val="1065"/>
              </a:lnSpc>
              <a:tabLst>
                <a:tab pos="1435100" algn="l"/>
              </a:tabLst>
            </a:pPr>
            <a:r>
              <a:rPr sz="1450" i="1" spc="-50" dirty="0" smtClean="0">
                <a:latin typeface="Times New Roman"/>
                <a:cs typeface="Times New Roman"/>
              </a:rPr>
              <a:t>	</a:t>
            </a:r>
            <a:r>
              <a:rPr sz="1450" spc="-50" dirty="0" smtClean="0">
                <a:latin typeface="Times New Roman"/>
                <a:cs typeface="Times New Roman"/>
              </a:rPr>
              <a:t>0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386264" y="2135978"/>
            <a:ext cx="1720850" cy="5757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30"/>
              </a:lnSpc>
              <a:spcBef>
                <a:spcPts val="90"/>
              </a:spcBef>
              <a:tabLst>
                <a:tab pos="1619250" algn="l"/>
              </a:tabLst>
            </a:pPr>
            <a:r>
              <a:rPr sz="2000" i="1" spc="517" smtClean="0">
                <a:latin typeface="Times New Roman"/>
                <a:cs typeface="Times New Roman"/>
              </a:rPr>
              <a:t>p</a:t>
            </a:r>
            <a:r>
              <a:rPr lang="cs-CZ" i="1" spc="517" baseline="-44000" smtClean="0">
                <a:latin typeface="Times New Roman"/>
                <a:cs typeface="Times New Roman"/>
              </a:rPr>
              <a:t>0</a:t>
            </a:r>
            <a:r>
              <a:rPr sz="2925" i="1" spc="517" baseline="-35612" smtClean="0">
                <a:latin typeface="Times New Roman"/>
                <a:cs typeface="Times New Roman"/>
              </a:rPr>
              <a:t> </a:t>
            </a:r>
            <a:r>
              <a:rPr sz="2925" spc="569" baseline="-35612" dirty="0">
                <a:latin typeface="Symbol"/>
                <a:cs typeface="Symbol"/>
              </a:rPr>
              <a:t></a:t>
            </a:r>
            <a:r>
              <a:rPr sz="1950" u="sng" spc="3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4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950" u="sng" spc="4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1950" u="sng" spc="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50" i="1" u="sng" spc="27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2150" u="sng" spc="2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150" dirty="0">
              <a:latin typeface="Times New Roman"/>
              <a:cs typeface="Times New Roman"/>
            </a:endParaRPr>
          </a:p>
          <a:p>
            <a:pPr marL="518795">
              <a:lnSpc>
                <a:spcPts val="2230"/>
              </a:lnSpc>
            </a:pPr>
            <a:r>
              <a:rPr lang="cs-CZ" sz="2925" spc="697" baseline="-24216" smtClean="0">
                <a:latin typeface="Times New Roman"/>
                <a:cs typeface="Times New Roman"/>
              </a:rPr>
              <a:t> </a:t>
            </a:r>
            <a:r>
              <a:rPr sz="2925" spc="697" baseline="-24216" smtClean="0">
                <a:latin typeface="Times New Roman"/>
                <a:cs typeface="Times New Roman"/>
              </a:rPr>
              <a:t>1</a:t>
            </a:r>
            <a:r>
              <a:rPr sz="2925" spc="697" baseline="-24216" dirty="0">
                <a:latin typeface="Symbol"/>
                <a:cs typeface="Symbol"/>
              </a:rPr>
              <a:t></a:t>
            </a:r>
            <a:r>
              <a:rPr sz="2925" spc="15" baseline="-24216" dirty="0">
                <a:latin typeface="Times New Roman"/>
                <a:cs typeface="Times New Roman"/>
              </a:rPr>
              <a:t> </a:t>
            </a:r>
            <a:r>
              <a:rPr sz="3225" i="1" spc="405" baseline="-21963" dirty="0">
                <a:latin typeface="Symbol"/>
                <a:cs typeface="Symbol"/>
              </a:rPr>
              <a:t></a:t>
            </a:r>
            <a:r>
              <a:rPr sz="3225" i="1" spc="-217" baseline="-21963" dirty="0">
                <a:latin typeface="Times New Roman"/>
                <a:cs typeface="Times New Roman"/>
              </a:rPr>
              <a:t> </a:t>
            </a:r>
            <a:r>
              <a:rPr sz="1100" i="1" spc="290" dirty="0">
                <a:latin typeface="Times New Roman"/>
                <a:cs typeface="Times New Roman"/>
              </a:rPr>
              <a:t>N</a:t>
            </a:r>
            <a:r>
              <a:rPr sz="1100" i="1" spc="-45" dirty="0">
                <a:latin typeface="Times New Roman"/>
                <a:cs typeface="Times New Roman"/>
              </a:rPr>
              <a:t> </a:t>
            </a:r>
            <a:r>
              <a:rPr sz="1100" spc="200" dirty="0">
                <a:latin typeface="Symbol"/>
                <a:cs typeface="Symbol"/>
              </a:rPr>
              <a:t></a:t>
            </a:r>
            <a:r>
              <a:rPr sz="1100" spc="200" dirty="0">
                <a:latin typeface="Times New Roman"/>
                <a:cs typeface="Times New Roman"/>
              </a:rPr>
              <a:t>1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2" name="object 18"/>
          <p:cNvSpPr txBox="1"/>
          <p:nvPr/>
        </p:nvSpPr>
        <p:spPr>
          <a:xfrm>
            <a:off x="222511" y="1967910"/>
            <a:ext cx="2549289" cy="562333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189990">
              <a:lnSpc>
                <a:spcPct val="100000"/>
              </a:lnSpc>
              <a:spcBef>
                <a:spcPts val="1685"/>
              </a:spcBef>
            </a:pPr>
            <a:r>
              <a:rPr sz="2350" i="1" spc="165" dirty="0" smtClean="0">
                <a:latin typeface="Times New Roman"/>
                <a:cs typeface="Times New Roman"/>
              </a:rPr>
              <a:t>p</a:t>
            </a:r>
            <a:r>
              <a:rPr sz="2025" spc="247" baseline="-24691" dirty="0" smtClean="0">
                <a:latin typeface="Times New Roman"/>
                <a:cs typeface="Times New Roman"/>
              </a:rPr>
              <a:t>0 </a:t>
            </a:r>
            <a:r>
              <a:rPr sz="2350" spc="254" dirty="0">
                <a:latin typeface="Symbol"/>
                <a:cs typeface="Symbol"/>
              </a:rPr>
              <a:t></a:t>
            </a:r>
            <a:r>
              <a:rPr sz="2350" spc="254" dirty="0">
                <a:latin typeface="Times New Roman"/>
                <a:cs typeface="Times New Roman"/>
              </a:rPr>
              <a:t> </a:t>
            </a:r>
            <a:r>
              <a:rPr sz="2350" spc="325" dirty="0">
                <a:latin typeface="Times New Roman"/>
                <a:cs typeface="Times New Roman"/>
              </a:rPr>
              <a:t>1</a:t>
            </a:r>
            <a:r>
              <a:rPr sz="2350" spc="325" dirty="0">
                <a:latin typeface="Symbol"/>
                <a:cs typeface="Symbol"/>
              </a:rPr>
              <a:t></a:t>
            </a:r>
            <a:r>
              <a:rPr sz="2350" spc="-310" dirty="0">
                <a:latin typeface="Times New Roman"/>
                <a:cs typeface="Times New Roman"/>
              </a:rPr>
              <a:t> </a:t>
            </a:r>
            <a:r>
              <a:rPr sz="2500" i="1" spc="175" dirty="0">
                <a:latin typeface="Symbol"/>
                <a:cs typeface="Symbol"/>
              </a:rPr>
              <a:t></a:t>
            </a:r>
            <a:endParaRPr sz="2500" dirty="0">
              <a:latin typeface="Symbol"/>
              <a:cs typeface="Symbol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883908" y="3050378"/>
            <a:ext cx="3502356" cy="323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počet prvků v systému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883908" y="3793371"/>
            <a:ext cx="3502356" cy="323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Průměrná délka fronty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655308" y="4559219"/>
            <a:ext cx="434055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čas setrvání prvků v systému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2652464" y="5549819"/>
            <a:ext cx="434055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čas setrvání prvků ve frontě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6794096" y="3073440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25" y="0"/>
                </a:lnTo>
              </a:path>
            </a:pathLst>
          </a:custGeom>
          <a:ln w="102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 txBox="1"/>
          <p:nvPr/>
        </p:nvSpPr>
        <p:spPr>
          <a:xfrm>
            <a:off x="7147291" y="3377753"/>
            <a:ext cx="316568" cy="1846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1100" spc="-5" dirty="0">
                <a:latin typeface="Times New Roman"/>
                <a:cs typeface="Times New Roman"/>
              </a:rPr>
              <a:t>n</a:t>
            </a:r>
            <a:r>
              <a:rPr lang="cs-CZ" sz="1100" spc="-5" dirty="0" smtClean="0">
                <a:latin typeface="Times New Roman"/>
                <a:cs typeface="Times New Roman"/>
              </a:rPr>
              <a:t>=</a:t>
            </a:r>
            <a:r>
              <a:rPr sz="1100" spc="-5" dirty="0" smtClean="0">
                <a:latin typeface="Times New Roman"/>
                <a:cs typeface="Times New Roman"/>
              </a:rPr>
              <a:t>0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9" name="object 22"/>
          <p:cNvSpPr txBox="1"/>
          <p:nvPr/>
        </p:nvSpPr>
        <p:spPr>
          <a:xfrm>
            <a:off x="6778059" y="2897978"/>
            <a:ext cx="1329055" cy="488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41630" algn="ctr">
              <a:lnSpc>
                <a:spcPts val="760"/>
              </a:lnSpc>
              <a:spcBef>
                <a:spcPts val="120"/>
              </a:spcBef>
            </a:pPr>
            <a:r>
              <a:rPr sz="1100" i="1" spc="-5" dirty="0">
                <a:latin typeface="Times New Roman"/>
                <a:cs typeface="Times New Roman"/>
              </a:rPr>
              <a:t>N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  <a:tabLst>
                <a:tab pos="1184910" algn="l"/>
              </a:tabLst>
            </a:pPr>
            <a:r>
              <a:rPr sz="1900" i="1" spc="-15" dirty="0">
                <a:latin typeface="Times New Roman"/>
                <a:cs typeface="Times New Roman"/>
              </a:rPr>
              <a:t>n</a:t>
            </a:r>
            <a:r>
              <a:rPr sz="1900" i="1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Symbol"/>
                <a:cs typeface="Symbol"/>
              </a:rPr>
              <a:t></a:t>
            </a:r>
            <a:r>
              <a:rPr sz="1900" spc="-70" dirty="0">
                <a:latin typeface="Times New Roman"/>
                <a:cs typeface="Times New Roman"/>
              </a:rPr>
              <a:t> </a:t>
            </a:r>
            <a:r>
              <a:rPr sz="4275" spc="292" baseline="-8771" dirty="0">
                <a:latin typeface="Symbol"/>
                <a:cs typeface="Symbol"/>
              </a:rPr>
              <a:t></a:t>
            </a:r>
            <a:r>
              <a:rPr sz="1900" i="1" spc="-15" dirty="0">
                <a:latin typeface="Times New Roman"/>
                <a:cs typeface="Times New Roman"/>
              </a:rPr>
              <a:t>n</a:t>
            </a:r>
            <a:r>
              <a:rPr sz="1900" i="1" spc="-26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Symbol"/>
                <a:cs typeface="Symbol"/>
              </a:rPr>
              <a:t>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i="1" spc="-15" dirty="0" smtClean="0">
                <a:latin typeface="Times New Roman"/>
                <a:cs typeface="Times New Roman"/>
              </a:rPr>
              <a:t>p</a:t>
            </a:r>
            <a:r>
              <a:rPr lang="cs-CZ" sz="1100" i="1" spc="-15" dirty="0" smtClean="0">
                <a:latin typeface="Times New Roman"/>
                <a:cs typeface="Times New Roman"/>
              </a:rPr>
              <a:t>n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endParaRPr sz="1900" dirty="0">
              <a:latin typeface="Symbol"/>
              <a:cs typeface="Symbol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1515343" y="2977032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53" y="0"/>
                </a:lnTo>
              </a:path>
            </a:pathLst>
          </a:custGeom>
          <a:ln w="10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1499304" y="2745578"/>
            <a:ext cx="848360" cy="71310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835025" algn="l"/>
              </a:tabLst>
            </a:pPr>
            <a:r>
              <a:rPr sz="2850" i="1" spc="-30" baseline="-35087">
                <a:latin typeface="Times New Roman"/>
                <a:cs typeface="Times New Roman"/>
              </a:rPr>
              <a:t>n </a:t>
            </a:r>
            <a:r>
              <a:rPr sz="2850" spc="-37" baseline="-35087" smtClean="0">
                <a:latin typeface="Symbol"/>
                <a:cs typeface="Symbol"/>
              </a:rPr>
              <a:t></a:t>
            </a:r>
            <a:r>
              <a:rPr lang="cs-CZ" sz="2850" spc="-37" baseline="-35087" smtClean="0">
                <a:latin typeface="Symbol"/>
                <a:cs typeface="Symbol"/>
              </a:rPr>
              <a:t> </a:t>
            </a:r>
            <a:r>
              <a:rPr sz="1900" u="sng" spc="235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i="1" u="sng" spc="-80" smtClean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000" dirty="0">
              <a:latin typeface="Times New Roman"/>
              <a:cs typeface="Times New Roman"/>
            </a:endParaRPr>
          </a:p>
          <a:p>
            <a:pPr marL="363220">
              <a:lnSpc>
                <a:spcPct val="100000"/>
              </a:lnSpc>
              <a:spcBef>
                <a:spcPts val="305"/>
              </a:spcBef>
            </a:pPr>
            <a:r>
              <a:rPr sz="1900" spc="45" dirty="0">
                <a:latin typeface="Times New Roman"/>
                <a:cs typeface="Times New Roman"/>
              </a:rPr>
              <a:t>1</a:t>
            </a:r>
            <a:r>
              <a:rPr sz="1900" spc="45" dirty="0">
                <a:latin typeface="Symbol"/>
                <a:cs typeface="Symbol"/>
              </a:rPr>
              <a:t></a:t>
            </a:r>
            <a:r>
              <a:rPr sz="1900" spc="-160" dirty="0">
                <a:latin typeface="Times New Roman"/>
                <a:cs typeface="Times New Roman"/>
              </a:rPr>
              <a:t> </a:t>
            </a:r>
            <a:r>
              <a:rPr sz="2000" i="1" spc="-80" dirty="0">
                <a:latin typeface="Symbol"/>
                <a:cs typeface="Symbol"/>
              </a:rPr>
              <a:t></a:t>
            </a:r>
            <a:endParaRPr sz="2000" dirty="0">
              <a:latin typeface="Symbol"/>
              <a:cs typeface="Symbol"/>
            </a:endParaRPr>
          </a:p>
        </p:txBody>
      </p:sp>
      <p:sp>
        <p:nvSpPr>
          <p:cNvPr id="24" name="object 40"/>
          <p:cNvSpPr/>
          <p:nvPr/>
        </p:nvSpPr>
        <p:spPr>
          <a:xfrm>
            <a:off x="6149049" y="3835684"/>
            <a:ext cx="402590" cy="0"/>
          </a:xfrm>
          <a:custGeom>
            <a:avLst/>
            <a:gdLst/>
            <a:ahLst/>
            <a:cxnLst/>
            <a:rect l="l" t="t" r="r" b="b"/>
            <a:pathLst>
              <a:path w="402590">
                <a:moveTo>
                  <a:pt x="0" y="0"/>
                </a:moveTo>
                <a:lnTo>
                  <a:pt x="401971" y="0"/>
                </a:lnTo>
              </a:path>
            </a:pathLst>
          </a:custGeom>
          <a:ln w="124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1"/>
          <p:cNvSpPr/>
          <p:nvPr/>
        </p:nvSpPr>
        <p:spPr>
          <a:xfrm>
            <a:off x="6997530" y="3835684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036" y="0"/>
                </a:lnTo>
              </a:path>
            </a:pathLst>
          </a:custGeom>
          <a:ln w="124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2"/>
          <p:cNvSpPr txBox="1"/>
          <p:nvPr/>
        </p:nvSpPr>
        <p:spPr>
          <a:xfrm>
            <a:off x="6088449" y="3235163"/>
            <a:ext cx="2660015" cy="958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  <a:tabLst>
                <a:tab pos="573405" algn="l"/>
              </a:tabLst>
            </a:pPr>
            <a:r>
              <a:rPr sz="2400" i="1" spc="505" smtClean="0">
                <a:latin typeface="Times New Roman"/>
                <a:cs typeface="Times New Roman"/>
              </a:rPr>
              <a:t>n</a:t>
            </a:r>
            <a:r>
              <a:rPr sz="2400" i="1" spc="-310" smtClean="0">
                <a:latin typeface="Times New Roman"/>
                <a:cs typeface="Times New Roman"/>
              </a:rPr>
              <a:t> </a:t>
            </a:r>
            <a:r>
              <a:rPr sz="2100" i="1" spc="240" baseline="-23809" smtClean="0">
                <a:latin typeface="Times New Roman"/>
                <a:cs typeface="Times New Roman"/>
              </a:rPr>
              <a:t>f</a:t>
            </a:r>
            <a:r>
              <a:rPr sz="2100" i="1" spc="240" baseline="-23809" dirty="0">
                <a:latin typeface="Times New Roman"/>
                <a:cs typeface="Times New Roman"/>
              </a:rPr>
              <a:t>	</a:t>
            </a:r>
            <a:r>
              <a:rPr sz="2400" spc="550" dirty="0">
                <a:latin typeface="Symbol"/>
                <a:cs typeface="Symbol"/>
              </a:rPr>
              <a:t>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i="1" spc="505" dirty="0">
                <a:latin typeface="Times New Roman"/>
                <a:cs typeface="Times New Roman"/>
              </a:rPr>
              <a:t>n</a:t>
            </a:r>
            <a:r>
              <a:rPr sz="2400" i="1" spc="-100" dirty="0">
                <a:latin typeface="Times New Roman"/>
                <a:cs typeface="Times New Roman"/>
              </a:rPr>
              <a:t> </a:t>
            </a:r>
            <a:r>
              <a:rPr sz="2400" spc="650" dirty="0">
                <a:latin typeface="Symbol"/>
                <a:cs typeface="Symbol"/>
              </a:rPr>
              <a:t></a:t>
            </a:r>
            <a:r>
              <a:rPr sz="2400" spc="650" dirty="0">
                <a:latin typeface="Times New Roman"/>
                <a:cs typeface="Times New Roman"/>
              </a:rPr>
              <a:t>1</a:t>
            </a:r>
            <a:r>
              <a:rPr sz="2400" spc="650" dirty="0">
                <a:latin typeface="Symbol"/>
                <a:cs typeface="Symbol"/>
              </a:rPr>
              <a:t>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i="1" spc="375" dirty="0">
                <a:latin typeface="Times New Roman"/>
                <a:cs typeface="Times New Roman"/>
              </a:rPr>
              <a:t>p</a:t>
            </a:r>
            <a:r>
              <a:rPr sz="2100" spc="562" baseline="-23809" dirty="0">
                <a:latin typeface="Times New Roman"/>
                <a:cs typeface="Times New Roman"/>
              </a:rPr>
              <a:t>0</a:t>
            </a:r>
            <a:endParaRPr sz="2100" baseline="-23809" dirty="0">
              <a:latin typeface="Times New Roman"/>
              <a:cs typeface="Times New Roman"/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1478351" y="4446778"/>
            <a:ext cx="793113" cy="661000"/>
            <a:chOff x="1447800" y="4292000"/>
            <a:chExt cx="793113" cy="661000"/>
          </a:xfrm>
        </p:grpSpPr>
        <p:sp>
          <p:nvSpPr>
            <p:cNvPr id="28" name="object 5"/>
            <p:cNvSpPr/>
            <p:nvPr/>
          </p:nvSpPr>
          <p:spPr>
            <a:xfrm>
              <a:off x="1483607" y="4451939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4">
                  <a:moveTo>
                    <a:pt x="0" y="0"/>
                  </a:moveTo>
                  <a:lnTo>
                    <a:pt x="226340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6"/>
            <p:cNvSpPr/>
            <p:nvPr/>
          </p:nvSpPr>
          <p:spPr>
            <a:xfrm>
              <a:off x="2066644" y="4292000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5">
                  <a:moveTo>
                    <a:pt x="0" y="0"/>
                  </a:moveTo>
                  <a:lnTo>
                    <a:pt x="135117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/>
            <p:cNvSpPr/>
            <p:nvPr/>
          </p:nvSpPr>
          <p:spPr>
            <a:xfrm>
              <a:off x="2027553" y="462454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29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 txBox="1"/>
            <p:nvPr/>
          </p:nvSpPr>
          <p:spPr>
            <a:xfrm>
              <a:off x="2030247" y="4600575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32" name="object 14"/>
            <p:cNvSpPr txBox="1"/>
            <p:nvPr/>
          </p:nvSpPr>
          <p:spPr>
            <a:xfrm>
              <a:off x="1604226" y="4590268"/>
              <a:ext cx="9271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80" dirty="0">
                  <a:latin typeface="Times New Roman"/>
                  <a:cs typeface="Times New Roman"/>
                </a:rPr>
                <a:t>s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33" name="object 17"/>
            <p:cNvSpPr txBox="1"/>
            <p:nvPr/>
          </p:nvSpPr>
          <p:spPr>
            <a:xfrm>
              <a:off x="1447800" y="4421526"/>
              <a:ext cx="77470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340995" algn="l"/>
                </a:tabLst>
              </a:pPr>
              <a:r>
                <a:rPr sz="2000" i="1" spc="180" dirty="0">
                  <a:latin typeface="Times New Roman"/>
                  <a:cs typeface="Times New Roman"/>
                </a:rPr>
                <a:t>T	</a:t>
              </a:r>
              <a:r>
                <a:rPr sz="2000" spc="180" dirty="0">
                  <a:latin typeface="Symbol"/>
                  <a:cs typeface="Symbol"/>
                </a:rPr>
                <a:t></a:t>
              </a:r>
              <a:r>
                <a:rPr sz="2000" spc="275" dirty="0">
                  <a:latin typeface="Times New Roman"/>
                  <a:cs typeface="Times New Roman"/>
                </a:rPr>
                <a:t> </a:t>
              </a:r>
              <a:r>
                <a:rPr sz="3000" i="1" spc="240" baseline="34722" dirty="0">
                  <a:latin typeface="Times New Roman"/>
                  <a:cs typeface="Times New Roman"/>
                </a:rPr>
                <a:t>n</a:t>
              </a:r>
              <a:endParaRPr sz="3000" baseline="34722">
                <a:latin typeface="Times New Roman"/>
                <a:cs typeface="Times New Roman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7040951" y="4421978"/>
            <a:ext cx="793113" cy="661000"/>
            <a:chOff x="1447800" y="4292000"/>
            <a:chExt cx="793113" cy="661000"/>
          </a:xfrm>
        </p:grpSpPr>
        <p:sp>
          <p:nvSpPr>
            <p:cNvPr id="35" name="object 5"/>
            <p:cNvSpPr/>
            <p:nvPr/>
          </p:nvSpPr>
          <p:spPr>
            <a:xfrm>
              <a:off x="1483607" y="4451939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4">
                  <a:moveTo>
                    <a:pt x="0" y="0"/>
                  </a:moveTo>
                  <a:lnTo>
                    <a:pt x="226340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/>
            <p:cNvSpPr/>
            <p:nvPr/>
          </p:nvSpPr>
          <p:spPr>
            <a:xfrm>
              <a:off x="2066644" y="4292000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5">
                  <a:moveTo>
                    <a:pt x="0" y="0"/>
                  </a:moveTo>
                  <a:lnTo>
                    <a:pt x="135117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/>
            <p:cNvSpPr/>
            <p:nvPr/>
          </p:nvSpPr>
          <p:spPr>
            <a:xfrm>
              <a:off x="2027553" y="462454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29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"/>
            <p:cNvSpPr txBox="1"/>
            <p:nvPr/>
          </p:nvSpPr>
          <p:spPr>
            <a:xfrm>
              <a:off x="2030247" y="4600575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39" name="object 14"/>
            <p:cNvSpPr txBox="1"/>
            <p:nvPr/>
          </p:nvSpPr>
          <p:spPr>
            <a:xfrm>
              <a:off x="1604226" y="4590268"/>
              <a:ext cx="9271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80" dirty="0">
                  <a:latin typeface="Times New Roman"/>
                  <a:cs typeface="Times New Roman"/>
                </a:rPr>
                <a:t>s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40" name="object 17"/>
            <p:cNvSpPr txBox="1"/>
            <p:nvPr/>
          </p:nvSpPr>
          <p:spPr>
            <a:xfrm>
              <a:off x="1447800" y="4421526"/>
              <a:ext cx="77470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340995" algn="l"/>
                </a:tabLst>
              </a:pPr>
              <a:r>
                <a:rPr sz="2000" i="1" spc="180" dirty="0">
                  <a:latin typeface="Times New Roman"/>
                  <a:cs typeface="Times New Roman"/>
                </a:rPr>
                <a:t>T	</a:t>
              </a:r>
              <a:r>
                <a:rPr sz="2000" spc="180" dirty="0">
                  <a:latin typeface="Symbol"/>
                  <a:cs typeface="Symbol"/>
                </a:rPr>
                <a:t></a:t>
              </a:r>
              <a:r>
                <a:rPr sz="2000" spc="275" dirty="0">
                  <a:latin typeface="Times New Roman"/>
                  <a:cs typeface="Times New Roman"/>
                </a:rPr>
                <a:t> </a:t>
              </a:r>
              <a:r>
                <a:rPr sz="3000" i="1" spc="240" baseline="34722" dirty="0">
                  <a:latin typeface="Times New Roman"/>
                  <a:cs typeface="Times New Roman"/>
                </a:rPr>
                <a:t>n</a:t>
              </a:r>
              <a:endParaRPr sz="3000" baseline="34722">
                <a:latin typeface="Times New Roman"/>
                <a:cs typeface="Times New Roman"/>
              </a:endParaRPr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1462574" y="5412578"/>
            <a:ext cx="961290" cy="722341"/>
            <a:chOff x="914076" y="4335136"/>
            <a:chExt cx="961290" cy="722341"/>
          </a:xfrm>
        </p:grpSpPr>
        <p:sp>
          <p:nvSpPr>
            <p:cNvPr id="42" name="object 8"/>
            <p:cNvSpPr/>
            <p:nvPr/>
          </p:nvSpPr>
          <p:spPr>
            <a:xfrm>
              <a:off x="949883" y="4555914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56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9"/>
            <p:cNvSpPr/>
            <p:nvPr/>
          </p:nvSpPr>
          <p:spPr>
            <a:xfrm>
              <a:off x="1564338" y="4365529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604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"/>
            <p:cNvSpPr/>
            <p:nvPr/>
          </p:nvSpPr>
          <p:spPr>
            <a:xfrm>
              <a:off x="1539451" y="4729045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4">
                  <a:moveTo>
                    <a:pt x="0" y="0"/>
                  </a:moveTo>
                  <a:lnTo>
                    <a:pt x="335378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1"/>
            <p:cNvSpPr txBox="1"/>
            <p:nvPr/>
          </p:nvSpPr>
          <p:spPr>
            <a:xfrm>
              <a:off x="1603185" y="4705052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46" name="object 13"/>
            <p:cNvSpPr txBox="1"/>
            <p:nvPr/>
          </p:nvSpPr>
          <p:spPr>
            <a:xfrm>
              <a:off x="1099536" y="4694764"/>
              <a:ext cx="7366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55" dirty="0">
                  <a:latin typeface="Times New Roman"/>
                  <a:cs typeface="Times New Roman"/>
                </a:rPr>
                <a:t>f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47" name="object 15"/>
            <p:cNvSpPr txBox="1"/>
            <p:nvPr/>
          </p:nvSpPr>
          <p:spPr>
            <a:xfrm>
              <a:off x="914076" y="4525522"/>
              <a:ext cx="18986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i="1" spc="180" dirty="0">
                  <a:latin typeface="Times New Roman"/>
                  <a:cs typeface="Times New Roman"/>
                </a:rPr>
                <a:t>T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48" name="object 16"/>
            <p:cNvSpPr txBox="1"/>
            <p:nvPr/>
          </p:nvSpPr>
          <p:spPr>
            <a:xfrm>
              <a:off x="1289148" y="4335136"/>
              <a:ext cx="511809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000" spc="270" baseline="-41666" dirty="0">
                  <a:latin typeface="Symbol"/>
                  <a:cs typeface="Symbol"/>
                </a:rPr>
                <a:t></a:t>
              </a:r>
              <a:r>
                <a:rPr sz="3000" spc="270" baseline="-41666" dirty="0">
                  <a:latin typeface="Times New Roman"/>
                  <a:cs typeface="Times New Roman"/>
                </a:rPr>
                <a:t> </a:t>
              </a:r>
              <a:r>
                <a:rPr sz="2000" i="1" spc="160" dirty="0">
                  <a:latin typeface="Times New Roman"/>
                  <a:cs typeface="Times New Roman"/>
                </a:rPr>
                <a:t>n</a:t>
              </a:r>
              <a:r>
                <a:rPr sz="2000" i="1" spc="-260" dirty="0">
                  <a:latin typeface="Times New Roman"/>
                  <a:cs typeface="Times New Roman"/>
                </a:rPr>
                <a:t> </a:t>
              </a:r>
              <a:r>
                <a:rPr sz="1725" i="1" spc="82" baseline="-24154" dirty="0">
                  <a:latin typeface="Times New Roman"/>
                  <a:cs typeface="Times New Roman"/>
                </a:rPr>
                <a:t>f</a:t>
              </a:r>
              <a:endParaRPr sz="1725" baseline="-24154">
                <a:latin typeface="Times New Roman"/>
                <a:cs typeface="Times New Roman"/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6995864" y="5336378"/>
            <a:ext cx="961290" cy="722341"/>
            <a:chOff x="914076" y="4335136"/>
            <a:chExt cx="961290" cy="722341"/>
          </a:xfrm>
        </p:grpSpPr>
        <p:sp>
          <p:nvSpPr>
            <p:cNvPr id="50" name="object 8"/>
            <p:cNvSpPr/>
            <p:nvPr/>
          </p:nvSpPr>
          <p:spPr>
            <a:xfrm>
              <a:off x="949883" y="4555914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56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9"/>
            <p:cNvSpPr/>
            <p:nvPr/>
          </p:nvSpPr>
          <p:spPr>
            <a:xfrm>
              <a:off x="1564338" y="4365529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604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0"/>
            <p:cNvSpPr/>
            <p:nvPr/>
          </p:nvSpPr>
          <p:spPr>
            <a:xfrm>
              <a:off x="1539451" y="4729045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4">
                  <a:moveTo>
                    <a:pt x="0" y="0"/>
                  </a:moveTo>
                  <a:lnTo>
                    <a:pt x="335378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1"/>
            <p:cNvSpPr txBox="1"/>
            <p:nvPr/>
          </p:nvSpPr>
          <p:spPr>
            <a:xfrm>
              <a:off x="1603185" y="4705052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54" name="object 13"/>
            <p:cNvSpPr txBox="1"/>
            <p:nvPr/>
          </p:nvSpPr>
          <p:spPr>
            <a:xfrm>
              <a:off x="1099536" y="4694764"/>
              <a:ext cx="7366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55" dirty="0">
                  <a:latin typeface="Times New Roman"/>
                  <a:cs typeface="Times New Roman"/>
                </a:rPr>
                <a:t>f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55" name="object 15"/>
            <p:cNvSpPr txBox="1"/>
            <p:nvPr/>
          </p:nvSpPr>
          <p:spPr>
            <a:xfrm>
              <a:off x="914076" y="4525522"/>
              <a:ext cx="18986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i="1" spc="180" dirty="0">
                  <a:latin typeface="Times New Roman"/>
                  <a:cs typeface="Times New Roman"/>
                </a:rPr>
                <a:t>T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56" name="object 16"/>
            <p:cNvSpPr txBox="1"/>
            <p:nvPr/>
          </p:nvSpPr>
          <p:spPr>
            <a:xfrm>
              <a:off x="1289148" y="4335136"/>
              <a:ext cx="511809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000" spc="270" baseline="-41666" dirty="0">
                  <a:latin typeface="Symbol"/>
                  <a:cs typeface="Symbol"/>
                </a:rPr>
                <a:t></a:t>
              </a:r>
              <a:r>
                <a:rPr sz="3000" spc="270" baseline="-41666" dirty="0">
                  <a:latin typeface="Times New Roman"/>
                  <a:cs typeface="Times New Roman"/>
                </a:rPr>
                <a:t> </a:t>
              </a:r>
              <a:r>
                <a:rPr sz="2000" i="1" spc="160" dirty="0">
                  <a:latin typeface="Times New Roman"/>
                  <a:cs typeface="Times New Roman"/>
                </a:rPr>
                <a:t>n</a:t>
              </a:r>
              <a:r>
                <a:rPr sz="2000" i="1" spc="-260" dirty="0">
                  <a:latin typeface="Times New Roman"/>
                  <a:cs typeface="Times New Roman"/>
                </a:rPr>
                <a:t> </a:t>
              </a:r>
              <a:r>
                <a:rPr sz="1725" i="1" spc="82" baseline="-24154" dirty="0">
                  <a:latin typeface="Times New Roman"/>
                  <a:cs typeface="Times New Roman"/>
                </a:rPr>
                <a:t>f</a:t>
              </a:r>
              <a:endParaRPr sz="1725" baseline="-24154" dirty="0">
                <a:latin typeface="Times New Roman"/>
                <a:cs typeface="Times New Roman"/>
              </a:endParaRPr>
            </a:p>
          </p:txBody>
        </p:sp>
      </p:grpSp>
      <p:sp>
        <p:nvSpPr>
          <p:cNvPr id="57" name="object 8"/>
          <p:cNvSpPr/>
          <p:nvPr/>
        </p:nvSpPr>
        <p:spPr>
          <a:xfrm>
            <a:off x="1522166" y="3787707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53" y="0"/>
                </a:lnTo>
              </a:path>
            </a:pathLst>
          </a:custGeom>
          <a:ln w="103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5"/>
          <p:cNvSpPr txBox="1"/>
          <p:nvPr/>
        </p:nvSpPr>
        <p:spPr>
          <a:xfrm>
            <a:off x="1506127" y="3556253"/>
            <a:ext cx="848360" cy="71310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835025" algn="l"/>
              </a:tabLst>
            </a:pPr>
            <a:r>
              <a:rPr sz="2850" i="1" spc="-30" baseline="-35087" smtClean="0">
                <a:latin typeface="Times New Roman"/>
                <a:cs typeface="Times New Roman"/>
              </a:rPr>
              <a:t>n </a:t>
            </a:r>
            <a:r>
              <a:rPr sz="2850" spc="-37" baseline="-35087" smtClean="0">
                <a:latin typeface="Symbol"/>
                <a:cs typeface="Symbol"/>
              </a:rPr>
              <a:t></a:t>
            </a:r>
            <a:r>
              <a:rPr lang="cs-CZ" sz="2850" spc="-37" baseline="-35087" smtClean="0">
                <a:latin typeface="Symbol"/>
                <a:cs typeface="Symbol"/>
              </a:rPr>
              <a:t> </a:t>
            </a:r>
            <a:r>
              <a:rPr sz="1900" u="sng" spc="235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i="1" u="sng" spc="-80" smtClean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lang="cs-CZ" sz="2000" i="1" u="sng" spc="-80" smtClean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 </a:t>
            </a:r>
            <a:r>
              <a:rPr lang="cs-CZ" sz="2000" i="1" u="sng" spc="-80" baseline="30000" smtClean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2 </a:t>
            </a:r>
            <a:r>
              <a:rPr sz="2000" u="sng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000" dirty="0">
              <a:latin typeface="Times New Roman"/>
              <a:cs typeface="Times New Roman"/>
            </a:endParaRPr>
          </a:p>
          <a:p>
            <a:pPr marL="363220">
              <a:lnSpc>
                <a:spcPct val="100000"/>
              </a:lnSpc>
              <a:spcBef>
                <a:spcPts val="305"/>
              </a:spcBef>
            </a:pPr>
            <a:r>
              <a:rPr sz="1900" spc="45" dirty="0">
                <a:latin typeface="Times New Roman"/>
                <a:cs typeface="Times New Roman"/>
              </a:rPr>
              <a:t>1</a:t>
            </a:r>
            <a:r>
              <a:rPr sz="1900" spc="45" dirty="0">
                <a:latin typeface="Symbol"/>
                <a:cs typeface="Symbol"/>
              </a:rPr>
              <a:t></a:t>
            </a:r>
            <a:r>
              <a:rPr sz="1900" spc="-160" dirty="0">
                <a:latin typeface="Times New Roman"/>
                <a:cs typeface="Times New Roman"/>
              </a:rPr>
              <a:t> </a:t>
            </a:r>
            <a:r>
              <a:rPr sz="2000" i="1" spc="-80" dirty="0">
                <a:latin typeface="Symbol"/>
                <a:cs typeface="Symbol"/>
              </a:rPr>
              <a:t></a:t>
            </a:r>
            <a:endParaRPr sz="2000" dirty="0">
              <a:latin typeface="Symbol"/>
              <a:cs typeface="Symbol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16217" y="3868929"/>
            <a:ext cx="212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i="1" spc="-8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cs-CZ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bject 2"/>
          <p:cNvSpPr txBox="1"/>
          <p:nvPr/>
        </p:nvSpPr>
        <p:spPr>
          <a:xfrm>
            <a:off x="3347864" y="1576762"/>
            <a:ext cx="2372084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smtClean="0">
                <a:latin typeface="Times New Roman"/>
                <a:cs typeface="Times New Roman"/>
              </a:rPr>
              <a:t>Pravděpodobnosti p</a:t>
            </a:r>
            <a:r>
              <a:rPr lang="cs-CZ" sz="2000" spc="-5" baseline="-25000" smtClean="0">
                <a:latin typeface="Times New Roman"/>
                <a:cs typeface="Times New Roman"/>
              </a:rPr>
              <a:t>n</a:t>
            </a:r>
            <a:r>
              <a:rPr lang="cs-CZ" sz="2000" spc="-5" smtClean="0">
                <a:latin typeface="Times New Roman"/>
                <a:cs typeface="Times New Roman"/>
              </a:rPr>
              <a:t>, že v systému bude n prvků jako funkce p</a:t>
            </a:r>
            <a:r>
              <a:rPr lang="cs-CZ" sz="2000" spc="-5" baseline="-25000" smtClean="0">
                <a:latin typeface="Times New Roman"/>
                <a:cs typeface="Times New Roman"/>
              </a:rPr>
              <a:t>0</a:t>
            </a:r>
            <a:endParaRPr sz="2000" baseline="-25000" dirty="0">
              <a:latin typeface="Times New Roman"/>
              <a:cs typeface="Times New Roman"/>
            </a:endParaRPr>
          </a:p>
        </p:txBody>
      </p:sp>
      <p:cxnSp>
        <p:nvCxnSpPr>
          <p:cNvPr id="4" name="Přímá spojnice se šipkou 3"/>
          <p:cNvCxnSpPr>
            <a:stCxn id="60" idx="1"/>
            <a:endCxn id="9" idx="3"/>
          </p:cNvCxnSpPr>
          <p:nvPr/>
        </p:nvCxnSpPr>
        <p:spPr>
          <a:xfrm flipH="1" flipV="1">
            <a:off x="2891224" y="1819749"/>
            <a:ext cx="456640" cy="2247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/>
          <p:cNvCxnSpPr>
            <a:stCxn id="60" idx="1"/>
            <a:endCxn id="12" idx="3"/>
          </p:cNvCxnSpPr>
          <p:nvPr/>
        </p:nvCxnSpPr>
        <p:spPr>
          <a:xfrm flipH="1">
            <a:off x="2771800" y="2044519"/>
            <a:ext cx="576064" cy="2045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>
            <a:stCxn id="60" idx="3"/>
            <a:endCxn id="10" idx="1"/>
          </p:cNvCxnSpPr>
          <p:nvPr/>
        </p:nvCxnSpPr>
        <p:spPr>
          <a:xfrm flipV="1">
            <a:off x="5719948" y="1817756"/>
            <a:ext cx="724988" cy="226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>
            <a:stCxn id="60" idx="3"/>
            <a:endCxn id="11" idx="1"/>
          </p:cNvCxnSpPr>
          <p:nvPr/>
        </p:nvCxnSpPr>
        <p:spPr>
          <a:xfrm>
            <a:off x="5719948" y="2044519"/>
            <a:ext cx="666316" cy="379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774259" y="134694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941342" y="564624"/>
            <a:ext cx="345700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dirty="0">
                <a:latin typeface="Times New Roman" panose="02020603050405020304" pitchFamily="18" charset="0"/>
              </a:rPr>
              <a:t>Obslužný systém s více obslužnými místy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5580063" y="944389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sp>
        <p:nvSpPr>
          <p:cNvPr id="7" name="object 2"/>
          <p:cNvSpPr txBox="1"/>
          <p:nvPr/>
        </p:nvSpPr>
        <p:spPr>
          <a:xfrm>
            <a:off x="6053394" y="878821"/>
            <a:ext cx="266415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M / </a:t>
            </a:r>
            <a:r>
              <a:rPr lang="cs-CZ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</a:t>
            </a:r>
            <a:r>
              <a:rPr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FIFO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N /</a:t>
            </a:r>
            <a:r>
              <a:rPr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066800" y="886218"/>
            <a:ext cx="25908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100"/>
              </a:spcBef>
            </a:pPr>
            <a:r>
              <a:rPr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M / </a:t>
            </a:r>
            <a:r>
              <a:rPr lang="cs-CZ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</a:t>
            </a:r>
            <a:r>
              <a:rPr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FIFO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 </a:t>
            </a:r>
            <a:r>
              <a:rPr lang="en-US"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r>
              <a:rPr lang="cs-CZ" u="sng" dirty="0" smtClean="0">
                <a:latin typeface="Times New Roman"/>
                <a:cs typeface="Times New Roman"/>
              </a:rPr>
              <a:t> </a:t>
            </a:r>
            <a:r>
              <a:rPr u="sng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u="sng" spc="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∞</a:t>
            </a:r>
            <a:endParaRPr u="sng" dirty="0">
              <a:latin typeface="Times New Roman"/>
              <a:cs typeface="Times New Roman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974644" y="3765376"/>
            <a:ext cx="3502356" cy="323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počet prvků v systému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0" name="object 2"/>
          <p:cNvSpPr txBox="1"/>
          <p:nvPr/>
        </p:nvSpPr>
        <p:spPr>
          <a:xfrm>
            <a:off x="2898444" y="4660769"/>
            <a:ext cx="3502356" cy="3238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Průměrná délka fronty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6808632" y="3788438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25" y="0"/>
                </a:lnTo>
              </a:path>
            </a:pathLst>
          </a:custGeom>
          <a:ln w="102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 txBox="1"/>
          <p:nvPr/>
        </p:nvSpPr>
        <p:spPr>
          <a:xfrm>
            <a:off x="7161827" y="4092751"/>
            <a:ext cx="316568" cy="1846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1100" spc="-5" dirty="0">
                <a:latin typeface="Times New Roman"/>
                <a:cs typeface="Times New Roman"/>
              </a:rPr>
              <a:t>n</a:t>
            </a:r>
            <a:r>
              <a:rPr lang="cs-CZ" sz="1100" spc="-5" dirty="0" smtClean="0">
                <a:latin typeface="Times New Roman"/>
                <a:cs typeface="Times New Roman"/>
              </a:rPr>
              <a:t>=</a:t>
            </a:r>
            <a:r>
              <a:rPr sz="1100" spc="-5" dirty="0" smtClean="0">
                <a:latin typeface="Times New Roman"/>
                <a:cs typeface="Times New Roman"/>
              </a:rPr>
              <a:t>0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3" name="object 22"/>
          <p:cNvSpPr txBox="1"/>
          <p:nvPr/>
        </p:nvSpPr>
        <p:spPr>
          <a:xfrm>
            <a:off x="6915353" y="3612976"/>
            <a:ext cx="1329055" cy="488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41630" algn="ctr">
              <a:lnSpc>
                <a:spcPts val="760"/>
              </a:lnSpc>
              <a:spcBef>
                <a:spcPts val="120"/>
              </a:spcBef>
            </a:pPr>
            <a:r>
              <a:rPr sz="1100" i="1" spc="-5" dirty="0">
                <a:latin typeface="Times New Roman"/>
                <a:cs typeface="Times New Roman"/>
              </a:rPr>
              <a:t>N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  <a:tabLst>
                <a:tab pos="1184910" algn="l"/>
              </a:tabLst>
            </a:pPr>
            <a:r>
              <a:rPr sz="1900" i="1" spc="-15" dirty="0">
                <a:latin typeface="Times New Roman"/>
                <a:cs typeface="Times New Roman"/>
              </a:rPr>
              <a:t>n</a:t>
            </a:r>
            <a:r>
              <a:rPr sz="1900" i="1" spc="-5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Symbol"/>
                <a:cs typeface="Symbol"/>
              </a:rPr>
              <a:t></a:t>
            </a:r>
            <a:r>
              <a:rPr sz="1900" spc="-70" dirty="0">
                <a:latin typeface="Times New Roman"/>
                <a:cs typeface="Times New Roman"/>
              </a:rPr>
              <a:t> </a:t>
            </a:r>
            <a:r>
              <a:rPr sz="4275" spc="292" baseline="-8771" dirty="0">
                <a:latin typeface="Symbol"/>
                <a:cs typeface="Symbol"/>
              </a:rPr>
              <a:t></a:t>
            </a:r>
            <a:r>
              <a:rPr sz="1900" i="1" spc="-15" dirty="0">
                <a:latin typeface="Times New Roman"/>
                <a:cs typeface="Times New Roman"/>
              </a:rPr>
              <a:t>n</a:t>
            </a:r>
            <a:r>
              <a:rPr sz="1900" i="1" spc="-26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Symbol"/>
                <a:cs typeface="Symbol"/>
              </a:rPr>
              <a:t>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i="1" spc="-15" dirty="0" smtClean="0">
                <a:latin typeface="Times New Roman"/>
                <a:cs typeface="Times New Roman"/>
              </a:rPr>
              <a:t>p</a:t>
            </a:r>
            <a:r>
              <a:rPr lang="cs-CZ" sz="1100" i="1" spc="-15" dirty="0" smtClean="0">
                <a:latin typeface="Times New Roman"/>
                <a:cs typeface="Times New Roman"/>
              </a:rPr>
              <a:t>n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endParaRPr sz="1900" dirty="0">
              <a:latin typeface="Symbol"/>
              <a:cs typeface="Symbol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669844" y="5350417"/>
            <a:ext cx="434055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čas setrvání prvků v systému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2667000" y="6188617"/>
            <a:ext cx="434055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cs-CZ" sz="2000" spc="-5" dirty="0" smtClean="0">
                <a:latin typeface="Times New Roman"/>
                <a:cs typeface="Times New Roman"/>
              </a:rPr>
              <a:t>Průměrný čas setrvání prvků ve frontě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492887" y="5277635"/>
            <a:ext cx="793113" cy="661000"/>
            <a:chOff x="1447800" y="4292000"/>
            <a:chExt cx="793113" cy="661000"/>
          </a:xfrm>
        </p:grpSpPr>
        <p:sp>
          <p:nvSpPr>
            <p:cNvPr id="18" name="object 5"/>
            <p:cNvSpPr/>
            <p:nvPr/>
          </p:nvSpPr>
          <p:spPr>
            <a:xfrm>
              <a:off x="1483607" y="4451939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4">
                  <a:moveTo>
                    <a:pt x="0" y="0"/>
                  </a:moveTo>
                  <a:lnTo>
                    <a:pt x="226340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2066644" y="4292000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5">
                  <a:moveTo>
                    <a:pt x="0" y="0"/>
                  </a:moveTo>
                  <a:lnTo>
                    <a:pt x="135117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/>
            <p:cNvSpPr/>
            <p:nvPr/>
          </p:nvSpPr>
          <p:spPr>
            <a:xfrm>
              <a:off x="2027553" y="462454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29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/>
            <p:cNvSpPr txBox="1"/>
            <p:nvPr/>
          </p:nvSpPr>
          <p:spPr>
            <a:xfrm>
              <a:off x="2030247" y="4600575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22" name="object 14"/>
            <p:cNvSpPr txBox="1"/>
            <p:nvPr/>
          </p:nvSpPr>
          <p:spPr>
            <a:xfrm>
              <a:off x="1604226" y="4590268"/>
              <a:ext cx="9271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80" dirty="0">
                  <a:latin typeface="Times New Roman"/>
                  <a:cs typeface="Times New Roman"/>
                </a:rPr>
                <a:t>s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23" name="object 17"/>
            <p:cNvSpPr txBox="1"/>
            <p:nvPr/>
          </p:nvSpPr>
          <p:spPr>
            <a:xfrm>
              <a:off x="1447800" y="4421526"/>
              <a:ext cx="77470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340995" algn="l"/>
                </a:tabLst>
              </a:pPr>
              <a:r>
                <a:rPr sz="2000" i="1" spc="180" dirty="0">
                  <a:latin typeface="Times New Roman"/>
                  <a:cs typeface="Times New Roman"/>
                </a:rPr>
                <a:t>T	</a:t>
              </a:r>
              <a:r>
                <a:rPr sz="2000" spc="180" dirty="0">
                  <a:latin typeface="Symbol"/>
                  <a:cs typeface="Symbol"/>
                </a:rPr>
                <a:t></a:t>
              </a:r>
              <a:r>
                <a:rPr sz="2000" spc="275" dirty="0">
                  <a:latin typeface="Times New Roman"/>
                  <a:cs typeface="Times New Roman"/>
                </a:rPr>
                <a:t> </a:t>
              </a:r>
              <a:r>
                <a:rPr sz="3000" i="1" spc="240" baseline="34722" dirty="0">
                  <a:latin typeface="Times New Roman"/>
                  <a:cs typeface="Times New Roman"/>
                </a:rPr>
                <a:t>n</a:t>
              </a:r>
              <a:endParaRPr sz="3000" baseline="34722">
                <a:latin typeface="Times New Roman"/>
                <a:cs typeface="Times New Roman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7055487" y="5213176"/>
            <a:ext cx="793113" cy="661000"/>
            <a:chOff x="1447800" y="4292000"/>
            <a:chExt cx="793113" cy="661000"/>
          </a:xfrm>
        </p:grpSpPr>
        <p:sp>
          <p:nvSpPr>
            <p:cNvPr id="25" name="object 5"/>
            <p:cNvSpPr/>
            <p:nvPr/>
          </p:nvSpPr>
          <p:spPr>
            <a:xfrm>
              <a:off x="1483607" y="4451939"/>
              <a:ext cx="226695" cy="0"/>
            </a:xfrm>
            <a:custGeom>
              <a:avLst/>
              <a:gdLst/>
              <a:ahLst/>
              <a:cxnLst/>
              <a:rect l="l" t="t" r="r" b="b"/>
              <a:pathLst>
                <a:path w="226694">
                  <a:moveTo>
                    <a:pt x="0" y="0"/>
                  </a:moveTo>
                  <a:lnTo>
                    <a:pt x="226340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/>
            <p:cNvSpPr/>
            <p:nvPr/>
          </p:nvSpPr>
          <p:spPr>
            <a:xfrm>
              <a:off x="2066644" y="4292000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5">
                  <a:moveTo>
                    <a:pt x="0" y="0"/>
                  </a:moveTo>
                  <a:lnTo>
                    <a:pt x="135117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/>
            <p:cNvSpPr/>
            <p:nvPr/>
          </p:nvSpPr>
          <p:spPr>
            <a:xfrm>
              <a:off x="2027553" y="462454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29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2"/>
            <p:cNvSpPr txBox="1"/>
            <p:nvPr/>
          </p:nvSpPr>
          <p:spPr>
            <a:xfrm>
              <a:off x="2030247" y="4600575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29" name="object 14"/>
            <p:cNvSpPr txBox="1"/>
            <p:nvPr/>
          </p:nvSpPr>
          <p:spPr>
            <a:xfrm>
              <a:off x="1604226" y="4590268"/>
              <a:ext cx="9271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80" dirty="0">
                  <a:latin typeface="Times New Roman"/>
                  <a:cs typeface="Times New Roman"/>
                </a:rPr>
                <a:t>s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30" name="object 17"/>
            <p:cNvSpPr txBox="1"/>
            <p:nvPr/>
          </p:nvSpPr>
          <p:spPr>
            <a:xfrm>
              <a:off x="1447800" y="4421526"/>
              <a:ext cx="77470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  <a:tabLst>
                  <a:tab pos="340995" algn="l"/>
                </a:tabLst>
              </a:pPr>
              <a:r>
                <a:rPr sz="2000" i="1" spc="180" dirty="0">
                  <a:latin typeface="Times New Roman"/>
                  <a:cs typeface="Times New Roman"/>
                </a:rPr>
                <a:t>T	</a:t>
              </a:r>
              <a:r>
                <a:rPr sz="2000" spc="180" dirty="0">
                  <a:latin typeface="Symbol"/>
                  <a:cs typeface="Symbol"/>
                </a:rPr>
                <a:t></a:t>
              </a:r>
              <a:r>
                <a:rPr sz="2000" spc="275" dirty="0">
                  <a:latin typeface="Times New Roman"/>
                  <a:cs typeface="Times New Roman"/>
                </a:rPr>
                <a:t> </a:t>
              </a:r>
              <a:r>
                <a:rPr sz="3000" i="1" spc="240" baseline="34722" dirty="0">
                  <a:latin typeface="Times New Roman"/>
                  <a:cs typeface="Times New Roman"/>
                </a:rPr>
                <a:t>n</a:t>
              </a:r>
              <a:endParaRPr sz="3000" baseline="34722">
                <a:latin typeface="Times New Roman"/>
                <a:cs typeface="Times New Roman"/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1477110" y="6091035"/>
            <a:ext cx="961290" cy="722341"/>
            <a:chOff x="914076" y="4335136"/>
            <a:chExt cx="961290" cy="722341"/>
          </a:xfrm>
        </p:grpSpPr>
        <p:sp>
          <p:nvSpPr>
            <p:cNvPr id="32" name="object 8"/>
            <p:cNvSpPr/>
            <p:nvPr/>
          </p:nvSpPr>
          <p:spPr>
            <a:xfrm>
              <a:off x="949883" y="4555914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56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"/>
            <p:cNvSpPr/>
            <p:nvPr/>
          </p:nvSpPr>
          <p:spPr>
            <a:xfrm>
              <a:off x="1564338" y="4365529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604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"/>
            <p:cNvSpPr/>
            <p:nvPr/>
          </p:nvSpPr>
          <p:spPr>
            <a:xfrm>
              <a:off x="1539451" y="4729045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4">
                  <a:moveTo>
                    <a:pt x="0" y="0"/>
                  </a:moveTo>
                  <a:lnTo>
                    <a:pt x="335378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/>
            <p:cNvSpPr txBox="1"/>
            <p:nvPr/>
          </p:nvSpPr>
          <p:spPr>
            <a:xfrm>
              <a:off x="1603185" y="4705052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36" name="object 13"/>
            <p:cNvSpPr txBox="1"/>
            <p:nvPr/>
          </p:nvSpPr>
          <p:spPr>
            <a:xfrm>
              <a:off x="1099536" y="4694764"/>
              <a:ext cx="7366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55" dirty="0">
                  <a:latin typeface="Times New Roman"/>
                  <a:cs typeface="Times New Roman"/>
                </a:rPr>
                <a:t>f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37" name="object 15"/>
            <p:cNvSpPr txBox="1"/>
            <p:nvPr/>
          </p:nvSpPr>
          <p:spPr>
            <a:xfrm>
              <a:off x="914076" y="4525522"/>
              <a:ext cx="18986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i="1" spc="180" dirty="0">
                  <a:latin typeface="Times New Roman"/>
                  <a:cs typeface="Times New Roman"/>
                </a:rPr>
                <a:t>T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38" name="object 16"/>
            <p:cNvSpPr txBox="1"/>
            <p:nvPr/>
          </p:nvSpPr>
          <p:spPr>
            <a:xfrm>
              <a:off x="1289148" y="4335136"/>
              <a:ext cx="511809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000" spc="270" baseline="-41666" dirty="0">
                  <a:latin typeface="Symbol"/>
                  <a:cs typeface="Symbol"/>
                </a:rPr>
                <a:t></a:t>
              </a:r>
              <a:r>
                <a:rPr sz="3000" spc="270" baseline="-41666" dirty="0">
                  <a:latin typeface="Times New Roman"/>
                  <a:cs typeface="Times New Roman"/>
                </a:rPr>
                <a:t> </a:t>
              </a:r>
              <a:r>
                <a:rPr sz="2000" i="1" spc="160" dirty="0">
                  <a:latin typeface="Times New Roman"/>
                  <a:cs typeface="Times New Roman"/>
                </a:rPr>
                <a:t>n</a:t>
              </a:r>
              <a:r>
                <a:rPr sz="2000" i="1" spc="-260" dirty="0">
                  <a:latin typeface="Times New Roman"/>
                  <a:cs typeface="Times New Roman"/>
                </a:rPr>
                <a:t> </a:t>
              </a:r>
              <a:r>
                <a:rPr sz="1725" i="1" spc="82" baseline="-24154" dirty="0">
                  <a:latin typeface="Times New Roman"/>
                  <a:cs typeface="Times New Roman"/>
                </a:rPr>
                <a:t>f</a:t>
              </a:r>
              <a:endParaRPr sz="1725" baseline="-24154">
                <a:latin typeface="Times New Roman"/>
                <a:cs typeface="Times New Roman"/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7010400" y="5975176"/>
            <a:ext cx="961290" cy="722341"/>
            <a:chOff x="914076" y="4335136"/>
            <a:chExt cx="961290" cy="722341"/>
          </a:xfrm>
        </p:grpSpPr>
        <p:sp>
          <p:nvSpPr>
            <p:cNvPr id="40" name="object 8"/>
            <p:cNvSpPr/>
            <p:nvPr/>
          </p:nvSpPr>
          <p:spPr>
            <a:xfrm>
              <a:off x="949883" y="4555914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569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/>
            <p:cNvSpPr/>
            <p:nvPr/>
          </p:nvSpPr>
          <p:spPr>
            <a:xfrm>
              <a:off x="1564338" y="4365529"/>
              <a:ext cx="285750" cy="0"/>
            </a:xfrm>
            <a:custGeom>
              <a:avLst/>
              <a:gdLst/>
              <a:ahLst/>
              <a:cxnLst/>
              <a:rect l="l" t="t" r="r" b="b"/>
              <a:pathLst>
                <a:path w="285750">
                  <a:moveTo>
                    <a:pt x="0" y="0"/>
                  </a:moveTo>
                  <a:lnTo>
                    <a:pt x="285604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/>
            <p:cNvSpPr/>
            <p:nvPr/>
          </p:nvSpPr>
          <p:spPr>
            <a:xfrm>
              <a:off x="1539451" y="4729045"/>
              <a:ext cx="335915" cy="0"/>
            </a:xfrm>
            <a:custGeom>
              <a:avLst/>
              <a:gdLst/>
              <a:ahLst/>
              <a:cxnLst/>
              <a:rect l="l" t="t" r="r" b="b"/>
              <a:pathLst>
                <a:path w="335914">
                  <a:moveTo>
                    <a:pt x="0" y="0"/>
                  </a:moveTo>
                  <a:lnTo>
                    <a:pt x="335378" y="0"/>
                  </a:lnTo>
                </a:path>
              </a:pathLst>
            </a:custGeom>
            <a:ln w="106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/>
            <p:cNvSpPr txBox="1"/>
            <p:nvPr/>
          </p:nvSpPr>
          <p:spPr>
            <a:xfrm>
              <a:off x="1603185" y="4705052"/>
              <a:ext cx="187960" cy="3524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2150" i="1" spc="95" dirty="0">
                  <a:latin typeface="Symbol"/>
                  <a:cs typeface="Symbol"/>
                </a:rPr>
                <a:t></a:t>
              </a:r>
              <a:endParaRPr sz="2150">
                <a:latin typeface="Symbol"/>
                <a:cs typeface="Symbol"/>
              </a:endParaRPr>
            </a:p>
          </p:txBody>
        </p:sp>
        <p:sp>
          <p:nvSpPr>
            <p:cNvPr id="44" name="object 13"/>
            <p:cNvSpPr txBox="1"/>
            <p:nvPr/>
          </p:nvSpPr>
          <p:spPr>
            <a:xfrm>
              <a:off x="1099536" y="4694764"/>
              <a:ext cx="73660" cy="2032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150" i="1" spc="55" dirty="0">
                  <a:latin typeface="Times New Roman"/>
                  <a:cs typeface="Times New Roman"/>
                </a:rPr>
                <a:t>f</a:t>
              </a:r>
              <a:endParaRPr sz="1150">
                <a:latin typeface="Times New Roman"/>
                <a:cs typeface="Times New Roman"/>
              </a:endParaRPr>
            </a:p>
          </p:txBody>
        </p:sp>
        <p:sp>
          <p:nvSpPr>
            <p:cNvPr id="45" name="object 15"/>
            <p:cNvSpPr txBox="1"/>
            <p:nvPr/>
          </p:nvSpPr>
          <p:spPr>
            <a:xfrm>
              <a:off x="914076" y="4525522"/>
              <a:ext cx="18986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i="1" spc="180" dirty="0">
                  <a:latin typeface="Times New Roman"/>
                  <a:cs typeface="Times New Roman"/>
                </a:rPr>
                <a:t>T</a:t>
              </a:r>
              <a:endParaRPr sz="2000">
                <a:latin typeface="Times New Roman"/>
                <a:cs typeface="Times New Roman"/>
              </a:endParaRPr>
            </a:p>
          </p:txBody>
        </p:sp>
        <p:sp>
          <p:nvSpPr>
            <p:cNvPr id="46" name="object 16"/>
            <p:cNvSpPr txBox="1"/>
            <p:nvPr/>
          </p:nvSpPr>
          <p:spPr>
            <a:xfrm>
              <a:off x="1289148" y="4335136"/>
              <a:ext cx="511809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000" spc="270" baseline="-41666" dirty="0">
                  <a:latin typeface="Symbol"/>
                  <a:cs typeface="Symbol"/>
                </a:rPr>
                <a:t></a:t>
              </a:r>
              <a:r>
                <a:rPr sz="3000" spc="270" baseline="-41666" dirty="0">
                  <a:latin typeface="Times New Roman"/>
                  <a:cs typeface="Times New Roman"/>
                </a:rPr>
                <a:t> </a:t>
              </a:r>
              <a:r>
                <a:rPr sz="2000" i="1" spc="160" dirty="0">
                  <a:latin typeface="Times New Roman"/>
                  <a:cs typeface="Times New Roman"/>
                </a:rPr>
                <a:t>n</a:t>
              </a:r>
              <a:r>
                <a:rPr sz="2000" i="1" spc="-260" dirty="0">
                  <a:latin typeface="Times New Roman"/>
                  <a:cs typeface="Times New Roman"/>
                </a:rPr>
                <a:t> </a:t>
              </a:r>
              <a:r>
                <a:rPr sz="1725" i="1" spc="82" baseline="-24154" dirty="0">
                  <a:latin typeface="Times New Roman"/>
                  <a:cs typeface="Times New Roman"/>
                </a:rPr>
                <a:t>f</a:t>
              </a:r>
              <a:endParaRPr sz="1725" baseline="-24154" dirty="0">
                <a:latin typeface="Times New Roman"/>
                <a:cs typeface="Times New Roman"/>
              </a:endParaRPr>
            </a:p>
          </p:txBody>
        </p:sp>
      </p:grpSp>
      <p:pic>
        <p:nvPicPr>
          <p:cNvPr id="47" name="Obrázek 46"/>
          <p:cNvPicPr>
            <a:picLocks noChangeAspect="1"/>
          </p:cNvPicPr>
          <p:nvPr/>
        </p:nvPicPr>
        <p:blipFill rotWithShape="1">
          <a:blip r:embed="rId3"/>
          <a:srcRect t="15037" b="22985"/>
          <a:stretch/>
        </p:blipFill>
        <p:spPr>
          <a:xfrm>
            <a:off x="3100599" y="1174179"/>
            <a:ext cx="3073817" cy="537334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 rotWithShape="1">
          <a:blip r:embed="rId4"/>
          <a:srcRect t="32691" b="17313"/>
          <a:stretch/>
        </p:blipFill>
        <p:spPr>
          <a:xfrm>
            <a:off x="2961108" y="1775675"/>
            <a:ext cx="3439692" cy="558343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 rotWithShape="1">
          <a:blip r:embed="rId5"/>
          <a:srcRect l="30088" t="27083" r="58110" b="65632"/>
          <a:stretch/>
        </p:blipFill>
        <p:spPr>
          <a:xfrm>
            <a:off x="6624487" y="4466543"/>
            <a:ext cx="1594630" cy="55345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6493" t="45002" r="67757" b="42398"/>
          <a:stretch/>
        </p:blipFill>
        <p:spPr>
          <a:xfrm>
            <a:off x="1146516" y="4347837"/>
            <a:ext cx="1911937" cy="860373"/>
          </a:xfrm>
          <a:prstGeom prst="rect">
            <a:avLst/>
          </a:prstGeom>
        </p:spPr>
      </p:pic>
      <p:sp>
        <p:nvSpPr>
          <p:cNvPr id="59" name="object 22"/>
          <p:cNvSpPr txBox="1"/>
          <p:nvPr/>
        </p:nvSpPr>
        <p:spPr>
          <a:xfrm>
            <a:off x="1390683" y="3591838"/>
            <a:ext cx="1329055" cy="488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41630" algn="ctr">
              <a:lnSpc>
                <a:spcPts val="760"/>
              </a:lnSpc>
              <a:spcBef>
                <a:spcPts val="12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  <a:tabLst>
                <a:tab pos="1184910" algn="l"/>
              </a:tabLst>
            </a:pPr>
            <a:r>
              <a:rPr lang="cs-CZ" sz="1900" i="1" spc="-15">
                <a:latin typeface="Times New Roman"/>
                <a:cs typeface="Times New Roman"/>
              </a:rPr>
              <a:t>n</a:t>
            </a:r>
            <a:r>
              <a:rPr sz="1900" i="1" spc="-55" smtClean="0">
                <a:latin typeface="Times New Roman"/>
                <a:cs typeface="Times New Roman"/>
              </a:rPr>
              <a:t> </a:t>
            </a:r>
            <a:r>
              <a:rPr sz="1900" spc="-15">
                <a:latin typeface="Symbol"/>
                <a:cs typeface="Symbol"/>
              </a:rPr>
              <a:t></a:t>
            </a:r>
            <a:r>
              <a:rPr sz="1900" spc="-70">
                <a:latin typeface="Times New Roman"/>
                <a:cs typeface="Times New Roman"/>
              </a:rPr>
              <a:t> </a:t>
            </a:r>
            <a:r>
              <a:rPr sz="1900" i="1" spc="-15" smtClean="0">
                <a:latin typeface="Times New Roman"/>
                <a:cs typeface="Times New Roman"/>
              </a:rPr>
              <a:t>n</a:t>
            </a:r>
            <a:r>
              <a:rPr lang="cs-CZ" sz="1900" i="1" spc="-15" baseline="-25000" smtClean="0">
                <a:latin typeface="Times New Roman"/>
                <a:cs typeface="Times New Roman"/>
              </a:rPr>
              <a:t>f</a:t>
            </a:r>
            <a:r>
              <a:rPr sz="1900" i="1" spc="-260" smtClean="0">
                <a:latin typeface="Times New Roman"/>
                <a:cs typeface="Times New Roman"/>
              </a:rPr>
              <a:t> </a:t>
            </a:r>
            <a:r>
              <a:rPr lang="cs-CZ" sz="1900" i="1" spc="-260" smtClean="0">
                <a:latin typeface="Times New Roman"/>
                <a:cs typeface="Times New Roman"/>
              </a:rPr>
              <a:t> </a:t>
            </a:r>
            <a:r>
              <a:rPr lang="cs-CZ" sz="1900" spc="-10" smtClean="0">
                <a:latin typeface="Symbol"/>
                <a:cs typeface="Times New Roman"/>
              </a:rPr>
              <a:t>+</a:t>
            </a:r>
            <a:r>
              <a:rPr sz="1900" spc="-20" smtClean="0">
                <a:latin typeface="Times New Roman"/>
                <a:cs typeface="Times New Roman"/>
              </a:rPr>
              <a:t> </a:t>
            </a:r>
            <a:r>
              <a:rPr lang="el-GR" i="1" spc="-10">
                <a:latin typeface="Times New Roman"/>
                <a:cs typeface="Times New Roman"/>
              </a:rPr>
              <a:t>ρ</a:t>
            </a:r>
            <a:r>
              <a:rPr sz="1900" i="1" dirty="0">
                <a:latin typeface="Times New Roman"/>
                <a:cs typeface="Times New Roman"/>
              </a:rPr>
              <a:t>	</a:t>
            </a:r>
            <a:endParaRPr sz="1900" dirty="0">
              <a:latin typeface="Symbol"/>
              <a:cs typeface="Symbol"/>
            </a:endParaRPr>
          </a:p>
        </p:txBody>
      </p:sp>
      <p:sp>
        <p:nvSpPr>
          <p:cNvPr id="60" name="object 3"/>
          <p:cNvSpPr/>
          <p:nvPr/>
        </p:nvSpPr>
        <p:spPr>
          <a:xfrm>
            <a:off x="1403648" y="3824808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25" y="0"/>
                </a:lnTo>
              </a:path>
            </a:pathLst>
          </a:custGeom>
          <a:ln w="102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"/>
          <p:cNvSpPr/>
          <p:nvPr/>
        </p:nvSpPr>
        <p:spPr>
          <a:xfrm>
            <a:off x="1763688" y="3824808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6825" y="0"/>
                </a:lnTo>
              </a:path>
            </a:pathLst>
          </a:custGeom>
          <a:ln w="102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2" name="Přímá spojnice se šipkou 61"/>
          <p:cNvCxnSpPr>
            <a:stCxn id="8" idx="2"/>
            <a:endCxn id="47" idx="1"/>
          </p:cNvCxnSpPr>
          <p:nvPr/>
        </p:nvCxnSpPr>
        <p:spPr>
          <a:xfrm>
            <a:off x="2362200" y="1176682"/>
            <a:ext cx="738399" cy="2661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>
            <a:stCxn id="7" idx="2"/>
          </p:cNvCxnSpPr>
          <p:nvPr/>
        </p:nvCxnSpPr>
        <p:spPr>
          <a:xfrm flipH="1">
            <a:off x="4644008" y="1169285"/>
            <a:ext cx="2741464" cy="927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se šipkou 68"/>
          <p:cNvCxnSpPr>
            <a:stCxn id="7" idx="2"/>
          </p:cNvCxnSpPr>
          <p:nvPr/>
        </p:nvCxnSpPr>
        <p:spPr>
          <a:xfrm flipH="1">
            <a:off x="4283968" y="1169285"/>
            <a:ext cx="3101504" cy="2735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>
            <a:stCxn id="8" idx="2"/>
            <a:endCxn id="48" idx="1"/>
          </p:cNvCxnSpPr>
          <p:nvPr/>
        </p:nvCxnSpPr>
        <p:spPr>
          <a:xfrm>
            <a:off x="2362200" y="1176682"/>
            <a:ext cx="598908" cy="878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Obrázek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408" y="2348797"/>
            <a:ext cx="2894223" cy="1103043"/>
          </a:xfrm>
          <a:prstGeom prst="rect">
            <a:avLst/>
          </a:prstGeom>
        </p:spPr>
      </p:pic>
      <p:cxnSp>
        <p:nvCxnSpPr>
          <p:cNvPr id="81" name="Přímá spojnice se šipkou 80"/>
          <p:cNvCxnSpPr>
            <a:endCxn id="75" idx="1"/>
          </p:cNvCxnSpPr>
          <p:nvPr/>
        </p:nvCxnSpPr>
        <p:spPr>
          <a:xfrm>
            <a:off x="4499992" y="2270045"/>
            <a:ext cx="1322416" cy="630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Obrázek 81"/>
          <p:cNvPicPr>
            <a:picLocks noChangeAspect="1"/>
          </p:cNvPicPr>
          <p:nvPr/>
        </p:nvPicPr>
        <p:blipFill rotWithShape="1">
          <a:blip r:embed="rId8"/>
          <a:srcRect l="13959" t="34312" r="18973" b="11174"/>
          <a:stretch/>
        </p:blipFill>
        <p:spPr>
          <a:xfrm>
            <a:off x="870074" y="2383550"/>
            <a:ext cx="2592289" cy="1009210"/>
          </a:xfrm>
          <a:prstGeom prst="rect">
            <a:avLst/>
          </a:prstGeom>
        </p:spPr>
      </p:pic>
      <p:cxnSp>
        <p:nvCxnSpPr>
          <p:cNvPr id="87" name="Přímá spojnice se šipkou 86"/>
          <p:cNvCxnSpPr>
            <a:endCxn id="82" idx="3"/>
          </p:cNvCxnSpPr>
          <p:nvPr/>
        </p:nvCxnSpPr>
        <p:spPr>
          <a:xfrm flipH="1">
            <a:off x="3462363" y="2283099"/>
            <a:ext cx="965621" cy="605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1971062" y="56237"/>
            <a:ext cx="5689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 smtClean="0">
                <a:latin typeface="Times New Roman" panose="02020603050405020304" pitchFamily="18" charset="0"/>
              </a:rPr>
              <a:t>Navrhování skladovacích systémů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52" name="Object 20"/>
          <p:cNvGraphicFramePr>
            <a:graphicFrameLocks noChangeAspect="1"/>
          </p:cNvGraphicFramePr>
          <p:nvPr/>
        </p:nvGraphicFramePr>
        <p:xfrm>
          <a:off x="1619250" y="2205038"/>
          <a:ext cx="6096000" cy="405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MapInfo Map" r:id="rId4" imgW="11796120" imgH="7844040" progId="MapInfo.Map">
                  <p:embed/>
                </p:oleObj>
              </mc:Choice>
              <mc:Fallback>
                <p:oleObj name="MapInfo Map" r:id="rId4" imgW="11796120" imgH="7844040" progId="MapInfo.Map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05038"/>
                        <a:ext cx="6096000" cy="4052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84213" y="981075"/>
            <a:ext cx="2665412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Vyrovnávání geografických rozporů mezi umístěním center spotřeby a center výroby </a:t>
            </a:r>
            <a:r>
              <a:rPr lang="en-US" altLang="cs-CZ" sz="900"/>
              <a:t>Geogra</a:t>
            </a:r>
            <a:r>
              <a:rPr lang="cs-CZ" altLang="cs-CZ" sz="900"/>
              <a:t>ph</a:t>
            </a:r>
            <a:r>
              <a:rPr lang="en-US" altLang="cs-CZ" sz="900"/>
              <a:t>ical differences between consumption and production centers </a:t>
            </a:r>
            <a:endParaRPr lang="en-US" altLang="cs-CZ" sz="1400" b="1">
              <a:latin typeface="Times New Roman" panose="02020603050405020304" pitchFamily="18" charset="0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3636963" y="1052513"/>
            <a:ext cx="10795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Výrobní lokalita                    </a:t>
            </a:r>
            <a:r>
              <a:rPr lang="cs-CZ" altLang="cs-CZ" sz="1000"/>
              <a:t>Production location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7237413" y="1052513"/>
            <a:ext cx="10795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Oblast spotřeby                    </a:t>
            </a:r>
            <a:r>
              <a:rPr lang="cs-CZ" altLang="cs-CZ" sz="1000"/>
              <a:t> Consumption location</a:t>
            </a:r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>
            <a:off x="4718050" y="1268413"/>
            <a:ext cx="1366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4933950" y="1052513"/>
            <a:ext cx="93662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Výrobky na cestě                    </a:t>
            </a:r>
            <a:r>
              <a:rPr lang="cs-CZ" altLang="cs-CZ" sz="1000"/>
              <a:t> Products in transport</a:t>
            </a: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6084888" y="1052513"/>
            <a:ext cx="10795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Regionální sklad                    </a:t>
            </a:r>
            <a:r>
              <a:rPr lang="cs-CZ" altLang="cs-CZ" sz="1000"/>
              <a:t> Regional warehouse 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7308850" y="4437063"/>
            <a:ext cx="71438" cy="71437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5580063" y="4941888"/>
            <a:ext cx="71437" cy="71437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3" name="Oval 31"/>
          <p:cNvSpPr>
            <a:spLocks noChangeArrowheads="1"/>
          </p:cNvSpPr>
          <p:nvPr/>
        </p:nvSpPr>
        <p:spPr bwMode="auto">
          <a:xfrm>
            <a:off x="4427538" y="1628775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5" name="Rectangle 33"/>
          <p:cNvSpPr>
            <a:spLocks noChangeArrowheads="1"/>
          </p:cNvSpPr>
          <p:nvPr/>
        </p:nvSpPr>
        <p:spPr bwMode="auto">
          <a:xfrm>
            <a:off x="6877050" y="1628775"/>
            <a:ext cx="142875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6" name="Oval 34"/>
          <p:cNvSpPr>
            <a:spLocks noChangeArrowheads="1"/>
          </p:cNvSpPr>
          <p:nvPr/>
        </p:nvSpPr>
        <p:spPr bwMode="auto">
          <a:xfrm>
            <a:off x="5940425" y="3716338"/>
            <a:ext cx="1727200" cy="1441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7" name="Oval 35"/>
          <p:cNvSpPr>
            <a:spLocks noChangeArrowheads="1"/>
          </p:cNvSpPr>
          <p:nvPr/>
        </p:nvSpPr>
        <p:spPr bwMode="auto">
          <a:xfrm>
            <a:off x="4716463" y="4365625"/>
            <a:ext cx="1727200" cy="14414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Oval 34"/>
          <p:cNvSpPr>
            <a:spLocks noChangeArrowheads="1"/>
          </p:cNvSpPr>
          <p:nvPr/>
        </p:nvSpPr>
        <p:spPr bwMode="auto">
          <a:xfrm>
            <a:off x="7019925" y="820341"/>
            <a:ext cx="1512094" cy="1258094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2771800" y="4330394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6084888" y="4653136"/>
            <a:ext cx="142875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55650" y="1700213"/>
            <a:ext cx="2808288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Role skladu v logistickém řetězci:</a:t>
            </a:r>
            <a:r>
              <a:rPr lang="cs-CZ" altLang="cs-CZ" b="1">
                <a:latin typeface="Times New Roman" panose="02020603050405020304" pitchFamily="18" charset="0"/>
              </a:rPr>
              <a:t>        </a:t>
            </a:r>
            <a:r>
              <a:rPr lang="cs-CZ" altLang="cs-CZ" sz="900"/>
              <a:t>Warehouse role in the </a:t>
            </a:r>
            <a:r>
              <a:rPr lang="cs-CZ" altLang="cs-CZ" sz="900" smtClean="0"/>
              <a:t>logistics </a:t>
            </a:r>
            <a:r>
              <a:rPr lang="cs-CZ" altLang="cs-CZ" sz="900"/>
              <a:t>chain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55650" y="2781300"/>
            <a:ext cx="2879725" cy="240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2. Kompletační: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Řešení rozporu mezi omezeným sortimentem výrobců a pestrou strukturou požadavků prodejců. Sklad nakupuje hromadné objednávky od výrobců a kompletuje dodávky do dalšího článku logistického řetězce</a:t>
            </a:r>
          </a:p>
          <a:p>
            <a:pPr>
              <a:buFontTx/>
              <a:buChar char="•"/>
            </a:pPr>
            <a:r>
              <a:rPr lang="en-US" altLang="cs-CZ" sz="1000"/>
              <a:t>Differences between limited manufacturers assortment and varied salesman demand</a:t>
            </a:r>
            <a:r>
              <a:rPr lang="cs-CZ" altLang="cs-CZ" sz="1000"/>
              <a:t>. </a:t>
            </a:r>
            <a:r>
              <a:rPr lang="en-US" altLang="cs-CZ" sz="1000"/>
              <a:t>Warehouse purchase great deliveries from producers and pick salesman varied orders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4859338" y="1484313"/>
            <a:ext cx="1223962" cy="5032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400" b="1">
                <a:solidFill>
                  <a:schemeClr val="bg1"/>
                </a:solidFill>
                <a:latin typeface="Times New Roman" panose="02020603050405020304" pitchFamily="18" charset="0"/>
              </a:rPr>
              <a:t>Výrobce</a:t>
            </a:r>
            <a:r>
              <a:rPr lang="cs-CZ" altLang="cs-CZ" b="1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r>
              <a:rPr lang="cs-CZ" altLang="cs-CZ" sz="900">
                <a:solidFill>
                  <a:schemeClr val="bg1"/>
                </a:solidFill>
              </a:rPr>
              <a:t>Producer</a:t>
            </a:r>
            <a:endParaRPr lang="cs-CZ" altLang="cs-CZ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5795963" y="765175"/>
            <a:ext cx="1223962" cy="50323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400" b="1">
                <a:solidFill>
                  <a:schemeClr val="bg1"/>
                </a:solidFill>
                <a:latin typeface="Times New Roman" panose="02020603050405020304" pitchFamily="18" charset="0"/>
              </a:rPr>
              <a:t>Výrobce</a:t>
            </a:r>
            <a:r>
              <a:rPr lang="cs-CZ" altLang="cs-CZ" b="1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r>
              <a:rPr lang="cs-CZ" altLang="cs-CZ" sz="900">
                <a:solidFill>
                  <a:schemeClr val="bg1"/>
                </a:solidFill>
              </a:rPr>
              <a:t>Producer</a:t>
            </a:r>
            <a:endParaRPr lang="cs-CZ" altLang="cs-CZ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7308850" y="1484313"/>
            <a:ext cx="1223963" cy="5032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Výrobce</a:t>
            </a:r>
            <a:r>
              <a:rPr lang="cs-CZ" altLang="cs-CZ" b="1">
                <a:latin typeface="Times New Roman" panose="02020603050405020304" pitchFamily="18" charset="0"/>
              </a:rPr>
              <a:t>       </a:t>
            </a:r>
            <a:r>
              <a:rPr lang="cs-CZ" altLang="cs-CZ" sz="900"/>
              <a:t>Producer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5364163" y="2636838"/>
            <a:ext cx="2087562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400" b="1">
                <a:latin typeface="Times New Roman" panose="02020603050405020304" pitchFamily="18" charset="0"/>
              </a:rPr>
              <a:t>Distribuční sklad </a:t>
            </a:r>
            <a:r>
              <a:rPr lang="cs-CZ" altLang="cs-CZ" sz="1000"/>
              <a:t>Distribution warehouse</a:t>
            </a:r>
          </a:p>
          <a:p>
            <a:pPr algn="ctr"/>
            <a:endParaRPr lang="cs-CZ" altLang="cs-CZ" sz="1000"/>
          </a:p>
          <a:p>
            <a:pPr algn="ctr"/>
            <a:endParaRPr lang="cs-CZ" altLang="cs-CZ" sz="1000"/>
          </a:p>
          <a:p>
            <a:pPr algn="ctr"/>
            <a:endParaRPr lang="en-US" altLang="cs-CZ" sz="1000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4427538" y="4292600"/>
            <a:ext cx="1223962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Prodejna</a:t>
            </a:r>
            <a:r>
              <a:rPr lang="cs-CZ" altLang="cs-CZ" b="1">
                <a:latin typeface="Times New Roman" panose="02020603050405020304" pitchFamily="18" charset="0"/>
              </a:rPr>
              <a:t>       </a:t>
            </a:r>
            <a:r>
              <a:rPr lang="cs-CZ" altLang="cs-CZ" sz="900"/>
              <a:t>Shop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5003800" y="4868863"/>
            <a:ext cx="122396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Prodejna</a:t>
            </a:r>
            <a:r>
              <a:rPr lang="cs-CZ" altLang="cs-CZ" b="1">
                <a:latin typeface="Times New Roman" panose="02020603050405020304" pitchFamily="18" charset="0"/>
              </a:rPr>
              <a:t>       </a:t>
            </a:r>
            <a:r>
              <a:rPr lang="cs-CZ" altLang="cs-CZ" sz="900"/>
              <a:t>Shop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6011863" y="5445125"/>
            <a:ext cx="1223962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Prodejna</a:t>
            </a:r>
            <a:r>
              <a:rPr lang="cs-CZ" altLang="cs-CZ" b="1">
                <a:latin typeface="Times New Roman" panose="02020603050405020304" pitchFamily="18" charset="0"/>
              </a:rPr>
              <a:t>       </a:t>
            </a:r>
            <a:r>
              <a:rPr lang="cs-CZ" altLang="cs-CZ" sz="900"/>
              <a:t>Shop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7812088" y="4292600"/>
            <a:ext cx="1223962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Prodejna</a:t>
            </a:r>
            <a:r>
              <a:rPr lang="cs-CZ" altLang="cs-CZ" b="1">
                <a:latin typeface="Times New Roman" panose="02020603050405020304" pitchFamily="18" charset="0"/>
              </a:rPr>
              <a:t>       </a:t>
            </a:r>
            <a:r>
              <a:rPr lang="cs-CZ" altLang="cs-CZ" sz="900"/>
              <a:t>Shop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7019925" y="5516563"/>
            <a:ext cx="14287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8820150" y="4365625"/>
            <a:ext cx="71438" cy="7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5435600" y="4364038"/>
            <a:ext cx="144463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auto">
          <a:xfrm>
            <a:off x="6083300" y="4940300"/>
            <a:ext cx="71438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8" name="Rectangle 38"/>
          <p:cNvSpPr>
            <a:spLocks noChangeArrowheads="1"/>
          </p:cNvSpPr>
          <p:nvPr/>
        </p:nvSpPr>
        <p:spPr bwMode="auto">
          <a:xfrm>
            <a:off x="7019925" y="5661025"/>
            <a:ext cx="144463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9" name="Rectangle 39"/>
          <p:cNvSpPr>
            <a:spLocks noChangeArrowheads="1"/>
          </p:cNvSpPr>
          <p:nvPr/>
        </p:nvSpPr>
        <p:spPr bwMode="auto">
          <a:xfrm>
            <a:off x="8820150" y="4437063"/>
            <a:ext cx="144463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6804025" y="5588000"/>
            <a:ext cx="215900" cy="2174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5435600" y="4508500"/>
            <a:ext cx="144463" cy="146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5940425" y="5011738"/>
            <a:ext cx="215900" cy="2174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8820150" y="4581525"/>
            <a:ext cx="71438" cy="730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10288" name="AutoShape 48"/>
          <p:cNvCxnSpPr>
            <a:cxnSpLocks noChangeShapeType="1"/>
            <a:stCxn id="10269" idx="0"/>
            <a:endCxn id="10268" idx="1"/>
          </p:cNvCxnSpPr>
          <p:nvPr/>
        </p:nvCxnSpPr>
        <p:spPr bwMode="auto">
          <a:xfrm rot="16200000">
            <a:off x="4602957" y="3531394"/>
            <a:ext cx="1198562" cy="323850"/>
          </a:xfrm>
          <a:prstGeom prst="bentConnector2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90" name="AutoShape 50"/>
          <p:cNvCxnSpPr>
            <a:cxnSpLocks noChangeShapeType="1"/>
            <a:stCxn id="10270" idx="3"/>
            <a:endCxn id="10268" idx="3"/>
          </p:cNvCxnSpPr>
          <p:nvPr/>
        </p:nvCxnSpPr>
        <p:spPr bwMode="auto">
          <a:xfrm flipV="1">
            <a:off x="6227763" y="3094038"/>
            <a:ext cx="1223962" cy="2027237"/>
          </a:xfrm>
          <a:prstGeom prst="bentConnector3">
            <a:avLst>
              <a:gd name="adj1" fmla="val 118676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91" name="AutoShape 51"/>
          <p:cNvCxnSpPr>
            <a:cxnSpLocks noChangeShapeType="1"/>
          </p:cNvCxnSpPr>
          <p:nvPr/>
        </p:nvCxnSpPr>
        <p:spPr bwMode="auto">
          <a:xfrm flipV="1">
            <a:off x="7308850" y="3068638"/>
            <a:ext cx="215900" cy="2603500"/>
          </a:xfrm>
          <a:prstGeom prst="bentConnector3">
            <a:avLst>
              <a:gd name="adj1" fmla="val 205884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92" name="AutoShape 52"/>
          <p:cNvCxnSpPr>
            <a:cxnSpLocks noChangeShapeType="1"/>
            <a:stCxn id="10272" idx="0"/>
          </p:cNvCxnSpPr>
          <p:nvPr/>
        </p:nvCxnSpPr>
        <p:spPr bwMode="auto">
          <a:xfrm rot="5400000" flipH="1">
            <a:off x="7218363" y="3086100"/>
            <a:ext cx="1439862" cy="973138"/>
          </a:xfrm>
          <a:prstGeom prst="bentConnector3">
            <a:avLst>
              <a:gd name="adj1" fmla="val 100218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93" name="Line 53"/>
          <p:cNvSpPr>
            <a:spLocks noChangeShapeType="1"/>
          </p:cNvSpPr>
          <p:nvPr/>
        </p:nvSpPr>
        <p:spPr bwMode="auto">
          <a:xfrm flipV="1">
            <a:off x="6372225" y="126841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0294" name="AutoShape 54"/>
          <p:cNvCxnSpPr>
            <a:cxnSpLocks noChangeShapeType="1"/>
            <a:stCxn id="10268" idx="0"/>
            <a:endCxn id="10265" idx="2"/>
          </p:cNvCxnSpPr>
          <p:nvPr/>
        </p:nvCxnSpPr>
        <p:spPr bwMode="auto">
          <a:xfrm rot="16200000">
            <a:off x="6840538" y="1555750"/>
            <a:ext cx="649288" cy="1512887"/>
          </a:xfrm>
          <a:prstGeom prst="bentConnector3">
            <a:avLst>
              <a:gd name="adj1" fmla="val 4988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96" name="AutoShape 56"/>
          <p:cNvCxnSpPr>
            <a:cxnSpLocks noChangeShapeType="1"/>
            <a:stCxn id="10268" idx="0"/>
            <a:endCxn id="10259" idx="2"/>
          </p:cNvCxnSpPr>
          <p:nvPr/>
        </p:nvCxnSpPr>
        <p:spPr bwMode="auto">
          <a:xfrm rot="5400000" flipH="1">
            <a:off x="5615782" y="1843881"/>
            <a:ext cx="649288" cy="936625"/>
          </a:xfrm>
          <a:prstGeom prst="bentConnector3">
            <a:avLst>
              <a:gd name="adj1" fmla="val 4988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97" name="AutoShape 57"/>
          <p:cNvSpPr>
            <a:spLocks noChangeArrowheads="1"/>
          </p:cNvSpPr>
          <p:nvPr/>
        </p:nvSpPr>
        <p:spPr bwMode="auto">
          <a:xfrm>
            <a:off x="5724525" y="1989138"/>
            <a:ext cx="142875" cy="647700"/>
          </a:xfrm>
          <a:prstGeom prst="downArrow">
            <a:avLst>
              <a:gd name="adj1" fmla="val 50000"/>
              <a:gd name="adj2" fmla="val 11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98" name="AutoShape 58"/>
          <p:cNvSpPr>
            <a:spLocks noChangeArrowheads="1"/>
          </p:cNvSpPr>
          <p:nvPr/>
        </p:nvSpPr>
        <p:spPr bwMode="auto">
          <a:xfrm>
            <a:off x="6156325" y="1268413"/>
            <a:ext cx="144463" cy="1368425"/>
          </a:xfrm>
          <a:prstGeom prst="downArrow">
            <a:avLst>
              <a:gd name="adj1" fmla="val 50000"/>
              <a:gd name="adj2" fmla="val 2368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99" name="AutoShape 59"/>
          <p:cNvSpPr>
            <a:spLocks noChangeArrowheads="1"/>
          </p:cNvSpPr>
          <p:nvPr/>
        </p:nvSpPr>
        <p:spPr bwMode="auto">
          <a:xfrm>
            <a:off x="7308850" y="1989138"/>
            <a:ext cx="142875" cy="647700"/>
          </a:xfrm>
          <a:prstGeom prst="downArrow">
            <a:avLst>
              <a:gd name="adj1" fmla="val 50000"/>
              <a:gd name="adj2" fmla="val 113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04" name="Line 64"/>
          <p:cNvSpPr>
            <a:spLocks noChangeShapeType="1"/>
          </p:cNvSpPr>
          <p:nvPr/>
        </p:nvSpPr>
        <p:spPr bwMode="auto">
          <a:xfrm>
            <a:off x="5435600" y="3573463"/>
            <a:ext cx="0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05" name="Rectangle 65"/>
          <p:cNvSpPr>
            <a:spLocks noChangeArrowheads="1"/>
          </p:cNvSpPr>
          <p:nvPr/>
        </p:nvSpPr>
        <p:spPr bwMode="auto">
          <a:xfrm>
            <a:off x="5364163" y="3860800"/>
            <a:ext cx="144462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06" name="Rectangle 66"/>
          <p:cNvSpPr>
            <a:spLocks noChangeArrowheads="1"/>
          </p:cNvSpPr>
          <p:nvPr/>
        </p:nvSpPr>
        <p:spPr bwMode="auto">
          <a:xfrm>
            <a:off x="5364163" y="4005263"/>
            <a:ext cx="144462" cy="146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07" name="Line 67"/>
          <p:cNvSpPr>
            <a:spLocks noChangeShapeType="1"/>
          </p:cNvSpPr>
          <p:nvPr/>
        </p:nvSpPr>
        <p:spPr bwMode="auto">
          <a:xfrm>
            <a:off x="5795963" y="3573463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08" name="Rectangle 68"/>
          <p:cNvSpPr>
            <a:spLocks noChangeArrowheads="1"/>
          </p:cNvSpPr>
          <p:nvPr/>
        </p:nvSpPr>
        <p:spPr bwMode="auto">
          <a:xfrm>
            <a:off x="5867400" y="3860800"/>
            <a:ext cx="71438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09" name="Rectangle 69"/>
          <p:cNvSpPr>
            <a:spLocks noChangeArrowheads="1"/>
          </p:cNvSpPr>
          <p:nvPr/>
        </p:nvSpPr>
        <p:spPr bwMode="auto">
          <a:xfrm>
            <a:off x="5724525" y="3932238"/>
            <a:ext cx="215900" cy="2174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0" name="Line 70"/>
          <p:cNvSpPr>
            <a:spLocks noChangeShapeType="1"/>
          </p:cNvSpPr>
          <p:nvPr/>
        </p:nvSpPr>
        <p:spPr bwMode="auto">
          <a:xfrm>
            <a:off x="6372225" y="3573463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11" name="Rectangle 71"/>
          <p:cNvSpPr>
            <a:spLocks noChangeArrowheads="1"/>
          </p:cNvSpPr>
          <p:nvPr/>
        </p:nvSpPr>
        <p:spPr bwMode="auto">
          <a:xfrm>
            <a:off x="6300788" y="3862388"/>
            <a:ext cx="14287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2" name="Rectangle 72"/>
          <p:cNvSpPr>
            <a:spLocks noChangeArrowheads="1"/>
          </p:cNvSpPr>
          <p:nvPr/>
        </p:nvSpPr>
        <p:spPr bwMode="auto">
          <a:xfrm>
            <a:off x="6300788" y="4006850"/>
            <a:ext cx="144462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3" name="Rectangle 73"/>
          <p:cNvSpPr>
            <a:spLocks noChangeArrowheads="1"/>
          </p:cNvSpPr>
          <p:nvPr/>
        </p:nvSpPr>
        <p:spPr bwMode="auto">
          <a:xfrm>
            <a:off x="6084888" y="3933825"/>
            <a:ext cx="215900" cy="2174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4" name="Line 74"/>
          <p:cNvSpPr>
            <a:spLocks noChangeShapeType="1"/>
          </p:cNvSpPr>
          <p:nvPr/>
        </p:nvSpPr>
        <p:spPr bwMode="auto">
          <a:xfrm>
            <a:off x="7451725" y="2997200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15" name="Line 75"/>
          <p:cNvSpPr>
            <a:spLocks noChangeShapeType="1"/>
          </p:cNvSpPr>
          <p:nvPr/>
        </p:nvSpPr>
        <p:spPr bwMode="auto">
          <a:xfrm>
            <a:off x="8027988" y="29972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16" name="Rectangle 76"/>
          <p:cNvSpPr>
            <a:spLocks noChangeArrowheads="1"/>
          </p:cNvSpPr>
          <p:nvPr/>
        </p:nvSpPr>
        <p:spPr bwMode="auto">
          <a:xfrm>
            <a:off x="8029575" y="3862388"/>
            <a:ext cx="71438" cy="714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7" name="Rectangle 77"/>
          <p:cNvSpPr>
            <a:spLocks noChangeArrowheads="1"/>
          </p:cNvSpPr>
          <p:nvPr/>
        </p:nvSpPr>
        <p:spPr bwMode="auto">
          <a:xfrm>
            <a:off x="7956550" y="3933825"/>
            <a:ext cx="144463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8" name="Rectangle 78"/>
          <p:cNvSpPr>
            <a:spLocks noChangeArrowheads="1"/>
          </p:cNvSpPr>
          <p:nvPr/>
        </p:nvSpPr>
        <p:spPr bwMode="auto">
          <a:xfrm>
            <a:off x="8029575" y="4078288"/>
            <a:ext cx="71438" cy="730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19" name="Rectangle 79"/>
          <p:cNvSpPr>
            <a:spLocks noChangeArrowheads="1"/>
          </p:cNvSpPr>
          <p:nvPr/>
        </p:nvSpPr>
        <p:spPr bwMode="auto">
          <a:xfrm>
            <a:off x="4859338" y="3716338"/>
            <a:ext cx="144462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0" name="Rectangle 80"/>
          <p:cNvSpPr>
            <a:spLocks noChangeArrowheads="1"/>
          </p:cNvSpPr>
          <p:nvPr/>
        </p:nvSpPr>
        <p:spPr bwMode="auto">
          <a:xfrm>
            <a:off x="4859338" y="3860800"/>
            <a:ext cx="144462" cy="146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1" name="Rectangle 81"/>
          <p:cNvSpPr>
            <a:spLocks noChangeArrowheads="1"/>
          </p:cNvSpPr>
          <p:nvPr/>
        </p:nvSpPr>
        <p:spPr bwMode="auto">
          <a:xfrm>
            <a:off x="6875463" y="4941888"/>
            <a:ext cx="71437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6732588" y="5013325"/>
            <a:ext cx="215900" cy="2174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3" name="Rectangle 83"/>
          <p:cNvSpPr>
            <a:spLocks noChangeArrowheads="1"/>
          </p:cNvSpPr>
          <p:nvPr/>
        </p:nvSpPr>
        <p:spPr bwMode="auto">
          <a:xfrm>
            <a:off x="7524750" y="5518150"/>
            <a:ext cx="14287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4" name="Rectangle 84"/>
          <p:cNvSpPr>
            <a:spLocks noChangeArrowheads="1"/>
          </p:cNvSpPr>
          <p:nvPr/>
        </p:nvSpPr>
        <p:spPr bwMode="auto">
          <a:xfrm>
            <a:off x="7524750" y="5662613"/>
            <a:ext cx="144463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5" name="Rectangle 85"/>
          <p:cNvSpPr>
            <a:spLocks noChangeArrowheads="1"/>
          </p:cNvSpPr>
          <p:nvPr/>
        </p:nvSpPr>
        <p:spPr bwMode="auto">
          <a:xfrm>
            <a:off x="7308850" y="5589588"/>
            <a:ext cx="215900" cy="2174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6" name="Rectangle 86"/>
          <p:cNvSpPr>
            <a:spLocks noChangeArrowheads="1"/>
          </p:cNvSpPr>
          <p:nvPr/>
        </p:nvSpPr>
        <p:spPr bwMode="auto">
          <a:xfrm>
            <a:off x="8388350" y="3717925"/>
            <a:ext cx="71438" cy="7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7" name="Rectangle 87"/>
          <p:cNvSpPr>
            <a:spLocks noChangeArrowheads="1"/>
          </p:cNvSpPr>
          <p:nvPr/>
        </p:nvSpPr>
        <p:spPr bwMode="auto">
          <a:xfrm>
            <a:off x="8388350" y="3789363"/>
            <a:ext cx="144463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8" name="Rectangle 88"/>
          <p:cNvSpPr>
            <a:spLocks noChangeArrowheads="1"/>
          </p:cNvSpPr>
          <p:nvPr/>
        </p:nvSpPr>
        <p:spPr bwMode="auto">
          <a:xfrm>
            <a:off x="8388350" y="3933825"/>
            <a:ext cx="71438" cy="730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29" name="Rectangle 89"/>
          <p:cNvSpPr>
            <a:spLocks noChangeArrowheads="1"/>
          </p:cNvSpPr>
          <p:nvPr/>
        </p:nvSpPr>
        <p:spPr bwMode="auto">
          <a:xfrm>
            <a:off x="7235825" y="3355975"/>
            <a:ext cx="144463" cy="146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31" name="Rectangle 91"/>
          <p:cNvSpPr>
            <a:spLocks noChangeArrowheads="1"/>
          </p:cNvSpPr>
          <p:nvPr/>
        </p:nvSpPr>
        <p:spPr bwMode="auto">
          <a:xfrm>
            <a:off x="7019925" y="3284538"/>
            <a:ext cx="215900" cy="2174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32" name="Rectangle 92"/>
          <p:cNvSpPr>
            <a:spLocks noChangeArrowheads="1"/>
          </p:cNvSpPr>
          <p:nvPr/>
        </p:nvSpPr>
        <p:spPr bwMode="auto">
          <a:xfrm>
            <a:off x="7019925" y="3068638"/>
            <a:ext cx="215900" cy="2174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33" name="Rectangle 93"/>
          <p:cNvSpPr>
            <a:spLocks noChangeArrowheads="1"/>
          </p:cNvSpPr>
          <p:nvPr/>
        </p:nvSpPr>
        <p:spPr bwMode="auto">
          <a:xfrm>
            <a:off x="7235825" y="3284538"/>
            <a:ext cx="71438" cy="730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39" name="Rectangle 99"/>
          <p:cNvSpPr>
            <a:spLocks noChangeArrowheads="1"/>
          </p:cNvSpPr>
          <p:nvPr/>
        </p:nvSpPr>
        <p:spPr bwMode="auto">
          <a:xfrm>
            <a:off x="7740650" y="2420938"/>
            <a:ext cx="144463" cy="146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0" name="Rectangle 100"/>
          <p:cNvSpPr>
            <a:spLocks noChangeArrowheads="1"/>
          </p:cNvSpPr>
          <p:nvPr/>
        </p:nvSpPr>
        <p:spPr bwMode="auto">
          <a:xfrm>
            <a:off x="7524750" y="2349500"/>
            <a:ext cx="215900" cy="2174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1" name="Rectangle 101"/>
          <p:cNvSpPr>
            <a:spLocks noChangeArrowheads="1"/>
          </p:cNvSpPr>
          <p:nvPr/>
        </p:nvSpPr>
        <p:spPr bwMode="auto">
          <a:xfrm>
            <a:off x="7524750" y="2133600"/>
            <a:ext cx="215900" cy="2174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2" name="Rectangle 102"/>
          <p:cNvSpPr>
            <a:spLocks noChangeArrowheads="1"/>
          </p:cNvSpPr>
          <p:nvPr/>
        </p:nvSpPr>
        <p:spPr bwMode="auto">
          <a:xfrm>
            <a:off x="7740650" y="2349500"/>
            <a:ext cx="71438" cy="730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3" name="Rectangle 103"/>
          <p:cNvSpPr>
            <a:spLocks noChangeArrowheads="1"/>
          </p:cNvSpPr>
          <p:nvPr/>
        </p:nvSpPr>
        <p:spPr bwMode="auto">
          <a:xfrm>
            <a:off x="5724525" y="3141663"/>
            <a:ext cx="144463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4" name="Rectangle 104"/>
          <p:cNvSpPr>
            <a:spLocks noChangeArrowheads="1"/>
          </p:cNvSpPr>
          <p:nvPr/>
        </p:nvSpPr>
        <p:spPr bwMode="auto">
          <a:xfrm>
            <a:off x="5724525" y="3284538"/>
            <a:ext cx="144463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5" name="Rectangle 105"/>
          <p:cNvSpPr>
            <a:spLocks noChangeArrowheads="1"/>
          </p:cNvSpPr>
          <p:nvPr/>
        </p:nvSpPr>
        <p:spPr bwMode="auto">
          <a:xfrm>
            <a:off x="5868988" y="3357563"/>
            <a:ext cx="71437" cy="714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6" name="Rectangle 106"/>
          <p:cNvSpPr>
            <a:spLocks noChangeArrowheads="1"/>
          </p:cNvSpPr>
          <p:nvPr/>
        </p:nvSpPr>
        <p:spPr bwMode="auto">
          <a:xfrm>
            <a:off x="6372225" y="3355975"/>
            <a:ext cx="71438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7" name="Rectangle 107"/>
          <p:cNvSpPr>
            <a:spLocks noChangeArrowheads="1"/>
          </p:cNvSpPr>
          <p:nvPr/>
        </p:nvSpPr>
        <p:spPr bwMode="auto">
          <a:xfrm>
            <a:off x="6227763" y="3282950"/>
            <a:ext cx="144462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8" name="Rectangle 108"/>
          <p:cNvSpPr>
            <a:spLocks noChangeArrowheads="1"/>
          </p:cNvSpPr>
          <p:nvPr/>
        </p:nvSpPr>
        <p:spPr bwMode="auto">
          <a:xfrm>
            <a:off x="6227763" y="3140075"/>
            <a:ext cx="144462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9" name="Rectangle 109"/>
          <p:cNvSpPr>
            <a:spLocks noChangeArrowheads="1"/>
          </p:cNvSpPr>
          <p:nvPr/>
        </p:nvSpPr>
        <p:spPr bwMode="auto">
          <a:xfrm>
            <a:off x="6445250" y="1989138"/>
            <a:ext cx="71438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0" name="Rectangle 110"/>
          <p:cNvSpPr>
            <a:spLocks noChangeArrowheads="1"/>
          </p:cNvSpPr>
          <p:nvPr/>
        </p:nvSpPr>
        <p:spPr bwMode="auto">
          <a:xfrm>
            <a:off x="6300788" y="1916113"/>
            <a:ext cx="144462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1" name="Rectangle 111"/>
          <p:cNvSpPr>
            <a:spLocks noChangeArrowheads="1"/>
          </p:cNvSpPr>
          <p:nvPr/>
        </p:nvSpPr>
        <p:spPr bwMode="auto">
          <a:xfrm>
            <a:off x="6300788" y="1773238"/>
            <a:ext cx="144462" cy="1428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2" name="Rectangle 112"/>
          <p:cNvSpPr>
            <a:spLocks noChangeArrowheads="1"/>
          </p:cNvSpPr>
          <p:nvPr/>
        </p:nvSpPr>
        <p:spPr bwMode="auto">
          <a:xfrm>
            <a:off x="5364163" y="2133600"/>
            <a:ext cx="144462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3" name="Rectangle 113"/>
          <p:cNvSpPr>
            <a:spLocks noChangeArrowheads="1"/>
          </p:cNvSpPr>
          <p:nvPr/>
        </p:nvSpPr>
        <p:spPr bwMode="auto">
          <a:xfrm>
            <a:off x="5364163" y="2276475"/>
            <a:ext cx="144462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54" name="Rectangle 114"/>
          <p:cNvSpPr>
            <a:spLocks noChangeArrowheads="1"/>
          </p:cNvSpPr>
          <p:nvPr/>
        </p:nvSpPr>
        <p:spPr bwMode="auto">
          <a:xfrm>
            <a:off x="5508625" y="2349500"/>
            <a:ext cx="71438" cy="7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187450" y="836613"/>
            <a:ext cx="2808288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Role skladu v logistickém řetězci:</a:t>
            </a:r>
            <a:r>
              <a:rPr lang="cs-CZ" altLang="cs-CZ" b="1">
                <a:latin typeface="Times New Roman" panose="02020603050405020304" pitchFamily="18" charset="0"/>
              </a:rPr>
              <a:t>        </a:t>
            </a:r>
            <a:r>
              <a:rPr lang="cs-CZ" altLang="cs-CZ" sz="900"/>
              <a:t>Warehouse role in the </a:t>
            </a:r>
            <a:r>
              <a:rPr lang="cs-CZ" altLang="cs-CZ" sz="900" smtClean="0"/>
              <a:t>logistics </a:t>
            </a:r>
            <a:r>
              <a:rPr lang="cs-CZ" altLang="cs-CZ" sz="900"/>
              <a:t>chain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900113" y="1916113"/>
            <a:ext cx="14398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3.technologická                       </a:t>
            </a:r>
            <a:r>
              <a:rPr lang="cs-CZ" altLang="cs-CZ" sz="1000"/>
              <a:t>technological </a:t>
            </a:r>
            <a:r>
              <a:rPr lang="cs-CZ" altLang="cs-CZ" sz="900"/>
              <a:t> function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900113" y="3789363"/>
            <a:ext cx="2808287" cy="146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Skladování jako součást technologického procesu (homogenizace přírodních surovin s kolísajícím složením, sušení, zraní, kvašení atd.)</a:t>
            </a:r>
            <a:r>
              <a:rPr lang="cs-CZ" altLang="cs-CZ" sz="140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cs-CZ" sz="1000"/>
              <a:t>Capacity differences in manufacturing process, transport..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2700338" y="2347913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800"/>
          </a:p>
        </p:txBody>
      </p:sp>
      <p:pic>
        <p:nvPicPr>
          <p:cNvPr id="14392" name="Picture 56" descr="MPj040162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00213"/>
            <a:ext cx="172878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6" name="Picture 60" descr="MMj0188344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652963"/>
            <a:ext cx="1873250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97" name="Text Box 61"/>
          <p:cNvSpPr txBox="1">
            <a:spLocks noChangeArrowheads="1"/>
          </p:cNvSpPr>
          <p:nvPr/>
        </p:nvSpPr>
        <p:spPr bwMode="auto">
          <a:xfrm>
            <a:off x="3492500" y="205898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Les</a:t>
            </a:r>
            <a:endParaRPr lang="en-US" altLang="cs-CZ" b="1">
              <a:solidFill>
                <a:schemeClr val="bg1"/>
              </a:solidFill>
            </a:endParaRPr>
          </a:p>
        </p:txBody>
      </p:sp>
      <p:pic>
        <p:nvPicPr>
          <p:cNvPr id="14399" name="Picture 63" descr="MCj021688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92375"/>
            <a:ext cx="182245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01" name="Picture 65" descr="MPj0289250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644900"/>
            <a:ext cx="18002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02" name="Text Box 66"/>
          <p:cNvSpPr txBox="1">
            <a:spLocks noChangeArrowheads="1"/>
          </p:cNvSpPr>
          <p:nvPr/>
        </p:nvSpPr>
        <p:spPr bwMode="auto">
          <a:xfrm>
            <a:off x="4356100" y="29241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Těžba  doprava</a:t>
            </a:r>
            <a:endParaRPr lang="en-US" altLang="cs-CZ" b="1">
              <a:solidFill>
                <a:schemeClr val="bg1"/>
              </a:solidFill>
            </a:endParaRPr>
          </a:p>
        </p:txBody>
      </p:sp>
      <p:sp>
        <p:nvSpPr>
          <p:cNvPr id="14403" name="Text Box 67"/>
          <p:cNvSpPr txBox="1">
            <a:spLocks noChangeArrowheads="1"/>
          </p:cNvSpPr>
          <p:nvPr/>
        </p:nvSpPr>
        <p:spPr bwMode="auto">
          <a:xfrm>
            <a:off x="5437188" y="3933825"/>
            <a:ext cx="2017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rgbClr val="0033CC"/>
                </a:solidFill>
              </a:rPr>
              <a:t>Skladování homogenizace</a:t>
            </a:r>
            <a:endParaRPr lang="en-US" altLang="cs-CZ" b="1">
              <a:solidFill>
                <a:srgbClr val="0033CC"/>
              </a:solidFill>
            </a:endParaRPr>
          </a:p>
        </p:txBody>
      </p:sp>
      <p:sp>
        <p:nvSpPr>
          <p:cNvPr id="14404" name="Text Box 68"/>
          <p:cNvSpPr txBox="1">
            <a:spLocks noChangeArrowheads="1"/>
          </p:cNvSpPr>
          <p:nvPr/>
        </p:nvSpPr>
        <p:spPr bwMode="auto">
          <a:xfrm>
            <a:off x="7308850" y="5372100"/>
            <a:ext cx="1296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rgbClr val="CC3300"/>
                </a:solidFill>
              </a:rPr>
              <a:t>Výroba papíru</a:t>
            </a:r>
            <a:endParaRPr lang="en-US" altLang="cs-CZ" b="1">
              <a:solidFill>
                <a:srgbClr val="CC3300"/>
              </a:solidFill>
            </a:endParaRPr>
          </a:p>
        </p:txBody>
      </p:sp>
      <p:sp>
        <p:nvSpPr>
          <p:cNvPr id="14405" name="Oval 69"/>
          <p:cNvSpPr>
            <a:spLocks noChangeArrowheads="1"/>
          </p:cNvSpPr>
          <p:nvPr/>
        </p:nvSpPr>
        <p:spPr bwMode="auto">
          <a:xfrm>
            <a:off x="5149850" y="3429000"/>
            <a:ext cx="2520950" cy="15843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70756" y="6395615"/>
            <a:ext cx="7561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000" b="1" smtClean="0">
                <a:latin typeface="Times New Roman" panose="02020603050405020304" pitchFamily="18" charset="0"/>
              </a:rPr>
              <a:t>Katedra podnikové ekonomiky a managementu EF TUL</a:t>
            </a:r>
            <a:endParaRPr lang="cs-CZ" altLang="cs-CZ" sz="1000" b="1">
              <a:latin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6013" y="1484313"/>
            <a:ext cx="2808287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latin typeface="Times New Roman" panose="02020603050405020304" pitchFamily="18" charset="0"/>
              </a:rPr>
              <a:t>Role skladu v logistickém řetězci:</a:t>
            </a:r>
            <a:r>
              <a:rPr lang="cs-CZ" altLang="cs-CZ" b="1">
                <a:latin typeface="Times New Roman" panose="02020603050405020304" pitchFamily="18" charset="0"/>
              </a:rPr>
              <a:t>        </a:t>
            </a:r>
            <a:r>
              <a:rPr lang="en-US" altLang="cs-CZ" sz="900"/>
              <a:t>Warehouse role in the </a:t>
            </a:r>
            <a:r>
              <a:rPr lang="en-US" altLang="cs-CZ" sz="900" smtClean="0"/>
              <a:t>logistic</a:t>
            </a:r>
            <a:r>
              <a:rPr lang="cs-CZ" altLang="cs-CZ" sz="900" smtClean="0"/>
              <a:t>s</a:t>
            </a:r>
            <a:r>
              <a:rPr lang="en-US" altLang="cs-CZ" sz="900" smtClean="0"/>
              <a:t> </a:t>
            </a:r>
            <a:r>
              <a:rPr lang="en-US" altLang="cs-CZ" sz="900"/>
              <a:t>chain</a:t>
            </a:r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1187450" y="2565400"/>
            <a:ext cx="1655763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4. pojistná                       </a:t>
            </a:r>
            <a:r>
              <a:rPr lang="en-US" altLang="cs-CZ" sz="900"/>
              <a:t>Safety stock maintenance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476375" y="3090863"/>
            <a:ext cx="62642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Udržování pojistné zásoby pro krytí nepředvídaných výkyvů v poptávce, poruch ve výrobním procesu, dopravě atd.</a:t>
            </a:r>
          </a:p>
          <a:p>
            <a:r>
              <a:rPr lang="cs-CZ" altLang="cs-CZ" sz="1000"/>
              <a:t>Safety stock maintenance for unexpected demands fulfilling, breakdowns in manufacturing process cover, transport</a:t>
            </a:r>
            <a:r>
              <a:rPr lang="en-US" altLang="cs-CZ" sz="1000"/>
              <a:t>..</a:t>
            </a: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1116013" y="4027488"/>
            <a:ext cx="2232025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5. Spekulativní                      </a:t>
            </a:r>
            <a:r>
              <a:rPr lang="en-US" altLang="cs-CZ" sz="900"/>
              <a:t>Speculative stock maintenance</a:t>
            </a: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1476375" y="4603750"/>
            <a:ext cx="6264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Skladování surovin, výrobků ze spekulativních důvodů</a:t>
            </a:r>
          </a:p>
          <a:p>
            <a:r>
              <a:rPr lang="en-US" altLang="cs-CZ" sz="1000"/>
              <a:t>Stock maintenance from the speculative reasons.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8" name="Object 18"/>
          <p:cNvGraphicFramePr>
            <a:graphicFrameLocks noChangeAspect="1"/>
          </p:cNvGraphicFramePr>
          <p:nvPr/>
        </p:nvGraphicFramePr>
        <p:xfrm>
          <a:off x="1476375" y="1844675"/>
          <a:ext cx="60325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0" name="Fotografie" r:id="rId4" imgW="22038095" imgH="14851548" progId="MSPhotoEd.3">
                  <p:embed/>
                </p:oleObj>
              </mc:Choice>
              <mc:Fallback>
                <p:oleObj name="Fotografie" r:id="rId4" imgW="22038095" imgH="14851548" progId="MSPhotoEd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60325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539750" y="4868863"/>
            <a:ext cx="4033838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b="1">
                <a:latin typeface="Times New Roman" panose="02020603050405020304" pitchFamily="18" charset="0"/>
              </a:rPr>
              <a:t>Příjem </a:t>
            </a:r>
            <a:r>
              <a:rPr lang="cs-CZ" altLang="cs-CZ" sz="1200" b="1" smtClean="0">
                <a:latin typeface="Times New Roman" panose="02020603050405020304" pitchFamily="18" charset="0"/>
              </a:rPr>
              <a:t>zboží</a:t>
            </a:r>
            <a:endParaRPr lang="cs-CZ" altLang="cs-CZ" sz="1000" b="1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vykládka</a:t>
            </a:r>
            <a:endParaRPr lang="cs-CZ" altLang="cs-CZ" sz="900"/>
          </a:p>
          <a:p>
            <a:pPr>
              <a:buFontTx/>
              <a:buChar char="•"/>
            </a:pPr>
            <a:r>
              <a:rPr lang="cs-CZ" altLang="cs-CZ" sz="1200">
                <a:latin typeface="Times New Roman" panose="02020603050405020304" pitchFamily="18" charset="0"/>
              </a:rPr>
              <a:t>kvalitativní a kvantitativní </a:t>
            </a:r>
            <a:r>
              <a:rPr lang="cs-CZ" altLang="cs-CZ" sz="1200" smtClean="0">
                <a:latin typeface="Times New Roman" panose="02020603050405020304" pitchFamily="18" charset="0"/>
              </a:rPr>
              <a:t>přejímka</a:t>
            </a:r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zpracování dokumentace</a:t>
            </a:r>
            <a:endParaRPr lang="en-US" altLang="cs-CZ" sz="1000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třídění zboží</a:t>
            </a:r>
            <a:endParaRPr lang="cs-CZ" altLang="cs-CZ" sz="1000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uložení </a:t>
            </a:r>
            <a:r>
              <a:rPr lang="cs-CZ" altLang="cs-CZ" sz="1200">
                <a:latin typeface="Times New Roman" panose="02020603050405020304" pitchFamily="18" charset="0"/>
              </a:rPr>
              <a:t>na palety, do </a:t>
            </a:r>
            <a:r>
              <a:rPr lang="cs-CZ" altLang="cs-CZ" sz="1200" smtClean="0">
                <a:latin typeface="Times New Roman" panose="02020603050405020304" pitchFamily="18" charset="0"/>
              </a:rPr>
              <a:t>přepravek</a:t>
            </a:r>
            <a:endParaRPr lang="cs-CZ" altLang="cs-CZ" sz="1000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835150" y="1412875"/>
            <a:ext cx="5257800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>
                <a:latin typeface="Times New Roman" panose="02020603050405020304" pitchFamily="18" charset="0"/>
              </a:rPr>
              <a:t> </a:t>
            </a:r>
            <a:r>
              <a:rPr lang="cs-CZ" altLang="cs-CZ" sz="1200" b="1" smtClean="0">
                <a:latin typeface="Times New Roman" panose="02020603050405020304" pitchFamily="18" charset="0"/>
              </a:rPr>
              <a:t>Skladování</a:t>
            </a:r>
            <a:endParaRPr lang="cs-CZ" altLang="cs-CZ" sz="1000" b="1"/>
          </a:p>
          <a:p>
            <a:pPr>
              <a:buFontTx/>
              <a:buChar char="•"/>
            </a:pPr>
            <a:r>
              <a:rPr lang="cs-CZ" altLang="cs-CZ" sz="1200">
                <a:latin typeface="Times New Roman" panose="02020603050405020304" pitchFamily="18" charset="0"/>
              </a:rPr>
              <a:t>doprava z příjmu na skladovací </a:t>
            </a:r>
            <a:r>
              <a:rPr lang="cs-CZ" altLang="cs-CZ" sz="1200" smtClean="0">
                <a:latin typeface="Times New Roman" panose="02020603050405020304" pitchFamily="18" charset="0"/>
              </a:rPr>
              <a:t>místo</a:t>
            </a:r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umístění </a:t>
            </a:r>
            <a:r>
              <a:rPr lang="cs-CZ" altLang="cs-CZ" sz="1200">
                <a:latin typeface="Times New Roman" panose="02020603050405020304" pitchFamily="18" charset="0"/>
              </a:rPr>
              <a:t>na skladovací </a:t>
            </a:r>
            <a:r>
              <a:rPr lang="cs-CZ" altLang="cs-CZ" sz="1200" smtClean="0">
                <a:latin typeface="Times New Roman" panose="02020603050405020304" pitchFamily="18" charset="0"/>
              </a:rPr>
              <a:t>místo</a:t>
            </a:r>
            <a:endParaRPr lang="cs-CZ" altLang="cs-CZ" sz="1200">
              <a:latin typeface="Times New Roman" panose="02020603050405020304" pitchFamily="18" charset="0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5364163" y="3933825"/>
            <a:ext cx="3384550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b="1" smtClean="0">
                <a:latin typeface="Times New Roman" panose="02020603050405020304" pitchFamily="18" charset="0"/>
              </a:rPr>
              <a:t>Kompletace</a:t>
            </a:r>
            <a:endParaRPr lang="cs-CZ" altLang="cs-CZ" sz="1000" b="1" smtClean="0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doprava ze skladovacího místa do kompletačního prostoru</a:t>
            </a:r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vlastní kompletace</a:t>
            </a:r>
            <a:endParaRPr lang="cs-CZ" altLang="cs-CZ" sz="900"/>
          </a:p>
          <a:p>
            <a:pPr>
              <a:buFontTx/>
              <a:buChar char="•"/>
            </a:pPr>
            <a:r>
              <a:rPr lang="cs-CZ" altLang="cs-CZ" sz="1200">
                <a:latin typeface="Times New Roman" panose="02020603050405020304" pitchFamily="18" charset="0"/>
              </a:rPr>
              <a:t>výstupní </a:t>
            </a:r>
            <a:r>
              <a:rPr lang="cs-CZ" altLang="cs-CZ" sz="1200" smtClean="0">
                <a:latin typeface="Times New Roman" panose="02020603050405020304" pitchFamily="18" charset="0"/>
              </a:rPr>
              <a:t>kontrola</a:t>
            </a:r>
            <a:endParaRPr lang="cs-CZ" altLang="cs-CZ" sz="1000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balení</a:t>
            </a:r>
            <a:r>
              <a:rPr lang="cs-CZ" altLang="cs-CZ" sz="1000" smtClean="0"/>
              <a:t> </a:t>
            </a:r>
            <a:endParaRPr lang="cs-CZ" altLang="cs-CZ" sz="1000"/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003800" y="5516563"/>
            <a:ext cx="2881313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b="1" smtClean="0">
                <a:latin typeface="Times New Roman" panose="02020603050405020304" pitchFamily="18" charset="0"/>
              </a:rPr>
              <a:t>Expedice</a:t>
            </a:r>
            <a:endParaRPr lang="en-US" altLang="cs-CZ" sz="900" b="1"/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nakládka</a:t>
            </a:r>
          </a:p>
          <a:p>
            <a:pPr>
              <a:buFontTx/>
              <a:buChar char="•"/>
            </a:pPr>
            <a:r>
              <a:rPr lang="cs-CZ" altLang="cs-CZ" sz="1200" smtClean="0">
                <a:latin typeface="Times New Roman" panose="02020603050405020304" pitchFamily="18" charset="0"/>
              </a:rPr>
              <a:t>zpracování dokumentace</a:t>
            </a:r>
            <a:endParaRPr lang="en-US" altLang="cs-CZ" sz="1000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V="1">
            <a:off x="2771775" y="429260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3995738" y="2060575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H="1">
            <a:off x="5003800" y="4149725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flipV="1">
            <a:off x="5219700" y="5013325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1403350" y="765175"/>
            <a:ext cx="338467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smtClean="0">
                <a:latin typeface="Times New Roman" panose="02020603050405020304" pitchFamily="18" charset="0"/>
              </a:rPr>
              <a:t>Základní </a:t>
            </a:r>
            <a:r>
              <a:rPr lang="cs-CZ" altLang="cs-CZ" sz="1400" b="1">
                <a:latin typeface="Times New Roman" panose="02020603050405020304" pitchFamily="18" charset="0"/>
              </a:rPr>
              <a:t>č</a:t>
            </a:r>
            <a:r>
              <a:rPr lang="cs-CZ" altLang="cs-CZ" sz="1400" b="1" smtClean="0">
                <a:latin typeface="Times New Roman" panose="02020603050405020304" pitchFamily="18" charset="0"/>
              </a:rPr>
              <a:t>innosti probíhající ve skladu:</a:t>
            </a:r>
            <a:endParaRPr lang="en-US" altLang="cs-CZ" sz="100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395288" y="1412875"/>
            <a:ext cx="41767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i="1">
                <a:latin typeface="Times New Roman" panose="02020603050405020304" pitchFamily="18" charset="0"/>
              </a:rPr>
              <a:t>Hlavní otázky spojené s volbou skladovacího systému: </a:t>
            </a:r>
            <a:r>
              <a:rPr lang="en-US" altLang="cs-CZ" sz="900" i="1"/>
              <a:t>B</a:t>
            </a:r>
            <a:r>
              <a:rPr lang="en-US" altLang="cs-CZ" sz="900"/>
              <a:t>asic </a:t>
            </a:r>
            <a:r>
              <a:rPr lang="en-US" altLang="cs-CZ" sz="1000"/>
              <a:t>questions connected with warehouse design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95288" y="1987550"/>
            <a:ext cx="8424862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Jak velký sklad potřebujeme?                                                                  </a:t>
            </a:r>
            <a:r>
              <a:rPr lang="en-US" altLang="cs-CZ" sz="1000"/>
              <a:t>Size of the warehouse determination</a:t>
            </a:r>
            <a:r>
              <a:rPr lang="cs-CZ" altLang="cs-CZ" sz="1000"/>
              <a:t>           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Jaký typ skladu zvolit?                                                                              </a:t>
            </a:r>
            <a:r>
              <a:rPr lang="en-US" altLang="cs-CZ" sz="1000"/>
              <a:t>Appropriate type of the warehouse choice</a:t>
            </a:r>
            <a:r>
              <a:rPr lang="cs-CZ" altLang="cs-CZ"/>
              <a:t> </a:t>
            </a:r>
            <a:endParaRPr lang="cs-CZ" altLang="cs-CZ" sz="1400" b="1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Jaký stupeň automatizace vybrat?                                                           </a:t>
            </a:r>
            <a:r>
              <a:rPr lang="en-US" altLang="cs-CZ" sz="1000"/>
              <a:t>The level of warehouse automation determination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Vybudovat vlastní sklad, nebo skladovací kapacity najmout?              </a:t>
            </a:r>
            <a:r>
              <a:rPr lang="en-US" altLang="cs-CZ" sz="1000"/>
              <a:t>To build </a:t>
            </a:r>
            <a:r>
              <a:rPr lang="cs-CZ" altLang="cs-CZ" sz="1000"/>
              <a:t>the </a:t>
            </a:r>
            <a:r>
              <a:rPr lang="en-US" altLang="cs-CZ" sz="1000"/>
              <a:t>own warehouse or to rent one?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Použít jeden centrální sklad, nebo skladovací kapacity dislokovat?     </a:t>
            </a:r>
            <a:r>
              <a:rPr lang="en-US" altLang="cs-CZ" sz="1000"/>
              <a:t>Number of warehouses determination</a:t>
            </a:r>
          </a:p>
          <a:p>
            <a:pPr>
              <a:buFontTx/>
              <a:buChar char="•"/>
            </a:pPr>
            <a:r>
              <a:rPr lang="cs-CZ" altLang="cs-CZ" sz="1400" b="1" smtClean="0">
                <a:latin typeface="Times New Roman" panose="02020603050405020304" pitchFamily="18" charset="0"/>
              </a:rPr>
              <a:t>Kam </a:t>
            </a:r>
            <a:r>
              <a:rPr lang="cs-CZ" altLang="cs-CZ" sz="1400" b="1">
                <a:latin typeface="Times New Roman" panose="02020603050405020304" pitchFamily="18" charset="0"/>
              </a:rPr>
              <a:t>sklad umístit?                                                                                      </a:t>
            </a:r>
            <a:r>
              <a:rPr lang="cs-CZ" altLang="cs-CZ" sz="1000"/>
              <a:t>The w</a:t>
            </a:r>
            <a:r>
              <a:rPr lang="en-US" altLang="cs-CZ" sz="1000"/>
              <a:t>arehouse location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395288" y="3716338"/>
            <a:ext cx="4176712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i="1">
                <a:latin typeface="Times New Roman" panose="02020603050405020304" pitchFamily="18" charset="0"/>
              </a:rPr>
              <a:t>Faktory, které je třeba brát v úvahu:                      </a:t>
            </a:r>
            <a:r>
              <a:rPr lang="en-US" altLang="cs-CZ" sz="900"/>
              <a:t>Factors, which must we taken into consideration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395288" y="4292600"/>
            <a:ext cx="8353425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Dostupné pozemky, budovy                                                                      </a:t>
            </a:r>
            <a:r>
              <a:rPr lang="en-US" altLang="cs-CZ" sz="1000"/>
              <a:t>Available buildings, building site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Použitelné zařízení                                                                                     </a:t>
            </a:r>
            <a:r>
              <a:rPr lang="cs-CZ" altLang="cs-CZ" sz="1000"/>
              <a:t>A</a:t>
            </a:r>
            <a:r>
              <a:rPr lang="en-US" altLang="cs-CZ" sz="1000"/>
              <a:t>vailable equipment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Dostupné finance a požadavky na rentabilitu kapitálu                          </a:t>
            </a:r>
            <a:r>
              <a:rPr lang="en-US" altLang="cs-CZ" sz="1000"/>
              <a:t>Available capital and ROI required level</a:t>
            </a:r>
          </a:p>
          <a:p>
            <a:pPr>
              <a:buFontTx/>
              <a:buChar char="•"/>
            </a:pPr>
            <a:r>
              <a:rPr lang="cs-CZ" altLang="cs-CZ" sz="1400" b="1" smtClean="0">
                <a:latin typeface="Times New Roman" panose="02020603050405020304" pitchFamily="18" charset="0"/>
              </a:rPr>
              <a:t>Dostupná pracovní síla                                                                               </a:t>
            </a:r>
            <a:r>
              <a:rPr lang="cs-CZ" altLang="cs-CZ" sz="1000" smtClean="0"/>
              <a:t>Available labour</a:t>
            </a:r>
            <a:endParaRPr lang="cs-CZ" altLang="cs-CZ" sz="1000"/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Předpisy, normy (zdravotní, bezpečnostní, požární)                              </a:t>
            </a:r>
            <a:r>
              <a:rPr lang="cs-CZ" altLang="cs-CZ" sz="1400" b="1" smtClean="0">
                <a:latin typeface="Times New Roman" panose="02020603050405020304" pitchFamily="18" charset="0"/>
              </a:rPr>
              <a:t> </a:t>
            </a:r>
            <a:r>
              <a:rPr lang="en-US" altLang="cs-CZ" sz="1000" smtClean="0"/>
              <a:t>Safety</a:t>
            </a:r>
            <a:r>
              <a:rPr lang="en-US" altLang="cs-CZ" sz="1000"/>
              <a:t>, security, health and fire rules</a:t>
            </a:r>
          </a:p>
          <a:p>
            <a:pPr>
              <a:buFontTx/>
              <a:buChar char="•"/>
            </a:pPr>
            <a:r>
              <a:rPr lang="cs-CZ" altLang="cs-CZ" sz="1400" b="1">
                <a:latin typeface="Times New Roman" panose="02020603050405020304" pitchFamily="18" charset="0"/>
              </a:rPr>
              <a:t>Dostupnost komunikací (silnice, dráhy, vodní cesty aj.)                         </a:t>
            </a:r>
            <a:r>
              <a:rPr lang="en-US" altLang="cs-CZ" sz="1000"/>
              <a:t>Communications accessibility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650294" y="216163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755650" y="1557338"/>
            <a:ext cx="792003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Suroviny                                  </a:t>
            </a:r>
            <a:r>
              <a:rPr lang="cs-CZ" altLang="cs-CZ" sz="1000"/>
              <a:t>Raw materials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Polotovary                               </a:t>
            </a:r>
            <a:r>
              <a:rPr lang="cs-CZ" altLang="cs-CZ" sz="1000"/>
              <a:t>Semifinished products</a:t>
            </a:r>
          </a:p>
          <a:p>
            <a:r>
              <a:rPr lang="cs-CZ" altLang="cs-CZ" sz="1400" b="1">
                <a:latin typeface="Times New Roman" panose="02020603050405020304" pitchFamily="18" charset="0"/>
              </a:rPr>
              <a:t>Hotové výrobky                       </a:t>
            </a:r>
            <a:r>
              <a:rPr lang="cs-CZ" altLang="cs-CZ" sz="1000"/>
              <a:t>Finished goods</a:t>
            </a:r>
            <a:endParaRPr lang="cs-CZ" altLang="cs-CZ" sz="1000" i="1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39750" y="2420938"/>
            <a:ext cx="31686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i="1">
                <a:latin typeface="Times New Roman" panose="02020603050405020304" pitchFamily="18" charset="0"/>
              </a:rPr>
              <a:t>Podle skupenství, manipulačních obalů</a:t>
            </a:r>
            <a:r>
              <a:rPr lang="cs-CZ" altLang="cs-CZ" sz="1400">
                <a:latin typeface="Times New Roman" panose="02020603050405020304" pitchFamily="18" charset="0"/>
              </a:rPr>
              <a:t>: </a:t>
            </a:r>
            <a:r>
              <a:rPr lang="cs-CZ" altLang="cs-CZ" sz="1000"/>
              <a:t>By state and package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55650" y="2924175"/>
            <a:ext cx="7993063" cy="1035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Plyny                                                                </a:t>
            </a:r>
            <a:r>
              <a:rPr lang="cs-CZ" altLang="cs-CZ" sz="900" b="1"/>
              <a:t>Gas products</a:t>
            </a:r>
          </a:p>
          <a:p>
            <a:pPr>
              <a:buFontTx/>
              <a:buChar char="•"/>
            </a:pPr>
            <a:r>
              <a:rPr lang="cs-CZ" altLang="cs-CZ" sz="1400">
                <a:latin typeface="Times New Roman" panose="02020603050405020304" pitchFamily="18" charset="0"/>
              </a:rPr>
              <a:t>Volně ukládané v podzemních zásobnících, skladovacích nádržích, plynovodech                                        </a:t>
            </a:r>
            <a:r>
              <a:rPr lang="cs-CZ" altLang="cs-CZ" sz="1000"/>
              <a:t>Undergroud storage, storage tanks, gas lines</a:t>
            </a:r>
          </a:p>
          <a:p>
            <a:pPr>
              <a:buFontTx/>
              <a:buChar char="•"/>
            </a:pPr>
            <a:r>
              <a:rPr lang="cs-CZ" altLang="cs-CZ" sz="1400">
                <a:latin typeface="Times New Roman" panose="02020603050405020304" pitchFamily="18" charset="0"/>
              </a:rPr>
              <a:t>Stlačené (zkapalněné) v tlakových lahvích, Dewarových nádobách, kontejnerech                                              </a:t>
            </a:r>
            <a:r>
              <a:rPr lang="cs-CZ" altLang="cs-CZ" sz="1000"/>
              <a:t>Compressed or liquified gas storaged in Deware containers, gas cilinders, gase bottles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55650" y="4005263"/>
            <a:ext cx="7993063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Kapaliny                                                           </a:t>
            </a:r>
            <a:r>
              <a:rPr lang="cs-CZ" altLang="cs-CZ" sz="900" b="1"/>
              <a:t>Liquid materials</a:t>
            </a:r>
          </a:p>
          <a:p>
            <a:pPr>
              <a:buFontTx/>
              <a:buChar char="•"/>
            </a:pPr>
            <a:r>
              <a:rPr lang="cs-CZ" altLang="cs-CZ" sz="1400">
                <a:latin typeface="Times New Roman" panose="02020603050405020304" pitchFamily="18" charset="0"/>
              </a:rPr>
              <a:t>Volně skladované ve skladovacích nádržích, produktovodech                           </a:t>
            </a:r>
            <a:r>
              <a:rPr lang="en-US" altLang="cs-CZ" sz="900"/>
              <a:t>Storage in</a:t>
            </a:r>
            <a:r>
              <a:rPr lang="en-US" altLang="cs-CZ" sz="1400">
                <a:latin typeface="Times New Roman" panose="02020603050405020304" pitchFamily="18" charset="0"/>
              </a:rPr>
              <a:t> </a:t>
            </a:r>
            <a:r>
              <a:rPr lang="en-US" altLang="cs-CZ" sz="1000"/>
              <a:t>storage tanks, gas lines</a:t>
            </a:r>
            <a:endParaRPr lang="en-US" altLang="cs-CZ" sz="100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cs-CZ" altLang="cs-CZ" sz="1400">
                <a:latin typeface="Times New Roman" panose="02020603050405020304" pitchFamily="18" charset="0"/>
              </a:rPr>
              <a:t>Plněné do sudů, kontejnerů, lahví z plastů, skla (demižony)                               </a:t>
            </a:r>
            <a:r>
              <a:rPr lang="en-US" altLang="cs-CZ" sz="1000"/>
              <a:t>Filled in bottles, barrels, ballo</a:t>
            </a:r>
            <a:r>
              <a:rPr lang="cs-CZ" altLang="cs-CZ" sz="1000"/>
              <a:t>o</a:t>
            </a:r>
            <a:r>
              <a:rPr lang="en-US" altLang="cs-CZ" sz="1000"/>
              <a:t>ns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755650" y="4797425"/>
            <a:ext cx="79930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Pevné látky                                                        </a:t>
            </a:r>
            <a:r>
              <a:rPr lang="cs-CZ" altLang="cs-CZ" sz="900" b="1"/>
              <a:t>Solid state materials</a:t>
            </a:r>
          </a:p>
          <a:p>
            <a:r>
              <a:rPr lang="cs-CZ" altLang="cs-CZ" sz="1400">
                <a:latin typeface="Times New Roman" panose="02020603050405020304" pitchFamily="18" charset="0"/>
              </a:rPr>
              <a:t>Sypké látky volně ložené, skladované v silech, plněné do pytlů, bigbagů, kontejnerů                                                  </a:t>
            </a:r>
            <a:r>
              <a:rPr lang="en-US" altLang="cs-CZ" sz="1000"/>
              <a:t>Powdery materials loaded in bulk, storage in silo, filled to bags, big</a:t>
            </a:r>
            <a:r>
              <a:rPr lang="cs-CZ" altLang="cs-CZ" sz="1000"/>
              <a:t> </a:t>
            </a:r>
            <a:r>
              <a:rPr lang="en-US" altLang="cs-CZ" sz="1000"/>
              <a:t>bags, containers 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755650" y="5516563"/>
            <a:ext cx="7920038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Times New Roman" panose="02020603050405020304" pitchFamily="18" charset="0"/>
              </a:rPr>
              <a:t>Kusové zboží</a:t>
            </a:r>
            <a:r>
              <a:rPr lang="cs-CZ" altLang="cs-CZ" sz="1400">
                <a:latin typeface="Times New Roman" panose="02020603050405020304" pitchFamily="18" charset="0"/>
              </a:rPr>
              <a:t>:                                                    </a:t>
            </a:r>
            <a:r>
              <a:rPr lang="cs-CZ" altLang="cs-CZ" sz="1000" b="1"/>
              <a:t>Individual package goods</a:t>
            </a:r>
          </a:p>
          <a:p>
            <a:r>
              <a:rPr lang="cs-CZ" altLang="cs-CZ" sz="1400">
                <a:latin typeface="Times New Roman" panose="02020603050405020304" pitchFamily="18" charset="0"/>
              </a:rPr>
              <a:t>Volně ukládané po kusech, uložené v kartonech, přepravkách, bednách,  kontejnerech, na paletách                      </a:t>
            </a:r>
            <a:r>
              <a:rPr lang="en-US" altLang="cs-CZ" sz="1000"/>
              <a:t>Goods bulk warehousing, goods in car</a:t>
            </a:r>
            <a:r>
              <a:rPr lang="cs-CZ" altLang="cs-CZ" sz="1000"/>
              <a:t>d</a:t>
            </a:r>
            <a:r>
              <a:rPr lang="en-US" altLang="cs-CZ" sz="1000"/>
              <a:t>boards, boxes, containers, on pallets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755650" y="549275"/>
            <a:ext cx="3168650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 i="1">
                <a:latin typeface="Times New Roman" panose="02020603050405020304" pitchFamily="18" charset="0"/>
              </a:rPr>
              <a:t>Klasifikace skladovaných položek      </a:t>
            </a:r>
            <a:r>
              <a:rPr lang="en-US" altLang="cs-CZ" sz="900" i="1"/>
              <a:t>Classification of the </a:t>
            </a:r>
            <a:r>
              <a:rPr lang="cs-CZ" altLang="cs-CZ" sz="900" i="1"/>
              <a:t>warehousing</a:t>
            </a:r>
            <a:r>
              <a:rPr lang="en-US" altLang="cs-CZ" sz="900" i="1"/>
              <a:t> items</a:t>
            </a:r>
            <a:endParaRPr lang="en-US" altLang="cs-CZ" sz="1000"/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468313" y="1052513"/>
            <a:ext cx="3240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>
                <a:latin typeface="Times New Roman" panose="02020603050405020304" pitchFamily="18" charset="0"/>
              </a:rPr>
              <a:t>Podle stupně zhodnocení:                         </a:t>
            </a:r>
            <a:r>
              <a:rPr lang="cs-CZ" altLang="cs-CZ" sz="1000"/>
              <a:t>By value up level</a:t>
            </a:r>
            <a:endParaRPr lang="en-US" altLang="cs-CZ" sz="100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699792" y="141288"/>
            <a:ext cx="4367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600" b="1" dirty="0">
                <a:latin typeface="Times New Roman" panose="02020603050405020304" pitchFamily="18" charset="0"/>
              </a:rPr>
              <a:t>Skladovací systémy</a:t>
            </a:r>
            <a:endParaRPr lang="cs-CZ" altLang="cs-CZ" sz="2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</TotalTime>
  <Words>2714</Words>
  <Application>Microsoft Office PowerPoint</Application>
  <PresentationFormat>Předvádění na obrazovce (4:3)</PresentationFormat>
  <Paragraphs>539</Paragraphs>
  <Slides>29</Slides>
  <Notes>23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Wingdings</vt:lpstr>
      <vt:lpstr>Motiv Office</vt:lpstr>
      <vt:lpstr>Motiv systému Office</vt:lpstr>
      <vt:lpstr>MapInfo Map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VSCHT v Praze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jakub.dyntar</cp:lastModifiedBy>
  <cp:revision>54</cp:revision>
  <dcterms:created xsi:type="dcterms:W3CDTF">2007-04-03T13:15:10Z</dcterms:created>
  <dcterms:modified xsi:type="dcterms:W3CDTF">2024-04-17T09:14:56Z</dcterms:modified>
</cp:coreProperties>
</file>