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0"/>
  </p:notes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8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5" r:id="rId41"/>
    <p:sldId id="294" r:id="rId42"/>
    <p:sldId id="296" r:id="rId43"/>
    <p:sldId id="297" r:id="rId44"/>
    <p:sldId id="299" r:id="rId45"/>
    <p:sldId id="301" r:id="rId46"/>
    <p:sldId id="300" r:id="rId47"/>
    <p:sldId id="302" r:id="rId48"/>
    <p:sldId id="303" r:id="rId49"/>
    <p:sldId id="304" r:id="rId50"/>
    <p:sldId id="305" r:id="rId51"/>
    <p:sldId id="307" r:id="rId52"/>
    <p:sldId id="306" r:id="rId53"/>
    <p:sldId id="308" r:id="rId54"/>
    <p:sldId id="309" r:id="rId55"/>
    <p:sldId id="310" r:id="rId56"/>
    <p:sldId id="311" r:id="rId57"/>
    <p:sldId id="312" r:id="rId58"/>
    <p:sldId id="313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7172B-DA37-4836-B1AA-24002DBA063C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025DF-9830-4E91-834F-33377D5864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652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025DF-9830-4E91-834F-33377D5864E4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4665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025DF-9830-4E91-834F-33377D5864E4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064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025DF-9830-4E91-834F-33377D5864E4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3834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025DF-9830-4E91-834F-33377D5864E4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2395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025DF-9830-4E91-834F-33377D5864E4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951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vratvlku.cz/" TargetMode="Externa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png"/><Relationship Id="rId4" Type="http://schemas.openxmlformats.org/officeDocument/2006/relationships/hyperlink" Target="https://www.selmy.cz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png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png"/><Relationship Id="rId9" Type="http://schemas.openxmlformats.org/officeDocument/2006/relationships/image" Target="../media/image13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Relationship Id="rId9" Type="http://schemas.openxmlformats.org/officeDocument/2006/relationships/image" Target="../media/image14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AF8711B-0B4D-EF4E-C8C7-97CFEEACC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400" cy="2262188"/>
          </a:xfrm>
        </p:spPr>
        <p:txBody>
          <a:bodyPr/>
          <a:lstStyle/>
          <a:p>
            <a:r>
              <a:rPr lang="cs-CZ" dirty="0"/>
              <a:t>Mammalia  II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ED6343FF-02AB-1837-5FB1-BAADF8A304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Zoologie a ekologie živočichů (2024)</a:t>
            </a:r>
          </a:p>
          <a:p>
            <a:endParaRPr lang="cs-CZ" dirty="0"/>
          </a:p>
          <a:p>
            <a:pPr algn="r"/>
            <a:r>
              <a:rPr lang="cs-CZ" dirty="0"/>
              <a:t>Jitka Feřtová</a:t>
            </a:r>
          </a:p>
        </p:txBody>
      </p:sp>
    </p:spTree>
    <p:extLst>
      <p:ext uri="{BB962C8B-B14F-4D97-AF65-F5344CB8AC3E}">
        <p14:creationId xmlns:p14="http://schemas.microsoft.com/office/powerpoint/2010/main" val="3524907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4623CA-1FC5-61AF-DF17-CDCF5E62E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97" y="0"/>
            <a:ext cx="8911687" cy="1280890"/>
          </a:xfrm>
        </p:spPr>
        <p:txBody>
          <a:bodyPr/>
          <a:lstStyle/>
          <a:p>
            <a:r>
              <a:rPr lang="cs-CZ" dirty="0"/>
              <a:t>řád: Letouni (</a:t>
            </a:r>
            <a:r>
              <a:rPr lang="cs-CZ" dirty="0" err="1"/>
              <a:t>Chiroptera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57E1F7-BD17-EA8D-39AF-C231B1776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6246" y="1025716"/>
            <a:ext cx="8911686" cy="583228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adaptace k letu - přední končetina přeměněna v křídlo – kožní blána mezi prsty předních končetin a předními a zadními končetinami (a ocasem), protažené články 2. a 3. prstu – kostra křídel, </a:t>
            </a:r>
          </a:p>
          <a:p>
            <a:r>
              <a:rPr lang="cs-CZ" dirty="0"/>
              <a:t>zadní tlapky – k závěsu, pata směřuje dopředu</a:t>
            </a:r>
          </a:p>
          <a:p>
            <a:r>
              <a:rPr lang="cs-CZ" dirty="0"/>
              <a:t>aktivní v noci </a:t>
            </a:r>
          </a:p>
          <a:p>
            <a:r>
              <a:rPr lang="cs-CZ" dirty="0"/>
              <a:t>echolokace – ultrazvuk – zpožděný odraz, (20-110 kHz)</a:t>
            </a:r>
          </a:p>
          <a:p>
            <a:r>
              <a:rPr lang="cs-CZ" dirty="0" err="1"/>
              <a:t>heterotermní</a:t>
            </a:r>
            <a:r>
              <a:rPr lang="cs-CZ" dirty="0"/>
              <a:t> – upadají do letargických stavů, v zimě v podzemí (hibernace),</a:t>
            </a:r>
          </a:p>
          <a:p>
            <a:r>
              <a:rPr lang="cs-CZ" dirty="0"/>
              <a:t>dlouhověcí (přes 30 let), samice max 2 mláďata za rok, utajené oplození – páří se koncem léta, na jaře dojde k oplození, </a:t>
            </a:r>
          </a:p>
          <a:p>
            <a:r>
              <a:rPr lang="cs-CZ" dirty="0" err="1"/>
              <a:t>sekodontní</a:t>
            </a:r>
            <a:r>
              <a:rPr lang="cs-CZ" dirty="0"/>
              <a:t> chrup, největší C</a:t>
            </a:r>
          </a:p>
          <a:p>
            <a:r>
              <a:rPr lang="cs-CZ" dirty="0"/>
              <a:t>Ve světě přes 1100 druhů, u nás 27 druhů, systém velmi „živý“ – genetika</a:t>
            </a:r>
          </a:p>
          <a:p>
            <a:r>
              <a:rPr lang="cs-CZ" dirty="0"/>
              <a:t>u nás všechny druhy chráněné</a:t>
            </a:r>
          </a:p>
          <a:p>
            <a:r>
              <a:rPr lang="cs-CZ" dirty="0"/>
              <a:t>hlavní ohrožující faktory:1) úbytek potravních stanovišť (</a:t>
            </a:r>
            <a:r>
              <a:rPr lang="cs-CZ" dirty="0" err="1"/>
              <a:t>tj.změny</a:t>
            </a:r>
            <a:r>
              <a:rPr lang="cs-CZ" dirty="0"/>
              <a:t> zemědělského hospodaření, nahrazování listnatých a smíšených lesů jehličnatými, vysoušení mokřadů, antropogenní aktivity)2) vyrušování (v létě i zimě) a ničení úkrytů (kácení </a:t>
            </a:r>
            <a:r>
              <a:rPr lang="cs-CZ" dirty="0" err="1"/>
              <a:t>doupných</a:t>
            </a:r>
            <a:r>
              <a:rPr lang="cs-CZ" dirty="0"/>
              <a:t> stromů, nevhodné přestavby půdních prostor, nevhodné zabezpečení podzemních prostor.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78970E-77C7-0DD1-0EA7-5DD55B1A6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000" y="8023"/>
            <a:ext cx="6239000" cy="1009670"/>
          </a:xfrm>
          <a:prstGeom prst="rect">
            <a:avLst/>
          </a:prstGeom>
        </p:spPr>
      </p:pic>
      <p:pic>
        <p:nvPicPr>
          <p:cNvPr id="8194" name="Picture 2" descr="Doubravník - oficiální stránky městyse">
            <a:extLst>
              <a:ext uri="{FF2B5EF4-FFF2-40B4-BE49-F238E27FC236}">
                <a16:creationId xmlns:a16="http://schemas.microsoft.com/office/drawing/2014/main" id="{4582BC0A-EDDB-F56F-64EB-74E5D0B52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98" y="1202306"/>
            <a:ext cx="2587597" cy="352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RADAR a jeho využití">
            <a:extLst>
              <a:ext uri="{FF2B5EF4-FFF2-40B4-BE49-F238E27FC236}">
                <a16:creationId xmlns:a16="http://schemas.microsoft.com/office/drawing/2014/main" id="{81E6BFFB-092B-8A4B-4013-431309EE1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" y="4658034"/>
            <a:ext cx="3014661" cy="219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44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4B29A1-32CC-7E00-DD46-594799CF4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74" y="1773715"/>
            <a:ext cx="7883463" cy="3777622"/>
          </a:xfrm>
        </p:spPr>
        <p:txBody>
          <a:bodyPr>
            <a:normAutofit/>
          </a:bodyPr>
          <a:lstStyle/>
          <a:p>
            <a:r>
              <a:rPr lang="cs-CZ" sz="2000" dirty="0"/>
              <a:t>zabalení do létacích blan</a:t>
            </a:r>
          </a:p>
          <a:p>
            <a:r>
              <a:rPr lang="cs-CZ" sz="2000" dirty="0"/>
              <a:t> na čenichu blanité výrůstky, </a:t>
            </a:r>
          </a:p>
          <a:p>
            <a:r>
              <a:rPr lang="cs-CZ" sz="2000" dirty="0"/>
              <a:t>boltce kornoutovité, jednoduché stavby, bez tragu </a:t>
            </a:r>
          </a:p>
          <a:p>
            <a:r>
              <a:rPr lang="cs-CZ" sz="2000" dirty="0"/>
              <a:t>ocas nahoru ke hřbetu,</a:t>
            </a:r>
          </a:p>
          <a:p>
            <a:r>
              <a:rPr lang="cs-CZ" sz="2000" dirty="0"/>
              <a:t>na lebce na nosní části hrb, mezi řezáky ploténka - lupenitá mezičelist nesoucí drobné I , v dolní čelisti 2 páry I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FB9627E-B410-8BE4-0C46-85DC72ED5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07" y="183098"/>
            <a:ext cx="11851793" cy="1689768"/>
          </a:xfrm>
        </p:spPr>
        <p:txBody>
          <a:bodyPr>
            <a:normAutofit/>
          </a:bodyPr>
          <a:lstStyle/>
          <a:p>
            <a:r>
              <a:rPr lang="cs-CZ" dirty="0"/>
              <a:t>řád: Letouni (</a:t>
            </a:r>
            <a:r>
              <a:rPr lang="cs-CZ" dirty="0" err="1"/>
              <a:t>Chiroptera</a:t>
            </a:r>
            <a:r>
              <a:rPr lang="cs-CZ" dirty="0"/>
              <a:t>) – </a:t>
            </a:r>
            <a:r>
              <a:rPr lang="cs-CZ" sz="2800" dirty="0"/>
              <a:t>podřád: </a:t>
            </a:r>
            <a:r>
              <a:rPr lang="cs-CZ" sz="2800" dirty="0" err="1"/>
              <a:t>Pteropodyformes</a:t>
            </a:r>
            <a:br>
              <a:rPr lang="cs-CZ" sz="2800" dirty="0"/>
            </a:br>
            <a:r>
              <a:rPr lang="cs-CZ" sz="2800" dirty="0"/>
              <a:t>              </a:t>
            </a:r>
            <a:br>
              <a:rPr lang="cs-CZ" sz="2800" dirty="0"/>
            </a:br>
            <a:r>
              <a:rPr lang="cs-CZ" sz="2800" dirty="0"/>
              <a:t>čeleď: </a:t>
            </a:r>
            <a:r>
              <a:rPr lang="cs-CZ" sz="2800" dirty="0" err="1"/>
              <a:t>vrápencovití</a:t>
            </a:r>
            <a:r>
              <a:rPr lang="cs-CZ" sz="2800" dirty="0"/>
              <a:t> (</a:t>
            </a:r>
            <a:r>
              <a:rPr lang="cs-CZ" sz="2800" dirty="0" err="1"/>
              <a:t>Rhinolophidae</a:t>
            </a:r>
            <a:r>
              <a:rPr lang="cs-CZ" sz="2800" dirty="0"/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6FB42D2-BF9B-74D8-AA64-6549F0051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509" y="823653"/>
            <a:ext cx="5606730" cy="104921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70DBDB9-AEA3-24AC-875E-65FF70AE9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169" y="4204683"/>
            <a:ext cx="2437969" cy="2693308"/>
          </a:xfrm>
          <a:prstGeom prst="rect">
            <a:avLst/>
          </a:prstGeom>
        </p:spPr>
      </p:pic>
      <p:pic>
        <p:nvPicPr>
          <p:cNvPr id="10242" name="Picture 2" descr="Rhinolophus hipposideros - vrápenec malý">
            <a:extLst>
              <a:ext uri="{FF2B5EF4-FFF2-40B4-BE49-F238E27FC236}">
                <a16:creationId xmlns:a16="http://schemas.microsoft.com/office/drawing/2014/main" id="{BF0CDDCF-8714-C878-4B11-123B6B7C8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937" y="1917601"/>
            <a:ext cx="3742063" cy="490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543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5FDFBE-B126-764C-48FC-C581B50B1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206" y="1343025"/>
            <a:ext cx="7878377" cy="377762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Vrápenec malý (</a:t>
            </a:r>
            <a:r>
              <a:rPr lang="cs-CZ" sz="2000" b="1" dirty="0" err="1"/>
              <a:t>Rhinolophus</a:t>
            </a:r>
            <a:r>
              <a:rPr lang="cs-CZ" sz="2000" b="1" dirty="0"/>
              <a:t> </a:t>
            </a:r>
            <a:r>
              <a:rPr lang="cs-CZ" sz="2000" b="1" dirty="0" err="1"/>
              <a:t>hipposideros</a:t>
            </a:r>
            <a:r>
              <a:rPr lang="cs-CZ" sz="2000" b="1" dirty="0"/>
              <a:t>)</a:t>
            </a:r>
          </a:p>
          <a:p>
            <a:pPr marL="0" indent="0">
              <a:buNone/>
            </a:pPr>
            <a:r>
              <a:rPr lang="cs-CZ" dirty="0"/>
              <a:t> - </a:t>
            </a:r>
            <a:r>
              <a:rPr lang="cs-CZ" sz="2000" dirty="0"/>
              <a:t>Původně jeskynní - ve střední Evropě také úkryty v lidských stavbách</a:t>
            </a:r>
          </a:p>
          <a:p>
            <a:pPr marL="0" indent="0">
              <a:buNone/>
            </a:pPr>
            <a:r>
              <a:rPr lang="cs-CZ" sz="2000" dirty="0"/>
              <a:t> - Letní kolonie samic (20-100 ks) obývají půdy, podkroví, sklepy. Zimují v jeskyních, štolách a velkých sklepech</a:t>
            </a:r>
          </a:p>
          <a:p>
            <a:pPr marL="0" indent="0">
              <a:buNone/>
            </a:pPr>
            <a:r>
              <a:rPr lang="cs-CZ" sz="2000" dirty="0"/>
              <a:t>- rozšířen v celé západní, střední a jižní Evropě, teplomilný</a:t>
            </a:r>
          </a:p>
          <a:p>
            <a:pPr marL="0" indent="0">
              <a:buNone/>
            </a:pPr>
            <a:r>
              <a:rPr lang="cs-CZ" sz="2000" dirty="0"/>
              <a:t>- dle ZOPK kriticky ohrožený </a:t>
            </a:r>
            <a:r>
              <a:rPr lang="cs-CZ" sz="2000" b="1" dirty="0"/>
              <a:t>KO, </a:t>
            </a:r>
            <a:r>
              <a:rPr lang="cs-CZ" sz="2000" dirty="0"/>
              <a:t>dle IUCN ohrožený </a:t>
            </a:r>
            <a:r>
              <a:rPr lang="cs-CZ" sz="2000" b="1" dirty="0"/>
              <a:t>VU</a:t>
            </a:r>
          </a:p>
          <a:p>
            <a:pPr marL="0" indent="0">
              <a:buNone/>
            </a:pPr>
            <a:r>
              <a:rPr lang="cs-CZ" dirty="0"/>
              <a:t>-  </a:t>
            </a:r>
            <a:r>
              <a:rPr lang="cs-CZ" sz="1800" dirty="0"/>
              <a:t>Evropsky významný druh (populace v ČR k 2019 – stav příznivý)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1238A39-35F9-C3FC-9F34-40C4F923B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61913"/>
            <a:ext cx="11851793" cy="1281112"/>
          </a:xfrm>
        </p:spPr>
        <p:txBody>
          <a:bodyPr>
            <a:normAutofit fontScale="90000"/>
          </a:bodyPr>
          <a:lstStyle/>
          <a:p>
            <a:r>
              <a:rPr lang="cs-CZ" dirty="0"/>
              <a:t>řád: Letouni (</a:t>
            </a:r>
            <a:r>
              <a:rPr lang="cs-CZ" dirty="0" err="1"/>
              <a:t>Chiroptera</a:t>
            </a:r>
            <a:r>
              <a:rPr lang="cs-CZ" dirty="0"/>
              <a:t>) – </a:t>
            </a:r>
            <a:r>
              <a:rPr lang="cs-CZ" sz="2800" dirty="0"/>
              <a:t>podřád: </a:t>
            </a:r>
            <a:r>
              <a:rPr lang="cs-CZ" sz="2800" dirty="0" err="1"/>
              <a:t>Pteropodyformes</a:t>
            </a:r>
            <a:br>
              <a:rPr lang="cs-CZ" sz="2800" dirty="0"/>
            </a:br>
            <a:r>
              <a:rPr lang="cs-CZ" sz="2800" dirty="0"/>
              <a:t>              </a:t>
            </a:r>
            <a:br>
              <a:rPr lang="cs-CZ" sz="2800" dirty="0"/>
            </a:br>
            <a:r>
              <a:rPr lang="cs-CZ" sz="2800" dirty="0"/>
              <a:t>                čeleď: </a:t>
            </a:r>
            <a:r>
              <a:rPr lang="cs-CZ" sz="2800" dirty="0" err="1"/>
              <a:t>vrápencovití</a:t>
            </a:r>
            <a:r>
              <a:rPr lang="cs-CZ" sz="2800" dirty="0"/>
              <a:t> (</a:t>
            </a:r>
            <a:r>
              <a:rPr lang="cs-CZ" sz="2800" dirty="0" err="1"/>
              <a:t>Rhinolophidae</a:t>
            </a:r>
            <a:r>
              <a:rPr lang="cs-CZ" sz="2800" dirty="0"/>
              <a:t>) </a:t>
            </a:r>
          </a:p>
        </p:txBody>
      </p:sp>
      <p:pic>
        <p:nvPicPr>
          <p:cNvPr id="9218" name="Picture 2" descr="Rhinolophus hipposideros - vrápenec malý">
            <a:extLst>
              <a:ext uri="{FF2B5EF4-FFF2-40B4-BE49-F238E27FC236}">
                <a16:creationId xmlns:a16="http://schemas.microsoft.com/office/drawing/2014/main" id="{3784154A-9E9B-C05E-BFDD-4A29028A1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583" y="1498198"/>
            <a:ext cx="3973417" cy="529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42D75E1-4F74-0E08-1B55-C186332FC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4481098"/>
            <a:ext cx="4821601" cy="236855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6802A86-E391-94E3-92B2-2DD9EE453E89}"/>
              </a:ext>
            </a:extLst>
          </p:cNvPr>
          <p:cNvSpPr txBox="1"/>
          <p:nvPr/>
        </p:nvSpPr>
        <p:spPr>
          <a:xfrm>
            <a:off x="5519057" y="4985657"/>
            <a:ext cx="1883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Valdštejn, Lemberk, Hanychovská jeskyně…</a:t>
            </a:r>
          </a:p>
        </p:txBody>
      </p:sp>
    </p:spTree>
    <p:extLst>
      <p:ext uri="{BB962C8B-B14F-4D97-AF65-F5344CB8AC3E}">
        <p14:creationId xmlns:p14="http://schemas.microsoft.com/office/powerpoint/2010/main" val="1296045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435274-166A-D2D3-F13D-EE5EDE35C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070" y="1540189"/>
            <a:ext cx="11001930" cy="377762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Vrápenec velký (</a:t>
            </a:r>
            <a:r>
              <a:rPr lang="cs-CZ" sz="2000" b="1" dirty="0" err="1"/>
              <a:t>Rhinolophus</a:t>
            </a:r>
            <a:r>
              <a:rPr lang="cs-CZ" sz="2000" b="1" dirty="0"/>
              <a:t> </a:t>
            </a:r>
            <a:r>
              <a:rPr lang="cs-CZ" sz="2000" b="1" dirty="0" err="1"/>
              <a:t>ferrumequinum</a:t>
            </a:r>
            <a:r>
              <a:rPr lang="cs-CZ" sz="2000" b="1" dirty="0"/>
              <a:t>)</a:t>
            </a:r>
          </a:p>
          <a:p>
            <a:pPr marL="0" indent="0">
              <a:buNone/>
            </a:pPr>
            <a:r>
              <a:rPr lang="cs-CZ" sz="2000" dirty="0"/>
              <a:t>- Původně jeskynní - ve všech fázích životního cyklu, trend částečné </a:t>
            </a:r>
            <a:r>
              <a:rPr lang="cs-CZ" sz="2000" dirty="0" err="1"/>
              <a:t>synantropizace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-  teplomilný, ČR mimo areál – výjimečně, hl. zimoviště (</a:t>
            </a:r>
            <a:r>
              <a:rPr lang="cs-CZ" sz="2000" i="1" dirty="0"/>
              <a:t>Klokočské skály – Liščí jeskyně</a:t>
            </a:r>
            <a:r>
              <a:rPr lang="cs-CZ" sz="2000" dirty="0"/>
              <a:t>)</a:t>
            </a:r>
          </a:p>
          <a:p>
            <a:pPr marL="0" indent="0">
              <a:buNone/>
            </a:pPr>
            <a:r>
              <a:rPr lang="cs-CZ" sz="2000" dirty="0"/>
              <a:t>- dle ZOPK kriticky ohrožený </a:t>
            </a:r>
            <a:r>
              <a:rPr lang="cs-CZ" sz="2000" b="1" dirty="0"/>
              <a:t>KO, </a:t>
            </a:r>
            <a:r>
              <a:rPr lang="cs-CZ" sz="2000" dirty="0"/>
              <a:t>dle IUCN kriticky ohrožený </a:t>
            </a:r>
            <a:r>
              <a:rPr lang="cs-CZ" sz="2000" b="1" dirty="0"/>
              <a:t>CR</a:t>
            </a:r>
          </a:p>
          <a:p>
            <a:pPr marL="0" indent="0">
              <a:buNone/>
            </a:pPr>
            <a:r>
              <a:rPr lang="cs-CZ" sz="2000" dirty="0"/>
              <a:t>-  </a:t>
            </a:r>
            <a:r>
              <a:rPr lang="cs-CZ" sz="1800" dirty="0"/>
              <a:t>Evropsky významný druh (populace v ČR k 2019 – stav nepříznivý)</a:t>
            </a:r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83FA61F-2BC1-90E7-8616-007CC7D0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61913"/>
            <a:ext cx="11851793" cy="1281112"/>
          </a:xfrm>
        </p:spPr>
        <p:txBody>
          <a:bodyPr>
            <a:normAutofit fontScale="90000"/>
          </a:bodyPr>
          <a:lstStyle/>
          <a:p>
            <a:r>
              <a:rPr lang="cs-CZ" dirty="0"/>
              <a:t>řád: Letouni (</a:t>
            </a:r>
            <a:r>
              <a:rPr lang="cs-CZ" dirty="0" err="1"/>
              <a:t>Chiroptera</a:t>
            </a:r>
            <a:r>
              <a:rPr lang="cs-CZ" dirty="0"/>
              <a:t>) – </a:t>
            </a:r>
            <a:r>
              <a:rPr lang="cs-CZ" sz="2800" dirty="0"/>
              <a:t>podřád: </a:t>
            </a:r>
            <a:r>
              <a:rPr lang="cs-CZ" sz="2800" dirty="0" err="1"/>
              <a:t>Pteropodyformes</a:t>
            </a:r>
            <a:br>
              <a:rPr lang="cs-CZ" sz="2800" dirty="0"/>
            </a:br>
            <a:r>
              <a:rPr lang="cs-CZ" sz="2800" dirty="0"/>
              <a:t>              </a:t>
            </a:r>
            <a:br>
              <a:rPr lang="cs-CZ" sz="2800" dirty="0"/>
            </a:br>
            <a:r>
              <a:rPr lang="cs-CZ" sz="2800" dirty="0"/>
              <a:t>                čeleď: </a:t>
            </a:r>
            <a:r>
              <a:rPr lang="cs-CZ" sz="2800" dirty="0" err="1"/>
              <a:t>vrápencovití</a:t>
            </a:r>
            <a:r>
              <a:rPr lang="cs-CZ" sz="2800" dirty="0"/>
              <a:t> (</a:t>
            </a:r>
            <a:r>
              <a:rPr lang="cs-CZ" sz="2800" dirty="0" err="1"/>
              <a:t>Rhinolophidae</a:t>
            </a:r>
            <a:r>
              <a:rPr lang="cs-CZ" sz="2800" dirty="0"/>
              <a:t>)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791B505-0000-050C-1072-95FB84897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4" y="3674967"/>
            <a:ext cx="6513771" cy="3183033"/>
          </a:xfrm>
          <a:prstGeom prst="rect">
            <a:avLst/>
          </a:prstGeom>
        </p:spPr>
      </p:pic>
      <p:pic>
        <p:nvPicPr>
          <p:cNvPr id="11266" name="Picture 2" descr="Rhinolophus ferrumequinum - vrápenec velký">
            <a:extLst>
              <a:ext uri="{FF2B5EF4-FFF2-40B4-BE49-F238E27FC236}">
                <a16:creationId xmlns:a16="http://schemas.microsoft.com/office/drawing/2014/main" id="{686275B5-30E6-F924-BE65-0F84B7C25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183" y="3674967"/>
            <a:ext cx="4887817" cy="325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332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0D8050-44EB-2C53-54CF-FEE03E92F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4470" y="1540189"/>
            <a:ext cx="8915400" cy="3777622"/>
          </a:xfrm>
        </p:spPr>
        <p:txBody>
          <a:bodyPr/>
          <a:lstStyle/>
          <a:p>
            <a:r>
              <a:rPr lang="cs-CZ" sz="2000" dirty="0"/>
              <a:t>zavěšeni i opřeni o boční stěny, </a:t>
            </a:r>
          </a:p>
          <a:p>
            <a:r>
              <a:rPr lang="cs-CZ" sz="2000" dirty="0"/>
              <a:t>létací blány </a:t>
            </a:r>
            <a:r>
              <a:rPr lang="cs-CZ" sz="2000" dirty="0" err="1"/>
              <a:t>skladají</a:t>
            </a:r>
            <a:r>
              <a:rPr lang="cs-CZ" sz="2000" dirty="0"/>
              <a:t>, </a:t>
            </a:r>
          </a:p>
          <a:p>
            <a:r>
              <a:rPr lang="cs-CZ" sz="2000" dirty="0"/>
              <a:t>čenich bez výrůstků, </a:t>
            </a:r>
          </a:p>
          <a:p>
            <a:r>
              <a:rPr lang="cs-CZ" sz="2000" dirty="0"/>
              <a:t>ucho - tragus, </a:t>
            </a:r>
          </a:p>
          <a:p>
            <a:r>
              <a:rPr lang="cs-CZ" sz="2000" dirty="0"/>
              <a:t>ocas se skládá na břicho, </a:t>
            </a:r>
          </a:p>
          <a:p>
            <a:r>
              <a:rPr lang="cs-CZ" sz="2000" dirty="0"/>
              <a:t>řezáky daleko od sebe, v dolní čelisti 3 páry řezáků</a:t>
            </a:r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67C68E3-C4ED-7B82-2CB9-5B48999C128D}"/>
              </a:ext>
            </a:extLst>
          </p:cNvPr>
          <p:cNvSpPr txBox="1">
            <a:spLocks/>
          </p:cNvSpPr>
          <p:nvPr/>
        </p:nvSpPr>
        <p:spPr>
          <a:xfrm>
            <a:off x="257175" y="61913"/>
            <a:ext cx="11851793" cy="12811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řád: Letouni (</a:t>
            </a:r>
            <a:r>
              <a:rPr lang="cs-CZ" dirty="0" err="1"/>
              <a:t>Chiroptera</a:t>
            </a:r>
            <a:r>
              <a:rPr lang="cs-CZ" dirty="0"/>
              <a:t>) – </a:t>
            </a:r>
            <a:r>
              <a:rPr lang="cs-CZ" sz="2800" dirty="0"/>
              <a:t>podřád: </a:t>
            </a:r>
            <a:r>
              <a:rPr lang="cs-CZ" sz="2800" dirty="0" err="1"/>
              <a:t>Vespertilioniformes</a:t>
            </a:r>
            <a:br>
              <a:rPr lang="cs-CZ" sz="2800" dirty="0"/>
            </a:br>
            <a:r>
              <a:rPr lang="cs-CZ" sz="2800" dirty="0"/>
              <a:t>              </a:t>
            </a:r>
            <a:br>
              <a:rPr lang="cs-CZ" sz="2800" dirty="0"/>
            </a:br>
            <a:r>
              <a:rPr lang="cs-CZ" sz="2800" dirty="0"/>
              <a:t>                čeleď: </a:t>
            </a:r>
            <a:r>
              <a:rPr lang="cs-CZ" sz="2800" dirty="0" err="1"/>
              <a:t>netopýrovití</a:t>
            </a:r>
            <a:r>
              <a:rPr lang="cs-CZ" sz="2800" dirty="0"/>
              <a:t> (</a:t>
            </a:r>
            <a:r>
              <a:rPr lang="cs-CZ" sz="2800" dirty="0" err="1"/>
              <a:t>Vespertilionidae</a:t>
            </a:r>
            <a:r>
              <a:rPr lang="cs-CZ" sz="2800" dirty="0"/>
              <a:t>)</a:t>
            </a:r>
          </a:p>
          <a:p>
            <a:endParaRPr lang="cs-CZ" sz="2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3A56726-1703-F641-3377-DAF193B46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010" y="1439907"/>
            <a:ext cx="4763165" cy="210531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1F95A94-27B0-5E53-1BAF-43B2EC632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06" y="4660135"/>
            <a:ext cx="4969199" cy="215146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0B7EB2E-FCB3-95D8-8F85-0F7F35A4702C}"/>
              </a:ext>
            </a:extLst>
          </p:cNvPr>
          <p:cNvSpPr txBox="1"/>
          <p:nvPr/>
        </p:nvSpPr>
        <p:spPr>
          <a:xfrm>
            <a:off x="1277231" y="4336969"/>
            <a:ext cx="4032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/>
              <a:t>vrápencovití</a:t>
            </a:r>
            <a:r>
              <a:rPr lang="cs-CZ" sz="1800" dirty="0"/>
              <a:t>  X </a:t>
            </a:r>
            <a:r>
              <a:rPr lang="cs-CZ" sz="1800" dirty="0" err="1"/>
              <a:t>netopýrovití</a:t>
            </a:r>
            <a:r>
              <a:rPr lang="cs-CZ" sz="1800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5061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49330169-5289-A116-33B8-033C2F70D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735" y="428285"/>
            <a:ext cx="6399656" cy="148658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260E819-6CEE-47DD-F94C-B616B89E3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802" y="1853368"/>
            <a:ext cx="5053695" cy="79908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46C81B4-2F92-4B79-50D7-5C6FB8B21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208" y="1914872"/>
            <a:ext cx="5024906" cy="79909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15C186F5-F676-FFA0-143F-0ADABC259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3" y="1236652"/>
            <a:ext cx="2104797" cy="2014371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D632525C-C289-50CA-3114-E31B22068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069" y="2643383"/>
            <a:ext cx="2958539" cy="198854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E057093E-089B-9C81-66E5-C2F7F9614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3463" y="2575600"/>
            <a:ext cx="6735100" cy="2515680"/>
          </a:xfrm>
          <a:prstGeom prst="rect">
            <a:avLst/>
          </a:prstGeom>
        </p:spPr>
      </p:pic>
      <p:pic>
        <p:nvPicPr>
          <p:cNvPr id="36" name="Picture 11">
            <a:extLst>
              <a:ext uri="{FF2B5EF4-FFF2-40B4-BE49-F238E27FC236}">
                <a16:creationId xmlns:a16="http://schemas.microsoft.com/office/drawing/2014/main" id="{3F381CA1-AF48-F047-4965-692943C58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73" y="4641603"/>
            <a:ext cx="2371322" cy="221639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2">
            <a:extLst>
              <a:ext uri="{FF2B5EF4-FFF2-40B4-BE49-F238E27FC236}">
                <a16:creationId xmlns:a16="http://schemas.microsoft.com/office/drawing/2014/main" id="{E886DE24-795A-B7D7-9C7B-E292A9FC4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910" y="4631928"/>
            <a:ext cx="2316617" cy="221639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Nadpis 1">
            <a:extLst>
              <a:ext uri="{FF2B5EF4-FFF2-40B4-BE49-F238E27FC236}">
                <a16:creationId xmlns:a16="http://schemas.microsoft.com/office/drawing/2014/main" id="{55C99E8A-4071-6159-EA44-5F062455B6F6}"/>
              </a:ext>
            </a:extLst>
          </p:cNvPr>
          <p:cNvSpPr txBox="1">
            <a:spLocks/>
          </p:cNvSpPr>
          <p:nvPr/>
        </p:nvSpPr>
        <p:spPr>
          <a:xfrm>
            <a:off x="219173" y="9674"/>
            <a:ext cx="8165991" cy="12811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řád: Letouni (</a:t>
            </a:r>
            <a:r>
              <a:rPr lang="cs-CZ" dirty="0" err="1"/>
              <a:t>Chiroptera</a:t>
            </a:r>
            <a:r>
              <a:rPr lang="cs-CZ" dirty="0"/>
              <a:t>) – </a:t>
            </a:r>
            <a:r>
              <a:rPr lang="cs-CZ" sz="2700" dirty="0"/>
              <a:t>podřád: </a:t>
            </a:r>
            <a:r>
              <a:rPr lang="cs-CZ" sz="2700" dirty="0" err="1"/>
              <a:t>Vespertilioniformes</a:t>
            </a:r>
            <a:br>
              <a:rPr lang="cs-CZ" sz="2800" dirty="0"/>
            </a:br>
            <a:r>
              <a:rPr lang="cs-CZ" sz="2800" dirty="0"/>
              <a:t>              </a:t>
            </a:r>
            <a:br>
              <a:rPr lang="cs-CZ" sz="2800" dirty="0"/>
            </a:br>
            <a:r>
              <a:rPr lang="cs-CZ" sz="2800" dirty="0"/>
              <a:t>                čeleď: </a:t>
            </a:r>
            <a:r>
              <a:rPr lang="cs-CZ" sz="2800" dirty="0" err="1"/>
              <a:t>netopýrovití</a:t>
            </a:r>
            <a:r>
              <a:rPr lang="cs-CZ" sz="2800" dirty="0"/>
              <a:t> (</a:t>
            </a:r>
            <a:r>
              <a:rPr lang="cs-CZ" sz="2800" dirty="0" err="1"/>
              <a:t>Vespertilionidae</a:t>
            </a:r>
            <a:r>
              <a:rPr lang="cs-CZ" sz="2800" dirty="0"/>
              <a:t>)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338127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505E5D9E-E74D-D9CE-2257-45FAA000BF1F}"/>
              </a:ext>
            </a:extLst>
          </p:cNvPr>
          <p:cNvSpPr txBox="1">
            <a:spLocks/>
          </p:cNvSpPr>
          <p:nvPr/>
        </p:nvSpPr>
        <p:spPr>
          <a:xfrm>
            <a:off x="219173" y="9674"/>
            <a:ext cx="8165991" cy="12811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řád: Letouni (</a:t>
            </a:r>
            <a:r>
              <a:rPr lang="cs-CZ" dirty="0" err="1"/>
              <a:t>Chiroptera</a:t>
            </a:r>
            <a:r>
              <a:rPr lang="cs-CZ" dirty="0"/>
              <a:t>) – </a:t>
            </a:r>
            <a:r>
              <a:rPr lang="cs-CZ" sz="2700" dirty="0"/>
              <a:t>podřád: </a:t>
            </a:r>
            <a:r>
              <a:rPr lang="cs-CZ" sz="2700" dirty="0" err="1"/>
              <a:t>Vespertilioniformes</a:t>
            </a:r>
            <a:br>
              <a:rPr lang="cs-CZ" sz="2800" dirty="0"/>
            </a:br>
            <a:r>
              <a:rPr lang="cs-CZ" sz="2800" dirty="0"/>
              <a:t>              </a:t>
            </a:r>
            <a:br>
              <a:rPr lang="cs-CZ" sz="2800" dirty="0"/>
            </a:br>
            <a:r>
              <a:rPr lang="cs-CZ" sz="2800" dirty="0"/>
              <a:t>                čeleď: </a:t>
            </a:r>
            <a:r>
              <a:rPr lang="cs-CZ" sz="2800" dirty="0" err="1"/>
              <a:t>netopýrovití</a:t>
            </a:r>
            <a:r>
              <a:rPr lang="cs-CZ" sz="2800" dirty="0"/>
              <a:t> (</a:t>
            </a:r>
            <a:r>
              <a:rPr lang="cs-CZ" sz="2800" dirty="0" err="1"/>
              <a:t>Vespertilionidae</a:t>
            </a:r>
            <a:r>
              <a:rPr lang="cs-CZ" sz="2800" dirty="0"/>
              <a:t>) - </a:t>
            </a:r>
            <a:r>
              <a:rPr lang="cs-CZ" sz="2800" dirty="0" err="1"/>
              <a:t>Plecotiny</a:t>
            </a:r>
            <a:endParaRPr lang="cs-CZ" sz="2800" dirty="0"/>
          </a:p>
          <a:p>
            <a:endParaRPr lang="cs-CZ" sz="2800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ECEE2AC2-1ADC-FEC6-7D06-9711716EC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84" y="1290786"/>
            <a:ext cx="7016646" cy="377762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netopýr ušatý (</a:t>
            </a:r>
            <a:r>
              <a:rPr lang="cs-CZ" sz="2000" b="1" dirty="0" err="1"/>
              <a:t>Plecotus</a:t>
            </a:r>
            <a:r>
              <a:rPr lang="cs-CZ" sz="2000" b="1" dirty="0"/>
              <a:t> </a:t>
            </a:r>
            <a:r>
              <a:rPr lang="cs-CZ" sz="2000" b="1" dirty="0" err="1"/>
              <a:t>auritus</a:t>
            </a:r>
            <a:r>
              <a:rPr lang="cs-CZ" sz="2000" b="1" dirty="0"/>
              <a:t>)</a:t>
            </a:r>
          </a:p>
          <a:p>
            <a:pPr>
              <a:buFontTx/>
              <a:buChar char="-"/>
            </a:pPr>
            <a:r>
              <a:rPr lang="cs-CZ" dirty="0"/>
              <a:t>- lesní druh, horský, podhorský – u nás běžný</a:t>
            </a:r>
          </a:p>
          <a:p>
            <a:pPr>
              <a:buFontTx/>
              <a:buChar char="-"/>
            </a:pPr>
            <a:r>
              <a:rPr lang="cs-CZ" dirty="0"/>
              <a:t>- letní k. – cca 10 ex., ve štěrbinovitých úkrytech na půdách domů; zimuje ve štolách, jeskyních, sklepích</a:t>
            </a:r>
          </a:p>
          <a:p>
            <a:pPr>
              <a:buFontTx/>
              <a:buChar char="-"/>
            </a:pPr>
            <a:r>
              <a:rPr lang="cs-CZ" dirty="0"/>
              <a:t>- ZOPK </a:t>
            </a:r>
            <a:r>
              <a:rPr lang="cs-CZ" b="1" dirty="0"/>
              <a:t>– SO, </a:t>
            </a:r>
            <a:r>
              <a:rPr lang="cs-CZ" dirty="0"/>
              <a:t>-  </a:t>
            </a:r>
            <a:r>
              <a:rPr lang="cs-CZ" sz="1800" dirty="0"/>
              <a:t>Evropsky významný druh</a:t>
            </a:r>
          </a:p>
          <a:p>
            <a:pPr>
              <a:buFontTx/>
              <a:buChar char="-"/>
            </a:pPr>
            <a:endParaRPr lang="cs-CZ" b="1" dirty="0"/>
          </a:p>
        </p:txBody>
      </p:sp>
      <p:pic>
        <p:nvPicPr>
          <p:cNvPr id="12290" name="Picture 2" descr="Plecotus auritus - netopýr ušatý">
            <a:extLst>
              <a:ext uri="{FF2B5EF4-FFF2-40B4-BE49-F238E27FC236}">
                <a16:creationId xmlns:a16="http://schemas.microsoft.com/office/drawing/2014/main" id="{CD80FE76-4DB0-4E9C-A1D1-1482418A0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4" y="3415966"/>
            <a:ext cx="3733618" cy="347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netopýr ušatý">
            <a:extLst>
              <a:ext uri="{FF2B5EF4-FFF2-40B4-BE49-F238E27FC236}">
                <a16:creationId xmlns:a16="http://schemas.microsoft.com/office/drawing/2014/main" id="{40F3AFA2-1856-CC49-30B1-AF12DEF30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605" y="3429000"/>
            <a:ext cx="2956140" cy="346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obsah 7">
            <a:extLst>
              <a:ext uri="{FF2B5EF4-FFF2-40B4-BE49-F238E27FC236}">
                <a16:creationId xmlns:a16="http://schemas.microsoft.com/office/drawing/2014/main" id="{FC860F49-07BF-4E7C-4B8F-60E2037466EB}"/>
              </a:ext>
            </a:extLst>
          </p:cNvPr>
          <p:cNvSpPr txBox="1">
            <a:spLocks/>
          </p:cNvSpPr>
          <p:nvPr/>
        </p:nvSpPr>
        <p:spPr>
          <a:xfrm>
            <a:off x="6389784" y="1156748"/>
            <a:ext cx="5746034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netopýr </a:t>
            </a:r>
            <a:r>
              <a:rPr lang="cs-CZ" sz="2000" b="1" dirty="0" err="1"/>
              <a:t>dlouhouchý</a:t>
            </a:r>
            <a:r>
              <a:rPr lang="cs-CZ" sz="2000" b="1" dirty="0"/>
              <a:t> (</a:t>
            </a:r>
            <a:r>
              <a:rPr lang="cs-CZ" sz="2000" b="1" dirty="0" err="1"/>
              <a:t>Plecotus</a:t>
            </a:r>
            <a:r>
              <a:rPr lang="cs-CZ" sz="2000" b="1" dirty="0"/>
              <a:t> </a:t>
            </a:r>
            <a:r>
              <a:rPr lang="cs-CZ" sz="2000" b="1" dirty="0" err="1"/>
              <a:t>austriacus</a:t>
            </a:r>
            <a:r>
              <a:rPr lang="cs-CZ" sz="2000" b="1" dirty="0"/>
              <a:t>)</a:t>
            </a:r>
          </a:p>
          <a:p>
            <a:pPr>
              <a:buFontTx/>
              <a:buChar char="-"/>
            </a:pPr>
            <a:r>
              <a:rPr lang="cs-CZ" dirty="0"/>
              <a:t>otevřená zemědělská krajina nižších poloh– u nás běžný</a:t>
            </a:r>
          </a:p>
          <a:p>
            <a:pPr>
              <a:buFontTx/>
              <a:buChar char="-"/>
            </a:pPr>
            <a:r>
              <a:rPr lang="cs-CZ" dirty="0"/>
              <a:t>- letní k. – cca 20 ex., na půdách domů apod.; zimuje ve štolách, jeskyních i štěrbinách stromů</a:t>
            </a:r>
          </a:p>
          <a:p>
            <a:pPr>
              <a:buFontTx/>
              <a:buChar char="-"/>
            </a:pPr>
            <a:r>
              <a:rPr lang="cs-CZ" dirty="0"/>
              <a:t>- ZOPK </a:t>
            </a:r>
            <a:r>
              <a:rPr lang="cs-CZ" b="1" dirty="0"/>
              <a:t>– SO, </a:t>
            </a:r>
            <a:r>
              <a:rPr lang="cs-CZ" dirty="0"/>
              <a:t>IUCN -</a:t>
            </a:r>
            <a:r>
              <a:rPr lang="cs-CZ" b="1" dirty="0"/>
              <a:t>VU, </a:t>
            </a:r>
            <a:r>
              <a:rPr lang="cs-CZ" dirty="0"/>
              <a:t>Evropsky významný d.</a:t>
            </a:r>
          </a:p>
          <a:p>
            <a:pPr>
              <a:buFontTx/>
              <a:buChar char="-"/>
            </a:pPr>
            <a:endParaRPr lang="cs-CZ" b="1" dirty="0"/>
          </a:p>
        </p:txBody>
      </p:sp>
      <p:pic>
        <p:nvPicPr>
          <p:cNvPr id="12294" name="Picture 6" descr="Plecotus austriacus - netopýr dlouhouchý">
            <a:extLst>
              <a:ext uri="{FF2B5EF4-FFF2-40B4-BE49-F238E27FC236}">
                <a16:creationId xmlns:a16="http://schemas.microsoft.com/office/drawing/2014/main" id="{786A15E4-CFB5-75E5-8DBB-C22B31ED8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35" y="3333277"/>
            <a:ext cx="4098734" cy="347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600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B448D2-6083-EA4D-E30F-227028786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429" y="1400955"/>
            <a:ext cx="8915400" cy="377762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netopýr černý (</a:t>
            </a:r>
            <a:r>
              <a:rPr lang="cs-CZ" sz="2000" b="1" dirty="0" err="1"/>
              <a:t>Barbastella</a:t>
            </a:r>
            <a:r>
              <a:rPr lang="cs-CZ" sz="2000" b="1" dirty="0"/>
              <a:t> </a:t>
            </a:r>
            <a:r>
              <a:rPr lang="cs-CZ" sz="2000" b="1" dirty="0" err="1"/>
              <a:t>barbastellus</a:t>
            </a:r>
            <a:r>
              <a:rPr lang="cs-CZ" sz="2000" b="1" dirty="0"/>
              <a:t>)</a:t>
            </a:r>
          </a:p>
          <a:p>
            <a:pPr>
              <a:buFontTx/>
              <a:buChar char="-"/>
            </a:pPr>
            <a:r>
              <a:rPr lang="cs-CZ" dirty="0"/>
              <a:t>chladnomilný</a:t>
            </a:r>
          </a:p>
          <a:p>
            <a:pPr>
              <a:buFontTx/>
              <a:buChar char="-"/>
            </a:pPr>
            <a:r>
              <a:rPr lang="cs-CZ" dirty="0"/>
              <a:t>štěrbinový druh - letní k. –stromové dutiny. zimuje v podzemních prostorách</a:t>
            </a:r>
          </a:p>
          <a:p>
            <a:pPr>
              <a:buFontTx/>
              <a:buChar char="-"/>
            </a:pPr>
            <a:r>
              <a:rPr lang="cs-CZ" dirty="0"/>
              <a:t>- ZOPK </a:t>
            </a:r>
            <a:r>
              <a:rPr lang="cs-CZ" b="1" dirty="0"/>
              <a:t>– KO, </a:t>
            </a:r>
            <a:r>
              <a:rPr lang="cs-CZ" dirty="0"/>
              <a:t>IUCN -</a:t>
            </a:r>
            <a:r>
              <a:rPr lang="cs-CZ" b="1" dirty="0"/>
              <a:t>VU, </a:t>
            </a:r>
            <a:r>
              <a:rPr lang="cs-CZ" dirty="0"/>
              <a:t>Evropsky významný d.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D3618D9-EA10-DCC3-D14D-7C1C867B559A}"/>
              </a:ext>
            </a:extLst>
          </p:cNvPr>
          <p:cNvSpPr txBox="1">
            <a:spLocks/>
          </p:cNvSpPr>
          <p:nvPr/>
        </p:nvSpPr>
        <p:spPr>
          <a:xfrm>
            <a:off x="472561" y="119843"/>
            <a:ext cx="8165991" cy="12811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řád: Letouni (</a:t>
            </a:r>
            <a:r>
              <a:rPr lang="cs-CZ" dirty="0" err="1"/>
              <a:t>Chiroptera</a:t>
            </a:r>
            <a:r>
              <a:rPr lang="cs-CZ" dirty="0"/>
              <a:t>) – </a:t>
            </a:r>
            <a:r>
              <a:rPr lang="cs-CZ" sz="2700" dirty="0"/>
              <a:t>podřád: </a:t>
            </a:r>
            <a:r>
              <a:rPr lang="cs-CZ" sz="2700" dirty="0" err="1"/>
              <a:t>Vespertilioniformes</a:t>
            </a:r>
            <a:br>
              <a:rPr lang="cs-CZ" sz="2800" dirty="0"/>
            </a:br>
            <a:r>
              <a:rPr lang="cs-CZ" sz="2800" dirty="0"/>
              <a:t>              </a:t>
            </a:r>
            <a:br>
              <a:rPr lang="cs-CZ" sz="2800" dirty="0"/>
            </a:br>
            <a:r>
              <a:rPr lang="cs-CZ" sz="2800" dirty="0"/>
              <a:t>                čeleď: </a:t>
            </a:r>
            <a:r>
              <a:rPr lang="cs-CZ" sz="2800" dirty="0" err="1"/>
              <a:t>netopýrovití</a:t>
            </a:r>
            <a:r>
              <a:rPr lang="cs-CZ" sz="2800" dirty="0"/>
              <a:t> (</a:t>
            </a:r>
            <a:r>
              <a:rPr lang="cs-CZ" sz="2800" dirty="0" err="1"/>
              <a:t>Vespertilionidae</a:t>
            </a:r>
            <a:r>
              <a:rPr lang="cs-CZ" sz="2800" dirty="0"/>
              <a:t>) - </a:t>
            </a:r>
            <a:r>
              <a:rPr lang="cs-CZ" sz="2800" dirty="0" err="1"/>
              <a:t>Plecotiny</a:t>
            </a:r>
            <a:endParaRPr lang="cs-CZ" sz="2800" dirty="0"/>
          </a:p>
          <a:p>
            <a:endParaRPr lang="cs-CZ" sz="2800" dirty="0"/>
          </a:p>
        </p:txBody>
      </p:sp>
      <p:pic>
        <p:nvPicPr>
          <p:cNvPr id="15362" name="Picture 2" descr="Barbastella barbastellus - netopýr černý">
            <a:extLst>
              <a:ext uri="{FF2B5EF4-FFF2-40B4-BE49-F238E27FC236}">
                <a16:creationId xmlns:a16="http://schemas.microsoft.com/office/drawing/2014/main" id="{9785C5D9-B7E1-B58A-3500-DE23A6E65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594" y="2632803"/>
            <a:ext cx="5152680" cy="422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074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6EE01942-3F54-8743-EC37-90FAE13570D8}"/>
              </a:ext>
            </a:extLst>
          </p:cNvPr>
          <p:cNvSpPr txBox="1">
            <a:spLocks/>
          </p:cNvSpPr>
          <p:nvPr/>
        </p:nvSpPr>
        <p:spPr>
          <a:xfrm>
            <a:off x="175107" y="275422"/>
            <a:ext cx="4936720" cy="16084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100" dirty="0"/>
              <a:t>řád: Letouni (</a:t>
            </a:r>
            <a:r>
              <a:rPr lang="cs-CZ" sz="3100" dirty="0" err="1"/>
              <a:t>Chiroptera</a:t>
            </a:r>
            <a:r>
              <a:rPr lang="cs-CZ" sz="3100" dirty="0"/>
              <a:t>)</a:t>
            </a:r>
          </a:p>
          <a:p>
            <a:r>
              <a:rPr lang="cs-CZ" sz="2500" dirty="0"/>
              <a:t>podřád: </a:t>
            </a:r>
            <a:r>
              <a:rPr lang="cs-CZ" sz="2500" dirty="0" err="1"/>
              <a:t>Vespertilioniformes</a:t>
            </a:r>
            <a:br>
              <a:rPr lang="cs-CZ" sz="2700" dirty="0"/>
            </a:br>
            <a:r>
              <a:rPr lang="cs-CZ" sz="2100" dirty="0"/>
              <a:t>čeleď: </a:t>
            </a:r>
            <a:r>
              <a:rPr lang="cs-CZ" sz="2100" dirty="0" err="1"/>
              <a:t>netopýrovití</a:t>
            </a:r>
            <a:r>
              <a:rPr lang="cs-CZ" sz="2100" dirty="0"/>
              <a:t> (</a:t>
            </a:r>
            <a:r>
              <a:rPr lang="cs-CZ" sz="2100" dirty="0" err="1"/>
              <a:t>Vespertilionidae</a:t>
            </a:r>
            <a:r>
              <a:rPr lang="cs-CZ" sz="2100" dirty="0"/>
              <a:t>)</a:t>
            </a:r>
          </a:p>
          <a:p>
            <a:endParaRPr lang="cs-CZ" sz="2800" dirty="0"/>
          </a:p>
        </p:txBody>
      </p:sp>
      <p:pic>
        <p:nvPicPr>
          <p:cNvPr id="42" name="Obrázek 41">
            <a:extLst>
              <a:ext uri="{FF2B5EF4-FFF2-40B4-BE49-F238E27FC236}">
                <a16:creationId xmlns:a16="http://schemas.microsoft.com/office/drawing/2014/main" id="{3C88A373-E8BA-E8B3-F2F4-251B52E89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235" y="406200"/>
            <a:ext cx="9016765" cy="6596444"/>
          </a:xfrm>
          <a:prstGeom prst="rect">
            <a:avLst/>
          </a:prstGeom>
        </p:spPr>
      </p:pic>
      <p:sp>
        <p:nvSpPr>
          <p:cNvPr id="43" name="TextovéPole 42">
            <a:extLst>
              <a:ext uri="{FF2B5EF4-FFF2-40B4-BE49-F238E27FC236}">
                <a16:creationId xmlns:a16="http://schemas.microsoft.com/office/drawing/2014/main" id="{3E7DBF49-5962-160F-411B-0E428B9459A4}"/>
              </a:ext>
            </a:extLst>
          </p:cNvPr>
          <p:cNvSpPr txBox="1"/>
          <p:nvPr/>
        </p:nvSpPr>
        <p:spPr>
          <a:xfrm>
            <a:off x="175107" y="3995678"/>
            <a:ext cx="2799447" cy="2862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i="1" dirty="0"/>
              <a:t>ostruha = kůstka na patě netopýrů, která napíná blánu mezi nohama a ocasem</a:t>
            </a:r>
          </a:p>
          <a:p>
            <a:endParaRPr lang="cs-CZ" i="1" dirty="0"/>
          </a:p>
          <a:p>
            <a:r>
              <a:rPr lang="cs-CZ" i="1" dirty="0" err="1"/>
              <a:t>epiblema</a:t>
            </a:r>
            <a:r>
              <a:rPr lang="cs-CZ" i="1" dirty="0"/>
              <a:t> = kostěné rozšíření ostruhy zpevňující okraj ocasní létací blány některých netopýrů</a:t>
            </a:r>
          </a:p>
        </p:txBody>
      </p:sp>
    </p:spTree>
    <p:extLst>
      <p:ext uri="{BB962C8B-B14F-4D97-AF65-F5344CB8AC3E}">
        <p14:creationId xmlns:p14="http://schemas.microsoft.com/office/powerpoint/2010/main" val="809789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6">
            <a:extLst>
              <a:ext uri="{FF2B5EF4-FFF2-40B4-BE49-F238E27FC236}">
                <a16:creationId xmlns:a16="http://schemas.microsoft.com/office/drawing/2014/main" id="{DB533F3A-E101-EDC6-B9F5-B033C3A5F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768" y="4594604"/>
            <a:ext cx="2687991" cy="223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84245363-D5AC-93A9-1DBC-51C3C2D1A768}"/>
              </a:ext>
            </a:extLst>
          </p:cNvPr>
          <p:cNvSpPr txBox="1">
            <a:spLocks/>
          </p:cNvSpPr>
          <p:nvPr/>
        </p:nvSpPr>
        <p:spPr>
          <a:xfrm>
            <a:off x="472561" y="119843"/>
            <a:ext cx="8165991" cy="12811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řád: Letouni (</a:t>
            </a:r>
            <a:r>
              <a:rPr lang="cs-CZ" dirty="0" err="1"/>
              <a:t>Chiroptera</a:t>
            </a:r>
            <a:r>
              <a:rPr lang="cs-CZ" dirty="0"/>
              <a:t>) – </a:t>
            </a:r>
            <a:r>
              <a:rPr lang="cs-CZ" sz="2700" dirty="0"/>
              <a:t>podřád: </a:t>
            </a:r>
            <a:r>
              <a:rPr lang="cs-CZ" sz="2700" dirty="0" err="1"/>
              <a:t>Vespertilioniformes</a:t>
            </a:r>
            <a:br>
              <a:rPr lang="cs-CZ" sz="2800" dirty="0"/>
            </a:br>
            <a:r>
              <a:rPr lang="cs-CZ" sz="2800" dirty="0"/>
              <a:t>              </a:t>
            </a:r>
            <a:br>
              <a:rPr lang="cs-CZ" sz="2800" dirty="0"/>
            </a:br>
            <a:r>
              <a:rPr lang="cs-CZ" sz="2800" dirty="0"/>
              <a:t>                čeleď: </a:t>
            </a:r>
            <a:r>
              <a:rPr lang="cs-CZ" sz="2800" dirty="0" err="1"/>
              <a:t>netopýrovití</a:t>
            </a:r>
            <a:r>
              <a:rPr lang="cs-CZ" sz="2800" dirty="0"/>
              <a:t> (</a:t>
            </a:r>
            <a:r>
              <a:rPr lang="cs-CZ" sz="2800" dirty="0" err="1"/>
              <a:t>Vespertilionidae</a:t>
            </a:r>
            <a:r>
              <a:rPr lang="cs-CZ" sz="2800" dirty="0"/>
              <a:t>) - </a:t>
            </a:r>
            <a:r>
              <a:rPr lang="cs-CZ" sz="2800" dirty="0" err="1"/>
              <a:t>Vespertilionini</a:t>
            </a:r>
            <a:endParaRPr lang="cs-CZ" sz="2800" dirty="0"/>
          </a:p>
          <a:p>
            <a:endParaRPr lang="cs-CZ" sz="280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0BB34CC-9CE0-C6C4-2637-E01B900583C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332175" y="1160416"/>
            <a:ext cx="5158897" cy="39855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rod </a:t>
            </a:r>
            <a:r>
              <a:rPr lang="cs-CZ" sz="2400" b="1" dirty="0" err="1"/>
              <a:t>Myotis</a:t>
            </a:r>
            <a:endParaRPr lang="cs-CZ" sz="2400" b="1" dirty="0"/>
          </a:p>
          <a:p>
            <a:pPr marL="0" indent="0"/>
            <a:r>
              <a:rPr lang="cs-CZ" sz="2000" dirty="0"/>
              <a:t>Netopýr pobřežní (</a:t>
            </a:r>
            <a:r>
              <a:rPr lang="cs-CZ" sz="2000" dirty="0" err="1"/>
              <a:t>Myotis</a:t>
            </a:r>
            <a:r>
              <a:rPr lang="cs-CZ" sz="2000" dirty="0"/>
              <a:t> </a:t>
            </a:r>
            <a:r>
              <a:rPr lang="cs-CZ" sz="2000" dirty="0" err="1"/>
              <a:t>dasycneme</a:t>
            </a:r>
            <a:r>
              <a:rPr lang="cs-CZ" sz="2000" dirty="0"/>
              <a:t>)</a:t>
            </a:r>
            <a:endParaRPr lang="cs-CZ" sz="2100" dirty="0"/>
          </a:p>
          <a:p>
            <a:r>
              <a:rPr lang="cs-CZ" sz="2100" u="sng" dirty="0"/>
              <a:t>Netopýr velký </a:t>
            </a:r>
            <a:r>
              <a:rPr lang="cs-CZ" sz="2100" dirty="0"/>
              <a:t>(</a:t>
            </a:r>
            <a:r>
              <a:rPr lang="cs-CZ" sz="2100" dirty="0" err="1"/>
              <a:t>Myotis</a:t>
            </a:r>
            <a:r>
              <a:rPr lang="cs-CZ" sz="2100" dirty="0"/>
              <a:t> </a:t>
            </a:r>
            <a:r>
              <a:rPr lang="cs-CZ" sz="2100" dirty="0" err="1"/>
              <a:t>myotis</a:t>
            </a:r>
            <a:r>
              <a:rPr lang="cs-CZ" sz="2100" dirty="0"/>
              <a:t>)</a:t>
            </a:r>
          </a:p>
          <a:p>
            <a:r>
              <a:rPr lang="cs-CZ" sz="2100" dirty="0"/>
              <a:t>Netopýr východní (</a:t>
            </a:r>
            <a:r>
              <a:rPr lang="cs-CZ" sz="2100" dirty="0" err="1"/>
              <a:t>Myotis</a:t>
            </a:r>
            <a:r>
              <a:rPr lang="cs-CZ" sz="2100" dirty="0"/>
              <a:t> </a:t>
            </a:r>
            <a:r>
              <a:rPr lang="cs-CZ" sz="2100" dirty="0" err="1"/>
              <a:t>blythii</a:t>
            </a:r>
            <a:r>
              <a:rPr lang="cs-CZ" sz="2100" dirty="0"/>
              <a:t>)</a:t>
            </a:r>
          </a:p>
          <a:p>
            <a:r>
              <a:rPr lang="cs-CZ" sz="2100" dirty="0"/>
              <a:t>Netopýr velkouchý (</a:t>
            </a:r>
            <a:r>
              <a:rPr lang="cs-CZ" sz="2100" dirty="0" err="1"/>
              <a:t>Myotis</a:t>
            </a:r>
            <a:r>
              <a:rPr lang="cs-CZ" sz="2100" dirty="0"/>
              <a:t> </a:t>
            </a:r>
            <a:r>
              <a:rPr lang="cs-CZ" sz="2100" dirty="0" err="1"/>
              <a:t>bechsteinii</a:t>
            </a:r>
            <a:r>
              <a:rPr lang="cs-CZ" sz="2100" dirty="0"/>
              <a:t>)</a:t>
            </a:r>
          </a:p>
          <a:p>
            <a:r>
              <a:rPr lang="cs-CZ" sz="2100" dirty="0"/>
              <a:t>Netopýr řasnatý (</a:t>
            </a:r>
            <a:r>
              <a:rPr lang="cs-CZ" sz="2100" dirty="0" err="1"/>
              <a:t>Myotis</a:t>
            </a:r>
            <a:r>
              <a:rPr lang="cs-CZ" sz="2100" dirty="0"/>
              <a:t> </a:t>
            </a:r>
            <a:r>
              <a:rPr lang="cs-CZ" sz="2100" dirty="0" err="1"/>
              <a:t>nattererii</a:t>
            </a:r>
            <a:r>
              <a:rPr lang="cs-CZ" sz="2100" dirty="0"/>
              <a:t>)</a:t>
            </a:r>
          </a:p>
          <a:p>
            <a:r>
              <a:rPr lang="cs-CZ" sz="2100" dirty="0"/>
              <a:t>Netopýr brvitý (</a:t>
            </a:r>
            <a:r>
              <a:rPr lang="cs-CZ" sz="2100" dirty="0" err="1"/>
              <a:t>Myotis</a:t>
            </a:r>
            <a:r>
              <a:rPr lang="cs-CZ" sz="2100" dirty="0"/>
              <a:t> </a:t>
            </a:r>
            <a:r>
              <a:rPr lang="cs-CZ" sz="2100" dirty="0" err="1"/>
              <a:t>emarginatus</a:t>
            </a:r>
            <a:r>
              <a:rPr lang="cs-CZ" sz="2100" dirty="0"/>
              <a:t>)</a:t>
            </a:r>
          </a:p>
          <a:p>
            <a:r>
              <a:rPr lang="cs-CZ" sz="2100" dirty="0"/>
              <a:t>Netopýr vousatý (</a:t>
            </a:r>
            <a:r>
              <a:rPr lang="cs-CZ" sz="2100" dirty="0" err="1"/>
              <a:t>Myotis</a:t>
            </a:r>
            <a:r>
              <a:rPr lang="cs-CZ" sz="2100" dirty="0"/>
              <a:t> </a:t>
            </a:r>
            <a:r>
              <a:rPr lang="cs-CZ" sz="2100" dirty="0" err="1"/>
              <a:t>mystacinus</a:t>
            </a:r>
            <a:r>
              <a:rPr lang="cs-CZ" sz="2100" dirty="0"/>
              <a:t>)</a:t>
            </a:r>
          </a:p>
          <a:p>
            <a:r>
              <a:rPr lang="cs-CZ" sz="2100" dirty="0"/>
              <a:t>Netopýr Brandtův (</a:t>
            </a:r>
            <a:r>
              <a:rPr lang="cs-CZ" sz="2100" dirty="0" err="1"/>
              <a:t>Myotis</a:t>
            </a:r>
            <a:r>
              <a:rPr lang="cs-CZ" sz="2100" dirty="0"/>
              <a:t> </a:t>
            </a:r>
            <a:r>
              <a:rPr lang="cs-CZ" sz="2100" dirty="0" err="1"/>
              <a:t>brandtii</a:t>
            </a:r>
            <a:r>
              <a:rPr lang="cs-CZ" sz="2100" dirty="0"/>
              <a:t>)</a:t>
            </a:r>
          </a:p>
          <a:p>
            <a:r>
              <a:rPr lang="cs-CZ" sz="2100" u="sng" dirty="0"/>
              <a:t>Netopýr vodní </a:t>
            </a:r>
            <a:r>
              <a:rPr lang="cs-CZ" sz="2100" dirty="0"/>
              <a:t>(</a:t>
            </a:r>
            <a:r>
              <a:rPr lang="cs-CZ" sz="2100" dirty="0" err="1"/>
              <a:t>Myotis</a:t>
            </a:r>
            <a:r>
              <a:rPr lang="cs-CZ" sz="2100" dirty="0"/>
              <a:t> </a:t>
            </a:r>
            <a:r>
              <a:rPr lang="cs-CZ" sz="2100" dirty="0" err="1"/>
              <a:t>daubentonii</a:t>
            </a:r>
            <a:r>
              <a:rPr lang="cs-CZ" sz="2100" dirty="0"/>
              <a:t>)</a:t>
            </a:r>
          </a:p>
          <a:p>
            <a:r>
              <a:rPr lang="cs-CZ" sz="2100" dirty="0"/>
              <a:t>Netopýr </a:t>
            </a:r>
            <a:r>
              <a:rPr lang="cs-CZ" sz="2100" dirty="0" err="1"/>
              <a:t>alcathoe</a:t>
            </a:r>
            <a:r>
              <a:rPr lang="cs-CZ" sz="2100" dirty="0"/>
              <a:t> (</a:t>
            </a:r>
            <a:r>
              <a:rPr lang="cs-CZ" sz="2100" dirty="0" err="1"/>
              <a:t>Myotis</a:t>
            </a:r>
            <a:r>
              <a:rPr lang="cs-CZ" sz="2100" dirty="0"/>
              <a:t> </a:t>
            </a:r>
            <a:r>
              <a:rPr lang="cs-CZ" sz="2100" dirty="0" err="1"/>
              <a:t>alcathoe</a:t>
            </a:r>
            <a:r>
              <a:rPr lang="cs-CZ" sz="2100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B7289F-7B9E-BD68-13EA-31F2B076D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11" y="1607677"/>
            <a:ext cx="1942162" cy="292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49DFE14-CF24-1B9C-3E3A-ADEB96D73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0" y="2167240"/>
            <a:ext cx="3132952" cy="236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AD80BD69-C14F-4B0B-074C-371BDD823159}"/>
              </a:ext>
            </a:extLst>
          </p:cNvPr>
          <p:cNvCxnSpPr/>
          <p:nvPr/>
        </p:nvCxnSpPr>
        <p:spPr>
          <a:xfrm flipH="1" flipV="1">
            <a:off x="1937658" y="1951103"/>
            <a:ext cx="4043191" cy="3855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ABC084C6-B868-A7D1-1C91-5E31B2D3500F}"/>
              </a:ext>
            </a:extLst>
          </p:cNvPr>
          <p:cNvCxnSpPr>
            <a:cxnSpLocks/>
          </p:cNvCxnSpPr>
          <p:nvPr/>
        </p:nvCxnSpPr>
        <p:spPr>
          <a:xfrm flipH="1">
            <a:off x="4555556" y="2577949"/>
            <a:ext cx="88518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>
            <a:extLst>
              <a:ext uri="{FF2B5EF4-FFF2-40B4-BE49-F238E27FC236}">
                <a16:creationId xmlns:a16="http://schemas.microsoft.com/office/drawing/2014/main" id="{5079B812-D8A0-3F0E-BEB4-623AB27E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9" y="4594604"/>
            <a:ext cx="2988764" cy="228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E3201E23-C971-537C-444C-9B57E25ACE62}"/>
              </a:ext>
            </a:extLst>
          </p:cNvPr>
          <p:cNvCxnSpPr>
            <a:cxnSpLocks/>
          </p:cNvCxnSpPr>
          <p:nvPr/>
        </p:nvCxnSpPr>
        <p:spPr>
          <a:xfrm flipH="1">
            <a:off x="1406055" y="2954229"/>
            <a:ext cx="3984456" cy="20805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5">
            <a:extLst>
              <a:ext uri="{FF2B5EF4-FFF2-40B4-BE49-F238E27FC236}">
                <a16:creationId xmlns:a16="http://schemas.microsoft.com/office/drawing/2014/main" id="{C53FBED8-5126-291A-124A-326D0FF43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238" y="4594604"/>
            <a:ext cx="3132952" cy="228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42BBF907-24F4-0B1B-EAF1-2D400EC5622B}"/>
              </a:ext>
            </a:extLst>
          </p:cNvPr>
          <p:cNvCxnSpPr>
            <a:cxnSpLocks/>
          </p:cNvCxnSpPr>
          <p:nvPr/>
        </p:nvCxnSpPr>
        <p:spPr>
          <a:xfrm flipH="1">
            <a:off x="4846798" y="3189901"/>
            <a:ext cx="650178" cy="15486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7">
            <a:extLst>
              <a:ext uri="{FF2B5EF4-FFF2-40B4-BE49-F238E27FC236}">
                <a16:creationId xmlns:a16="http://schemas.microsoft.com/office/drawing/2014/main" id="{AE30C8EC-F7CF-AE03-7BCE-BFD63727C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295" y="4753412"/>
            <a:ext cx="2988764" cy="210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E3981B4F-7638-656F-417B-1D49D2AB730D}"/>
              </a:ext>
            </a:extLst>
          </p:cNvPr>
          <p:cNvCxnSpPr>
            <a:cxnSpLocks/>
          </p:cNvCxnSpPr>
          <p:nvPr/>
        </p:nvCxnSpPr>
        <p:spPr>
          <a:xfrm flipH="1">
            <a:off x="7152586" y="3565076"/>
            <a:ext cx="239471" cy="16456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9A8565FE-42E0-EAE8-6D0B-5078D5056FB3}"/>
              </a:ext>
            </a:extLst>
          </p:cNvPr>
          <p:cNvCxnSpPr>
            <a:cxnSpLocks/>
          </p:cNvCxnSpPr>
          <p:nvPr/>
        </p:nvCxnSpPr>
        <p:spPr>
          <a:xfrm>
            <a:off x="9577108" y="3964220"/>
            <a:ext cx="936057" cy="9933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Myotis dasycneme - netopýr pobřežní">
            <a:extLst>
              <a:ext uri="{FF2B5EF4-FFF2-40B4-BE49-F238E27FC236}">
                <a16:creationId xmlns:a16="http://schemas.microsoft.com/office/drawing/2014/main" id="{C3960C01-946F-05BE-41ED-97A3A1D31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706" y="0"/>
            <a:ext cx="2194294" cy="162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07AE8C97-2C34-268B-61DF-30ACA9FA0A73}"/>
              </a:ext>
            </a:extLst>
          </p:cNvPr>
          <p:cNvCxnSpPr>
            <a:cxnSpLocks/>
          </p:cNvCxnSpPr>
          <p:nvPr/>
        </p:nvCxnSpPr>
        <p:spPr>
          <a:xfrm flipV="1">
            <a:off x="9074759" y="991518"/>
            <a:ext cx="1005675" cy="6161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321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24A15D6-286C-E84F-95DD-E84DE7EBF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389" y="2254855"/>
            <a:ext cx="6963911" cy="3446374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B396E908-E547-2839-592B-5334B496D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1389" y="130405"/>
            <a:ext cx="6083526" cy="1281112"/>
          </a:xfrm>
        </p:spPr>
        <p:txBody>
          <a:bodyPr>
            <a:normAutofit fontScale="90000"/>
          </a:bodyPr>
          <a:lstStyle/>
          <a:p>
            <a:r>
              <a:rPr lang="cs-CZ" dirty="0"/>
              <a:t>Naši savci II – </a:t>
            </a:r>
            <a:r>
              <a:rPr lang="cs-CZ" dirty="0" err="1"/>
              <a:t>Laurasiantheria</a:t>
            </a:r>
            <a:r>
              <a:rPr lang="cs-CZ" dirty="0"/>
              <a:t> - zařazení do systému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C766CD5E-7EB9-9DC5-2C9D-44456DB9C38F}"/>
              </a:ext>
            </a:extLst>
          </p:cNvPr>
          <p:cNvSpPr/>
          <p:nvPr/>
        </p:nvSpPr>
        <p:spPr>
          <a:xfrm>
            <a:off x="1806766" y="1988020"/>
            <a:ext cx="7543801" cy="31895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417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B53F1E-1864-6FF8-D30B-A58F74FA6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686" y="1400955"/>
            <a:ext cx="5948861" cy="256511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netopýr velký (</a:t>
            </a:r>
            <a:r>
              <a:rPr lang="cs-CZ" sz="2000" b="1" dirty="0" err="1"/>
              <a:t>Myotis</a:t>
            </a:r>
            <a:r>
              <a:rPr lang="cs-CZ" sz="2000" b="1" dirty="0"/>
              <a:t> </a:t>
            </a:r>
            <a:r>
              <a:rPr lang="cs-CZ" sz="2000" b="1" dirty="0" err="1"/>
              <a:t>myotis</a:t>
            </a:r>
            <a:r>
              <a:rPr lang="cs-CZ" sz="2000" b="1" dirty="0"/>
              <a:t>)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cs-CZ" dirty="0"/>
              <a:t>letní k. – stovky až tisíce ex., v J Evropě jeskynní, u nás na půdách domů; 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cs-CZ" dirty="0"/>
              <a:t>zimuje v podzemí – i v klastrech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cs-CZ" dirty="0"/>
              <a:t>ZOPK </a:t>
            </a:r>
            <a:r>
              <a:rPr lang="cs-CZ" b="1" dirty="0"/>
              <a:t>– KO,</a:t>
            </a:r>
            <a:r>
              <a:rPr lang="cs-CZ" dirty="0"/>
              <a:t> IUCN – </a:t>
            </a:r>
            <a:r>
              <a:rPr lang="cs-CZ" b="1" dirty="0"/>
              <a:t>NT</a:t>
            </a:r>
            <a:r>
              <a:rPr lang="cs-CZ" dirty="0"/>
              <a:t>,</a:t>
            </a:r>
            <a:r>
              <a:rPr lang="cs-CZ" b="1" dirty="0"/>
              <a:t> </a:t>
            </a:r>
            <a:r>
              <a:rPr lang="cs-CZ" dirty="0"/>
              <a:t>Evropsky významný druh – </a:t>
            </a:r>
            <a:r>
              <a:rPr lang="cs-CZ" b="1" dirty="0"/>
              <a:t>EVL Bílá Desná v JH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b="1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15C3DED-45DC-E595-D342-BFF58AF58157}"/>
              </a:ext>
            </a:extLst>
          </p:cNvPr>
          <p:cNvSpPr txBox="1">
            <a:spLocks/>
          </p:cNvSpPr>
          <p:nvPr/>
        </p:nvSpPr>
        <p:spPr>
          <a:xfrm>
            <a:off x="472561" y="119843"/>
            <a:ext cx="8165991" cy="12811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řád: Letouni (</a:t>
            </a:r>
            <a:r>
              <a:rPr lang="cs-CZ" dirty="0" err="1"/>
              <a:t>Chiroptera</a:t>
            </a:r>
            <a:r>
              <a:rPr lang="cs-CZ" dirty="0"/>
              <a:t>) – </a:t>
            </a:r>
            <a:r>
              <a:rPr lang="cs-CZ" sz="2700" dirty="0"/>
              <a:t>podřád: </a:t>
            </a:r>
            <a:r>
              <a:rPr lang="cs-CZ" sz="2700" dirty="0" err="1"/>
              <a:t>Vespertilioniformes</a:t>
            </a:r>
            <a:br>
              <a:rPr lang="cs-CZ" sz="2800" dirty="0"/>
            </a:br>
            <a:r>
              <a:rPr lang="cs-CZ" sz="2800" dirty="0"/>
              <a:t>              </a:t>
            </a:r>
            <a:br>
              <a:rPr lang="cs-CZ" sz="2800" dirty="0"/>
            </a:br>
            <a:r>
              <a:rPr lang="cs-CZ" sz="2800" dirty="0"/>
              <a:t>                čeleď: </a:t>
            </a:r>
            <a:r>
              <a:rPr lang="cs-CZ" sz="2800" dirty="0" err="1"/>
              <a:t>netopýrovití</a:t>
            </a:r>
            <a:r>
              <a:rPr lang="cs-CZ" sz="2800" dirty="0"/>
              <a:t> (</a:t>
            </a:r>
            <a:r>
              <a:rPr lang="cs-CZ" sz="2800" dirty="0" err="1"/>
              <a:t>Vespertilionidae</a:t>
            </a:r>
            <a:r>
              <a:rPr lang="cs-CZ" sz="2800" dirty="0"/>
              <a:t>) - </a:t>
            </a:r>
            <a:r>
              <a:rPr lang="cs-CZ" sz="2800" dirty="0" err="1"/>
              <a:t>Vespertilionini</a:t>
            </a:r>
            <a:endParaRPr lang="cs-CZ" sz="2800" dirty="0"/>
          </a:p>
          <a:p>
            <a:endParaRPr lang="cs-CZ" sz="2800" dirty="0"/>
          </a:p>
        </p:txBody>
      </p:sp>
      <p:pic>
        <p:nvPicPr>
          <p:cNvPr id="16386" name="Picture 2" descr="Myotis myotis - netopýr velký">
            <a:extLst>
              <a:ext uri="{FF2B5EF4-FFF2-40B4-BE49-F238E27FC236}">
                <a16:creationId xmlns:a16="http://schemas.microsoft.com/office/drawing/2014/main" id="{0E4F7A39-AA2D-740E-00A3-0B1475BF6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94" y="3506118"/>
            <a:ext cx="2977589" cy="335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Myotis myotis - netopýr velký">
            <a:extLst>
              <a:ext uri="{FF2B5EF4-FFF2-40B4-BE49-F238E27FC236}">
                <a16:creationId xmlns:a16="http://schemas.microsoft.com/office/drawing/2014/main" id="{C6C54588-2A64-2A75-FBD4-E6F036F91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983" y="3506118"/>
            <a:ext cx="4469175" cy="335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2667EA6F-DF28-A1AF-9D87-8C527C754247}"/>
              </a:ext>
            </a:extLst>
          </p:cNvPr>
          <p:cNvSpPr txBox="1">
            <a:spLocks/>
          </p:cNvSpPr>
          <p:nvPr/>
        </p:nvSpPr>
        <p:spPr>
          <a:xfrm>
            <a:off x="6096000" y="1400954"/>
            <a:ext cx="5948861" cy="256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netopýr vodní (</a:t>
            </a:r>
            <a:r>
              <a:rPr lang="cs-CZ" sz="2000" b="1" dirty="0" err="1"/>
              <a:t>Myotis</a:t>
            </a:r>
            <a:r>
              <a:rPr lang="cs-CZ" sz="2000" b="1" dirty="0"/>
              <a:t> </a:t>
            </a:r>
            <a:r>
              <a:rPr lang="cs-CZ" sz="2000" b="1" dirty="0" err="1"/>
              <a:t>daubentonii</a:t>
            </a:r>
            <a:r>
              <a:rPr lang="cs-CZ" sz="2000" b="1" dirty="0"/>
              <a:t>)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cs-CZ" dirty="0"/>
              <a:t>volná pata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cs-CZ" dirty="0"/>
              <a:t>u nás běžný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cs-CZ" dirty="0"/>
              <a:t>zimuje v podzemí, štěrbiny i volně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cs-CZ" dirty="0"/>
              <a:t>ZOPK </a:t>
            </a:r>
            <a:r>
              <a:rPr lang="cs-CZ" b="1" dirty="0"/>
              <a:t>– SO,</a:t>
            </a:r>
            <a:r>
              <a:rPr lang="cs-CZ" dirty="0"/>
              <a:t> IUCN – </a:t>
            </a:r>
            <a:r>
              <a:rPr lang="cs-CZ" b="1" dirty="0"/>
              <a:t>NT</a:t>
            </a:r>
            <a:r>
              <a:rPr lang="cs-CZ" dirty="0"/>
              <a:t>,</a:t>
            </a:r>
            <a:r>
              <a:rPr lang="cs-CZ" b="1" dirty="0"/>
              <a:t> </a:t>
            </a:r>
            <a:r>
              <a:rPr lang="cs-CZ" dirty="0"/>
              <a:t>Evropsky významný druh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b="1" dirty="0"/>
          </a:p>
        </p:txBody>
      </p:sp>
      <p:pic>
        <p:nvPicPr>
          <p:cNvPr id="16390" name="Picture 6" descr="Myotis daubentonii - netopýr vodní">
            <a:extLst>
              <a:ext uri="{FF2B5EF4-FFF2-40B4-BE49-F238E27FC236}">
                <a16:creationId xmlns:a16="http://schemas.microsoft.com/office/drawing/2014/main" id="{5AF4A5BC-7574-20C9-53CC-174822EFD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824" y="3506119"/>
            <a:ext cx="4469176" cy="335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128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831FE4-AFEC-E6FD-23C6-7494639F2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7658" y="1540188"/>
            <a:ext cx="5095324" cy="4783491"/>
          </a:xfrm>
        </p:spPr>
        <p:txBody>
          <a:bodyPr/>
          <a:lstStyle/>
          <a:p>
            <a:r>
              <a:rPr lang="cs-CZ" sz="2000" b="1" dirty="0"/>
              <a:t>netopýr večerní (</a:t>
            </a:r>
            <a:r>
              <a:rPr lang="cs-CZ" sz="2000" b="1" dirty="0" err="1"/>
              <a:t>Eptesicus</a:t>
            </a:r>
            <a:r>
              <a:rPr lang="cs-CZ" sz="2000" b="1" dirty="0"/>
              <a:t> </a:t>
            </a:r>
            <a:r>
              <a:rPr lang="cs-CZ" sz="2000" b="1" dirty="0" err="1"/>
              <a:t>serotinus</a:t>
            </a:r>
            <a:r>
              <a:rPr lang="cs-CZ" sz="2000" b="1" dirty="0"/>
              <a:t>)</a:t>
            </a:r>
          </a:p>
          <a:p>
            <a:r>
              <a:rPr lang="cs-CZ" sz="2000" b="1" dirty="0"/>
              <a:t>netopýr severní (</a:t>
            </a:r>
            <a:r>
              <a:rPr lang="cs-CZ" sz="2000" b="1" dirty="0" err="1"/>
              <a:t>Eptesicus</a:t>
            </a:r>
            <a:r>
              <a:rPr lang="cs-CZ" sz="2000" b="1" dirty="0"/>
              <a:t> </a:t>
            </a:r>
            <a:r>
              <a:rPr lang="cs-CZ" sz="2000" b="1" dirty="0" err="1"/>
              <a:t>nilssonii</a:t>
            </a:r>
            <a:r>
              <a:rPr lang="cs-CZ" sz="2000" b="1" dirty="0"/>
              <a:t>)</a:t>
            </a:r>
          </a:p>
          <a:p>
            <a:r>
              <a:rPr lang="cs-CZ" sz="2000" b="1" dirty="0"/>
              <a:t>netopýr pestrý (</a:t>
            </a:r>
            <a:r>
              <a:rPr lang="cs-CZ" sz="2000" b="1" dirty="0" err="1"/>
              <a:t>Vespertilio</a:t>
            </a:r>
            <a:r>
              <a:rPr lang="cs-CZ" sz="2000" b="1" dirty="0"/>
              <a:t> </a:t>
            </a:r>
            <a:r>
              <a:rPr lang="cs-CZ" sz="2000" b="1" dirty="0" err="1"/>
              <a:t>murinus</a:t>
            </a:r>
            <a:r>
              <a:rPr lang="cs-CZ" sz="2000" b="1" dirty="0"/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/>
              <a:t>- letní kolonie samic (5-20 ks) i samců ((20 – 100 ex.) - štěrbinovité úkryty v lidských stavbách, stromové dutiny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/>
              <a:t>- zimování v puklinách i v panelákách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9458" name="Picture 2" descr="Eptesicus nilssonii - netopýr severní">
            <a:extLst>
              <a:ext uri="{FF2B5EF4-FFF2-40B4-BE49-F238E27FC236}">
                <a16:creationId xmlns:a16="http://schemas.microsoft.com/office/drawing/2014/main" id="{386C19B0-1AB5-9C5A-8092-9C8B9E8B0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4906"/>
            <a:ext cx="3491449" cy="282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Eptesicus serotinus - netopýr večerní">
            <a:extLst>
              <a:ext uri="{FF2B5EF4-FFF2-40B4-BE49-F238E27FC236}">
                <a16:creationId xmlns:a16="http://schemas.microsoft.com/office/drawing/2014/main" id="{EB865B2F-089D-1B58-7AD8-8E902FE5B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786" y="1198774"/>
            <a:ext cx="3706214" cy="274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220879BE-99EC-CAC4-CEA4-7FADFFDB6EC5}"/>
              </a:ext>
            </a:extLst>
          </p:cNvPr>
          <p:cNvSpPr txBox="1">
            <a:spLocks/>
          </p:cNvSpPr>
          <p:nvPr/>
        </p:nvSpPr>
        <p:spPr>
          <a:xfrm>
            <a:off x="461544" y="131929"/>
            <a:ext cx="8165991" cy="12811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řád: Letouni (</a:t>
            </a:r>
            <a:r>
              <a:rPr lang="cs-CZ" dirty="0" err="1"/>
              <a:t>Chiroptera</a:t>
            </a:r>
            <a:r>
              <a:rPr lang="cs-CZ" dirty="0"/>
              <a:t>) – </a:t>
            </a:r>
            <a:r>
              <a:rPr lang="cs-CZ" sz="2700" dirty="0"/>
              <a:t>podřád: </a:t>
            </a:r>
            <a:r>
              <a:rPr lang="cs-CZ" sz="2700" dirty="0" err="1"/>
              <a:t>Vespertilioniformes</a:t>
            </a:r>
            <a:br>
              <a:rPr lang="cs-CZ" sz="2800" dirty="0"/>
            </a:br>
            <a:r>
              <a:rPr lang="cs-CZ" sz="2800" dirty="0"/>
              <a:t>              </a:t>
            </a:r>
            <a:br>
              <a:rPr lang="cs-CZ" sz="2800" dirty="0"/>
            </a:br>
            <a:r>
              <a:rPr lang="cs-CZ" sz="2800" dirty="0"/>
              <a:t>                čeleď: </a:t>
            </a:r>
            <a:r>
              <a:rPr lang="cs-CZ" sz="2800" dirty="0" err="1"/>
              <a:t>netopýrovití</a:t>
            </a:r>
            <a:r>
              <a:rPr lang="cs-CZ" sz="2800" dirty="0"/>
              <a:t> (</a:t>
            </a:r>
            <a:r>
              <a:rPr lang="cs-CZ" sz="2800" dirty="0" err="1"/>
              <a:t>Vespertilionidae</a:t>
            </a:r>
            <a:r>
              <a:rPr lang="cs-CZ" sz="2800" dirty="0"/>
              <a:t>) - </a:t>
            </a:r>
            <a:r>
              <a:rPr lang="cs-CZ" sz="2800" dirty="0" err="1"/>
              <a:t>Vespertilionini</a:t>
            </a:r>
            <a:endParaRPr lang="cs-CZ" sz="2800" dirty="0"/>
          </a:p>
          <a:p>
            <a:endParaRPr lang="cs-CZ" sz="2800" dirty="0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5B3E1A44-8575-C1A8-C516-98ADB49B0CE6}"/>
              </a:ext>
            </a:extLst>
          </p:cNvPr>
          <p:cNvCxnSpPr>
            <a:cxnSpLocks/>
          </p:cNvCxnSpPr>
          <p:nvPr/>
        </p:nvCxnSpPr>
        <p:spPr>
          <a:xfrm>
            <a:off x="8374147" y="1784732"/>
            <a:ext cx="6169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0AA7F16F-DC7E-882A-9CF3-660B825EA6AC}"/>
              </a:ext>
            </a:extLst>
          </p:cNvPr>
          <p:cNvCxnSpPr>
            <a:cxnSpLocks/>
          </p:cNvCxnSpPr>
          <p:nvPr/>
        </p:nvCxnSpPr>
        <p:spPr>
          <a:xfrm flipH="1">
            <a:off x="2864385" y="2168487"/>
            <a:ext cx="7142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2" name="Picture 6" descr="Vespertilio murinus - netopýr pestrý">
            <a:extLst>
              <a:ext uri="{FF2B5EF4-FFF2-40B4-BE49-F238E27FC236}">
                <a16:creationId xmlns:a16="http://schemas.microsoft.com/office/drawing/2014/main" id="{75794F9B-6A3F-CF90-F227-29D1B81FD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40" y="3893676"/>
            <a:ext cx="2445567" cy="296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481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4CBDF9-1321-08DC-F716-A4B2F8BA7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803" y="1233890"/>
            <a:ext cx="5106399" cy="5624110"/>
          </a:xfrm>
        </p:spPr>
        <p:txBody>
          <a:bodyPr>
            <a:normAutofit/>
          </a:bodyPr>
          <a:lstStyle/>
          <a:p>
            <a:r>
              <a:rPr lang="cs-CZ" sz="2000" b="1" dirty="0"/>
              <a:t>netopýr hvízdavý (</a:t>
            </a:r>
            <a:r>
              <a:rPr lang="cs-CZ" sz="2000" b="1" dirty="0" err="1"/>
              <a:t>Pipistrellus</a:t>
            </a:r>
            <a:r>
              <a:rPr lang="cs-CZ" sz="2000" b="1" dirty="0"/>
              <a:t> </a:t>
            </a:r>
            <a:r>
              <a:rPr lang="cs-CZ" sz="2000" b="1" dirty="0" err="1"/>
              <a:t>pipistrellus</a:t>
            </a:r>
            <a:r>
              <a:rPr lang="cs-CZ" sz="2000" b="1" dirty="0"/>
              <a:t>)</a:t>
            </a:r>
            <a:br>
              <a:rPr lang="cs-CZ" sz="2000" b="1" dirty="0"/>
            </a:br>
            <a:r>
              <a:rPr lang="cs-CZ" sz="2000" b="1" dirty="0"/>
              <a:t>n. nejmenší (P. </a:t>
            </a:r>
            <a:r>
              <a:rPr lang="cs-CZ" sz="2000" b="1" dirty="0" err="1"/>
              <a:t>pygmaeus</a:t>
            </a:r>
            <a:r>
              <a:rPr lang="cs-CZ" sz="2000" b="1" dirty="0"/>
              <a:t>)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cs-CZ" dirty="0"/>
              <a:t>vysoce sociální druh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cs-CZ" dirty="0"/>
              <a:t>štěrbinové úkryty letní i zimní - paneláky</a:t>
            </a:r>
          </a:p>
          <a:p>
            <a:endParaRPr lang="cs-CZ" dirty="0"/>
          </a:p>
          <a:p>
            <a:r>
              <a:rPr lang="cs-CZ" sz="2000" b="1" dirty="0"/>
              <a:t>netopýr parkový (</a:t>
            </a:r>
            <a:r>
              <a:rPr lang="cs-CZ" sz="2000" b="1" dirty="0" err="1"/>
              <a:t>Pipistrellus</a:t>
            </a:r>
            <a:r>
              <a:rPr lang="cs-CZ" sz="2000" b="1" dirty="0"/>
              <a:t> </a:t>
            </a:r>
            <a:r>
              <a:rPr lang="cs-CZ" sz="2000" b="1" dirty="0" err="1"/>
              <a:t>nathusii</a:t>
            </a:r>
            <a:r>
              <a:rPr lang="cs-CZ" sz="2000" b="1" dirty="0"/>
              <a:t>)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cs-CZ" dirty="0"/>
              <a:t>boreální rozšíření, šíří se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cs-CZ" dirty="0"/>
          </a:p>
          <a:p>
            <a:pPr>
              <a:spcBef>
                <a:spcPts val="0"/>
              </a:spcBef>
              <a:buFontTx/>
              <a:buChar char="-"/>
            </a:pPr>
            <a:endParaRPr lang="cs-CZ" dirty="0"/>
          </a:p>
          <a:p>
            <a:pPr>
              <a:spcBef>
                <a:spcPts val="0"/>
              </a:spcBef>
              <a:buFontTx/>
              <a:buChar char="-"/>
            </a:pPr>
            <a:endParaRPr lang="cs-CZ" dirty="0"/>
          </a:p>
          <a:p>
            <a:pPr>
              <a:spcBef>
                <a:spcPts val="0"/>
              </a:spcBef>
            </a:pPr>
            <a:r>
              <a:rPr lang="cs-CZ" sz="2000" b="1" dirty="0"/>
              <a:t>netopýr rezavý (</a:t>
            </a:r>
            <a:r>
              <a:rPr lang="cs-CZ" sz="2000" b="1" dirty="0" err="1"/>
              <a:t>Nyctalus</a:t>
            </a:r>
            <a:r>
              <a:rPr lang="cs-CZ" sz="2000" b="1" dirty="0"/>
              <a:t> </a:t>
            </a:r>
            <a:r>
              <a:rPr lang="cs-CZ" sz="2000" b="1" dirty="0" err="1"/>
              <a:t>noctula</a:t>
            </a:r>
            <a:r>
              <a:rPr lang="cs-CZ" sz="2000" b="1" dirty="0"/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/>
              <a:t> úkryty v panelových domech – zejména v období přeletů, ale i v zimě</a:t>
            </a:r>
          </a:p>
          <a:p>
            <a:pPr marL="0" indent="0">
              <a:spcBef>
                <a:spcPts val="0"/>
              </a:spcBef>
              <a:buNone/>
            </a:pPr>
            <a:endParaRPr lang="cs-CZ" sz="2000" b="1" dirty="0"/>
          </a:p>
          <a:p>
            <a:pPr>
              <a:spcBef>
                <a:spcPts val="0"/>
              </a:spcBef>
            </a:pPr>
            <a:r>
              <a:rPr lang="cs-CZ" sz="2000" b="1" dirty="0"/>
              <a:t>netopýr stromový (</a:t>
            </a:r>
            <a:r>
              <a:rPr lang="cs-CZ" sz="2000" b="1" dirty="0" err="1"/>
              <a:t>Nyctalus</a:t>
            </a:r>
            <a:r>
              <a:rPr lang="cs-CZ" sz="2000" b="1" dirty="0"/>
              <a:t> </a:t>
            </a:r>
            <a:r>
              <a:rPr lang="cs-CZ" sz="2000" b="1" dirty="0" err="1"/>
              <a:t>leisleri</a:t>
            </a:r>
            <a:r>
              <a:rPr lang="cs-CZ" sz="2000" b="1" dirty="0"/>
              <a:t>)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cs-CZ" dirty="0"/>
              <a:t>tažný, u nás vzácný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cs-CZ" dirty="0"/>
              <a:t>štěrbinový, dutiny stromů + domy</a:t>
            </a:r>
          </a:p>
          <a:p>
            <a:pPr marL="0" indent="0">
              <a:spcBef>
                <a:spcPts val="0"/>
              </a:spcBef>
              <a:buNone/>
            </a:pPr>
            <a:endParaRPr lang="cs-CZ" sz="2000" b="1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7D3802D-A841-2F7D-BCC9-D406E7A6CDA7}"/>
              </a:ext>
            </a:extLst>
          </p:cNvPr>
          <p:cNvSpPr txBox="1">
            <a:spLocks/>
          </p:cNvSpPr>
          <p:nvPr/>
        </p:nvSpPr>
        <p:spPr>
          <a:xfrm>
            <a:off x="461544" y="131929"/>
            <a:ext cx="8165991" cy="12811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řád: Letouni (</a:t>
            </a:r>
            <a:r>
              <a:rPr lang="cs-CZ" dirty="0" err="1"/>
              <a:t>Chiroptera</a:t>
            </a:r>
            <a:r>
              <a:rPr lang="cs-CZ" dirty="0"/>
              <a:t>) – </a:t>
            </a:r>
            <a:r>
              <a:rPr lang="cs-CZ" sz="2700" dirty="0"/>
              <a:t>podřád: </a:t>
            </a:r>
            <a:r>
              <a:rPr lang="cs-CZ" sz="2700" dirty="0" err="1"/>
              <a:t>Vespertilioniformes</a:t>
            </a:r>
            <a:br>
              <a:rPr lang="cs-CZ" sz="2800" dirty="0"/>
            </a:br>
            <a:r>
              <a:rPr lang="cs-CZ" sz="2800" dirty="0"/>
              <a:t>              </a:t>
            </a:r>
            <a:br>
              <a:rPr lang="cs-CZ" sz="2800" dirty="0"/>
            </a:br>
            <a:r>
              <a:rPr lang="cs-CZ" sz="2800" dirty="0"/>
              <a:t>                čeleď: </a:t>
            </a:r>
            <a:r>
              <a:rPr lang="cs-CZ" sz="2800" dirty="0" err="1"/>
              <a:t>netopýrovití</a:t>
            </a:r>
            <a:r>
              <a:rPr lang="cs-CZ" sz="2800" dirty="0"/>
              <a:t> (</a:t>
            </a:r>
            <a:r>
              <a:rPr lang="cs-CZ" sz="2800" dirty="0" err="1"/>
              <a:t>Vespertilionidae</a:t>
            </a:r>
            <a:r>
              <a:rPr lang="cs-CZ" sz="2800" dirty="0"/>
              <a:t>) - </a:t>
            </a:r>
            <a:r>
              <a:rPr lang="cs-CZ" sz="2800" dirty="0" err="1"/>
              <a:t>Vespertilionini</a:t>
            </a:r>
            <a:endParaRPr lang="cs-CZ" sz="2800" dirty="0"/>
          </a:p>
          <a:p>
            <a:endParaRPr lang="cs-CZ" sz="2800" dirty="0"/>
          </a:p>
        </p:txBody>
      </p:sp>
      <p:pic>
        <p:nvPicPr>
          <p:cNvPr id="20482" name="Picture 2" descr="Pipistrellus pipistrellus - netopýr hvízdavý">
            <a:extLst>
              <a:ext uri="{FF2B5EF4-FFF2-40B4-BE49-F238E27FC236}">
                <a16:creationId xmlns:a16="http://schemas.microsoft.com/office/drawing/2014/main" id="{79D51070-DD72-05A5-BAAA-7EDE59A7A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33891"/>
            <a:ext cx="3749066" cy="280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netopýr parkový">
            <a:extLst>
              <a:ext uri="{FF2B5EF4-FFF2-40B4-BE49-F238E27FC236}">
                <a16:creationId xmlns:a16="http://schemas.microsoft.com/office/drawing/2014/main" id="{F6CA21FB-ECD6-26B8-CDE2-698D7C2BF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805" y="373919"/>
            <a:ext cx="2166651" cy="326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Nyctalus noctula - netopýr rezavý">
            <a:extLst>
              <a:ext uri="{FF2B5EF4-FFF2-40B4-BE49-F238E27FC236}">
                <a16:creationId xmlns:a16="http://schemas.microsoft.com/office/drawing/2014/main" id="{963E1CAD-CA7A-7EA6-2583-995A64C81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70313"/>
            <a:ext cx="3751987" cy="280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EE0A6629-9DF4-20D7-73E6-6853D804F660}"/>
              </a:ext>
            </a:extLst>
          </p:cNvPr>
          <p:cNvCxnSpPr>
            <a:cxnSpLocks/>
          </p:cNvCxnSpPr>
          <p:nvPr/>
        </p:nvCxnSpPr>
        <p:spPr>
          <a:xfrm flipH="1">
            <a:off x="3455543" y="1413041"/>
            <a:ext cx="7142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78D98570-8BD2-2743-5567-C14288DDEC5D}"/>
              </a:ext>
            </a:extLst>
          </p:cNvPr>
          <p:cNvCxnSpPr>
            <a:cxnSpLocks/>
          </p:cNvCxnSpPr>
          <p:nvPr/>
        </p:nvCxnSpPr>
        <p:spPr>
          <a:xfrm>
            <a:off x="9120129" y="3429000"/>
            <a:ext cx="87217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BA00CC6E-6AFA-F950-C445-199C7CEC581F}"/>
              </a:ext>
            </a:extLst>
          </p:cNvPr>
          <p:cNvCxnSpPr>
            <a:cxnSpLocks/>
          </p:cNvCxnSpPr>
          <p:nvPr/>
        </p:nvCxnSpPr>
        <p:spPr>
          <a:xfrm flipH="1">
            <a:off x="3455543" y="4834569"/>
            <a:ext cx="7142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Myslete i na své létavé sousedy: pořiďte si budku pro netopýry - Ekolist.cz">
            <a:extLst>
              <a:ext uri="{FF2B5EF4-FFF2-40B4-BE49-F238E27FC236}">
                <a16:creationId xmlns:a16="http://schemas.microsoft.com/office/drawing/2014/main" id="{E5E3C685-7C26-701E-8D05-08ECA8E91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29" y="4421025"/>
            <a:ext cx="3071871" cy="243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E02CA79-8018-3728-3B78-1D823790EE06}"/>
              </a:ext>
            </a:extLst>
          </p:cNvPr>
          <p:cNvSpPr txBox="1"/>
          <p:nvPr/>
        </p:nvSpPr>
        <p:spPr>
          <a:xfrm>
            <a:off x="8924186" y="4043191"/>
            <a:ext cx="3627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Budky pro štěrbinové druhy</a:t>
            </a:r>
          </a:p>
        </p:txBody>
      </p:sp>
    </p:spTree>
    <p:extLst>
      <p:ext uri="{BB962C8B-B14F-4D97-AF65-F5344CB8AC3E}">
        <p14:creationId xmlns:p14="http://schemas.microsoft.com/office/powerpoint/2010/main" val="316469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332722-39F3-6A89-E221-9DD8228D9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4983" y="2348778"/>
            <a:ext cx="7197017" cy="4509222"/>
          </a:xfrm>
        </p:spPr>
        <p:txBody>
          <a:bodyPr>
            <a:normAutofit/>
          </a:bodyPr>
          <a:lstStyle/>
          <a:p>
            <a:r>
              <a:rPr lang="cs-CZ" sz="2000" dirty="0"/>
              <a:t>masožraví (všežraví – medvědi), loví i mrchožrouti</a:t>
            </a:r>
          </a:p>
          <a:p>
            <a:r>
              <a:rPr lang="cs-CZ" sz="2000" dirty="0"/>
              <a:t>jednoduchý žaludek, krátké střevo, chybí slepé střevo</a:t>
            </a:r>
          </a:p>
          <a:p>
            <a:r>
              <a:rPr lang="cs-CZ" sz="2000" dirty="0"/>
              <a:t>bystré smysly, rozvinuté duševní vlastnosti - u smečkových komunikace</a:t>
            </a:r>
          </a:p>
          <a:p>
            <a:r>
              <a:rPr lang="cs-CZ" sz="2000" dirty="0"/>
              <a:t>tapetum </a:t>
            </a:r>
            <a:r>
              <a:rPr lang="cs-CZ" sz="2000" dirty="0" err="1"/>
              <a:t>lucidum</a:t>
            </a:r>
            <a:r>
              <a:rPr lang="cs-CZ" sz="2000" dirty="0"/>
              <a:t> - odrazivá vrstva mezi sítnicí a cévnatkou oka</a:t>
            </a:r>
          </a:p>
          <a:p>
            <a:r>
              <a:rPr lang="cs-CZ" sz="2000" dirty="0"/>
              <a:t>dokonalé pohybové schopnosti – nemají klíční kost</a:t>
            </a:r>
          </a:p>
          <a:p>
            <a:r>
              <a:rPr lang="cs-CZ" sz="2000" dirty="0"/>
              <a:t>prstochodci, vzácně ploskochodci, drápy!</a:t>
            </a:r>
          </a:p>
          <a:p>
            <a:r>
              <a:rPr lang="cs-CZ" sz="2000" dirty="0"/>
              <a:t>pozemní: téměř po celém světě, do Austrálie dovezeny člověkem; </a:t>
            </a:r>
          </a:p>
          <a:p>
            <a:r>
              <a:rPr lang="cs-CZ" sz="2000" dirty="0"/>
              <a:t>•6 druhů, 5 čeledí, 1 vyhuben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2B9E0CB-E5E2-DB0F-09C9-E3E238E68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64" y="36206"/>
            <a:ext cx="5747381" cy="1281112"/>
          </a:xfrm>
        </p:spPr>
        <p:txBody>
          <a:bodyPr/>
          <a:lstStyle/>
          <a:p>
            <a:r>
              <a:rPr lang="cs-CZ" dirty="0"/>
              <a:t>řád:  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343F129-B560-E5B5-81C8-734EFFD51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110" y="676762"/>
            <a:ext cx="6600514" cy="12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5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88535B-979B-1EDC-8020-C52F75AF0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108" y="1540189"/>
            <a:ext cx="7447155" cy="3777622"/>
          </a:xfrm>
        </p:spPr>
        <p:txBody>
          <a:bodyPr/>
          <a:lstStyle/>
          <a:p>
            <a:r>
              <a:rPr lang="cs-CZ" sz="2000" dirty="0"/>
              <a:t>mohutná lebka,</a:t>
            </a:r>
          </a:p>
          <a:p>
            <a:r>
              <a:rPr lang="cs-CZ" sz="2000" dirty="0"/>
              <a:t>chrup – mohutný, 28-48 zubů, úplný </a:t>
            </a:r>
            <a:r>
              <a:rPr lang="cs-CZ" sz="2000" dirty="0" err="1"/>
              <a:t>sekodontní</a:t>
            </a:r>
            <a:endParaRPr lang="cs-CZ" sz="2000" dirty="0"/>
          </a:p>
          <a:p>
            <a:r>
              <a:rPr lang="cs-CZ" sz="2000" dirty="0"/>
              <a:t>největší I, </a:t>
            </a:r>
          </a:p>
          <a:p>
            <a:r>
              <a:rPr lang="cs-CZ" sz="2000" dirty="0"/>
              <a:t>trháky (v dolní čelisti 1. stolička, M1; v horní čelisti poslední </a:t>
            </a:r>
            <a:r>
              <a:rPr lang="cs-CZ" sz="2000" dirty="0" err="1"/>
              <a:t>praemolár</a:t>
            </a:r>
            <a:r>
              <a:rPr lang="cs-CZ" sz="2000" dirty="0"/>
              <a:t>, P4)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3DEBF42F-ADB6-EFDB-D79A-C7FD18EEE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64" y="36206"/>
            <a:ext cx="5747381" cy="1281112"/>
          </a:xfrm>
        </p:spPr>
        <p:txBody>
          <a:bodyPr/>
          <a:lstStyle/>
          <a:p>
            <a:r>
              <a:rPr lang="cs-CZ" dirty="0"/>
              <a:t>řád:  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58FBCAE-6CA5-3B71-AD36-49F730F1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807" y="2077172"/>
            <a:ext cx="4480193" cy="478082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C4381EF-2C35-578C-2553-23790E680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64" y="3558597"/>
            <a:ext cx="4677825" cy="33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75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6383733-E234-4915-D488-1E5F40F83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49" y="-40381"/>
            <a:ext cx="8912225" cy="1281112"/>
          </a:xfrm>
        </p:spPr>
        <p:txBody>
          <a:bodyPr/>
          <a:lstStyle/>
          <a:p>
            <a:r>
              <a:rPr lang="cs-CZ" dirty="0"/>
              <a:t>řád:  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</a:t>
            </a:r>
            <a:r>
              <a:rPr lang="cs-CZ" i="1" dirty="0" err="1"/>
              <a:t>Feliformia</a:t>
            </a:r>
            <a:endParaRPr lang="cs-CZ" i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F12F62C-9D8E-3F50-0678-49A009CFC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4" y="1292702"/>
            <a:ext cx="7166393" cy="276824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4540B12-7B6C-24B4-94D9-053908233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4" y="4082714"/>
            <a:ext cx="7909477" cy="1281112"/>
          </a:xfrm>
          <a:prstGeom prst="rect">
            <a:avLst/>
          </a:prstGeom>
        </p:spPr>
      </p:pic>
      <p:pic>
        <p:nvPicPr>
          <p:cNvPr id="21506" name="Picture 2" descr="Atilax paludinosus - promyka bažinná">
            <a:extLst>
              <a:ext uri="{FF2B5EF4-FFF2-40B4-BE49-F238E27FC236}">
                <a16:creationId xmlns:a16="http://schemas.microsoft.com/office/drawing/2014/main" id="{62D2EBCF-BC81-2A19-9354-3199225CF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33" y="1518885"/>
            <a:ext cx="2387905" cy="159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Suricata suricatta - surikata">
            <a:extLst>
              <a:ext uri="{FF2B5EF4-FFF2-40B4-BE49-F238E27FC236}">
                <a16:creationId xmlns:a16="http://schemas.microsoft.com/office/drawing/2014/main" id="{88025B87-152B-68A0-E423-3B782C435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654" y="29781"/>
            <a:ext cx="1991796" cy="298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rossarchus obscurus - mangusta tmavá">
            <a:extLst>
              <a:ext uri="{FF2B5EF4-FFF2-40B4-BE49-F238E27FC236}">
                <a16:creationId xmlns:a16="http://schemas.microsoft.com/office/drawing/2014/main" id="{F48388BA-3108-7AE4-DE16-C79A6EFCB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33" y="0"/>
            <a:ext cx="2387905" cy="148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yaena hyaena - hyena žíhaná">
            <a:extLst>
              <a:ext uri="{FF2B5EF4-FFF2-40B4-BE49-F238E27FC236}">
                <a16:creationId xmlns:a16="http://schemas.microsoft.com/office/drawing/2014/main" id="{51E39E24-827F-4F2F-E533-9005C177D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052" y="3151196"/>
            <a:ext cx="1780970" cy="240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ivettictis civetta - cibetka africká">
            <a:extLst>
              <a:ext uri="{FF2B5EF4-FFF2-40B4-BE49-F238E27FC236}">
                <a16:creationId xmlns:a16="http://schemas.microsoft.com/office/drawing/2014/main" id="{27B76592-93C9-B159-FC76-34374A09A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355" y="5146131"/>
            <a:ext cx="2676500" cy="169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Arctictis binturong - binturong">
            <a:extLst>
              <a:ext uri="{FF2B5EF4-FFF2-40B4-BE49-F238E27FC236}">
                <a16:creationId xmlns:a16="http://schemas.microsoft.com/office/drawing/2014/main" id="{A3E0A95D-B0AA-8000-74EB-535211F5F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93" y="3188545"/>
            <a:ext cx="2403768" cy="159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ryptoprocta ferox - fosa">
            <a:extLst>
              <a:ext uri="{FF2B5EF4-FFF2-40B4-BE49-F238E27FC236}">
                <a16:creationId xmlns:a16="http://schemas.microsoft.com/office/drawing/2014/main" id="{91E7C402-AFCE-5DB3-F0A5-15E45B99E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44" y="5385592"/>
            <a:ext cx="2327919" cy="14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Nandinia binotata - nandinie">
            <a:extLst>
              <a:ext uri="{FF2B5EF4-FFF2-40B4-BE49-F238E27FC236}">
                <a16:creationId xmlns:a16="http://schemas.microsoft.com/office/drawing/2014/main" id="{F752EC7A-EBAC-0471-E1F0-C667F144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09" y="5363826"/>
            <a:ext cx="2223114" cy="147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65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AECE98-4B4F-6D92-7A61-8BA264CA2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600" y="1962906"/>
            <a:ext cx="8915400" cy="3777622"/>
          </a:xfrm>
        </p:spPr>
        <p:txBody>
          <a:bodyPr>
            <a:normAutofit/>
          </a:bodyPr>
          <a:lstStyle/>
          <a:p>
            <a:r>
              <a:rPr lang="cs-CZ" sz="2000" dirty="0"/>
              <a:t>prstochodci, zatažitelné ostré drápy, přední nohy 5, zadní 4 prsty</a:t>
            </a:r>
          </a:p>
          <a:p>
            <a:r>
              <a:rPr lang="cs-CZ" sz="2000" dirty="0"/>
              <a:t>zkrácené rostrum, kulatá hlava, velké oči, </a:t>
            </a:r>
          </a:p>
          <a:p>
            <a:pPr marL="360000">
              <a:spcBef>
                <a:spcPts val="0"/>
              </a:spcBef>
            </a:pPr>
            <a:r>
              <a:rPr lang="cs-CZ" sz="2000" dirty="0"/>
              <a:t>chybí M3, snížený počet zubů max.30,  </a:t>
            </a:r>
            <a:r>
              <a:rPr lang="cs-CZ" sz="2000" u="sng" dirty="0"/>
              <a:t>3 1 3 1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                                                                          3 1 2 1</a:t>
            </a:r>
          </a:p>
          <a:p>
            <a:pPr>
              <a:spcBef>
                <a:spcPts val="0"/>
              </a:spcBef>
            </a:pPr>
            <a:r>
              <a:rPr lang="cs-CZ" sz="2000" dirty="0"/>
              <a:t>u nás 2 druhy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8B1027BF-C161-4A0A-9A2A-042C2180ABAA}"/>
              </a:ext>
            </a:extLst>
          </p:cNvPr>
          <p:cNvSpPr txBox="1">
            <a:spLocks/>
          </p:cNvSpPr>
          <p:nvPr/>
        </p:nvSpPr>
        <p:spPr>
          <a:xfrm>
            <a:off x="1726435" y="1113800"/>
            <a:ext cx="8915400" cy="101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cs-CZ" sz="2400" b="1" dirty="0"/>
              <a:t>čeleď: kočkovití (</a:t>
            </a:r>
            <a:r>
              <a:rPr lang="cs-CZ" sz="2400" b="1" dirty="0" err="1"/>
              <a:t>Felidae</a:t>
            </a:r>
            <a:r>
              <a:rPr lang="cs-CZ" sz="2400" b="1" dirty="0"/>
              <a:t>)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9E2CB1A-8564-43E7-5B1A-8B76C97C9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487" y="0"/>
            <a:ext cx="8912225" cy="1281112"/>
          </a:xfrm>
        </p:spPr>
        <p:txBody>
          <a:bodyPr/>
          <a:lstStyle/>
          <a:p>
            <a:r>
              <a:rPr lang="cs-CZ" dirty="0"/>
              <a:t>řád:  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</a:t>
            </a:r>
            <a:r>
              <a:rPr lang="cs-CZ" i="1" dirty="0" err="1"/>
              <a:t>Feliformia</a:t>
            </a:r>
            <a:endParaRPr lang="cs-CZ" i="1" dirty="0"/>
          </a:p>
        </p:txBody>
      </p:sp>
      <p:pic>
        <p:nvPicPr>
          <p:cNvPr id="24578" name="Picture 2" descr="Lynx lynx lynx - rys evropský">
            <a:extLst>
              <a:ext uri="{FF2B5EF4-FFF2-40B4-BE49-F238E27FC236}">
                <a16:creationId xmlns:a16="http://schemas.microsoft.com/office/drawing/2014/main" id="{88201523-0F82-AD70-68D3-76F29BA4B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86" y="3881309"/>
            <a:ext cx="4438789" cy="294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Lynx lynx - rys ostrovid">
            <a:extLst>
              <a:ext uri="{FF2B5EF4-FFF2-40B4-BE49-F238E27FC236}">
                <a16:creationId xmlns:a16="http://schemas.microsoft.com/office/drawing/2014/main" id="{BE35589B-2F6C-BA8F-0B54-2E4325A72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794" y="3866513"/>
            <a:ext cx="4438789" cy="297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323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2FC8D2-9744-BD2C-E920-26A039324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56" y="1244906"/>
            <a:ext cx="7568588" cy="4221813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 rys ostrovid (</a:t>
            </a:r>
            <a:r>
              <a:rPr lang="cs-CZ" sz="2000" b="1" dirty="0" err="1"/>
              <a:t>Lynx</a:t>
            </a:r>
            <a:r>
              <a:rPr lang="cs-CZ" sz="2000" b="1" dirty="0"/>
              <a:t> </a:t>
            </a:r>
            <a:r>
              <a:rPr lang="cs-CZ" sz="2000" b="1" dirty="0" err="1"/>
              <a:t>lynx</a:t>
            </a:r>
            <a:r>
              <a:rPr lang="cs-CZ" sz="2000" b="1" dirty="0"/>
              <a:t>) </a:t>
            </a:r>
          </a:p>
          <a:p>
            <a:pPr>
              <a:buFontTx/>
              <a:buChar char="-"/>
            </a:pPr>
            <a:r>
              <a:rPr lang="cs-CZ" sz="2000" dirty="0"/>
              <a:t>samotářský, teritoriální, okrsek 10-25 km2, </a:t>
            </a:r>
          </a:p>
          <a:p>
            <a:pPr>
              <a:buFontTx/>
              <a:buChar char="-"/>
            </a:pPr>
            <a:r>
              <a:rPr lang="cs-CZ" sz="2000" dirty="0"/>
              <a:t>lesnatá krajina se skalními vyhlídkami</a:t>
            </a:r>
          </a:p>
          <a:p>
            <a:pPr>
              <a:buFontTx/>
              <a:buChar char="-"/>
            </a:pPr>
            <a:r>
              <a:rPr lang="cs-CZ" sz="2000" dirty="0"/>
              <a:t>potrava – hl. srnčí</a:t>
            </a:r>
          </a:p>
          <a:p>
            <a:pPr>
              <a:buFontTx/>
              <a:buChar char="-"/>
            </a:pPr>
            <a:r>
              <a:rPr lang="cs-CZ" sz="2000" dirty="0"/>
              <a:t>u nás vyhuben v 19. století, </a:t>
            </a:r>
            <a:r>
              <a:rPr lang="cs-CZ" sz="2000" dirty="0" err="1"/>
              <a:t>reintrodukce</a:t>
            </a:r>
            <a:r>
              <a:rPr lang="cs-CZ" sz="2000" dirty="0"/>
              <a:t> </a:t>
            </a:r>
            <a:r>
              <a:rPr lang="pl-PL" sz="2000" dirty="0"/>
              <a:t>na Šumavě v 80. letech 20. st a spontánní návrat z karpatské populace</a:t>
            </a:r>
          </a:p>
          <a:p>
            <a:pPr>
              <a:buFontTx/>
              <a:buChar char="-"/>
            </a:pPr>
            <a:r>
              <a:rPr lang="pl-PL" sz="2000" dirty="0"/>
              <a:t>V ČR </a:t>
            </a:r>
            <a:r>
              <a:rPr lang="cs-CZ" sz="2000" dirty="0"/>
              <a:t>Šumava a JZ Čechy, Beskydy a Javorníky, Jeseníky</a:t>
            </a:r>
            <a:r>
              <a:rPr lang="pl-PL" sz="2000" dirty="0"/>
              <a:t>...</a:t>
            </a:r>
          </a:p>
          <a:p>
            <a:pPr>
              <a:buFontTx/>
              <a:buChar char="-"/>
            </a:pPr>
            <a:r>
              <a:rPr lang="pl-PL" sz="2000" dirty="0"/>
              <a:t>dle ZOPK – </a:t>
            </a:r>
            <a:r>
              <a:rPr lang="pl-PL" sz="2000" b="1" dirty="0"/>
              <a:t>SO</a:t>
            </a:r>
            <a:r>
              <a:rPr lang="pl-PL" sz="2000" dirty="0"/>
              <a:t>, IUCN – </a:t>
            </a:r>
            <a:r>
              <a:rPr lang="pl-PL" sz="2000" b="1" dirty="0"/>
              <a:t>VU, </a:t>
            </a:r>
            <a:r>
              <a:rPr lang="pl-PL" sz="2000" dirty="0"/>
              <a:t>Evropsky významný druh</a:t>
            </a:r>
          </a:p>
          <a:p>
            <a:pPr>
              <a:buFontTx/>
              <a:buChar char="-"/>
            </a:pPr>
            <a:r>
              <a:rPr lang="pl-PL" sz="2000" dirty="0"/>
              <a:t>Příčiny ohrožení – hl. přímé pronásledování ze strany člověka +fragmentace krajiny a doprava             </a:t>
            </a:r>
          </a:p>
          <a:p>
            <a:pPr>
              <a:buFontTx/>
              <a:buChar char="-"/>
            </a:pPr>
            <a:r>
              <a:rPr lang="pl-PL" sz="2000" dirty="0"/>
              <a:t>     </a:t>
            </a:r>
            <a:r>
              <a:rPr lang="cs-CZ" sz="2000" dirty="0"/>
              <a:t>M1 </a:t>
            </a:r>
            <a:r>
              <a:rPr lang="cs-CZ" sz="2000" dirty="0" err="1"/>
              <a:t>trojvrcholová</a:t>
            </a:r>
            <a:r>
              <a:rPr lang="cs-CZ" sz="2000" dirty="0"/>
              <a:t>, dva P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AA21E1F-E770-D1B2-9189-C1A263051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02" y="110169"/>
            <a:ext cx="8912225" cy="1281112"/>
          </a:xfrm>
        </p:spPr>
        <p:txBody>
          <a:bodyPr>
            <a:normAutofit fontScale="90000"/>
          </a:bodyPr>
          <a:lstStyle/>
          <a:p>
            <a:r>
              <a:rPr lang="cs-CZ" dirty="0"/>
              <a:t>řád:  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</a:t>
            </a:r>
            <a:r>
              <a:rPr lang="cs-CZ" i="1" dirty="0" err="1"/>
              <a:t>Feliformia</a:t>
            </a:r>
            <a:r>
              <a:rPr lang="cs-CZ" i="1" dirty="0"/>
              <a:t> - </a:t>
            </a:r>
            <a:r>
              <a:rPr lang="cs-CZ" sz="2700" b="1" dirty="0"/>
              <a:t>čeleď: kočkovití (</a:t>
            </a:r>
            <a:r>
              <a:rPr lang="cs-CZ" sz="2700" b="1" dirty="0" err="1"/>
              <a:t>Felidae</a:t>
            </a:r>
            <a:r>
              <a:rPr lang="cs-CZ" sz="2700" b="1" dirty="0"/>
              <a:t>)</a:t>
            </a:r>
            <a:br>
              <a:rPr lang="cs-CZ" sz="2700" b="1" dirty="0"/>
            </a:br>
            <a:endParaRPr lang="cs-CZ" sz="2700" b="1" dirty="0"/>
          </a:p>
        </p:txBody>
      </p:sp>
      <p:pic>
        <p:nvPicPr>
          <p:cNvPr id="5" name="Picture 9" descr="800px-Wiki-Lynx_lynx">
            <a:extLst>
              <a:ext uri="{FF2B5EF4-FFF2-40B4-BE49-F238E27FC236}">
                <a16:creationId xmlns:a16="http://schemas.microsoft.com/office/drawing/2014/main" id="{DCF57D7A-97BB-EFF7-4F1B-77CFA61E6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969" y="2944258"/>
            <a:ext cx="3969136" cy="176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D6B0383-768A-C9BA-9FF4-CF6017B5D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106" y="4583155"/>
            <a:ext cx="4478894" cy="2230535"/>
          </a:xfrm>
          <a:prstGeom prst="rect">
            <a:avLst/>
          </a:prstGeom>
        </p:spPr>
      </p:pic>
      <p:pic>
        <p:nvPicPr>
          <p:cNvPr id="25602" name="Picture 2" descr="Lynx lynx - rys ostrovid">
            <a:extLst>
              <a:ext uri="{FF2B5EF4-FFF2-40B4-BE49-F238E27FC236}">
                <a16:creationId xmlns:a16="http://schemas.microsoft.com/office/drawing/2014/main" id="{899F97BB-9C04-FA15-B899-E446C3744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44" y="0"/>
            <a:ext cx="4352061" cy="295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324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8267F1-C3C3-F951-FF76-81BBE2103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440" y="1571740"/>
            <a:ext cx="6561560" cy="4928212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200" b="1" dirty="0"/>
              <a:t>kočka divoká (</a:t>
            </a:r>
            <a:r>
              <a:rPr lang="cs-CZ" sz="2200" b="1" dirty="0" err="1"/>
              <a:t>Felis</a:t>
            </a:r>
            <a:r>
              <a:rPr lang="cs-CZ" sz="2200" b="1" dirty="0"/>
              <a:t> </a:t>
            </a:r>
            <a:r>
              <a:rPr lang="cs-CZ" sz="2200" b="1" dirty="0" err="1"/>
              <a:t>silvestris</a:t>
            </a:r>
            <a:r>
              <a:rPr lang="cs-CZ" sz="2200" b="1" dirty="0"/>
              <a:t>) </a:t>
            </a:r>
          </a:p>
          <a:p>
            <a:pPr>
              <a:buFontTx/>
              <a:buChar char="-"/>
            </a:pPr>
            <a:r>
              <a:rPr lang="cs-CZ" sz="2200" dirty="0"/>
              <a:t>samotářská, teritoriální</a:t>
            </a:r>
          </a:p>
          <a:p>
            <a:pPr>
              <a:buFontTx/>
              <a:buChar char="-"/>
            </a:pPr>
            <a:r>
              <a:rPr lang="cs-CZ" sz="2200" dirty="0"/>
              <a:t>lesnatá krajina se skalními vyhlídkami a </a:t>
            </a:r>
            <a:r>
              <a:rPr lang="pl-PL" sz="2200" dirty="0"/>
              <a:t>s dostatkem doupných stromů s prostornými dutinami – hl. bučiny</a:t>
            </a:r>
            <a:endParaRPr lang="cs-CZ" sz="2200" dirty="0"/>
          </a:p>
          <a:p>
            <a:pPr>
              <a:buFontTx/>
              <a:buChar char="-"/>
            </a:pPr>
            <a:r>
              <a:rPr lang="cs-CZ" sz="2200" dirty="0"/>
              <a:t>u nás vyhubena v 19. století, </a:t>
            </a:r>
            <a:r>
              <a:rPr lang="cs-CZ" sz="2200" dirty="0" err="1"/>
              <a:t>reintrodukce</a:t>
            </a:r>
            <a:r>
              <a:rPr lang="cs-CZ" sz="2200" dirty="0"/>
              <a:t> v Bavorsku – migrace k nám a ostrůvkovitě občasný výskyt viz. mapa</a:t>
            </a:r>
            <a:endParaRPr lang="pl-PL" sz="2200" dirty="0"/>
          </a:p>
          <a:p>
            <a:pPr>
              <a:buFontTx/>
              <a:buChar char="-"/>
            </a:pPr>
            <a:r>
              <a:rPr lang="pl-PL" sz="2200" dirty="0"/>
              <a:t>dle ZOPK – </a:t>
            </a:r>
            <a:r>
              <a:rPr lang="pl-PL" sz="2200" b="1" dirty="0"/>
              <a:t>KO</a:t>
            </a:r>
            <a:r>
              <a:rPr lang="pl-PL" sz="2200" dirty="0"/>
              <a:t>, IUCN – </a:t>
            </a:r>
            <a:r>
              <a:rPr lang="pl-PL" sz="2200" b="1" dirty="0"/>
              <a:t>CR, </a:t>
            </a:r>
            <a:r>
              <a:rPr lang="pl-PL" sz="2200" dirty="0"/>
              <a:t>Evropsky významný druh</a:t>
            </a:r>
          </a:p>
          <a:p>
            <a:pPr>
              <a:buFontTx/>
              <a:buChar char="-"/>
            </a:pPr>
            <a:r>
              <a:rPr lang="pl-PL" sz="2200" dirty="0"/>
              <a:t>Příčiny ohrožení – hl. křížení s její domácí příbuznou a ztráta jejího přirozeného prostředí +fragmentace krajiny a doprava             </a:t>
            </a:r>
          </a:p>
          <a:p>
            <a:pPr>
              <a:buFontTx/>
              <a:buChar char="-"/>
            </a:pPr>
            <a:r>
              <a:rPr lang="pl-PL" sz="2200" dirty="0"/>
              <a:t> </a:t>
            </a:r>
            <a:r>
              <a:rPr lang="it-IT" sz="2200" dirty="0"/>
              <a:t>P 1 -</a:t>
            </a:r>
            <a:r>
              <a:rPr lang="cs-CZ" sz="2200" dirty="0"/>
              <a:t> </a:t>
            </a:r>
            <a:r>
              <a:rPr lang="it-IT" sz="2200" dirty="0"/>
              <a:t>P 3 = 3 P, mezera mezi C a P</a:t>
            </a:r>
            <a:endParaRPr lang="cs-CZ" sz="2200" dirty="0"/>
          </a:p>
          <a:p>
            <a:pPr marL="0" indent="0">
              <a:buNone/>
            </a:pPr>
            <a:endParaRPr lang="cs-CZ" sz="2000" b="1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387F85B7-273F-4AB7-979F-BC3C914A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38" y="92324"/>
            <a:ext cx="8912225" cy="1281112"/>
          </a:xfrm>
        </p:spPr>
        <p:txBody>
          <a:bodyPr>
            <a:normAutofit fontScale="90000"/>
          </a:bodyPr>
          <a:lstStyle/>
          <a:p>
            <a:r>
              <a:rPr lang="cs-CZ" dirty="0"/>
              <a:t>řád:  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</a:t>
            </a:r>
            <a:r>
              <a:rPr lang="cs-CZ" i="1" dirty="0" err="1"/>
              <a:t>Feliformia</a:t>
            </a:r>
            <a:r>
              <a:rPr lang="cs-CZ" i="1" dirty="0"/>
              <a:t> - </a:t>
            </a:r>
            <a:r>
              <a:rPr lang="cs-CZ" sz="2700" b="1" dirty="0"/>
              <a:t>čeleď: kočkovití (</a:t>
            </a:r>
            <a:r>
              <a:rPr lang="cs-CZ" sz="2700" b="1" dirty="0" err="1"/>
              <a:t>Felidae</a:t>
            </a:r>
            <a:r>
              <a:rPr lang="cs-CZ" sz="2700" b="1" dirty="0"/>
              <a:t>)</a:t>
            </a:r>
            <a:br>
              <a:rPr lang="cs-CZ" sz="2700" b="1" dirty="0"/>
            </a:br>
            <a:endParaRPr lang="cs-CZ" sz="2700" b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2DF4500-B55E-7C1E-9094-630A1ACDD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6" y="4588123"/>
            <a:ext cx="4579345" cy="2269877"/>
          </a:xfrm>
          <a:prstGeom prst="rect">
            <a:avLst/>
          </a:prstGeom>
        </p:spPr>
      </p:pic>
      <p:pic>
        <p:nvPicPr>
          <p:cNvPr id="26626" name="Picture 2" descr="Felis silvestris silvestris - kočka evropská">
            <a:extLst>
              <a:ext uri="{FF2B5EF4-FFF2-40B4-BE49-F238E27FC236}">
                <a16:creationId xmlns:a16="http://schemas.microsoft.com/office/drawing/2014/main" id="{78AF8B75-27EB-7B26-1F94-AD6F9E73E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6" y="1250108"/>
            <a:ext cx="4869914" cy="324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113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9D9A09-AEEE-66FF-6ECE-07B89058E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10" y="1405813"/>
            <a:ext cx="7244918" cy="49068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čeleď: medvědovití (</a:t>
            </a:r>
            <a:r>
              <a:rPr lang="cs-CZ" sz="2400" b="1" dirty="0" err="1"/>
              <a:t>Ursidae</a:t>
            </a:r>
            <a:r>
              <a:rPr lang="cs-CZ" sz="2400" b="1" dirty="0"/>
              <a:t>)</a:t>
            </a:r>
          </a:p>
          <a:p>
            <a:pPr>
              <a:buFontTx/>
              <a:buChar char="-"/>
            </a:pPr>
            <a:r>
              <a:rPr lang="cs-CZ" sz="2000" dirty="0"/>
              <a:t>největší šelmy, zakrnělý ocas, bez mimických svalů, ploskochodci, </a:t>
            </a:r>
          </a:p>
          <a:p>
            <a:pPr>
              <a:buFontTx/>
              <a:buChar char="-"/>
            </a:pPr>
            <a:r>
              <a:rPr lang="cs-CZ" sz="2000" dirty="0"/>
              <a:t>všežravci - </a:t>
            </a:r>
            <a:r>
              <a:rPr lang="cs-CZ" sz="2000" dirty="0" err="1"/>
              <a:t>bunodontní</a:t>
            </a:r>
            <a:r>
              <a:rPr lang="cs-CZ" sz="2000" dirty="0"/>
              <a:t> moláry, trháky jen slabě zvýrazněny</a:t>
            </a:r>
          </a:p>
          <a:p>
            <a:pPr>
              <a:buFontTx/>
              <a:buChar char="-"/>
            </a:pPr>
            <a:r>
              <a:rPr lang="cs-CZ" sz="2000" dirty="0"/>
              <a:t>samotářský, teritoriální, okrsek vyšší desítky km</a:t>
            </a:r>
            <a:r>
              <a:rPr lang="cs-CZ" sz="2000" baseline="30000" dirty="0"/>
              <a:t>2</a:t>
            </a:r>
            <a:r>
              <a:rPr lang="cs-CZ" sz="2000" dirty="0"/>
              <a:t>, </a:t>
            </a:r>
          </a:p>
          <a:p>
            <a:pPr>
              <a:buFontTx/>
              <a:buChar char="-"/>
            </a:pPr>
            <a:r>
              <a:rPr lang="cs-CZ" sz="2000" dirty="0"/>
              <a:t>lesnatá krajina</a:t>
            </a:r>
          </a:p>
          <a:p>
            <a:pPr>
              <a:buFontTx/>
              <a:buChar char="-"/>
            </a:pPr>
            <a:r>
              <a:rPr lang="cs-CZ" sz="2000" dirty="0"/>
              <a:t>u nás vyhuben v 19. století, Beskydy – migrace k nám ze Slovenska</a:t>
            </a:r>
            <a:endParaRPr lang="pl-PL" sz="2000" dirty="0"/>
          </a:p>
          <a:p>
            <a:pPr>
              <a:buFontTx/>
              <a:buChar char="-"/>
            </a:pPr>
            <a:r>
              <a:rPr lang="pl-PL" sz="2000" dirty="0"/>
              <a:t>dle ZOPK – </a:t>
            </a:r>
            <a:r>
              <a:rPr lang="pl-PL" sz="2000" b="1" dirty="0"/>
              <a:t>KO</a:t>
            </a:r>
            <a:r>
              <a:rPr lang="pl-PL" sz="2000" dirty="0"/>
              <a:t>, IUCN – </a:t>
            </a:r>
            <a:r>
              <a:rPr lang="pl-PL" sz="2000" b="1" dirty="0"/>
              <a:t>CR, </a:t>
            </a:r>
            <a:r>
              <a:rPr lang="pl-PL" sz="2000" dirty="0"/>
              <a:t>Evropsky významný druh</a:t>
            </a:r>
          </a:p>
          <a:p>
            <a:pPr>
              <a:buFontTx/>
              <a:buChar char="-"/>
            </a:pPr>
            <a:r>
              <a:rPr lang="pl-PL" sz="2000" dirty="0"/>
              <a:t>Příčiny ohrožení – dříve pronásledování, teď hl. fragmentace vhodných biotopů a vysoká míra rušení</a:t>
            </a:r>
          </a:p>
          <a:p>
            <a:pPr>
              <a:buFontTx/>
              <a:buChar char="-"/>
            </a:pPr>
            <a:endParaRPr lang="cs-CZ" sz="20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DC65DCE-BBF4-C0E0-04A7-4EABF59E5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64" y="36206"/>
            <a:ext cx="5747381" cy="1281112"/>
          </a:xfrm>
        </p:spPr>
        <p:txBody>
          <a:bodyPr/>
          <a:lstStyle/>
          <a:p>
            <a:r>
              <a:rPr lang="cs-CZ" dirty="0"/>
              <a:t>řád:  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   </a:t>
            </a:r>
            <a:r>
              <a:rPr lang="cs-CZ" sz="2800" i="1" dirty="0" err="1"/>
              <a:t>Caniformia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1FE667F-2931-A7D9-4117-C13EAB5DF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957" y="36206"/>
            <a:ext cx="5988270" cy="1779999"/>
          </a:xfrm>
          <a:prstGeom prst="rect">
            <a:avLst/>
          </a:prstGeom>
        </p:spPr>
      </p:pic>
      <p:pic>
        <p:nvPicPr>
          <p:cNvPr id="27650" name="Picture 2" descr="Ursus arctos arctos - medvěd brtník">
            <a:extLst>
              <a:ext uri="{FF2B5EF4-FFF2-40B4-BE49-F238E27FC236}">
                <a16:creationId xmlns:a16="http://schemas.microsoft.com/office/drawing/2014/main" id="{A76B3F9B-CFFA-1F6D-3722-1FB50665C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807" y="3429373"/>
            <a:ext cx="4480193" cy="336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902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A51D71-150D-EC2C-3187-E362A6033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9757" y="890710"/>
            <a:ext cx="9726386" cy="3777622"/>
          </a:xfrm>
        </p:spPr>
        <p:txBody>
          <a:bodyPr/>
          <a:lstStyle/>
          <a:p>
            <a:r>
              <a:rPr lang="cs-CZ" sz="1800" dirty="0"/>
              <a:t>malí, rychlý metabolismus</a:t>
            </a:r>
          </a:p>
          <a:p>
            <a:r>
              <a:rPr lang="cs-CZ" sz="1800" dirty="0"/>
              <a:t>ploskochodci, 5 prstů</a:t>
            </a:r>
          </a:p>
          <a:p>
            <a:r>
              <a:rPr lang="cs-CZ" sz="1800" dirty="0"/>
              <a:t> protáhlý čenich</a:t>
            </a:r>
          </a:p>
          <a:p>
            <a:r>
              <a:rPr lang="cs-CZ" sz="1800" dirty="0"/>
              <a:t> úplný chrup (</a:t>
            </a:r>
            <a:r>
              <a:rPr lang="cs-CZ" sz="1800" dirty="0" err="1"/>
              <a:t>sekodontní</a:t>
            </a:r>
            <a:r>
              <a:rPr lang="cs-CZ" sz="1800" dirty="0"/>
              <a:t>), největší zuby jsou první řezáky, hrotité moláry </a:t>
            </a:r>
          </a:p>
          <a:p>
            <a:r>
              <a:rPr lang="cs-CZ" dirty="0"/>
              <a:t>4 recentní  čeledi – u nás 3</a:t>
            </a:r>
            <a:endParaRPr lang="cs-CZ" sz="1800" dirty="0"/>
          </a:p>
          <a:p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3F32720F-1594-0FB0-0194-65127F940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812" y="0"/>
            <a:ext cx="8911687" cy="1280890"/>
          </a:xfrm>
        </p:spPr>
        <p:txBody>
          <a:bodyPr/>
          <a:lstStyle/>
          <a:p>
            <a:r>
              <a:rPr lang="cs-CZ" dirty="0"/>
              <a:t>řád: Hmyzožravci (</a:t>
            </a:r>
            <a:r>
              <a:rPr lang="cs-CZ" dirty="0" err="1"/>
              <a:t>Eulipotyphla</a:t>
            </a:r>
            <a:r>
              <a:rPr lang="cs-CZ" dirty="0"/>
              <a:t>)</a:t>
            </a:r>
          </a:p>
        </p:txBody>
      </p:sp>
      <p:pic>
        <p:nvPicPr>
          <p:cNvPr id="2050" name="Picture 2" descr="Ophthalmology of Eulipotyphla: Moles, Shrews, Hedgehogs, and Relatives |  SpringerLink">
            <a:extLst>
              <a:ext uri="{FF2B5EF4-FFF2-40B4-BE49-F238E27FC236}">
                <a16:creationId xmlns:a16="http://schemas.microsoft.com/office/drawing/2014/main" id="{FCA2C8CF-EC2C-C5F5-8700-CD53303EC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2525207"/>
            <a:ext cx="65246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7BF0D9E-B4A6-CB5B-641E-ECA8C6B4C615}"/>
              </a:ext>
            </a:extLst>
          </p:cNvPr>
          <p:cNvSpPr txBox="1"/>
          <p:nvPr/>
        </p:nvSpPr>
        <p:spPr>
          <a:xfrm>
            <a:off x="10308771" y="2623457"/>
            <a:ext cx="1883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štětinatci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977CEC7-1FA1-2D0F-A28E-7A23CA102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25" y="3558162"/>
            <a:ext cx="5245006" cy="329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02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8221B0A6-5F6C-F04C-6BAD-DC60D789A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64" y="36206"/>
            <a:ext cx="5747381" cy="1281112"/>
          </a:xfrm>
        </p:spPr>
        <p:txBody>
          <a:bodyPr>
            <a:normAutofit fontScale="90000"/>
          </a:bodyPr>
          <a:lstStyle/>
          <a:p>
            <a:r>
              <a:rPr lang="cs-CZ" dirty="0"/>
              <a:t>řád:  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   </a:t>
            </a:r>
            <a:r>
              <a:rPr lang="cs-CZ" sz="2800" i="1" dirty="0" err="1"/>
              <a:t>Caniformia</a:t>
            </a:r>
            <a:r>
              <a:rPr lang="cs-CZ" sz="2800" i="1" dirty="0"/>
              <a:t> - </a:t>
            </a:r>
            <a:r>
              <a:rPr lang="cs-CZ" sz="2800" i="1" dirty="0" err="1"/>
              <a:t>Musteloidea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F657713-356D-B616-1D94-C520BAD0B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422" y="0"/>
            <a:ext cx="5845447" cy="196886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B26A748-B698-5B75-EC53-B5B9DFAA1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713" y="2005070"/>
            <a:ext cx="4193754" cy="2314586"/>
          </a:xfrm>
          <a:prstGeom prst="rect">
            <a:avLst/>
          </a:prstGeom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9DF7D0A4-CF85-04B3-ED74-DF201012ABE0}"/>
              </a:ext>
            </a:extLst>
          </p:cNvPr>
          <p:cNvCxnSpPr>
            <a:cxnSpLocks/>
          </p:cNvCxnSpPr>
          <p:nvPr/>
        </p:nvCxnSpPr>
        <p:spPr>
          <a:xfrm>
            <a:off x="7399772" y="1317318"/>
            <a:ext cx="724764" cy="9650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9BCAA71-191E-F218-F3C3-C0EE844A7C28}"/>
              </a:ext>
            </a:extLst>
          </p:cNvPr>
          <p:cNvSpPr txBox="1"/>
          <p:nvPr/>
        </p:nvSpPr>
        <p:spPr>
          <a:xfrm>
            <a:off x="352540" y="1317318"/>
            <a:ext cx="760817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čeleď: medvídkovití (</a:t>
            </a:r>
            <a:r>
              <a:rPr lang="cs-CZ" sz="2000" b="1" dirty="0" err="1"/>
              <a:t>Procyonidae</a:t>
            </a:r>
            <a:r>
              <a:rPr lang="cs-CZ" sz="2000" b="1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mýval severní (</a:t>
            </a:r>
            <a:r>
              <a:rPr lang="cs-CZ" sz="2000" b="1" dirty="0" err="1"/>
              <a:t>Procyon</a:t>
            </a:r>
            <a:r>
              <a:rPr lang="cs-CZ" sz="2000" b="1" dirty="0"/>
              <a:t> </a:t>
            </a:r>
            <a:r>
              <a:rPr lang="cs-CZ" sz="2000" b="1" dirty="0" err="1"/>
              <a:t>lotor</a:t>
            </a:r>
            <a:r>
              <a:rPr lang="cs-CZ" sz="2000" b="1" dirty="0"/>
              <a:t>)</a:t>
            </a:r>
          </a:p>
          <a:p>
            <a:pPr marL="285750" indent="-285750">
              <a:buFontTx/>
              <a:buChar char="-"/>
            </a:pPr>
            <a:r>
              <a:rPr lang="cs-CZ" dirty="0"/>
              <a:t>Pochází ze Severní Ameriky</a:t>
            </a:r>
          </a:p>
          <a:p>
            <a:pPr marL="285750" indent="-285750">
              <a:buFontTx/>
              <a:buChar char="-"/>
            </a:pPr>
            <a:r>
              <a:rPr lang="cs-CZ" dirty="0"/>
              <a:t>v r. 1934 byl vypuštěn v </a:t>
            </a:r>
            <a:r>
              <a:rPr lang="cs-CZ" dirty="0" err="1"/>
              <a:t>Hessensku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invazní – </a:t>
            </a:r>
            <a:r>
              <a:rPr lang="cs-CZ" b="1" dirty="0"/>
              <a:t>BL</a:t>
            </a:r>
          </a:p>
          <a:p>
            <a:pPr marL="285750" indent="-285750">
              <a:buFontTx/>
              <a:buChar char="-"/>
            </a:pPr>
            <a:r>
              <a:rPr lang="cs-CZ" dirty="0"/>
              <a:t>Riziko: Ve volné přírodě konkurent domácích druhů - jezevce a kočky divoké + predátor ZCHD ptáků, savců, plazů, obojživelníků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FDCA896A-5CA3-C462-3626-5FD7B4775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367" y="4319656"/>
            <a:ext cx="5179634" cy="2538344"/>
          </a:xfrm>
          <a:prstGeom prst="rect">
            <a:avLst/>
          </a:prstGeom>
        </p:spPr>
      </p:pic>
      <p:pic>
        <p:nvPicPr>
          <p:cNvPr id="29698" name="Picture 2" descr="Procyon lotor - mýval severní">
            <a:extLst>
              <a:ext uri="{FF2B5EF4-FFF2-40B4-BE49-F238E27FC236}">
                <a16:creationId xmlns:a16="http://schemas.microsoft.com/office/drawing/2014/main" id="{6B1916CA-F802-754E-35A5-E6CBFB843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8" y="3509842"/>
            <a:ext cx="4433478" cy="332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260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490E1466-BA5A-439B-8A7F-F9BECC6EA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64" y="36206"/>
            <a:ext cx="5747381" cy="1281112"/>
          </a:xfrm>
        </p:spPr>
        <p:txBody>
          <a:bodyPr>
            <a:normAutofit fontScale="90000"/>
          </a:bodyPr>
          <a:lstStyle/>
          <a:p>
            <a:r>
              <a:rPr lang="cs-CZ" dirty="0"/>
              <a:t>řád:  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   </a:t>
            </a:r>
            <a:r>
              <a:rPr lang="cs-CZ" sz="2800" i="1" dirty="0" err="1"/>
              <a:t>Caniformia</a:t>
            </a:r>
            <a:r>
              <a:rPr lang="cs-CZ" sz="2800" i="1" dirty="0"/>
              <a:t> - </a:t>
            </a:r>
            <a:r>
              <a:rPr lang="cs-CZ" sz="2800" i="1" dirty="0" err="1"/>
              <a:t>Musteloidea</a:t>
            </a:r>
            <a:endParaRPr lang="cs-CZ" dirty="0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3B7E2650-69CA-2E3A-04F5-6598C5A70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3336" y="1164985"/>
            <a:ext cx="10138664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čeleď: lasicovití – kunovití (</a:t>
            </a:r>
            <a:r>
              <a:rPr lang="cs-CZ" sz="2400" b="1" dirty="0" err="1"/>
              <a:t>Mustelidae</a:t>
            </a:r>
            <a:r>
              <a:rPr lang="cs-CZ" sz="2400" b="1" dirty="0"/>
              <a:t>)</a:t>
            </a:r>
          </a:p>
          <a:p>
            <a:pPr marL="0" indent="0">
              <a:buNone/>
            </a:pPr>
            <a:r>
              <a:rPr lang="cs-CZ" sz="2000" dirty="0"/>
              <a:t>- naše nejmenší šelmy</a:t>
            </a:r>
          </a:p>
          <a:p>
            <a:pPr marL="0" indent="0">
              <a:buNone/>
            </a:pPr>
            <a:r>
              <a:rPr lang="cs-CZ" sz="2000" dirty="0"/>
              <a:t>– prstochodci, na zadní končetině 5 prstů</a:t>
            </a:r>
          </a:p>
          <a:p>
            <a:pPr marL="0" indent="0">
              <a:buNone/>
            </a:pPr>
            <a:r>
              <a:rPr lang="cs-CZ" sz="2000" dirty="0"/>
              <a:t>- dlouhé tělo, krátké končetiny, ohebná páteř</a:t>
            </a:r>
          </a:p>
          <a:p>
            <a:pPr marL="0" indent="0">
              <a:buNone/>
            </a:pPr>
            <a:r>
              <a:rPr lang="cs-CZ" sz="2000" dirty="0"/>
              <a:t>– mírně protažená lebka, dlouhé tvrdé patro až za zuby, dobře vyvinuté trháky</a:t>
            </a:r>
          </a:p>
          <a:p>
            <a:pPr marL="0" indent="0">
              <a:buNone/>
            </a:pPr>
            <a:r>
              <a:rPr lang="cs-CZ" sz="2000" dirty="0"/>
              <a:t>– pachové žlázy</a:t>
            </a:r>
          </a:p>
          <a:p>
            <a:pPr marL="0" indent="0">
              <a:buNone/>
            </a:pPr>
            <a:r>
              <a:rPr lang="cs-CZ" sz="2000" dirty="0"/>
              <a:t>– utajená březost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3CB0530-CC9A-206B-1473-81FB8A7CD6CB}"/>
              </a:ext>
            </a:extLst>
          </p:cNvPr>
          <p:cNvSpPr txBox="1"/>
          <p:nvPr/>
        </p:nvSpPr>
        <p:spPr>
          <a:xfrm>
            <a:off x="5611260" y="3804204"/>
            <a:ext cx="60978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Jezevec lesní (</a:t>
            </a:r>
            <a:r>
              <a:rPr lang="cs-CZ" dirty="0" err="1"/>
              <a:t>Meles</a:t>
            </a:r>
            <a:r>
              <a:rPr lang="cs-CZ" dirty="0"/>
              <a:t> </a:t>
            </a:r>
            <a:r>
              <a:rPr lang="cs-CZ" dirty="0" err="1"/>
              <a:t>meles</a:t>
            </a:r>
            <a:r>
              <a:rPr lang="cs-CZ" dirty="0"/>
              <a:t>)</a:t>
            </a:r>
          </a:p>
          <a:p>
            <a:r>
              <a:rPr lang="cs-CZ" dirty="0"/>
              <a:t>• Vydra říční (</a:t>
            </a:r>
            <a:r>
              <a:rPr lang="cs-CZ" dirty="0" err="1"/>
              <a:t>Lutra</a:t>
            </a:r>
            <a:r>
              <a:rPr lang="cs-CZ" dirty="0"/>
              <a:t> </a:t>
            </a:r>
            <a:r>
              <a:rPr lang="cs-CZ" dirty="0" err="1"/>
              <a:t>lutra</a:t>
            </a:r>
            <a:r>
              <a:rPr lang="cs-CZ" dirty="0"/>
              <a:t>)</a:t>
            </a:r>
          </a:p>
          <a:p>
            <a:r>
              <a:rPr lang="cs-CZ" dirty="0"/>
              <a:t>• Kuna lesní (</a:t>
            </a:r>
            <a:r>
              <a:rPr lang="cs-CZ" dirty="0" err="1"/>
              <a:t>Martes</a:t>
            </a:r>
            <a:r>
              <a:rPr lang="cs-CZ" dirty="0"/>
              <a:t> </a:t>
            </a:r>
            <a:r>
              <a:rPr lang="cs-CZ" dirty="0" err="1"/>
              <a:t>martes</a:t>
            </a:r>
            <a:r>
              <a:rPr lang="cs-CZ" dirty="0"/>
              <a:t>)</a:t>
            </a:r>
          </a:p>
          <a:p>
            <a:r>
              <a:rPr lang="cs-CZ" dirty="0"/>
              <a:t>• Kuna skalní (</a:t>
            </a:r>
            <a:r>
              <a:rPr lang="cs-CZ" dirty="0" err="1"/>
              <a:t>Martes</a:t>
            </a:r>
            <a:r>
              <a:rPr lang="cs-CZ" dirty="0"/>
              <a:t> </a:t>
            </a:r>
            <a:r>
              <a:rPr lang="cs-CZ" dirty="0" err="1"/>
              <a:t>foina</a:t>
            </a:r>
            <a:r>
              <a:rPr lang="cs-CZ" dirty="0"/>
              <a:t>)</a:t>
            </a:r>
          </a:p>
          <a:p>
            <a:r>
              <a:rPr lang="cs-CZ" dirty="0"/>
              <a:t>• Norek evropský (</a:t>
            </a:r>
            <a:r>
              <a:rPr lang="cs-CZ" dirty="0" err="1"/>
              <a:t>Mustela</a:t>
            </a:r>
            <a:r>
              <a:rPr lang="cs-CZ" dirty="0"/>
              <a:t> </a:t>
            </a:r>
            <a:r>
              <a:rPr lang="cs-CZ" dirty="0" err="1"/>
              <a:t>lutreola</a:t>
            </a:r>
            <a:r>
              <a:rPr lang="cs-CZ" dirty="0"/>
              <a:t>)</a:t>
            </a:r>
          </a:p>
          <a:p>
            <a:r>
              <a:rPr lang="cs-CZ" dirty="0"/>
              <a:t>• Norek americký (</a:t>
            </a:r>
            <a:r>
              <a:rPr lang="cs-CZ" dirty="0" err="1"/>
              <a:t>Mustela</a:t>
            </a:r>
            <a:r>
              <a:rPr lang="cs-CZ" dirty="0"/>
              <a:t> </a:t>
            </a:r>
            <a:r>
              <a:rPr lang="cs-CZ" dirty="0" err="1"/>
              <a:t>vison</a:t>
            </a:r>
            <a:r>
              <a:rPr lang="cs-CZ" dirty="0"/>
              <a:t>)</a:t>
            </a:r>
          </a:p>
          <a:p>
            <a:r>
              <a:rPr lang="cs-CZ" dirty="0"/>
              <a:t>• Tchoř tmavý (</a:t>
            </a:r>
            <a:r>
              <a:rPr lang="cs-CZ" dirty="0" err="1"/>
              <a:t>Mustela</a:t>
            </a:r>
            <a:r>
              <a:rPr lang="cs-CZ" dirty="0"/>
              <a:t> </a:t>
            </a:r>
            <a:r>
              <a:rPr lang="cs-CZ" dirty="0" err="1"/>
              <a:t>putorius</a:t>
            </a:r>
            <a:r>
              <a:rPr lang="cs-CZ" dirty="0"/>
              <a:t>)</a:t>
            </a:r>
          </a:p>
          <a:p>
            <a:r>
              <a:rPr lang="cs-CZ" dirty="0"/>
              <a:t>• Tchoř stepní (</a:t>
            </a:r>
            <a:r>
              <a:rPr lang="cs-CZ" dirty="0" err="1"/>
              <a:t>Mustela</a:t>
            </a:r>
            <a:r>
              <a:rPr lang="cs-CZ" dirty="0"/>
              <a:t> </a:t>
            </a:r>
            <a:r>
              <a:rPr lang="cs-CZ" dirty="0" err="1"/>
              <a:t>eversmanni</a:t>
            </a:r>
            <a:r>
              <a:rPr lang="cs-CZ" dirty="0"/>
              <a:t>)</a:t>
            </a:r>
          </a:p>
          <a:p>
            <a:r>
              <a:rPr lang="cs-CZ" dirty="0"/>
              <a:t>• Lasice kolčava (</a:t>
            </a:r>
            <a:r>
              <a:rPr lang="cs-CZ" dirty="0" err="1"/>
              <a:t>Mustela</a:t>
            </a:r>
            <a:r>
              <a:rPr lang="cs-CZ" dirty="0"/>
              <a:t> </a:t>
            </a:r>
            <a:r>
              <a:rPr lang="cs-CZ" dirty="0" err="1"/>
              <a:t>nivalis</a:t>
            </a:r>
            <a:r>
              <a:rPr lang="cs-CZ" dirty="0"/>
              <a:t>)</a:t>
            </a:r>
          </a:p>
          <a:p>
            <a:r>
              <a:rPr lang="cs-CZ" dirty="0"/>
              <a:t>• Hranostaj (</a:t>
            </a:r>
            <a:r>
              <a:rPr lang="cs-CZ" dirty="0" err="1"/>
              <a:t>Mustela</a:t>
            </a:r>
            <a:r>
              <a:rPr lang="cs-CZ" dirty="0"/>
              <a:t> </a:t>
            </a:r>
            <a:r>
              <a:rPr lang="cs-CZ" dirty="0" err="1"/>
              <a:t>erminea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8531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B62DE2-3DF6-5F1A-AF82-30090E38E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739" y="3140390"/>
            <a:ext cx="6764109" cy="377762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jezevec lesní (</a:t>
            </a:r>
            <a:r>
              <a:rPr lang="cs-CZ" sz="2000" b="1" dirty="0" err="1"/>
              <a:t>Meles</a:t>
            </a:r>
            <a:r>
              <a:rPr lang="cs-CZ" sz="2000" b="1" dirty="0"/>
              <a:t> </a:t>
            </a:r>
            <a:r>
              <a:rPr lang="cs-CZ" sz="2000" b="1" dirty="0" err="1"/>
              <a:t>meles</a:t>
            </a:r>
            <a:r>
              <a:rPr lang="cs-CZ" sz="2000" b="1" dirty="0"/>
              <a:t>) </a:t>
            </a:r>
          </a:p>
          <a:p>
            <a:pPr>
              <a:buFontTx/>
              <a:buChar char="-"/>
            </a:pPr>
            <a:r>
              <a:rPr lang="cs-CZ" sz="2000" dirty="0"/>
              <a:t>nory – chodby i stovky metrů</a:t>
            </a:r>
          </a:p>
          <a:p>
            <a:pPr>
              <a:buFontTx/>
              <a:buChar char="-"/>
            </a:pPr>
            <a:r>
              <a:rPr lang="cs-CZ" sz="2000" dirty="0"/>
              <a:t>nepravý zimní spánek</a:t>
            </a:r>
          </a:p>
          <a:p>
            <a:pPr>
              <a:buFontTx/>
              <a:buChar char="-"/>
            </a:pPr>
            <a:r>
              <a:rPr lang="cs-CZ" sz="2000" dirty="0"/>
              <a:t>omnivorní</a:t>
            </a:r>
          </a:p>
          <a:p>
            <a:pPr>
              <a:buFontTx/>
              <a:buChar char="-"/>
            </a:pPr>
            <a:r>
              <a:rPr lang="cs-CZ" sz="2000" dirty="0"/>
              <a:t>M1 4 hrbolky, sagitální hřeben, trháky nevýrazné</a:t>
            </a:r>
          </a:p>
          <a:p>
            <a:pPr>
              <a:buFontTx/>
              <a:buChar char="-"/>
            </a:pPr>
            <a:r>
              <a:rPr lang="cs-CZ" sz="2000" dirty="0"/>
              <a:t>běžný - chybí pouze v bezlesých nížinách s intenzivní zemědělskou velkovýrobou, a také v krajinách s vysokou hladinou spodní vody a jílovitými půdami 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4035966B-A348-B9C9-4419-7A30CA836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64" y="36206"/>
            <a:ext cx="7288823" cy="1792594"/>
          </a:xfrm>
        </p:spPr>
        <p:txBody>
          <a:bodyPr>
            <a:normAutofit fontScale="90000"/>
          </a:bodyPr>
          <a:lstStyle/>
          <a:p>
            <a:r>
              <a:rPr lang="cs-CZ" dirty="0"/>
              <a:t>řád:  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   </a:t>
            </a:r>
            <a:r>
              <a:rPr lang="cs-CZ" sz="2800" i="1" dirty="0" err="1"/>
              <a:t>Caniformia</a:t>
            </a:r>
            <a:r>
              <a:rPr lang="cs-CZ" sz="2800" i="1" dirty="0"/>
              <a:t> – </a:t>
            </a:r>
            <a:r>
              <a:rPr lang="cs-CZ" sz="2800" i="1" dirty="0" err="1"/>
              <a:t>Musteloidea</a:t>
            </a:r>
            <a:br>
              <a:rPr lang="cs-CZ" sz="2800" i="1" dirty="0"/>
            </a:br>
            <a:r>
              <a:rPr lang="cs-CZ" sz="2800" i="1" dirty="0"/>
              <a:t>              </a:t>
            </a:r>
            <a:r>
              <a:rPr lang="cs-CZ" sz="2700" b="1" dirty="0"/>
              <a:t>čeleď: lasicovití – kunovití (</a:t>
            </a:r>
            <a:r>
              <a:rPr lang="cs-CZ" sz="2700" b="1" dirty="0" err="1"/>
              <a:t>Mustelidae</a:t>
            </a:r>
            <a:r>
              <a:rPr lang="cs-CZ" sz="2700" b="1" dirty="0"/>
              <a:t>)</a:t>
            </a:r>
            <a:br>
              <a:rPr lang="cs-CZ" sz="2700" b="1" dirty="0"/>
            </a:br>
            <a:endParaRPr lang="cs-CZ" sz="2700" dirty="0"/>
          </a:p>
        </p:txBody>
      </p:sp>
      <p:pic>
        <p:nvPicPr>
          <p:cNvPr id="28674" name="Picture 2" descr="Meles meles - jezevec lesní">
            <a:extLst>
              <a:ext uri="{FF2B5EF4-FFF2-40B4-BE49-F238E27FC236}">
                <a16:creationId xmlns:a16="http://schemas.microsoft.com/office/drawing/2014/main" id="{EA560016-483E-76A7-D213-58CB3E3C4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64" y="3545652"/>
            <a:ext cx="4971629" cy="331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85D5F8C2-4126-29FD-12EE-A86F02D6F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963" y="-18115"/>
            <a:ext cx="4327037" cy="309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Meles meles - jezevec lesní">
            <a:extLst>
              <a:ext uri="{FF2B5EF4-FFF2-40B4-BE49-F238E27FC236}">
                <a16:creationId xmlns:a16="http://schemas.microsoft.com/office/drawing/2014/main" id="{6E973D57-73D5-A428-7618-E37DF994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147" y="1527001"/>
            <a:ext cx="2689146" cy="201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425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6F48CB-7D5C-9460-2DED-B975DD9B3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952" y="3044172"/>
            <a:ext cx="6393099" cy="377762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vydra říční (</a:t>
            </a:r>
            <a:r>
              <a:rPr lang="cs-CZ" sz="2000" b="1" dirty="0" err="1"/>
              <a:t>Lutra</a:t>
            </a:r>
            <a:r>
              <a:rPr lang="cs-CZ" sz="2000" b="1" dirty="0"/>
              <a:t> </a:t>
            </a:r>
            <a:r>
              <a:rPr lang="cs-CZ" sz="2000" b="1" dirty="0" err="1"/>
              <a:t>lutra</a:t>
            </a:r>
            <a:r>
              <a:rPr lang="cs-CZ" sz="2000" b="1" dirty="0"/>
              <a:t>)</a:t>
            </a:r>
          </a:p>
          <a:p>
            <a:pPr>
              <a:buFontTx/>
              <a:buChar char="-"/>
            </a:pPr>
            <a:r>
              <a:rPr lang="cs-CZ" sz="2000" dirty="0"/>
              <a:t>přizpůsobena k životu ve vodě – hustá srst (na 1 cm2 téměř 50 000 chlupů), válcovité tělo, plovací blány, svalnatá ocas – kormidlo, uzavíratelné </a:t>
            </a:r>
            <a:r>
              <a:rPr lang="cs-CZ" sz="2000" dirty="0" err="1"/>
              <a:t>nošní</a:t>
            </a:r>
            <a:r>
              <a:rPr lang="cs-CZ" sz="2000" dirty="0"/>
              <a:t> a ušní otvory</a:t>
            </a:r>
          </a:p>
          <a:p>
            <a:pPr>
              <a:buFontTx/>
              <a:buChar char="-"/>
            </a:pPr>
            <a:r>
              <a:rPr lang="cs-CZ" sz="2000" dirty="0"/>
              <a:t>nory na břehu, teritorium až 50 km toku – značkuje trusem (monitoring pod mostky)</a:t>
            </a:r>
          </a:p>
          <a:p>
            <a:pPr marL="0" indent="0">
              <a:buNone/>
            </a:pPr>
            <a:r>
              <a:rPr lang="cs-CZ" sz="2000" dirty="0"/>
              <a:t>- nízký </a:t>
            </a:r>
            <a:r>
              <a:rPr lang="cs-CZ" sz="2000" dirty="0" err="1"/>
              <a:t>sagit</a:t>
            </a:r>
            <a:r>
              <a:rPr lang="cs-CZ" sz="2000" dirty="0"/>
              <a:t>. hřeben, </a:t>
            </a:r>
            <a:r>
              <a:rPr lang="cs-CZ" sz="2000" dirty="0" err="1"/>
              <a:t>troujúhelníkový</a:t>
            </a:r>
            <a:r>
              <a:rPr lang="cs-CZ" sz="2000" dirty="0"/>
              <a:t> </a:t>
            </a:r>
            <a:r>
              <a:rPr lang="cs-CZ" sz="2000" dirty="0" err="1"/>
              <a:t>podočnicový</a:t>
            </a:r>
            <a:r>
              <a:rPr lang="cs-CZ" sz="2000" dirty="0"/>
              <a:t> otvor, široká M1 </a:t>
            </a:r>
            <a:r>
              <a:rPr lang="cs-CZ" sz="2000" b="1" dirty="0"/>
              <a:t> </a:t>
            </a:r>
          </a:p>
        </p:txBody>
      </p:sp>
      <p:pic>
        <p:nvPicPr>
          <p:cNvPr id="30722" name="Picture 2" descr="Lutra lutra - vydra říční">
            <a:extLst>
              <a:ext uri="{FF2B5EF4-FFF2-40B4-BE49-F238E27FC236}">
                <a16:creationId xmlns:a16="http://schemas.microsoft.com/office/drawing/2014/main" id="{6687F19D-C3D8-F9F1-01A7-A5DE77852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50" y="3788857"/>
            <a:ext cx="4927523" cy="306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797D71E6-3931-E6B0-C985-08EC8913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64" y="36206"/>
            <a:ext cx="7288823" cy="1792594"/>
          </a:xfrm>
        </p:spPr>
        <p:txBody>
          <a:bodyPr>
            <a:normAutofit fontScale="90000"/>
          </a:bodyPr>
          <a:lstStyle/>
          <a:p>
            <a:r>
              <a:rPr lang="cs-CZ" dirty="0"/>
              <a:t>řád:  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   </a:t>
            </a:r>
            <a:r>
              <a:rPr lang="cs-CZ" sz="2800" i="1" dirty="0" err="1"/>
              <a:t>Caniformia</a:t>
            </a:r>
            <a:r>
              <a:rPr lang="cs-CZ" sz="2800" i="1" dirty="0"/>
              <a:t> – </a:t>
            </a:r>
            <a:r>
              <a:rPr lang="cs-CZ" sz="2800" i="1" dirty="0" err="1"/>
              <a:t>Musteloidea</a:t>
            </a:r>
            <a:br>
              <a:rPr lang="cs-CZ" sz="2800" i="1" dirty="0"/>
            </a:br>
            <a:r>
              <a:rPr lang="cs-CZ" sz="2800" i="1" dirty="0"/>
              <a:t>              </a:t>
            </a:r>
            <a:r>
              <a:rPr lang="cs-CZ" sz="2700" b="1" dirty="0"/>
              <a:t>čeleď: lasicovití – kunovití (</a:t>
            </a:r>
            <a:r>
              <a:rPr lang="cs-CZ" sz="2700" b="1" dirty="0" err="1"/>
              <a:t>Mustelidae</a:t>
            </a:r>
            <a:r>
              <a:rPr lang="cs-CZ" sz="2700" b="1" dirty="0"/>
              <a:t>)</a:t>
            </a:r>
            <a:br>
              <a:rPr lang="cs-CZ" sz="2700" b="1" dirty="0"/>
            </a:br>
            <a:endParaRPr lang="cs-CZ" sz="2700" dirty="0"/>
          </a:p>
        </p:txBody>
      </p:sp>
      <p:pic>
        <p:nvPicPr>
          <p:cNvPr id="30724" name="Picture 4" descr="Lutra lutra - vydra říční">
            <a:extLst>
              <a:ext uri="{FF2B5EF4-FFF2-40B4-BE49-F238E27FC236}">
                <a16:creationId xmlns:a16="http://schemas.microsoft.com/office/drawing/2014/main" id="{9322999A-753E-6874-50D6-5097C56F8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742" y="1517675"/>
            <a:ext cx="3615231" cy="258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sníh, venku, mrazivé počasí, zima&#10;&#10;Popis byl vytvořen automaticky">
            <a:extLst>
              <a:ext uri="{FF2B5EF4-FFF2-40B4-BE49-F238E27FC236}">
                <a16:creationId xmlns:a16="http://schemas.microsoft.com/office/drawing/2014/main" id="{0974C386-B7C9-0EF6-5F19-8F644575B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257" y="0"/>
            <a:ext cx="2570773" cy="342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57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A9F497-7E43-BD88-AF98-D27DA6662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8074" y="1540188"/>
            <a:ext cx="8120261" cy="5281605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norek evropský (</a:t>
            </a:r>
            <a:r>
              <a:rPr lang="cs-CZ" sz="2000" b="1" dirty="0" err="1"/>
              <a:t>Lutreola</a:t>
            </a:r>
            <a:r>
              <a:rPr lang="cs-CZ" sz="2000" b="1" dirty="0"/>
              <a:t> </a:t>
            </a:r>
            <a:r>
              <a:rPr lang="cs-CZ" sz="2000" b="1" dirty="0" err="1"/>
              <a:t>lutreola</a:t>
            </a:r>
            <a:r>
              <a:rPr lang="cs-CZ" sz="2000" b="1" dirty="0"/>
              <a:t>)</a:t>
            </a:r>
          </a:p>
          <a:p>
            <a:pPr>
              <a:buFontTx/>
              <a:buChar char="-"/>
            </a:pPr>
            <a:r>
              <a:rPr lang="cs-CZ" sz="2000" dirty="0"/>
              <a:t>na většině území Evropy vymizel (i u nás), IUCN – </a:t>
            </a:r>
            <a:r>
              <a:rPr lang="cs-CZ" sz="2000" b="1" dirty="0"/>
              <a:t>CR!</a:t>
            </a:r>
          </a:p>
          <a:p>
            <a:pPr>
              <a:buFontTx/>
              <a:buChar char="-"/>
            </a:pPr>
            <a:r>
              <a:rPr lang="cs-CZ" sz="2000" dirty="0"/>
              <a:t> Izolované populace ve Španělsku (500-1000 ex), Francii (několik set) a na Balkáně v deltě Dunaje (několik tisíc jedinců)</a:t>
            </a:r>
          </a:p>
          <a:p>
            <a:pPr>
              <a:buFontTx/>
              <a:buChar char="-"/>
            </a:pPr>
            <a:r>
              <a:rPr lang="cs-CZ" sz="2000" dirty="0"/>
              <a:t>příčiny ohrožení – znečištění vod, úpravy toků, změny prostředí, infekční nemoci a konkurence invazního norka amerického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norek americký (</a:t>
            </a:r>
            <a:r>
              <a:rPr lang="cs-CZ" sz="2000" b="1" dirty="0" err="1"/>
              <a:t>Neovison</a:t>
            </a:r>
            <a:r>
              <a:rPr lang="cs-CZ" sz="2000" b="1" dirty="0"/>
              <a:t> </a:t>
            </a:r>
            <a:r>
              <a:rPr lang="cs-CZ" sz="2000" b="1" dirty="0" err="1"/>
              <a:t>vison</a:t>
            </a:r>
            <a:r>
              <a:rPr lang="cs-CZ" sz="2000" b="1" dirty="0"/>
              <a:t>) = mink</a:t>
            </a:r>
            <a:endParaRPr lang="cs-CZ" sz="2000" dirty="0"/>
          </a:p>
          <a:p>
            <a:pPr>
              <a:buFontTx/>
              <a:buChar char="-"/>
            </a:pPr>
            <a:r>
              <a:rPr lang="cs-CZ" sz="2000" dirty="0"/>
              <a:t>původ </a:t>
            </a:r>
            <a:r>
              <a:rPr lang="cs-CZ" sz="2000" dirty="0" err="1"/>
              <a:t>Am</a:t>
            </a:r>
            <a:r>
              <a:rPr lang="cs-CZ" sz="2000" dirty="0"/>
              <a:t>., </a:t>
            </a:r>
          </a:p>
          <a:p>
            <a:pPr>
              <a:buFontTx/>
              <a:buChar char="-"/>
            </a:pPr>
            <a:r>
              <a:rPr lang="cs-CZ" sz="2000" dirty="0"/>
              <a:t>farmové chovy – invaze</a:t>
            </a:r>
          </a:p>
          <a:p>
            <a:pPr>
              <a:buFontTx/>
              <a:buChar char="-"/>
            </a:pPr>
            <a:r>
              <a:rPr lang="cs-CZ" sz="2000" dirty="0"/>
              <a:t>druh </a:t>
            </a:r>
            <a:r>
              <a:rPr lang="cs-CZ" sz="2000" b="1" dirty="0"/>
              <a:t>B</a:t>
            </a:r>
            <a:r>
              <a:rPr lang="cs-CZ" sz="2000" dirty="0"/>
              <a:t>lack </a:t>
            </a:r>
            <a:r>
              <a:rPr lang="cs-CZ" sz="2000" b="1" dirty="0"/>
              <a:t>L</a:t>
            </a:r>
            <a:r>
              <a:rPr lang="cs-CZ" sz="2000" dirty="0"/>
              <a:t>istu</a:t>
            </a:r>
          </a:p>
          <a:p>
            <a:pPr>
              <a:buFontTx/>
              <a:buChar char="-"/>
            </a:pPr>
            <a:r>
              <a:rPr lang="cs-CZ" sz="2000" dirty="0"/>
              <a:t>tmavě hnědý až černý, </a:t>
            </a:r>
          </a:p>
          <a:p>
            <a:pPr>
              <a:buFontTx/>
              <a:buChar char="-"/>
            </a:pPr>
            <a:r>
              <a:rPr lang="cs-CZ" sz="2000" dirty="0" err="1"/>
              <a:t>bálá</a:t>
            </a:r>
            <a:r>
              <a:rPr lang="cs-CZ" sz="2000" dirty="0"/>
              <a:t> brada</a:t>
            </a:r>
          </a:p>
          <a:p>
            <a:pPr>
              <a:buFontTx/>
              <a:buChar char="-"/>
            </a:pPr>
            <a:endParaRPr lang="cs-CZ" sz="20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E56EE88-E439-D7C7-5598-BEC6ADFD9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64" y="36206"/>
            <a:ext cx="7288823" cy="1792594"/>
          </a:xfrm>
        </p:spPr>
        <p:txBody>
          <a:bodyPr>
            <a:normAutofit fontScale="90000"/>
          </a:bodyPr>
          <a:lstStyle/>
          <a:p>
            <a:r>
              <a:rPr lang="cs-CZ" dirty="0"/>
              <a:t>řád:  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   </a:t>
            </a:r>
            <a:r>
              <a:rPr lang="cs-CZ" sz="2800" i="1" dirty="0" err="1"/>
              <a:t>Caniformia</a:t>
            </a:r>
            <a:r>
              <a:rPr lang="cs-CZ" sz="2800" i="1" dirty="0"/>
              <a:t> – </a:t>
            </a:r>
            <a:r>
              <a:rPr lang="cs-CZ" sz="2800" i="1" dirty="0" err="1"/>
              <a:t>Musteloidea</a:t>
            </a:r>
            <a:br>
              <a:rPr lang="cs-CZ" sz="2800" i="1" dirty="0"/>
            </a:br>
            <a:r>
              <a:rPr lang="cs-CZ" sz="2800" i="1" dirty="0"/>
              <a:t>              </a:t>
            </a:r>
            <a:r>
              <a:rPr lang="cs-CZ" sz="2700" b="1" dirty="0"/>
              <a:t>čeleď: lasicovití – kunovití (</a:t>
            </a:r>
            <a:r>
              <a:rPr lang="cs-CZ" sz="2700" b="1" dirty="0" err="1"/>
              <a:t>Mustelidae</a:t>
            </a:r>
            <a:r>
              <a:rPr lang="cs-CZ" sz="2700" b="1" dirty="0"/>
              <a:t>)</a:t>
            </a:r>
            <a:br>
              <a:rPr lang="cs-CZ" sz="2700" b="1" dirty="0"/>
            </a:br>
            <a:endParaRPr lang="cs-CZ" sz="27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9BB6329-BFB4-31A9-8ABC-F5327370C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485" y="4569134"/>
            <a:ext cx="4689515" cy="2288866"/>
          </a:xfrm>
          <a:prstGeom prst="rect">
            <a:avLst/>
          </a:prstGeom>
        </p:spPr>
      </p:pic>
      <p:pic>
        <p:nvPicPr>
          <p:cNvPr id="31746" name="Picture 2" descr="Neovison vison - norek americký">
            <a:extLst>
              <a:ext uri="{FF2B5EF4-FFF2-40B4-BE49-F238E27FC236}">
                <a16:creationId xmlns:a16="http://schemas.microsoft.com/office/drawing/2014/main" id="{2CC5BEA3-8D54-3B4B-B511-4FB30D47F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51" y="4326586"/>
            <a:ext cx="3909726" cy="261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Mustela lutreola - norek evropský">
            <a:extLst>
              <a:ext uri="{FF2B5EF4-FFF2-40B4-BE49-F238E27FC236}">
                <a16:creationId xmlns:a16="http://schemas.microsoft.com/office/drawing/2014/main" id="{7E87F2FB-AC1A-985D-46C3-4F70D9151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2" y="1593117"/>
            <a:ext cx="3925365" cy="261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968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F0C8FC9-FA25-053D-210A-C426CF720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178" y="459020"/>
            <a:ext cx="8809822" cy="6376632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B698375-CF6B-40B9-1AC6-1E98871E7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64" y="36206"/>
            <a:ext cx="7288823" cy="1792594"/>
          </a:xfrm>
        </p:spPr>
        <p:txBody>
          <a:bodyPr>
            <a:normAutofit fontScale="90000"/>
          </a:bodyPr>
          <a:lstStyle/>
          <a:p>
            <a:r>
              <a:rPr lang="cs-CZ" dirty="0"/>
              <a:t>řád:  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   </a:t>
            </a:r>
            <a:r>
              <a:rPr lang="cs-CZ" sz="2800" i="1" dirty="0" err="1"/>
              <a:t>Caniformia</a:t>
            </a:r>
            <a:r>
              <a:rPr lang="cs-CZ" sz="2800" i="1" dirty="0"/>
              <a:t> – </a:t>
            </a:r>
            <a:r>
              <a:rPr lang="cs-CZ" sz="2800" i="1" dirty="0" err="1"/>
              <a:t>Musteloidea</a:t>
            </a:r>
            <a:br>
              <a:rPr lang="cs-CZ" sz="2800" i="1" dirty="0"/>
            </a:br>
            <a:r>
              <a:rPr lang="cs-CZ" sz="2800" i="1" dirty="0"/>
              <a:t>              </a:t>
            </a:r>
            <a:r>
              <a:rPr lang="cs-CZ" sz="2700" b="1" dirty="0"/>
              <a:t>čeleď: lasicovití – kunovití (</a:t>
            </a:r>
            <a:r>
              <a:rPr lang="cs-CZ" sz="2700" b="1" dirty="0" err="1"/>
              <a:t>Mustelidae</a:t>
            </a:r>
            <a:r>
              <a:rPr lang="cs-CZ" sz="2700" b="1" dirty="0"/>
              <a:t>) – norci: </a:t>
            </a:r>
            <a:br>
              <a:rPr lang="cs-CZ" sz="2700" b="1" dirty="0"/>
            </a:br>
            <a:endParaRPr lang="cs-CZ" sz="2700" dirty="0"/>
          </a:p>
        </p:txBody>
      </p:sp>
    </p:spTree>
    <p:extLst>
      <p:ext uri="{BB962C8B-B14F-4D97-AF65-F5344CB8AC3E}">
        <p14:creationId xmlns:p14="http://schemas.microsoft.com/office/powerpoint/2010/main" val="36902763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CA35E9-EC3C-25BA-F683-EFE71A2BB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8949" y="1740664"/>
            <a:ext cx="7439387" cy="4968607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kuna skalní (</a:t>
            </a:r>
            <a:r>
              <a:rPr lang="cs-CZ" sz="2000" b="1" i="1" dirty="0" err="1"/>
              <a:t>Martes</a:t>
            </a:r>
            <a:r>
              <a:rPr lang="cs-CZ" sz="2000" b="1" i="1" dirty="0"/>
              <a:t> </a:t>
            </a:r>
            <a:r>
              <a:rPr lang="cs-CZ" sz="2000" b="1" i="1" dirty="0" err="1"/>
              <a:t>foina</a:t>
            </a:r>
            <a:r>
              <a:rPr lang="cs-CZ" sz="2000" b="1" dirty="0"/>
              <a:t>)</a:t>
            </a:r>
          </a:p>
          <a:p>
            <a:pPr marL="0" indent="0">
              <a:buNone/>
            </a:pPr>
            <a:r>
              <a:rPr lang="cs-CZ" sz="2000" dirty="0"/>
              <a:t>-  bílá náprsenka až ke končetinám</a:t>
            </a:r>
          </a:p>
          <a:p>
            <a:pPr>
              <a:buFontTx/>
              <a:buChar char="-"/>
            </a:pPr>
            <a:r>
              <a:rPr lang="cs-CZ" sz="2000" dirty="0"/>
              <a:t>na polštářkách chybí srst, kratší ocas</a:t>
            </a:r>
          </a:p>
          <a:p>
            <a:pPr>
              <a:buFontTx/>
              <a:buChar char="-"/>
            </a:pPr>
            <a:r>
              <a:rPr lang="cs-CZ" sz="2000" dirty="0"/>
              <a:t>okraje lesů, zemědělská krajina, </a:t>
            </a:r>
          </a:p>
          <a:p>
            <a:pPr>
              <a:buFontTx/>
              <a:buChar char="-"/>
            </a:pPr>
            <a:r>
              <a:rPr lang="cs-CZ" sz="2000" dirty="0"/>
              <a:t>synantropní</a:t>
            </a:r>
          </a:p>
          <a:p>
            <a:pPr>
              <a:buFontTx/>
              <a:buChar char="-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kuna lesní (</a:t>
            </a:r>
            <a:r>
              <a:rPr lang="cs-CZ" sz="2000" b="1" dirty="0" err="1"/>
              <a:t>Martes</a:t>
            </a:r>
            <a:r>
              <a:rPr lang="cs-CZ" sz="2000" b="1" dirty="0"/>
              <a:t> </a:t>
            </a:r>
            <a:r>
              <a:rPr lang="cs-CZ" sz="2000" b="1" dirty="0" err="1"/>
              <a:t>martes</a:t>
            </a:r>
            <a:r>
              <a:rPr lang="cs-CZ" sz="2000" b="1" dirty="0"/>
              <a:t>)</a:t>
            </a:r>
          </a:p>
          <a:p>
            <a:pPr>
              <a:buFontTx/>
              <a:buChar char="-"/>
            </a:pPr>
            <a:r>
              <a:rPr lang="cs-CZ" sz="2000" dirty="0"/>
              <a:t>žlutá náprsenka</a:t>
            </a:r>
          </a:p>
          <a:p>
            <a:pPr>
              <a:buFontTx/>
              <a:buChar char="-"/>
            </a:pPr>
            <a:r>
              <a:rPr lang="cs-CZ" sz="2000" dirty="0"/>
              <a:t>uši lemování, srst mezi polštářky</a:t>
            </a:r>
          </a:p>
          <a:p>
            <a:pPr>
              <a:buFontTx/>
              <a:buChar char="-"/>
            </a:pPr>
            <a:r>
              <a:rPr lang="cs-CZ" sz="2000" dirty="0"/>
              <a:t>lesnatá krajina</a:t>
            </a:r>
          </a:p>
          <a:p>
            <a:pPr>
              <a:buFontTx/>
              <a:buChar char="-"/>
            </a:pPr>
            <a:r>
              <a:rPr lang="cs-CZ" sz="2000" dirty="0"/>
              <a:t>- samotářská, teritoria si obě pohlaví značí trusem a výměšky análních, břišních a patních pachových žláz</a:t>
            </a:r>
          </a:p>
          <a:p>
            <a:pPr>
              <a:buFontTx/>
              <a:buChar char="-"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b="1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CB2E72C-AC73-9A8E-8859-89AF0B6C8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64" y="36206"/>
            <a:ext cx="7288823" cy="1704459"/>
          </a:xfrm>
        </p:spPr>
        <p:txBody>
          <a:bodyPr>
            <a:normAutofit fontScale="90000"/>
          </a:bodyPr>
          <a:lstStyle/>
          <a:p>
            <a:r>
              <a:rPr lang="cs-CZ" dirty="0"/>
              <a:t>řád:  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   </a:t>
            </a:r>
            <a:r>
              <a:rPr lang="cs-CZ" sz="2800" i="1" dirty="0" err="1"/>
              <a:t>Caniformia</a:t>
            </a:r>
            <a:r>
              <a:rPr lang="cs-CZ" sz="2800" i="1" dirty="0"/>
              <a:t> – </a:t>
            </a:r>
            <a:r>
              <a:rPr lang="cs-CZ" sz="2800" i="1" dirty="0" err="1"/>
              <a:t>Musteloidea</a:t>
            </a:r>
            <a:br>
              <a:rPr lang="cs-CZ" sz="2800" i="1" dirty="0"/>
            </a:br>
            <a:r>
              <a:rPr lang="cs-CZ" sz="2800" i="1" dirty="0"/>
              <a:t>              </a:t>
            </a:r>
            <a:r>
              <a:rPr lang="cs-CZ" sz="2700" b="1" dirty="0"/>
              <a:t>čeleď: lasicovití – kunovití (</a:t>
            </a:r>
            <a:r>
              <a:rPr lang="cs-CZ" sz="2700" b="1" dirty="0" err="1"/>
              <a:t>Mustelidae</a:t>
            </a:r>
            <a:r>
              <a:rPr lang="cs-CZ" sz="2700" b="1" dirty="0"/>
              <a:t>)</a:t>
            </a:r>
            <a:br>
              <a:rPr lang="cs-CZ" sz="2700" b="1" dirty="0"/>
            </a:br>
            <a:endParaRPr lang="cs-CZ" sz="27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A2C85D0-3090-E88E-7CA5-976F4D0D2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63" y="1427297"/>
            <a:ext cx="3794101" cy="2899658"/>
          </a:xfrm>
          <a:prstGeom prst="rect">
            <a:avLst/>
          </a:prstGeom>
        </p:spPr>
      </p:pic>
      <p:pic>
        <p:nvPicPr>
          <p:cNvPr id="33794" name="Picture 2" descr="Martes foina - kuna skalní">
            <a:extLst>
              <a:ext uri="{FF2B5EF4-FFF2-40B4-BE49-F238E27FC236}">
                <a16:creationId xmlns:a16="http://schemas.microsoft.com/office/drawing/2014/main" id="{3F0F4765-AF2A-EEFC-04F1-0AF0713AD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511" y="36205"/>
            <a:ext cx="3248489" cy="207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artes_martes_crop">
            <a:extLst>
              <a:ext uri="{FF2B5EF4-FFF2-40B4-BE49-F238E27FC236}">
                <a16:creationId xmlns:a16="http://schemas.microsoft.com/office/drawing/2014/main" id="{CFE3D824-F24D-631F-4492-54A4394ED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64" y="4326955"/>
            <a:ext cx="3794101" cy="252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6BA1109-BC3C-10A1-571A-180ACDD1A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7514" y="2941503"/>
            <a:ext cx="2714486" cy="273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7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1125611-355F-5AD7-75CE-BF21C71F6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656" y="46674"/>
            <a:ext cx="9088118" cy="6811326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39A6AB6B-1B61-DF88-613D-D7E1F7A5B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64" y="36206"/>
            <a:ext cx="4666807" cy="2475640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řád:  Šelmy (</a:t>
            </a:r>
            <a:r>
              <a:rPr lang="cs-CZ" sz="2400" dirty="0" err="1"/>
              <a:t>Carnivora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            </a:t>
            </a:r>
            <a:r>
              <a:rPr lang="cs-CZ" sz="2400" i="1" dirty="0" err="1"/>
              <a:t>Caniformia</a:t>
            </a:r>
            <a:r>
              <a:rPr lang="cs-CZ" sz="2400" i="1" dirty="0"/>
              <a:t> – </a:t>
            </a:r>
            <a:r>
              <a:rPr lang="cs-CZ" sz="2400" i="1" dirty="0" err="1"/>
              <a:t>Musteloidea</a:t>
            </a:r>
            <a:br>
              <a:rPr lang="cs-CZ" sz="2400" i="1" dirty="0"/>
            </a:br>
            <a:br>
              <a:rPr lang="cs-CZ" sz="2400" i="1" dirty="0"/>
            </a:br>
            <a:br>
              <a:rPr lang="cs-CZ" sz="2400" i="1" dirty="0"/>
            </a:br>
            <a:r>
              <a:rPr lang="cs-CZ" sz="2400" b="1" dirty="0"/>
              <a:t>čeleď: lasicovití – kunovití (</a:t>
            </a:r>
            <a:r>
              <a:rPr lang="cs-CZ" sz="2400" b="1" dirty="0" err="1"/>
              <a:t>Mustelidae</a:t>
            </a:r>
            <a:r>
              <a:rPr lang="cs-CZ" sz="2400" b="1" dirty="0"/>
              <a:t>)</a:t>
            </a:r>
            <a:br>
              <a:rPr lang="cs-CZ" sz="2400" b="1" dirty="0"/>
            </a:br>
            <a:r>
              <a:rPr lang="cs-CZ" sz="2400" b="1" dirty="0"/>
              <a:t>- kuny:</a:t>
            </a:r>
            <a:br>
              <a:rPr lang="cs-CZ" sz="2400" b="1" dirty="0"/>
            </a:br>
            <a:endParaRPr lang="cs-CZ" sz="2400" dirty="0"/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0B32A870-D6BC-42CB-0E8A-5C9E9916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0" y="2633032"/>
            <a:ext cx="3339549" cy="222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12E0273-013D-655A-FE6F-8E1FBB41D0BF}"/>
              </a:ext>
            </a:extLst>
          </p:cNvPr>
          <p:cNvSpPr txBox="1"/>
          <p:nvPr/>
        </p:nvSpPr>
        <p:spPr>
          <a:xfrm>
            <a:off x="1024569" y="2732183"/>
            <a:ext cx="2159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skalní</a:t>
            </a:r>
          </a:p>
        </p:txBody>
      </p:sp>
    </p:spTree>
    <p:extLst>
      <p:ext uri="{BB962C8B-B14F-4D97-AF65-F5344CB8AC3E}">
        <p14:creationId xmlns:p14="http://schemas.microsoft.com/office/powerpoint/2010/main" val="26974934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DBD8A7-D6CF-6016-4F73-6C44FCC9E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057619"/>
            <a:ext cx="7620000" cy="5800382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sz="2000" b="1" dirty="0"/>
              <a:t>tchoř tmavý (</a:t>
            </a:r>
            <a:r>
              <a:rPr lang="cs-CZ" sz="2000" b="1" dirty="0" err="1"/>
              <a:t>Mustela</a:t>
            </a:r>
            <a:r>
              <a:rPr lang="cs-CZ" sz="2000" b="1" dirty="0"/>
              <a:t> </a:t>
            </a:r>
            <a:r>
              <a:rPr lang="cs-CZ" sz="2000" b="1" dirty="0" err="1"/>
              <a:t>putorius</a:t>
            </a:r>
            <a:r>
              <a:rPr lang="cs-CZ" sz="2000" b="1" dirty="0"/>
              <a:t>)</a:t>
            </a:r>
          </a:p>
          <a:p>
            <a:pPr>
              <a:buFontTx/>
              <a:buChar char="-"/>
            </a:pPr>
            <a:r>
              <a:rPr lang="cs-CZ" dirty="0"/>
              <a:t>v nebezpečí vyměšuje pronikavě páchnoucí sekret svých podocasních žláz,</a:t>
            </a:r>
          </a:p>
          <a:p>
            <a:pPr marL="0" indent="0">
              <a:buNone/>
            </a:pPr>
            <a:r>
              <a:rPr lang="cs-CZ" dirty="0"/>
              <a:t>-  vázaný na vlhčí biotopy </a:t>
            </a:r>
          </a:p>
          <a:p>
            <a:pPr>
              <a:buFontTx/>
              <a:buChar char="-"/>
            </a:pPr>
            <a:r>
              <a:rPr lang="cs-CZ" dirty="0"/>
              <a:t>není utajená březost</a:t>
            </a:r>
          </a:p>
          <a:p>
            <a:pPr>
              <a:buFontTx/>
              <a:buChar char="-"/>
            </a:pPr>
            <a:r>
              <a:rPr lang="cs-CZ" dirty="0"/>
              <a:t>menší lebka, světlá podsada</a:t>
            </a:r>
          </a:p>
          <a:p>
            <a:pPr>
              <a:buFontTx/>
              <a:buChar char="-"/>
            </a:pPr>
            <a:r>
              <a:rPr lang="cs-CZ" dirty="0"/>
              <a:t>ubývá, Evropsky významný druh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tchoř stepní (</a:t>
            </a:r>
            <a:r>
              <a:rPr lang="cs-CZ" sz="2000" b="1" dirty="0" err="1"/>
              <a:t>Mustela</a:t>
            </a:r>
            <a:r>
              <a:rPr lang="cs-CZ" sz="2000" b="1" dirty="0"/>
              <a:t> </a:t>
            </a:r>
            <a:r>
              <a:rPr lang="cs-CZ" sz="2000" b="1" dirty="0" err="1"/>
              <a:t>eversmanii</a:t>
            </a:r>
            <a:r>
              <a:rPr lang="cs-CZ" sz="2000" b="1" dirty="0"/>
              <a:t>)</a:t>
            </a:r>
          </a:p>
          <a:p>
            <a:pPr marL="0" indent="0">
              <a:buNone/>
            </a:pPr>
            <a:r>
              <a:rPr lang="cs-CZ" dirty="0"/>
              <a:t>- Světlý ocas při kořeni jinak také tmavý, tmavé nohy, srst písková,</a:t>
            </a:r>
          </a:p>
          <a:p>
            <a:pPr marL="0" indent="0">
              <a:buNone/>
            </a:pPr>
            <a:r>
              <a:rPr lang="cs-CZ" dirty="0"/>
              <a:t>nevýrazná maska</a:t>
            </a:r>
          </a:p>
          <a:p>
            <a:pPr>
              <a:buFontTx/>
              <a:buChar char="-"/>
            </a:pPr>
            <a:r>
              <a:rPr lang="cs-CZ" dirty="0"/>
              <a:t>biotop stepi, lesostepi až polopouště, u nás zemědělská krajina</a:t>
            </a:r>
          </a:p>
          <a:p>
            <a:pPr>
              <a:buFontTx/>
              <a:buChar char="-"/>
            </a:pPr>
            <a:r>
              <a:rPr lang="cs-CZ" dirty="0"/>
              <a:t>nory po křečcích a syslech – dříve hl. potrava</a:t>
            </a:r>
          </a:p>
          <a:p>
            <a:pPr>
              <a:buFontTx/>
              <a:buChar char="-"/>
            </a:pPr>
            <a:r>
              <a:rPr lang="cs-CZ" dirty="0"/>
              <a:t>úbytek od 50.let 20.st.</a:t>
            </a:r>
          </a:p>
          <a:p>
            <a:pPr>
              <a:buFontTx/>
              <a:buChar char="-"/>
            </a:pPr>
            <a:r>
              <a:rPr lang="cs-CZ" b="1" dirty="0"/>
              <a:t>KO</a:t>
            </a:r>
            <a:r>
              <a:rPr lang="cs-CZ" dirty="0"/>
              <a:t>, IUCN – </a:t>
            </a:r>
            <a:r>
              <a:rPr lang="cs-CZ" b="1" dirty="0"/>
              <a:t>CR, </a:t>
            </a:r>
            <a:r>
              <a:rPr lang="cs-CZ" dirty="0"/>
              <a:t>Evropsky významný druh (stav nepříznivý)</a:t>
            </a:r>
            <a:endParaRPr lang="cs-CZ" b="1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AA5E5A4-CDDF-4B3E-4936-B4B5F4F08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16" y="0"/>
            <a:ext cx="11879184" cy="1704459"/>
          </a:xfrm>
        </p:spPr>
        <p:txBody>
          <a:bodyPr>
            <a:normAutofit fontScale="90000"/>
          </a:bodyPr>
          <a:lstStyle/>
          <a:p>
            <a:r>
              <a:rPr lang="cs-CZ" dirty="0"/>
              <a:t>řád:  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   </a:t>
            </a:r>
            <a:r>
              <a:rPr lang="cs-CZ" sz="2800" i="1" dirty="0" err="1"/>
              <a:t>Caniformia</a:t>
            </a:r>
            <a:r>
              <a:rPr lang="cs-CZ" sz="2800" i="1" dirty="0"/>
              <a:t> – </a:t>
            </a:r>
            <a:r>
              <a:rPr lang="cs-CZ" sz="2800" i="1" dirty="0" err="1"/>
              <a:t>Musteloidea</a:t>
            </a:r>
            <a:r>
              <a:rPr lang="cs-CZ" sz="2800" i="1" dirty="0"/>
              <a:t>, </a:t>
            </a:r>
            <a:r>
              <a:rPr lang="cs-CZ" sz="2700" b="1" dirty="0"/>
              <a:t>čeleď: lasicovití – kunovití (</a:t>
            </a:r>
            <a:r>
              <a:rPr lang="cs-CZ" sz="2700" b="1" dirty="0" err="1"/>
              <a:t>Mustelidae</a:t>
            </a:r>
            <a:r>
              <a:rPr lang="cs-CZ" sz="2700" b="1" dirty="0"/>
              <a:t>)</a:t>
            </a:r>
            <a:br>
              <a:rPr lang="cs-CZ" sz="2700" b="1" dirty="0"/>
            </a:br>
            <a:endParaRPr lang="cs-CZ" sz="2700" dirty="0"/>
          </a:p>
        </p:txBody>
      </p:sp>
      <p:pic>
        <p:nvPicPr>
          <p:cNvPr id="35842" name="Picture 2" descr="Mustela putorius - tchoř tmavý">
            <a:extLst>
              <a:ext uri="{FF2B5EF4-FFF2-40B4-BE49-F238E27FC236}">
                <a16:creationId xmlns:a16="http://schemas.microsoft.com/office/drawing/2014/main" id="{5294AB92-64CF-46FF-777F-BF1114DF3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85" y="1277957"/>
            <a:ext cx="4244116" cy="318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>
            <a:extLst>
              <a:ext uri="{FF2B5EF4-FFF2-40B4-BE49-F238E27FC236}">
                <a16:creationId xmlns:a16="http://schemas.microsoft.com/office/drawing/2014/main" id="{838EB7F1-6030-904F-AC19-EA2950DCC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85" y="4411393"/>
            <a:ext cx="4324120" cy="244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Mustela putorius f. furo - fretka">
            <a:extLst>
              <a:ext uri="{FF2B5EF4-FFF2-40B4-BE49-F238E27FC236}">
                <a16:creationId xmlns:a16="http://schemas.microsoft.com/office/drawing/2014/main" id="{D49108A9-A28B-77E5-4815-0A5EDB292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198" y="1804984"/>
            <a:ext cx="3413802" cy="206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6CBA4A7-6802-2813-1F59-9C7EF777FE33}"/>
              </a:ext>
            </a:extLst>
          </p:cNvPr>
          <p:cNvSpPr txBox="1"/>
          <p:nvPr/>
        </p:nvSpPr>
        <p:spPr>
          <a:xfrm>
            <a:off x="9127474" y="1804984"/>
            <a:ext cx="295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fretka – </a:t>
            </a:r>
            <a:r>
              <a:rPr lang="cs-CZ" dirty="0" err="1">
                <a:solidFill>
                  <a:schemeClr val="bg1"/>
                </a:solidFill>
              </a:rPr>
              <a:t>M..p</a:t>
            </a:r>
            <a:r>
              <a:rPr lang="cs-CZ" dirty="0">
                <a:solidFill>
                  <a:schemeClr val="bg1"/>
                </a:solidFill>
              </a:rPr>
              <a:t>. forma </a:t>
            </a:r>
            <a:r>
              <a:rPr lang="cs-CZ" dirty="0" err="1">
                <a:solidFill>
                  <a:schemeClr val="bg1"/>
                </a:solidFill>
              </a:rPr>
              <a:t>furo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947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6FE3E7-1965-69FB-A4D1-7BB445362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9189" y="1428519"/>
            <a:ext cx="7700791" cy="541585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lasice kolčava (</a:t>
            </a:r>
            <a:r>
              <a:rPr lang="cs-CZ" sz="2000" b="1" dirty="0" err="1"/>
              <a:t>Mustela</a:t>
            </a:r>
            <a:r>
              <a:rPr lang="cs-CZ" sz="2000" b="1" dirty="0"/>
              <a:t> </a:t>
            </a:r>
            <a:r>
              <a:rPr lang="cs-CZ" sz="2000" b="1" dirty="0" err="1"/>
              <a:t>nivalis</a:t>
            </a:r>
            <a:r>
              <a:rPr lang="cs-CZ" sz="2000" b="1" dirty="0"/>
              <a:t>)</a:t>
            </a:r>
          </a:p>
          <a:p>
            <a:pPr>
              <a:buFontTx/>
              <a:buChar char="-"/>
            </a:pPr>
            <a:r>
              <a:rPr lang="cs-CZ" dirty="0"/>
              <a:t>naše nejmenší a nejhojnější šelma</a:t>
            </a:r>
          </a:p>
          <a:p>
            <a:pPr>
              <a:buFontTx/>
              <a:buChar char="-"/>
            </a:pPr>
            <a:r>
              <a:rPr lang="cs-CZ" dirty="0"/>
              <a:t>menší než hranostaj a nemá černou špičku ocasu, u nás nepřebarvuje na zimu</a:t>
            </a:r>
          </a:p>
          <a:p>
            <a:pPr>
              <a:buFontTx/>
              <a:buChar char="-"/>
            </a:pPr>
            <a:r>
              <a:rPr lang="cs-CZ" dirty="0"/>
              <a:t>sušší, zemědělská krajina a synantropní</a:t>
            </a:r>
          </a:p>
          <a:p>
            <a:pPr>
              <a:buFontTx/>
              <a:buChar char="-"/>
            </a:pPr>
            <a:endParaRPr lang="cs-CZ" sz="2000" b="1" dirty="0"/>
          </a:p>
          <a:p>
            <a:pPr>
              <a:buFontTx/>
              <a:buChar char="-"/>
            </a:pPr>
            <a:endParaRPr lang="cs-CZ" sz="2000" b="1" dirty="0"/>
          </a:p>
          <a:p>
            <a:pPr>
              <a:buFontTx/>
              <a:buChar char="-"/>
            </a:pPr>
            <a:endParaRPr lang="cs-CZ" sz="2000" b="1" dirty="0"/>
          </a:p>
          <a:p>
            <a:pPr>
              <a:buFontTx/>
              <a:buChar char="-"/>
            </a:pPr>
            <a:endParaRPr lang="cs-CZ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hranostaj (</a:t>
            </a:r>
            <a:r>
              <a:rPr lang="cs-CZ" sz="2000" b="1" dirty="0" err="1"/>
              <a:t>Mustela</a:t>
            </a:r>
            <a:r>
              <a:rPr lang="cs-CZ" sz="2000" b="1" dirty="0"/>
              <a:t> </a:t>
            </a:r>
            <a:r>
              <a:rPr lang="cs-CZ" sz="2000" b="1" dirty="0" err="1"/>
              <a:t>erminea</a:t>
            </a:r>
            <a:r>
              <a:rPr lang="cs-CZ" sz="2000" b="1" dirty="0"/>
              <a:t>)</a:t>
            </a:r>
          </a:p>
          <a:p>
            <a:pPr>
              <a:buFontTx/>
              <a:buChar char="-"/>
            </a:pPr>
            <a:r>
              <a:rPr lang="cs-CZ" dirty="0"/>
              <a:t>hl. </a:t>
            </a:r>
            <a:r>
              <a:rPr lang="pl-PL" dirty="0"/>
              <a:t>okraje lesů a okolí vod</a:t>
            </a:r>
          </a:p>
          <a:p>
            <a:pPr marL="0" indent="0">
              <a:buNone/>
            </a:pPr>
            <a:r>
              <a:rPr lang="pl-PL" dirty="0"/>
              <a:t>- na zimu nahrazuje krátkou letní srst hustší a delší bílý kožich, jen černý konec ocasu zůstává</a:t>
            </a:r>
          </a:p>
          <a:p>
            <a:pPr marL="0" indent="0">
              <a:buNone/>
            </a:pPr>
            <a:endParaRPr lang="cs-CZ" sz="2000" b="1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DE5BEF4B-526F-4095-F4A6-C4F1A490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16" y="0"/>
            <a:ext cx="11879184" cy="1704459"/>
          </a:xfrm>
        </p:spPr>
        <p:txBody>
          <a:bodyPr>
            <a:normAutofit fontScale="90000"/>
          </a:bodyPr>
          <a:lstStyle/>
          <a:p>
            <a:r>
              <a:rPr lang="cs-CZ" dirty="0"/>
              <a:t>řád:  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   </a:t>
            </a:r>
            <a:r>
              <a:rPr lang="cs-CZ" sz="2800" i="1" dirty="0" err="1"/>
              <a:t>Caniformia</a:t>
            </a:r>
            <a:r>
              <a:rPr lang="cs-CZ" sz="2800" i="1" dirty="0"/>
              <a:t> – </a:t>
            </a:r>
            <a:r>
              <a:rPr lang="cs-CZ" sz="2800" i="1" dirty="0" err="1"/>
              <a:t>Musteloidea</a:t>
            </a:r>
            <a:r>
              <a:rPr lang="cs-CZ" sz="2800" i="1" dirty="0"/>
              <a:t>, </a:t>
            </a:r>
            <a:r>
              <a:rPr lang="cs-CZ" sz="2700" b="1" dirty="0"/>
              <a:t>čeleď: lasicovití – kunovití (</a:t>
            </a:r>
            <a:r>
              <a:rPr lang="cs-CZ" sz="2700" b="1" dirty="0" err="1"/>
              <a:t>Mustelidae</a:t>
            </a:r>
            <a:r>
              <a:rPr lang="cs-CZ" sz="2700" b="1" dirty="0"/>
              <a:t>)</a:t>
            </a:r>
            <a:br>
              <a:rPr lang="cs-CZ" sz="2700" b="1" dirty="0"/>
            </a:br>
            <a:endParaRPr lang="cs-CZ" sz="2700" dirty="0"/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7130D4AD-3FCD-0F7F-ACF4-CF1DCE6B8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6" y="1183922"/>
            <a:ext cx="4086373" cy="295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>
            <a:extLst>
              <a:ext uri="{FF2B5EF4-FFF2-40B4-BE49-F238E27FC236}">
                <a16:creationId xmlns:a16="http://schemas.microsoft.com/office/drawing/2014/main" id="{8E3C27F9-B7A3-3B32-3C20-8807035D1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6" y="4121825"/>
            <a:ext cx="4086373" cy="272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Mustela erminea - hranostaj">
            <a:extLst>
              <a:ext uri="{FF2B5EF4-FFF2-40B4-BE49-F238E27FC236}">
                <a16:creationId xmlns:a16="http://schemas.microsoft.com/office/drawing/2014/main" id="{6DFE2E5E-33F6-B3C2-03C8-6CC0F389A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775" y="3613533"/>
            <a:ext cx="3394226" cy="226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553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90040B-5159-F743-6630-7B0CB29D0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40" y="0"/>
            <a:ext cx="8911687" cy="1280890"/>
          </a:xfrm>
        </p:spPr>
        <p:txBody>
          <a:bodyPr/>
          <a:lstStyle/>
          <a:p>
            <a:r>
              <a:rPr lang="cs-CZ" dirty="0"/>
              <a:t>řád: Hmyzožravci (</a:t>
            </a:r>
            <a:r>
              <a:rPr lang="cs-CZ" dirty="0" err="1"/>
              <a:t>Eulipotyphla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88CB4A-3335-2656-9C2B-39CEF3BEB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114" y="531588"/>
            <a:ext cx="10678886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b="1" dirty="0"/>
              <a:t>čeleď: Ježkovití (</a:t>
            </a:r>
            <a:r>
              <a:rPr lang="cs-CZ" sz="2800" b="1" dirty="0" err="1"/>
              <a:t>Erinaceidae</a:t>
            </a:r>
            <a:r>
              <a:rPr lang="cs-CZ" sz="2800" b="1" dirty="0"/>
              <a:t>)</a:t>
            </a:r>
          </a:p>
          <a:p>
            <a:r>
              <a:rPr lang="cs-CZ" sz="2000" dirty="0"/>
              <a:t>ostny – přeměněné pesíky, v nebezpečí se svinují, kruhový sval, tukové zásoby </a:t>
            </a:r>
          </a:p>
          <a:p>
            <a:r>
              <a:rPr lang="cs-CZ" sz="2000" dirty="0"/>
              <a:t>krátká lebka, silné jařmové oblouky, </a:t>
            </a:r>
            <a:r>
              <a:rPr lang="cs-CZ" sz="2000" dirty="0" err="1"/>
              <a:t>kolíčkovité</a:t>
            </a:r>
            <a:r>
              <a:rPr lang="cs-CZ" sz="2000" dirty="0"/>
              <a:t> řezáky, dolní čelist krátká a široká</a:t>
            </a:r>
          </a:p>
          <a:p>
            <a:r>
              <a:rPr lang="cs-CZ" altLang="cs-CZ" sz="2000" dirty="0"/>
              <a:t>kromě bezobratlých loví i drobné obratlovce</a:t>
            </a:r>
          </a:p>
          <a:p>
            <a:r>
              <a:rPr lang="cs-CZ" altLang="cs-CZ" sz="2000" dirty="0"/>
              <a:t>hibernace</a:t>
            </a:r>
            <a:r>
              <a:rPr lang="cs-CZ" sz="2000" dirty="0"/>
              <a:t> 	</a:t>
            </a:r>
          </a:p>
          <a:p>
            <a:endParaRPr lang="cs-CZ" sz="2000" dirty="0"/>
          </a:p>
          <a:p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E77D704-110B-1773-8E49-D97F23CCC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41" y="3080378"/>
            <a:ext cx="3378284" cy="377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95363AA-DA74-5269-44C7-9AF823747D61}"/>
              </a:ext>
            </a:extLst>
          </p:cNvPr>
          <p:cNvSpPr txBox="1"/>
          <p:nvPr/>
        </p:nvSpPr>
        <p:spPr>
          <a:xfrm>
            <a:off x="3499530" y="2400995"/>
            <a:ext cx="85126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Ježek východní </a:t>
            </a:r>
            <a:r>
              <a:rPr lang="cs-CZ" sz="2000" dirty="0"/>
              <a:t>(</a:t>
            </a:r>
            <a:r>
              <a:rPr lang="cs-CZ" sz="2000" dirty="0" err="1"/>
              <a:t>Erinaceus</a:t>
            </a:r>
            <a:r>
              <a:rPr lang="cs-CZ" sz="2000" dirty="0"/>
              <a:t> </a:t>
            </a:r>
            <a:r>
              <a:rPr lang="cs-CZ" sz="2000" dirty="0" err="1"/>
              <a:t>concolor</a:t>
            </a:r>
            <a:r>
              <a:rPr lang="cs-CZ" sz="2000" dirty="0"/>
              <a:t> - </a:t>
            </a:r>
            <a:r>
              <a:rPr lang="cs-CZ" sz="2000" dirty="0" err="1"/>
              <a:t>roumanicus</a:t>
            </a:r>
            <a:r>
              <a:rPr lang="cs-CZ" sz="2000" dirty="0"/>
              <a:t>) - nepravidelný vzor na ostnech, „rozcuchaný“, světlé břicho</a:t>
            </a:r>
          </a:p>
          <a:p>
            <a:r>
              <a:rPr lang="cs-CZ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Ježek západní </a:t>
            </a:r>
            <a:r>
              <a:rPr lang="cs-CZ" sz="2000" dirty="0"/>
              <a:t>(</a:t>
            </a:r>
            <a:r>
              <a:rPr lang="cs-CZ" sz="2000" dirty="0" err="1"/>
              <a:t>Erinaceus</a:t>
            </a:r>
            <a:r>
              <a:rPr lang="cs-CZ" sz="2000" dirty="0"/>
              <a:t> </a:t>
            </a:r>
            <a:r>
              <a:rPr lang="cs-CZ" sz="2000" dirty="0" err="1"/>
              <a:t>europaeus</a:t>
            </a:r>
            <a:r>
              <a:rPr lang="cs-CZ" sz="2000" dirty="0"/>
              <a:t>) - stejnoměrný vzor na ostnech, uhlazené ostny, tmavá skvrna , brýle</a:t>
            </a:r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1028" name="Picture 4" descr="Obrázek - Erinaceus roumanicus (ježek východní) | BioLib.cz">
            <a:extLst>
              <a:ext uri="{FF2B5EF4-FFF2-40B4-BE49-F238E27FC236}">
                <a16:creationId xmlns:a16="http://schemas.microsoft.com/office/drawing/2014/main" id="{9392EBEE-5DC8-50BE-4B6C-7D4B49EC4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946" y="4027715"/>
            <a:ext cx="4245428" cy="28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Ježek západní - lexikon zvířat">
            <a:extLst>
              <a:ext uri="{FF2B5EF4-FFF2-40B4-BE49-F238E27FC236}">
                <a16:creationId xmlns:a16="http://schemas.microsoft.com/office/drawing/2014/main" id="{2467AEAC-42E7-79A6-78E4-5A827F4B0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374" y="4027714"/>
            <a:ext cx="4314460" cy="28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52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C45E120-E14D-2845-D537-4913AE9C3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042" y="32863"/>
            <a:ext cx="7401958" cy="6792273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86D2DA1-AFEF-B7B0-BC15-A09530494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64" y="36206"/>
            <a:ext cx="4666807" cy="2475640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řád:  Šelmy (</a:t>
            </a:r>
            <a:r>
              <a:rPr lang="cs-CZ" sz="2400" dirty="0" err="1"/>
              <a:t>Carnivora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            </a:t>
            </a:r>
            <a:r>
              <a:rPr lang="cs-CZ" sz="2400" i="1" dirty="0" err="1"/>
              <a:t>Caniformia</a:t>
            </a:r>
            <a:r>
              <a:rPr lang="cs-CZ" sz="2400" i="1" dirty="0"/>
              <a:t> – </a:t>
            </a:r>
            <a:r>
              <a:rPr lang="cs-CZ" sz="2400" i="1" dirty="0" err="1"/>
              <a:t>Musteloidea</a:t>
            </a:r>
            <a:br>
              <a:rPr lang="cs-CZ" sz="2400" i="1" dirty="0"/>
            </a:br>
            <a:br>
              <a:rPr lang="cs-CZ" sz="2400" i="1" dirty="0"/>
            </a:br>
            <a:br>
              <a:rPr lang="cs-CZ" sz="2400" i="1" dirty="0"/>
            </a:br>
            <a:r>
              <a:rPr lang="cs-CZ" sz="2400" b="1" dirty="0"/>
              <a:t>čeleď: lasicovití – kunovití (</a:t>
            </a:r>
            <a:r>
              <a:rPr lang="cs-CZ" sz="2400" b="1" dirty="0" err="1"/>
              <a:t>Mustelidae</a:t>
            </a:r>
            <a:r>
              <a:rPr lang="cs-CZ" sz="2400" b="1" dirty="0"/>
              <a:t>)</a:t>
            </a:r>
            <a:br>
              <a:rPr lang="cs-CZ" sz="2400" b="1" dirty="0"/>
            </a:br>
            <a:r>
              <a:rPr lang="cs-CZ" sz="2400" b="1" dirty="0"/>
              <a:t>- lasice:</a:t>
            </a:r>
            <a:br>
              <a:rPr lang="cs-CZ" sz="2400" b="1" dirty="0"/>
            </a:b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462370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BCF2B3-0C37-84A5-3625-913792C92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120" y="1847162"/>
            <a:ext cx="9975451" cy="3777622"/>
          </a:xfrm>
        </p:spPr>
        <p:txBody>
          <a:bodyPr/>
          <a:lstStyle/>
          <a:p>
            <a:r>
              <a:rPr lang="cs-CZ" sz="2000" dirty="0"/>
              <a:t>přizpůsobené k běhu a štvaní kořisti</a:t>
            </a:r>
          </a:p>
          <a:p>
            <a:r>
              <a:rPr lang="cs-CZ" sz="2000" dirty="0"/>
              <a:t>došlapují na prsty zakončené nezatažitelnými drápy – ve stopě</a:t>
            </a:r>
          </a:p>
          <a:p>
            <a:r>
              <a:rPr lang="cs-CZ" sz="2000" dirty="0"/>
              <a:t>přední končetina - palec postaven výše a zakrnělý, zadní končetina - 4 prsty</a:t>
            </a:r>
          </a:p>
          <a:p>
            <a:r>
              <a:rPr lang="cs-CZ" sz="2000" dirty="0"/>
              <a:t>samotářsky/v rodinách/často ve smečce – hierarchie, komunikace</a:t>
            </a:r>
          </a:p>
          <a:p>
            <a:r>
              <a:rPr lang="cs-CZ" sz="2000" dirty="0"/>
              <a:t>protažené rostrum, patro končí na zadní hranici řady zubů, </a:t>
            </a:r>
            <a:r>
              <a:rPr lang="cs-CZ" sz="2000" u="sng" dirty="0"/>
              <a:t>3 1 4 2 </a:t>
            </a:r>
            <a:r>
              <a:rPr lang="cs-CZ" sz="2000" dirty="0"/>
              <a:t>   (38 – 48)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                                                                                                             3 1 4 3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07597AE-09DA-2C0F-CEF3-431E682D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16" y="0"/>
            <a:ext cx="8170172" cy="1704459"/>
          </a:xfrm>
        </p:spPr>
        <p:txBody>
          <a:bodyPr>
            <a:normAutofit fontScale="90000"/>
          </a:bodyPr>
          <a:lstStyle/>
          <a:p>
            <a:r>
              <a:rPr lang="cs-CZ" dirty="0"/>
              <a:t>řád:  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   </a:t>
            </a:r>
            <a:r>
              <a:rPr lang="cs-CZ" sz="2800" i="1" dirty="0" err="1"/>
              <a:t>Caniformia</a:t>
            </a:r>
            <a:r>
              <a:rPr lang="cs-CZ" sz="2800" i="1" dirty="0"/>
              <a:t> – </a:t>
            </a:r>
            <a:r>
              <a:rPr lang="cs-CZ" sz="2800" i="1" dirty="0" err="1"/>
              <a:t>Canoidea</a:t>
            </a:r>
            <a:r>
              <a:rPr lang="cs-CZ" sz="2800" i="1" dirty="0"/>
              <a:t>,</a:t>
            </a:r>
            <a:br>
              <a:rPr lang="cs-CZ" sz="2800" i="1" dirty="0"/>
            </a:br>
            <a:br>
              <a:rPr lang="cs-CZ" sz="2800" i="1" dirty="0"/>
            </a:br>
            <a:r>
              <a:rPr lang="cs-CZ" sz="2800" i="1" dirty="0"/>
              <a:t> </a:t>
            </a:r>
            <a:r>
              <a:rPr lang="cs-CZ" sz="2700" b="1" dirty="0"/>
              <a:t>čeleď: psovití (</a:t>
            </a:r>
            <a:r>
              <a:rPr lang="cs-CZ" sz="2700" b="1" dirty="0" err="1"/>
              <a:t>Canidae</a:t>
            </a:r>
            <a:r>
              <a:rPr lang="cs-CZ" sz="2700" b="1" dirty="0"/>
              <a:t>)</a:t>
            </a:r>
            <a:br>
              <a:rPr lang="cs-CZ" sz="2700" b="1" dirty="0"/>
            </a:br>
            <a:endParaRPr lang="cs-CZ" sz="27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EF04FCD-F5A6-51D5-AFEE-9C3C0E2C9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9" y="4098734"/>
            <a:ext cx="4594529" cy="275926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9AAA63E-7B00-EEA5-C970-D2FF727E1934}"/>
              </a:ext>
            </a:extLst>
          </p:cNvPr>
          <p:cNvSpPr txBox="1"/>
          <p:nvPr/>
        </p:nvSpPr>
        <p:spPr>
          <a:xfrm>
            <a:off x="6411816" y="4549966"/>
            <a:ext cx="43406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vlk (</a:t>
            </a:r>
            <a:r>
              <a:rPr lang="cs-CZ" dirty="0" err="1"/>
              <a:t>Canis</a:t>
            </a:r>
            <a:r>
              <a:rPr lang="cs-CZ" dirty="0"/>
              <a:t> lupus)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liška obecná (</a:t>
            </a:r>
            <a:r>
              <a:rPr lang="cs-CZ" dirty="0" err="1"/>
              <a:t>Vulpes</a:t>
            </a:r>
            <a:r>
              <a:rPr lang="cs-CZ" dirty="0"/>
              <a:t> </a:t>
            </a:r>
            <a:r>
              <a:rPr lang="cs-CZ" dirty="0" err="1"/>
              <a:t>vulpes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psík mývalovitý, mývalovec kuní (</a:t>
            </a:r>
            <a:r>
              <a:rPr lang="cs-CZ" dirty="0" err="1"/>
              <a:t>Nyctereutes</a:t>
            </a:r>
            <a:r>
              <a:rPr lang="cs-CZ" dirty="0"/>
              <a:t> </a:t>
            </a:r>
            <a:r>
              <a:rPr lang="cs-CZ" dirty="0" err="1"/>
              <a:t>procyonoides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šakal obecný (</a:t>
            </a:r>
            <a:r>
              <a:rPr lang="cs-CZ" dirty="0" err="1"/>
              <a:t>Canis</a:t>
            </a:r>
            <a:r>
              <a:rPr lang="cs-CZ" dirty="0"/>
              <a:t> aureus</a:t>
            </a:r>
          </a:p>
        </p:txBody>
      </p:sp>
    </p:spTree>
    <p:extLst>
      <p:ext uri="{BB962C8B-B14F-4D97-AF65-F5344CB8AC3E}">
        <p14:creationId xmlns:p14="http://schemas.microsoft.com/office/powerpoint/2010/main" val="2376714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820A64-C815-22FA-B077-AA693E718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5051" y="1911138"/>
            <a:ext cx="6687238" cy="485231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liška obecná (</a:t>
            </a:r>
            <a:r>
              <a:rPr lang="cs-CZ" b="1" dirty="0" err="1"/>
              <a:t>Vulpes</a:t>
            </a:r>
            <a:r>
              <a:rPr lang="cs-CZ" b="1" dirty="0"/>
              <a:t> </a:t>
            </a:r>
            <a:r>
              <a:rPr lang="cs-CZ" b="1" dirty="0" err="1"/>
              <a:t>vulpes</a:t>
            </a:r>
            <a:r>
              <a:rPr lang="cs-CZ" b="1" dirty="0"/>
              <a:t>)</a:t>
            </a:r>
          </a:p>
          <a:p>
            <a:pPr>
              <a:buFontTx/>
              <a:buChar char="-"/>
            </a:pPr>
            <a:r>
              <a:rPr lang="cs-CZ" dirty="0" err="1"/>
              <a:t>holarktický</a:t>
            </a:r>
            <a:r>
              <a:rPr lang="cs-CZ" dirty="0"/>
              <a:t> typ rozšíření, různé biotopy i synantropní</a:t>
            </a:r>
          </a:p>
          <a:p>
            <a:pPr>
              <a:buFontTx/>
              <a:buChar char="-"/>
            </a:pPr>
            <a:r>
              <a:rPr lang="cs-CZ" dirty="0"/>
              <a:t>nory, teritorium 5 – 50 km, značkuje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psík mývalovitý </a:t>
            </a:r>
            <a:r>
              <a:rPr lang="cs-CZ" dirty="0"/>
              <a:t>(</a:t>
            </a:r>
            <a:r>
              <a:rPr lang="cs-CZ" dirty="0" err="1"/>
              <a:t>Nyctereutes</a:t>
            </a:r>
            <a:r>
              <a:rPr lang="cs-CZ" dirty="0"/>
              <a:t> </a:t>
            </a:r>
            <a:r>
              <a:rPr lang="cs-CZ" dirty="0" err="1"/>
              <a:t>procyonoides</a:t>
            </a:r>
            <a:r>
              <a:rPr lang="cs-CZ" dirty="0"/>
              <a:t>)</a:t>
            </a:r>
          </a:p>
          <a:p>
            <a:pPr>
              <a:buFontTx/>
              <a:buChar char="-"/>
            </a:pPr>
            <a:r>
              <a:rPr lang="pl-PL" dirty="0"/>
              <a:t>z jihovýchodní Asie od Amuru po Vietnam a Japonsko</a:t>
            </a:r>
          </a:p>
          <a:p>
            <a:pPr marL="0" indent="0">
              <a:buNone/>
            </a:pPr>
            <a:r>
              <a:rPr lang="pl-PL" dirty="0"/>
              <a:t>-  kožešinový druh byl ve 30. letech 20. století vysazován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invazní – </a:t>
            </a:r>
            <a:r>
              <a:rPr lang="cs-CZ" b="1" dirty="0"/>
              <a:t>BL</a:t>
            </a:r>
          </a:p>
          <a:p>
            <a:pPr marL="0" indent="0">
              <a:buNone/>
            </a:pPr>
            <a:r>
              <a:rPr lang="cs-CZ" dirty="0"/>
              <a:t>- Riziko: Dramatický nárůst početnosti v posledních letech. Významný vektor a rezervoár vztekliny a některých parazitárních nákaz (echinokok, svrab)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9983E98-C8D1-A6D2-BEC6-7E43CD984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51" y="94548"/>
            <a:ext cx="8170172" cy="1704459"/>
          </a:xfrm>
        </p:spPr>
        <p:txBody>
          <a:bodyPr>
            <a:normAutofit fontScale="90000"/>
          </a:bodyPr>
          <a:lstStyle/>
          <a:p>
            <a:r>
              <a:rPr lang="cs-CZ" dirty="0"/>
              <a:t>řád:  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   </a:t>
            </a:r>
            <a:r>
              <a:rPr lang="cs-CZ" sz="2800" i="1" dirty="0" err="1"/>
              <a:t>Caniformia</a:t>
            </a:r>
            <a:r>
              <a:rPr lang="cs-CZ" sz="2800" i="1" dirty="0"/>
              <a:t> – </a:t>
            </a:r>
            <a:r>
              <a:rPr lang="cs-CZ" sz="2800" i="1" dirty="0" err="1"/>
              <a:t>Canoidea</a:t>
            </a:r>
            <a:r>
              <a:rPr lang="cs-CZ" sz="2800" i="1" dirty="0"/>
              <a:t>,</a:t>
            </a:r>
            <a:br>
              <a:rPr lang="cs-CZ" sz="2800" i="1" dirty="0"/>
            </a:br>
            <a:br>
              <a:rPr lang="cs-CZ" sz="2800" i="1" dirty="0"/>
            </a:br>
            <a:r>
              <a:rPr lang="cs-CZ" sz="2800" i="1" dirty="0"/>
              <a:t> </a:t>
            </a:r>
            <a:r>
              <a:rPr lang="cs-CZ" sz="2700" b="1" dirty="0"/>
              <a:t>čeleď: psovití (</a:t>
            </a:r>
            <a:r>
              <a:rPr lang="cs-CZ" sz="2700" b="1" dirty="0" err="1"/>
              <a:t>Canidae</a:t>
            </a:r>
            <a:r>
              <a:rPr lang="cs-CZ" sz="2700" b="1" dirty="0"/>
              <a:t>)</a:t>
            </a:r>
            <a:br>
              <a:rPr lang="cs-CZ" sz="2700" b="1" dirty="0"/>
            </a:br>
            <a:endParaRPr lang="cs-CZ" sz="2700" dirty="0"/>
          </a:p>
        </p:txBody>
      </p:sp>
      <p:pic>
        <p:nvPicPr>
          <p:cNvPr id="37890" name="Picture 2" descr="Vulpes vulpes vulpes - liška skandinávská">
            <a:extLst>
              <a:ext uri="{FF2B5EF4-FFF2-40B4-BE49-F238E27FC236}">
                <a16:creationId xmlns:a16="http://schemas.microsoft.com/office/drawing/2014/main" id="{BAE0BB2A-8A50-2D93-CC29-10924D099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47" y="1911138"/>
            <a:ext cx="3488004" cy="252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Nyctereutes procyonoides - psík mývalovitý">
            <a:extLst>
              <a:ext uri="{FF2B5EF4-FFF2-40B4-BE49-F238E27FC236}">
                <a16:creationId xmlns:a16="http://schemas.microsoft.com/office/drawing/2014/main" id="{994D70E8-415F-7081-991A-B976BAF7A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47" y="4497448"/>
            <a:ext cx="3719358" cy="236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4471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29F203B-3B14-BCA2-87D5-2FAA9AB3F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149" y="23337"/>
            <a:ext cx="6096851" cy="6811326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FE4E43FC-141C-1AC9-6FEF-B39E85513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51" y="94548"/>
            <a:ext cx="5360871" cy="1704459"/>
          </a:xfrm>
        </p:spPr>
        <p:txBody>
          <a:bodyPr>
            <a:normAutofit fontScale="90000"/>
          </a:bodyPr>
          <a:lstStyle/>
          <a:p>
            <a:r>
              <a:rPr lang="cs-CZ" dirty="0"/>
              <a:t>řád:  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   </a:t>
            </a:r>
            <a:r>
              <a:rPr lang="cs-CZ" sz="2800" i="1" dirty="0" err="1"/>
              <a:t>Caniformia</a:t>
            </a:r>
            <a:r>
              <a:rPr lang="cs-CZ" sz="2800" i="1" dirty="0"/>
              <a:t> – </a:t>
            </a:r>
            <a:r>
              <a:rPr lang="cs-CZ" sz="2800" i="1" dirty="0" err="1"/>
              <a:t>Canoidea</a:t>
            </a:r>
            <a:r>
              <a:rPr lang="cs-CZ" sz="2800" i="1" dirty="0"/>
              <a:t>,</a:t>
            </a:r>
            <a:br>
              <a:rPr lang="cs-CZ" sz="2800" i="1" dirty="0"/>
            </a:br>
            <a:br>
              <a:rPr lang="cs-CZ" sz="2800" i="1" dirty="0"/>
            </a:br>
            <a:r>
              <a:rPr lang="cs-CZ" sz="2800" i="1" dirty="0"/>
              <a:t> </a:t>
            </a:r>
            <a:r>
              <a:rPr lang="cs-CZ" sz="2700" b="1" dirty="0"/>
              <a:t>čeleď: psovití (</a:t>
            </a:r>
            <a:r>
              <a:rPr lang="cs-CZ" sz="2700" b="1" dirty="0" err="1"/>
              <a:t>Canidae</a:t>
            </a:r>
            <a:r>
              <a:rPr lang="cs-CZ" sz="2700" b="1" dirty="0"/>
              <a:t>)</a:t>
            </a:r>
            <a:br>
              <a:rPr lang="cs-CZ" sz="2700" b="1" dirty="0"/>
            </a:br>
            <a:br>
              <a:rPr lang="cs-CZ" sz="2700" b="1" dirty="0"/>
            </a:br>
            <a:r>
              <a:rPr lang="cs-CZ" sz="2700" b="1" dirty="0"/>
              <a:t> - liška X psík</a:t>
            </a:r>
            <a:br>
              <a:rPr lang="cs-CZ" sz="2700" b="1" dirty="0"/>
            </a:br>
            <a:endParaRPr lang="cs-CZ" sz="2700" dirty="0"/>
          </a:p>
        </p:txBody>
      </p:sp>
    </p:spTree>
    <p:extLst>
      <p:ext uri="{BB962C8B-B14F-4D97-AF65-F5344CB8AC3E}">
        <p14:creationId xmlns:p14="http://schemas.microsoft.com/office/powerpoint/2010/main" val="31654606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87FAEC-9E45-C48F-BC93-1EFD7AF86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902" y="1968347"/>
            <a:ext cx="10939499" cy="474002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vlk obecný (</a:t>
            </a:r>
            <a:r>
              <a:rPr lang="cs-CZ" sz="2000" b="1" dirty="0" err="1"/>
              <a:t>Canis</a:t>
            </a:r>
            <a:r>
              <a:rPr lang="cs-CZ" sz="2000" b="1" dirty="0"/>
              <a:t> lupus)</a:t>
            </a:r>
          </a:p>
          <a:p>
            <a:pPr>
              <a:buFontTx/>
              <a:buChar char="-"/>
            </a:pPr>
            <a:r>
              <a:rPr lang="cs-CZ" dirty="0"/>
              <a:t>obrovský areál na severní polokouli severně od 20°</a:t>
            </a:r>
          </a:p>
          <a:p>
            <a:pPr>
              <a:buFontTx/>
              <a:buChar char="-"/>
            </a:pPr>
            <a:r>
              <a:rPr lang="cs-CZ" dirty="0"/>
              <a:t>euryvalentní, eurytopní</a:t>
            </a:r>
          </a:p>
          <a:p>
            <a:pPr>
              <a:buFontTx/>
              <a:buChar char="-"/>
            </a:pPr>
            <a:r>
              <a:rPr lang="cs-CZ" dirty="0"/>
              <a:t>v ČR vlci ze tří populací - středoevropská nížinná, karpatská, alpská</a:t>
            </a:r>
          </a:p>
          <a:p>
            <a:pPr>
              <a:buFontTx/>
              <a:buChar char="-"/>
            </a:pPr>
            <a:r>
              <a:rPr lang="cs-CZ" dirty="0"/>
              <a:t>v ČR vyhubeni v 19 stol. postupný návrat od přelomu tisíciletí z </a:t>
            </a:r>
            <a:r>
              <a:rPr lang="cs-CZ" dirty="0" err="1"/>
              <a:t>krapatské</a:t>
            </a:r>
            <a:r>
              <a:rPr lang="cs-CZ" dirty="0"/>
              <a:t> a posledních 10 let hl. ze středoevropské p. – dnes pohraniční hory + Kokořínsko</a:t>
            </a:r>
          </a:p>
          <a:p>
            <a:pPr>
              <a:buFontTx/>
              <a:buChar char="-"/>
            </a:pPr>
            <a:r>
              <a:rPr lang="cs-CZ" dirty="0"/>
              <a:t>smečka = rodičovský pár + mláďata do 1 – 2 let (</a:t>
            </a:r>
            <a:r>
              <a:rPr lang="cs-CZ" dirty="0">
                <a:latin typeface="Century Gothic" panose="020B0502020202020204" pitchFamily="34" charset="0"/>
              </a:rPr>
              <a:t>→ </a:t>
            </a:r>
            <a:r>
              <a:rPr lang="cs-CZ" dirty="0"/>
              <a:t>u nás od 2 po cca 10 jedinců na podzim)</a:t>
            </a:r>
          </a:p>
          <a:p>
            <a:pPr>
              <a:buFontTx/>
              <a:buChar char="-"/>
            </a:pPr>
            <a:r>
              <a:rPr lang="cs-CZ" dirty="0"/>
              <a:t>teritoriální </a:t>
            </a:r>
            <a:r>
              <a:rPr lang="cs-CZ" dirty="0">
                <a:latin typeface="Century Gothic" panose="020B0502020202020204" pitchFamily="34" charset="0"/>
              </a:rPr>
              <a:t>→ šíření „do prostoru“, samoregulace - nepřemnoží se na lokalitě</a:t>
            </a:r>
          </a:p>
          <a:p>
            <a:pPr>
              <a:buFontTx/>
              <a:buChar char="-"/>
            </a:pPr>
            <a:r>
              <a:rPr lang="cs-CZ" dirty="0">
                <a:latin typeface="Century Gothic" panose="020B0502020202020204" pitchFamily="34" charset="0"/>
              </a:rPr>
              <a:t>velikost teritoria – u nás cca 200 km</a:t>
            </a:r>
          </a:p>
          <a:p>
            <a:pPr>
              <a:buFontTx/>
              <a:buChar char="-"/>
            </a:pPr>
            <a:r>
              <a:rPr lang="cs-CZ" dirty="0">
                <a:latin typeface="Century Gothic" panose="020B0502020202020204" pitchFamily="34" charset="0"/>
              </a:rPr>
              <a:t>mladí vlci – potulky i na stovky km – hledání teritoria</a:t>
            </a:r>
          </a:p>
          <a:p>
            <a:pPr>
              <a:buFontTx/>
              <a:buChar char="-"/>
            </a:pPr>
            <a:r>
              <a:rPr lang="cs-CZ" dirty="0">
                <a:latin typeface="Century Gothic" panose="020B0502020202020204" pitchFamily="34" charset="0"/>
              </a:rPr>
              <a:t>potrava srnčí a jelení zvěř, prasata…. hospodářská zvířata cca 2 – 5 %</a:t>
            </a: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4B14C50-139E-56E0-4244-107F99258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637" y="149633"/>
            <a:ext cx="11144726" cy="1403746"/>
          </a:xfrm>
        </p:spPr>
        <p:txBody>
          <a:bodyPr>
            <a:noAutofit/>
          </a:bodyPr>
          <a:lstStyle/>
          <a:p>
            <a:r>
              <a:rPr lang="cs-CZ" dirty="0"/>
              <a:t>řád:  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   </a:t>
            </a:r>
            <a:r>
              <a:rPr lang="cs-CZ" sz="2800" i="1" dirty="0" err="1"/>
              <a:t>Caniformia</a:t>
            </a:r>
            <a:r>
              <a:rPr lang="cs-CZ" sz="2800" i="1" dirty="0"/>
              <a:t> – </a:t>
            </a:r>
            <a:r>
              <a:rPr lang="cs-CZ" sz="2800" i="1" dirty="0" err="1"/>
              <a:t>Canoidea</a:t>
            </a:r>
            <a:r>
              <a:rPr lang="cs-CZ" sz="2800" i="1" dirty="0"/>
              <a:t>,</a:t>
            </a:r>
            <a:br>
              <a:rPr lang="cs-CZ" sz="2800" i="1" dirty="0"/>
            </a:br>
            <a:r>
              <a:rPr lang="cs-CZ" sz="2700" b="1" dirty="0"/>
              <a:t>čeleď: psovití (</a:t>
            </a:r>
            <a:r>
              <a:rPr lang="cs-CZ" sz="2700" b="1" dirty="0" err="1"/>
              <a:t>Canidae</a:t>
            </a:r>
            <a:r>
              <a:rPr lang="cs-CZ" sz="2700" b="1" dirty="0"/>
              <a:t>)</a:t>
            </a:r>
            <a:endParaRPr lang="cs-CZ" sz="2000" dirty="0"/>
          </a:p>
        </p:txBody>
      </p:sp>
      <p:pic>
        <p:nvPicPr>
          <p:cNvPr id="45058" name="Picture 2" descr="Canis lupus lupus - vlk eurasijský">
            <a:extLst>
              <a:ext uri="{FF2B5EF4-FFF2-40B4-BE49-F238E27FC236}">
                <a16:creationId xmlns:a16="http://schemas.microsoft.com/office/drawing/2014/main" id="{A597B58F-1742-CB3D-FF9F-1383A1A21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334" y="10163"/>
            <a:ext cx="4788665" cy="324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5158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FEC454-4DF5-83A8-DBB5-21C2A5F84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76" y="2070007"/>
            <a:ext cx="8911687" cy="1280890"/>
          </a:xfrm>
        </p:spPr>
        <p:txBody>
          <a:bodyPr>
            <a:normAutofit/>
          </a:bodyPr>
          <a:lstStyle/>
          <a:p>
            <a:r>
              <a:rPr lang="cs-CZ" sz="2400" b="1" u="sng" dirty="0"/>
              <a:t>Srovnání vlka a psa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D1DDB6D-E6FF-6CDF-1381-81B98D2A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45" y="4787993"/>
            <a:ext cx="4652826" cy="2070007"/>
          </a:xfrm>
          <a:prstGeom prst="rect">
            <a:avLst/>
          </a:prstGeom>
        </p:spPr>
      </p:pic>
      <p:pic>
        <p:nvPicPr>
          <p:cNvPr id="43012" name="Picture 4" descr="Rozdíly mezi vlkem a psem - Vlčí svět - vlci a vše okolo nich">
            <a:extLst>
              <a:ext uri="{FF2B5EF4-FFF2-40B4-BE49-F238E27FC236}">
                <a16:creationId xmlns:a16="http://schemas.microsoft.com/office/drawing/2014/main" id="{E2C4CDDF-2E17-E300-7975-333C827C1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526" y="3429000"/>
            <a:ext cx="513347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09E15D6D-E298-3116-2362-95C62EEA0E9F}"/>
              </a:ext>
            </a:extLst>
          </p:cNvPr>
          <p:cNvSpPr txBox="1">
            <a:spLocks/>
          </p:cNvSpPr>
          <p:nvPr/>
        </p:nvSpPr>
        <p:spPr>
          <a:xfrm>
            <a:off x="523637" y="149633"/>
            <a:ext cx="11144726" cy="14037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řád:  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   </a:t>
            </a:r>
            <a:r>
              <a:rPr lang="cs-CZ" sz="2800" i="1" dirty="0" err="1"/>
              <a:t>Caniformia</a:t>
            </a:r>
            <a:r>
              <a:rPr lang="cs-CZ" sz="2800" i="1" dirty="0"/>
              <a:t> – </a:t>
            </a:r>
            <a:r>
              <a:rPr lang="cs-CZ" sz="2800" i="1" dirty="0" err="1"/>
              <a:t>Canoidea</a:t>
            </a:r>
            <a:r>
              <a:rPr lang="cs-CZ" sz="2800" i="1" dirty="0"/>
              <a:t>,</a:t>
            </a:r>
            <a:br>
              <a:rPr lang="cs-CZ" sz="2800" i="1" dirty="0"/>
            </a:br>
            <a:r>
              <a:rPr lang="cs-CZ" sz="2700" b="1" dirty="0"/>
              <a:t>čeleď: psovití (</a:t>
            </a:r>
            <a:r>
              <a:rPr lang="cs-CZ" sz="2700" b="1" dirty="0" err="1"/>
              <a:t>Canidae</a:t>
            </a:r>
            <a:r>
              <a:rPr lang="cs-CZ" sz="2700" b="1" dirty="0"/>
              <a:t>)</a:t>
            </a:r>
            <a:endParaRPr lang="cs-CZ" sz="2000" dirty="0"/>
          </a:p>
        </p:txBody>
      </p:sp>
      <p:pic>
        <p:nvPicPr>
          <p:cNvPr id="43014" name="Picture 6" descr="Vlk nebo pes - Šelmy.cz">
            <a:extLst>
              <a:ext uri="{FF2B5EF4-FFF2-40B4-BE49-F238E27FC236}">
                <a16:creationId xmlns:a16="http://schemas.microsoft.com/office/drawing/2014/main" id="{A447E401-712D-A892-4402-09ED48904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869045"/>
            <a:ext cx="45910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0413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Jak funguje fotopast? |LIHNEME.CZ">
            <a:extLst>
              <a:ext uri="{FF2B5EF4-FFF2-40B4-BE49-F238E27FC236}">
                <a16:creationId xmlns:a16="http://schemas.microsoft.com/office/drawing/2014/main" id="{AE5AD73C-C936-7031-05C2-253B0377F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836" y="5541107"/>
            <a:ext cx="3371246" cy="1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D67D2C-03A0-AD38-4291-704C13FD2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3587" y="1763485"/>
            <a:ext cx="8915400" cy="3777622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/>
              <a:t>ohrožení – přímé pronásledování, kolize s dopravou </a:t>
            </a:r>
          </a:p>
          <a:p>
            <a:pPr>
              <a:buFontTx/>
              <a:buChar char="-"/>
            </a:pPr>
            <a:r>
              <a:rPr lang="cs-CZ" dirty="0"/>
              <a:t>škody vlkem – stát hradí náhrady škod újmy za ztížené hospodaření ve vlčích oblastech a podporu preventivních opatření </a:t>
            </a:r>
          </a:p>
          <a:p>
            <a:pPr>
              <a:buFontTx/>
              <a:buChar char="-"/>
            </a:pPr>
            <a:r>
              <a:rPr lang="cs-CZ" dirty="0"/>
              <a:t>konfliktní druh </a:t>
            </a:r>
            <a:r>
              <a:rPr lang="cs-CZ" dirty="0">
                <a:latin typeface="Century Gothic" panose="020B0502020202020204" pitchFamily="34" charset="0"/>
              </a:rPr>
              <a:t>→ </a:t>
            </a:r>
            <a:r>
              <a:rPr lang="cs-CZ" b="1" dirty="0">
                <a:latin typeface="Century Gothic" panose="020B0502020202020204" pitchFamily="34" charset="0"/>
              </a:rPr>
              <a:t>program péče </a:t>
            </a:r>
            <a:r>
              <a:rPr lang="cs-CZ" dirty="0">
                <a:latin typeface="Century Gothic" panose="020B0502020202020204" pitchFamily="34" charset="0"/>
              </a:rPr>
              <a:t>(zvýšení akceptace, krizové štáby…)</a:t>
            </a:r>
          </a:p>
          <a:p>
            <a:pPr>
              <a:buFontTx/>
              <a:buChar char="-"/>
            </a:pPr>
            <a:r>
              <a:rPr lang="cs-CZ" dirty="0">
                <a:latin typeface="Century Gothic" panose="020B0502020202020204" pitchFamily="34" charset="0"/>
              </a:rPr>
              <a:t>více </a:t>
            </a:r>
            <a:r>
              <a:rPr lang="cs-CZ" dirty="0" err="1">
                <a:latin typeface="Century Gothic" panose="020B0502020202020204" pitchFamily="34" charset="0"/>
              </a:rPr>
              <a:t>info</a:t>
            </a:r>
            <a:r>
              <a:rPr lang="cs-CZ" dirty="0">
                <a:latin typeface="Century Gothic" panose="020B0502020202020204" pitchFamily="34" charset="0"/>
              </a:rPr>
              <a:t> na </a:t>
            </a:r>
            <a:r>
              <a:rPr lang="cs-CZ" dirty="0">
                <a:latin typeface="Century Gothic" panose="020B0502020202020204" pitchFamily="34" charset="0"/>
                <a:hlinkClick r:id="rId3"/>
              </a:rPr>
              <a:t>https://www.navratvlku.cz/</a:t>
            </a:r>
            <a:r>
              <a:rPr lang="cs-CZ" dirty="0">
                <a:latin typeface="Century Gothic" panose="020B0502020202020204" pitchFamily="34" charset="0"/>
              </a:rPr>
              <a:t> nebo </a:t>
            </a:r>
            <a:r>
              <a:rPr lang="cs-CZ" dirty="0">
                <a:latin typeface="Century Gothic" panose="020B0502020202020204" pitchFamily="34" charset="0"/>
                <a:hlinkClick r:id="rId4"/>
              </a:rPr>
              <a:t>https://www.selmy.cz/</a:t>
            </a:r>
            <a:endParaRPr lang="cs-CZ" dirty="0">
              <a:latin typeface="Century Gothic" panose="020B050202020202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latin typeface="Century Gothic" panose="020B0502020202020204" pitchFamily="34" charset="0"/>
              </a:rPr>
              <a:t>- intenzivní monitoring</a:t>
            </a:r>
          </a:p>
          <a:p>
            <a:pPr>
              <a:buFontTx/>
              <a:buChar char="-"/>
            </a:pPr>
            <a:endParaRPr lang="cs-CZ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Century Gothic" panose="020B0502020202020204" pitchFamily="34" charset="0"/>
              </a:rPr>
              <a:t> </a:t>
            </a:r>
            <a:endParaRPr lang="cs-CZ" b="1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C91F978-1419-425F-A5AB-E979D0A3D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637" y="149633"/>
            <a:ext cx="11144726" cy="1403746"/>
          </a:xfrm>
        </p:spPr>
        <p:txBody>
          <a:bodyPr>
            <a:noAutofit/>
          </a:bodyPr>
          <a:lstStyle/>
          <a:p>
            <a:r>
              <a:rPr lang="cs-CZ" dirty="0"/>
              <a:t>řád:  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   </a:t>
            </a:r>
            <a:r>
              <a:rPr lang="cs-CZ" sz="2800" i="1" dirty="0" err="1"/>
              <a:t>Caniformia</a:t>
            </a:r>
            <a:r>
              <a:rPr lang="cs-CZ" sz="2800" i="1" dirty="0"/>
              <a:t> – </a:t>
            </a:r>
            <a:r>
              <a:rPr lang="cs-CZ" sz="2800" i="1" dirty="0" err="1"/>
              <a:t>Canoidea,</a:t>
            </a:r>
            <a:r>
              <a:rPr lang="cs-CZ" sz="2700" b="1" dirty="0" err="1"/>
              <a:t>čeleď</a:t>
            </a:r>
            <a:r>
              <a:rPr lang="cs-CZ" sz="2700" b="1" dirty="0"/>
              <a:t>: psovití (</a:t>
            </a:r>
            <a:r>
              <a:rPr lang="cs-CZ" sz="2700" b="1" dirty="0" err="1"/>
              <a:t>Canidae</a:t>
            </a:r>
            <a:r>
              <a:rPr lang="cs-CZ" sz="2700" b="1" dirty="0"/>
              <a:t>)</a:t>
            </a:r>
            <a:br>
              <a:rPr lang="cs-CZ" sz="2700" b="1" dirty="0"/>
            </a:br>
            <a:r>
              <a:rPr lang="cs-CZ" sz="2700" b="1" dirty="0"/>
              <a:t>                 </a:t>
            </a:r>
            <a:r>
              <a:rPr lang="cs-CZ" sz="2400" b="1" dirty="0"/>
              <a:t>vlk obecný</a:t>
            </a:r>
            <a:endParaRPr lang="cs-CZ" sz="24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81AB483-8552-DAD1-4E9D-CD0B9FC01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5542" y="4260454"/>
            <a:ext cx="5306458" cy="2597546"/>
          </a:xfrm>
          <a:prstGeom prst="rect">
            <a:avLst/>
          </a:prstGeom>
        </p:spPr>
      </p:pic>
      <p:pic>
        <p:nvPicPr>
          <p:cNvPr id="2" name="Picture 2" descr="Pět rysů dostalo v Beskydech telemetrický obojek - Novinky - Novinky - O  zoo - Zoo Ostrava">
            <a:extLst>
              <a:ext uri="{FF2B5EF4-FFF2-40B4-BE49-F238E27FC236}">
                <a16:creationId xmlns:a16="http://schemas.microsoft.com/office/drawing/2014/main" id="{553BCE55-733F-3769-7BDA-9CED1C803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4189436"/>
            <a:ext cx="4739368" cy="26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25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82AFB-327A-BFDE-8166-02ED27639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185280"/>
            <a:ext cx="9933214" cy="377762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sz="2000" b="1" dirty="0"/>
              <a:t>šakal obecný</a:t>
            </a:r>
            <a:r>
              <a:rPr lang="cs-CZ" sz="2000" b="1" dirty="0"/>
              <a:t> (</a:t>
            </a:r>
            <a:r>
              <a:rPr lang="fr-FR" sz="2000" b="1" dirty="0"/>
              <a:t>Canis aureus</a:t>
            </a:r>
            <a:r>
              <a:rPr lang="cs-CZ" sz="2000" b="1" dirty="0"/>
              <a:t>)</a:t>
            </a:r>
          </a:p>
          <a:p>
            <a:pPr>
              <a:buFont typeface="Century Gothic" panose="020B0502020202020204" pitchFamily="34" charset="0"/>
              <a:buChar char="–"/>
            </a:pPr>
            <a:r>
              <a:rPr lang="cs-CZ" dirty="0"/>
              <a:t> </a:t>
            </a:r>
            <a:r>
              <a:rPr lang="cs-CZ" sz="2000" dirty="0"/>
              <a:t>potravní oportunista, eurytopní – </a:t>
            </a:r>
            <a:r>
              <a:rPr lang="cs-CZ" sz="2000" dirty="0" err="1"/>
              <a:t>hl.stepní</a:t>
            </a:r>
            <a:endParaRPr lang="cs-CZ" sz="2000" dirty="0"/>
          </a:p>
          <a:p>
            <a:pPr>
              <a:buFont typeface="Century Gothic" panose="020B0502020202020204" pitchFamily="34" charset="0"/>
              <a:buChar char="–"/>
            </a:pPr>
            <a:r>
              <a:rPr lang="cs-CZ" sz="2000" dirty="0"/>
              <a:t>monogamní páry</a:t>
            </a:r>
          </a:p>
          <a:p>
            <a:pPr>
              <a:buFont typeface="Century Gothic" panose="020B0502020202020204" pitchFamily="34" charset="0"/>
              <a:buChar char="–"/>
            </a:pPr>
            <a:r>
              <a:rPr lang="cs-CZ" sz="2000" dirty="0"/>
              <a:t>Asie – JV Evropa – šíření na S a Z – dlouhé migrace</a:t>
            </a:r>
          </a:p>
          <a:p>
            <a:pPr>
              <a:buFont typeface="Century Gothic" panose="020B0502020202020204" pitchFamily="34" charset="0"/>
              <a:buChar char="–"/>
            </a:pPr>
            <a:r>
              <a:rPr lang="cs-CZ" sz="2000" dirty="0"/>
              <a:t>U nás není původní – spontánní šíření od </a:t>
            </a:r>
            <a:r>
              <a:rPr lang="cs-CZ" sz="2000" dirty="0" err="1"/>
              <a:t>poč.milenia</a:t>
            </a:r>
            <a:r>
              <a:rPr lang="cs-CZ" sz="2000" dirty="0"/>
              <a:t>, první potvrzené rozmnožování u nás v roce 2017 v  Milovicích.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BDDC9AE2-1896-EAD8-C1A8-3E83D03B4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637" y="149633"/>
            <a:ext cx="11144726" cy="1403746"/>
          </a:xfrm>
        </p:spPr>
        <p:txBody>
          <a:bodyPr>
            <a:noAutofit/>
          </a:bodyPr>
          <a:lstStyle/>
          <a:p>
            <a:r>
              <a:rPr lang="cs-CZ" dirty="0"/>
              <a:t>řád:  Šelmy (</a:t>
            </a:r>
            <a:r>
              <a:rPr lang="cs-CZ" dirty="0" err="1"/>
              <a:t>Carnivora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   </a:t>
            </a:r>
            <a:r>
              <a:rPr lang="cs-CZ" sz="2800" i="1" dirty="0" err="1"/>
              <a:t>Caniformia</a:t>
            </a:r>
            <a:r>
              <a:rPr lang="cs-CZ" sz="2800" i="1" dirty="0"/>
              <a:t> – </a:t>
            </a:r>
            <a:r>
              <a:rPr lang="cs-CZ" sz="2800" i="1" dirty="0" err="1"/>
              <a:t>Canoidea,</a:t>
            </a:r>
            <a:r>
              <a:rPr lang="cs-CZ" sz="2700" b="1" dirty="0" err="1"/>
              <a:t>čeleď</a:t>
            </a:r>
            <a:r>
              <a:rPr lang="cs-CZ" sz="2700" b="1" dirty="0"/>
              <a:t>: psovití (</a:t>
            </a:r>
            <a:r>
              <a:rPr lang="cs-CZ" sz="2700" b="1" dirty="0" err="1"/>
              <a:t>Canidae</a:t>
            </a:r>
            <a:r>
              <a:rPr lang="cs-CZ" sz="2700" b="1" dirty="0"/>
              <a:t>)</a:t>
            </a:r>
            <a:br>
              <a:rPr lang="cs-CZ" sz="2700" b="1" dirty="0"/>
            </a:br>
            <a:r>
              <a:rPr lang="cs-CZ" sz="2700" b="1" dirty="0"/>
              <a:t>                 </a:t>
            </a:r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02B2BDD-DDFC-61F8-0686-94A3060E9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543" y="4043064"/>
            <a:ext cx="5671457" cy="2814936"/>
          </a:xfrm>
          <a:prstGeom prst="rect">
            <a:avLst/>
          </a:prstGeom>
        </p:spPr>
      </p:pic>
      <p:pic>
        <p:nvPicPr>
          <p:cNvPr id="3074" name="Picture 2" descr="Canis aureus naria - šakal obecný srílanský">
            <a:extLst>
              <a:ext uri="{FF2B5EF4-FFF2-40B4-BE49-F238E27FC236}">
                <a16:creationId xmlns:a16="http://schemas.microsoft.com/office/drawing/2014/main" id="{4F385520-E869-DFDB-DB6B-01D153DAF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3" y="3783909"/>
            <a:ext cx="4528457" cy="305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677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C042B2-B8BD-D021-0E34-8B9567EBF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82" y="0"/>
            <a:ext cx="8911687" cy="1280890"/>
          </a:xfrm>
        </p:spPr>
        <p:txBody>
          <a:bodyPr/>
          <a:lstStyle/>
          <a:p>
            <a:r>
              <a:rPr lang="cs-CZ" dirty="0"/>
              <a:t>řád: Sudokopytníci (</a:t>
            </a:r>
            <a:r>
              <a:rPr lang="cs-CZ" altLang="cs-CZ" sz="3600" dirty="0" err="1">
                <a:latin typeface="+mn-lt"/>
              </a:rPr>
              <a:t>Cetartiodactyla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54C94A-A420-0812-618F-DA67D8A8E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607" y="4192312"/>
            <a:ext cx="9524764" cy="2839456"/>
          </a:xfrm>
        </p:spPr>
        <p:txBody>
          <a:bodyPr>
            <a:normAutofit/>
          </a:bodyPr>
          <a:lstStyle/>
          <a:p>
            <a:r>
              <a:rPr lang="cs-CZ" dirty="0"/>
              <a:t>došlapují na poslední článek prstů 3. a 4. prstu („spárky“) s velkými rohovitými kopyty, redukovaný 2. a 5. prst („paspárky“), absence 1. prstu </a:t>
            </a:r>
          </a:p>
          <a:p>
            <a:r>
              <a:rPr lang="cs-CZ" dirty="0"/>
              <a:t>redukce klíční kosti, dobří běžci</a:t>
            </a:r>
          </a:p>
          <a:p>
            <a:r>
              <a:rPr lang="cs-CZ" dirty="0"/>
              <a:t>většinou mají silně vyvinutý pohlavní dimorfismus, samostatná mláďata - </a:t>
            </a:r>
            <a:r>
              <a:rPr lang="cs-CZ" dirty="0" err="1"/>
              <a:t>nidifugní</a:t>
            </a:r>
            <a:endParaRPr lang="cs-CZ" dirty="0"/>
          </a:p>
          <a:p>
            <a:r>
              <a:rPr lang="cs-CZ" dirty="0"/>
              <a:t>protáhlá lebka s velkou mozkovnou</a:t>
            </a:r>
          </a:p>
          <a:p>
            <a:r>
              <a:rPr lang="cs-CZ" dirty="0"/>
              <a:t>trávicí systém: </a:t>
            </a:r>
            <a:r>
              <a:rPr lang="cs-CZ" dirty="0" err="1"/>
              <a:t>omnivorie</a:t>
            </a:r>
            <a:r>
              <a:rPr lang="cs-CZ" dirty="0"/>
              <a:t> - úplný chrup, </a:t>
            </a:r>
            <a:r>
              <a:rPr lang="cs-CZ" dirty="0" err="1"/>
              <a:t>herbivorie</a:t>
            </a:r>
            <a:r>
              <a:rPr lang="cs-CZ" dirty="0"/>
              <a:t> - bez horních řezáků, silný jazyk ke škubání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49100E6-5E72-13FE-AEF1-2DED7C14D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607" y="527064"/>
            <a:ext cx="7822513" cy="177201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587C7A6-7D62-6993-2DE2-4DB766774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228" y="2183927"/>
            <a:ext cx="5025967" cy="1280890"/>
          </a:xfrm>
          <a:prstGeom prst="rect">
            <a:avLst/>
          </a:prstGeom>
        </p:spPr>
      </p:pic>
      <p:pic>
        <p:nvPicPr>
          <p:cNvPr id="1026" name="Picture 2" descr="Inia geoffrensis humboldtiana - delfínovec amazonský">
            <a:extLst>
              <a:ext uri="{FF2B5EF4-FFF2-40B4-BE49-F238E27FC236}">
                <a16:creationId xmlns:a16="http://schemas.microsoft.com/office/drawing/2014/main" id="{85D8EB74-95A4-BC0A-AAB3-E658244E7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51194" y="2624273"/>
            <a:ext cx="2245925" cy="150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cugna vicugna - vikuňa">
            <a:extLst>
              <a:ext uri="{FF2B5EF4-FFF2-40B4-BE49-F238E27FC236}">
                <a16:creationId xmlns:a16="http://schemas.microsoft.com/office/drawing/2014/main" id="{FF53045A-1A14-293E-F68A-36A83CB9E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331" y="194139"/>
            <a:ext cx="2325227" cy="158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239B813E-AD3A-3243-BA45-243654971A86}"/>
              </a:ext>
            </a:extLst>
          </p:cNvPr>
          <p:cNvSpPr/>
          <p:nvPr/>
        </p:nvSpPr>
        <p:spPr>
          <a:xfrm>
            <a:off x="2743200" y="658593"/>
            <a:ext cx="4904636" cy="44631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D17E6CCA-2DD4-CD7E-18FE-7D4D56060363}"/>
              </a:ext>
            </a:extLst>
          </p:cNvPr>
          <p:cNvSpPr/>
          <p:nvPr/>
        </p:nvSpPr>
        <p:spPr>
          <a:xfrm>
            <a:off x="2743200" y="1412419"/>
            <a:ext cx="4904636" cy="44631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B98E500-9B47-92AF-41E1-19AB27602F76}"/>
              </a:ext>
            </a:extLst>
          </p:cNvPr>
          <p:cNvSpPr txBox="1"/>
          <p:nvPr/>
        </p:nvSpPr>
        <p:spPr>
          <a:xfrm>
            <a:off x="6457719" y="2289115"/>
            <a:ext cx="3139401" cy="338554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6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Hippopotamidae</a:t>
            </a:r>
            <a:r>
              <a:rPr lang="cs-CZ" sz="1600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hrochovití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ADB5F74B-731F-F711-9364-286555717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331" y="1830520"/>
            <a:ext cx="2325227" cy="14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OPYTNÍCI">
            <a:extLst>
              <a:ext uri="{FF2B5EF4-FFF2-40B4-BE49-F238E27FC236}">
                <a16:creationId xmlns:a16="http://schemas.microsoft.com/office/drawing/2014/main" id="{3991A06F-2324-3D83-3F61-E21ACB9F0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738756"/>
            <a:ext cx="1603157" cy="412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C26D3F5-9E02-2183-1F8C-66DF8CDF1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316" y="3582430"/>
            <a:ext cx="1359684" cy="135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23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77CDC1B-CD91-BB24-5982-FAE69E56F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1" y="-16909"/>
            <a:ext cx="9372600" cy="687491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DC5337D-F5D3-5B31-E40F-8148FDA7889F}"/>
              </a:ext>
            </a:extLst>
          </p:cNvPr>
          <p:cNvSpPr txBox="1"/>
          <p:nvPr/>
        </p:nvSpPr>
        <p:spPr>
          <a:xfrm>
            <a:off x="8349343" y="555171"/>
            <a:ext cx="2710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(</a:t>
            </a:r>
            <a:r>
              <a:rPr lang="cs-CZ" sz="2400" b="1" dirty="0" err="1"/>
              <a:t>Artiodactyla</a:t>
            </a:r>
            <a:r>
              <a:rPr lang="cs-CZ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7996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E4AB4F-654B-A211-30E5-61D1C769C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0983" y="1540189"/>
            <a:ext cx="8915400" cy="3777622"/>
          </a:xfrm>
        </p:spPr>
        <p:txBody>
          <a:bodyPr/>
          <a:lstStyle/>
          <a:p>
            <a:r>
              <a:rPr lang="cs-CZ" sz="2000" dirty="0"/>
              <a:t>přizpůsobeni životu pod zemí (zrak </a:t>
            </a:r>
            <a:r>
              <a:rPr lang="cs-CZ" sz="2000" dirty="0">
                <a:latin typeface="Century Gothic" panose="020B0502020202020204" pitchFamily="34" charset="0"/>
              </a:rPr>
              <a:t>→ čich, hmat – vnímá vibrace)</a:t>
            </a:r>
            <a:r>
              <a:rPr lang="cs-CZ" sz="2000" dirty="0"/>
              <a:t>, mohutné lopatkovité končetiny</a:t>
            </a:r>
          </a:p>
          <a:p>
            <a:r>
              <a:rPr lang="cs-CZ" sz="2000" dirty="0"/>
              <a:t>protáhlá lebka se slabými jařmovými oblouky, bez bubínkových výdutí, C1 větší než I</a:t>
            </a:r>
          </a:p>
          <a:p>
            <a:r>
              <a:rPr lang="cs-CZ" sz="2000" dirty="0"/>
              <a:t>potrava – půdní bezobratlí (</a:t>
            </a:r>
            <a:r>
              <a:rPr lang="cs-CZ" sz="2000" dirty="0" err="1"/>
              <a:t>žížali</a:t>
            </a:r>
            <a:r>
              <a:rPr lang="cs-CZ" sz="2000" dirty="0"/>
              <a:t>, plži, hmyz…) – zásoby</a:t>
            </a:r>
          </a:p>
          <a:p>
            <a:r>
              <a:rPr lang="cs-CZ" sz="2000" dirty="0"/>
              <a:t>cca 35 recentních druhů (vychucholovi, </a:t>
            </a:r>
            <a:r>
              <a:rPr lang="cs-CZ" sz="2000" dirty="0" err="1"/>
              <a:t>krtčíci</a:t>
            </a:r>
            <a:r>
              <a:rPr lang="cs-CZ" sz="2000" dirty="0"/>
              <a:t>, krtci, </a:t>
            </a:r>
            <a:r>
              <a:rPr lang="cs-CZ" sz="2000" dirty="0" err="1"/>
              <a:t>mogery</a:t>
            </a:r>
            <a:r>
              <a:rPr lang="cs-CZ" sz="20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b="1" dirty="0">
                <a:latin typeface="+mn-lt"/>
              </a:rPr>
              <a:t>krtek obecný </a:t>
            </a:r>
            <a:r>
              <a:rPr lang="cs-CZ" altLang="cs-CZ" sz="2000" dirty="0">
                <a:latin typeface="+mn-lt"/>
              </a:rPr>
              <a:t>(</a:t>
            </a:r>
            <a:r>
              <a:rPr lang="cs-CZ" altLang="cs-CZ" sz="2000" i="1" dirty="0">
                <a:latin typeface="+mn-lt"/>
              </a:rPr>
              <a:t>Talpa </a:t>
            </a:r>
            <a:r>
              <a:rPr lang="cs-CZ" altLang="cs-CZ" sz="2000" i="1" dirty="0" err="1">
                <a:latin typeface="+mn-lt"/>
              </a:rPr>
              <a:t>europaea</a:t>
            </a:r>
            <a:r>
              <a:rPr lang="cs-CZ" altLang="cs-CZ" sz="2000" dirty="0">
                <a:latin typeface="+mn-lt"/>
              </a:rPr>
              <a:t>)</a:t>
            </a:r>
            <a:endParaRPr lang="cs-CZ" sz="20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7E83177-C11E-DD42-F1D4-1186EB595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97" y="119743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cs-CZ" dirty="0"/>
              <a:t>řád: Hmyzožravci (</a:t>
            </a:r>
            <a:r>
              <a:rPr lang="cs-CZ" dirty="0" err="1"/>
              <a:t>Eulipotyphla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  </a:t>
            </a:r>
            <a:r>
              <a:rPr lang="cs-CZ" sz="3100" b="1" dirty="0"/>
              <a:t>čeleď: krtkovití (</a:t>
            </a:r>
            <a:r>
              <a:rPr lang="cs-CZ" sz="3100" b="1" dirty="0" err="1"/>
              <a:t>Talpidae</a:t>
            </a:r>
            <a:r>
              <a:rPr lang="cs-CZ" sz="3100" b="1" dirty="0"/>
              <a:t>)</a:t>
            </a:r>
            <a:br>
              <a:rPr lang="cs-CZ" sz="3100" b="1" dirty="0"/>
            </a:br>
            <a:endParaRPr lang="cs-CZ" sz="3100" b="1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9CB4EB2-CC4E-2FA0-E438-EA958C1E0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64" y="4691743"/>
            <a:ext cx="2786998" cy="216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E78E8E1-FC99-D1BE-711E-EC3206005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23" y="4691742"/>
            <a:ext cx="2892319" cy="216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A79AE57-CFFA-01BC-E2D4-EF12304EB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611" y="3897312"/>
            <a:ext cx="4441825" cy="296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8487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C55ADA-DA39-850B-EB48-8EC569A8D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286" y="1540189"/>
            <a:ext cx="6999514" cy="5143640"/>
          </a:xfrm>
        </p:spPr>
        <p:txBody>
          <a:bodyPr>
            <a:normAutofit/>
          </a:bodyPr>
          <a:lstStyle/>
          <a:p>
            <a:r>
              <a:rPr lang="cs-CZ" sz="2000" dirty="0"/>
              <a:t>otevřené očnice, sagitální hřeben</a:t>
            </a:r>
          </a:p>
          <a:p>
            <a:r>
              <a:rPr lang="cs-CZ" sz="2000" dirty="0"/>
              <a:t>kulatý rypák – vybírání potravy ze země – dobrý čich</a:t>
            </a:r>
          </a:p>
          <a:p>
            <a:r>
              <a:rPr lang="cs-CZ" sz="2000" dirty="0"/>
              <a:t>řezáky s kořeny, stále rostoucí špičáky (kly), </a:t>
            </a:r>
            <a:r>
              <a:rPr lang="cs-CZ" sz="2000" dirty="0" err="1"/>
              <a:t>bunodontní</a:t>
            </a:r>
            <a:r>
              <a:rPr lang="cs-CZ" sz="2000" dirty="0"/>
              <a:t> stoličky,  </a:t>
            </a:r>
            <a:r>
              <a:rPr lang="cs-CZ" sz="2000" u="sng" dirty="0"/>
              <a:t>3 1 4 3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                                          3 1 4 3</a:t>
            </a:r>
          </a:p>
          <a:p>
            <a:pPr>
              <a:spcBef>
                <a:spcPts val="600"/>
              </a:spcBef>
            </a:pPr>
            <a:r>
              <a:rPr lang="cs-CZ" sz="2000" dirty="0"/>
              <a:t>omnivorní – jednoduchý žaludek</a:t>
            </a:r>
          </a:p>
          <a:p>
            <a:pPr>
              <a:spcBef>
                <a:spcPts val="600"/>
              </a:spcBef>
            </a:pPr>
            <a:r>
              <a:rPr lang="cs-CZ" sz="2000" dirty="0"/>
              <a:t>kůže – štětiny</a:t>
            </a:r>
          </a:p>
          <a:p>
            <a:pPr>
              <a:spcBef>
                <a:spcPts val="600"/>
              </a:spcBef>
            </a:pPr>
            <a:r>
              <a:rPr lang="cs-CZ" sz="2000" dirty="0"/>
              <a:t>hodně mláďat</a:t>
            </a:r>
          </a:p>
          <a:p>
            <a:pPr marL="0" indent="0">
              <a:spcBef>
                <a:spcPts val="0"/>
              </a:spcBef>
              <a:buNone/>
            </a:pPr>
            <a:endParaRPr lang="cs-CZ" sz="20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F149E5D-ADA3-B8CA-9A9D-2CA0347B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" y="0"/>
            <a:ext cx="12006943" cy="1280890"/>
          </a:xfrm>
        </p:spPr>
        <p:txBody>
          <a:bodyPr/>
          <a:lstStyle/>
          <a:p>
            <a:r>
              <a:rPr lang="cs-CZ" sz="2800" dirty="0"/>
              <a:t>řád: Sudokopytníci (</a:t>
            </a:r>
            <a:r>
              <a:rPr lang="cs-CZ" altLang="cs-CZ" sz="2800" dirty="0" err="1"/>
              <a:t>Cetartiodactyla</a:t>
            </a:r>
            <a:r>
              <a:rPr lang="cs-CZ" sz="2800" dirty="0"/>
              <a:t>) </a:t>
            </a:r>
            <a:r>
              <a:rPr lang="cs-CZ" dirty="0"/>
              <a:t>- </a:t>
            </a:r>
            <a:r>
              <a:rPr lang="cs-CZ" sz="2800" b="1" dirty="0" err="1"/>
              <a:t>Suiformes</a:t>
            </a:r>
            <a:r>
              <a:rPr lang="cs-CZ" sz="2800" b="1" dirty="0"/>
              <a:t> (nepřežvýkaví)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7928609-9F29-BEB8-ED0A-A06C3B7BF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917" y="549795"/>
            <a:ext cx="4505103" cy="81091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142DDA2-3A47-AECF-C510-093CC1D26F4D}"/>
              </a:ext>
            </a:extLst>
          </p:cNvPr>
          <p:cNvSpPr txBox="1"/>
          <p:nvPr/>
        </p:nvSpPr>
        <p:spPr>
          <a:xfrm>
            <a:off x="1774371" y="838200"/>
            <a:ext cx="444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čeleď: </a:t>
            </a:r>
            <a:r>
              <a:rPr lang="cs-CZ" sz="2400" b="1" dirty="0" err="1"/>
              <a:t>Suidae</a:t>
            </a:r>
            <a:r>
              <a:rPr lang="cs-CZ" sz="2400" b="1" dirty="0"/>
              <a:t> - prasatovití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7B16373-09AE-EA78-77A3-BED7893D5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04" y="1265814"/>
            <a:ext cx="4359617" cy="2927113"/>
          </a:xfrm>
          <a:prstGeom prst="rect">
            <a:avLst/>
          </a:prstGeom>
        </p:spPr>
      </p:pic>
      <p:pic>
        <p:nvPicPr>
          <p:cNvPr id="2050" name="Picture 2" descr="Sus scrofa - prase divoké">
            <a:extLst>
              <a:ext uri="{FF2B5EF4-FFF2-40B4-BE49-F238E27FC236}">
                <a16:creationId xmlns:a16="http://schemas.microsoft.com/office/drawing/2014/main" id="{5C9B5C64-F4C4-A227-5A5D-A95785D6D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89" y="4228382"/>
            <a:ext cx="4214132" cy="262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7325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B424C3-D03F-8778-DF5B-2D28073A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885" y="1286555"/>
            <a:ext cx="12431486" cy="3777622"/>
          </a:xfrm>
        </p:spPr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b="1" dirty="0"/>
              <a:t>Prase divoké (</a:t>
            </a:r>
            <a:r>
              <a:rPr lang="cs-CZ" sz="2000" b="1" dirty="0" err="1"/>
              <a:t>Sus</a:t>
            </a:r>
            <a:r>
              <a:rPr lang="cs-CZ" sz="2000" b="1" dirty="0"/>
              <a:t> </a:t>
            </a:r>
            <a:r>
              <a:rPr lang="cs-CZ" sz="2000" b="1" dirty="0" err="1"/>
              <a:t>scrofa</a:t>
            </a:r>
            <a:r>
              <a:rPr lang="cs-CZ" sz="2000" b="1" dirty="0"/>
              <a:t>)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cs-CZ" dirty="0"/>
              <a:t>Evropa, část Asie a S Afrika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cs-CZ" dirty="0"/>
              <a:t>u nás </a:t>
            </a:r>
            <a:r>
              <a:rPr lang="cs-CZ" dirty="0" err="1"/>
              <a:t>vyhubenon</a:t>
            </a:r>
            <a:r>
              <a:rPr lang="cs-CZ" dirty="0"/>
              <a:t> 18/19 stol., znovu se šíří od 1/2 2O stol.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cs-CZ" dirty="0"/>
              <a:t>populační expanze, Africký mor prasat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cs-CZ" dirty="0"/>
              <a:t>„predátor“ na zemi hnízdících ptáků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061D419-00A2-C1AB-AD37-632E8221F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40" y="3069855"/>
            <a:ext cx="5281646" cy="3788146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4B81D8E5-86C9-5085-355C-E29ACAFC3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" y="0"/>
            <a:ext cx="12006943" cy="1280890"/>
          </a:xfrm>
        </p:spPr>
        <p:txBody>
          <a:bodyPr/>
          <a:lstStyle/>
          <a:p>
            <a:r>
              <a:rPr lang="cs-CZ" sz="2800" dirty="0"/>
              <a:t>řád: Sudokopytníci (</a:t>
            </a:r>
            <a:r>
              <a:rPr lang="cs-CZ" altLang="cs-CZ" sz="2800" dirty="0" err="1"/>
              <a:t>Cetartiodactyla</a:t>
            </a:r>
            <a:r>
              <a:rPr lang="cs-CZ" sz="2800" dirty="0"/>
              <a:t>) </a:t>
            </a:r>
            <a:r>
              <a:rPr lang="cs-CZ" dirty="0"/>
              <a:t>- </a:t>
            </a:r>
            <a:r>
              <a:rPr lang="cs-CZ" sz="2800" b="1" dirty="0" err="1"/>
              <a:t>Suiformes</a:t>
            </a:r>
            <a:r>
              <a:rPr lang="cs-CZ" sz="2800" b="1" dirty="0"/>
              <a:t> (nepřežvýkaví)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D82C5E6-5C96-8C52-07BD-6C8CDB7BB26A}"/>
              </a:ext>
            </a:extLst>
          </p:cNvPr>
          <p:cNvSpPr txBox="1"/>
          <p:nvPr/>
        </p:nvSpPr>
        <p:spPr>
          <a:xfrm>
            <a:off x="1774371" y="725158"/>
            <a:ext cx="444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čeleď: </a:t>
            </a:r>
            <a:r>
              <a:rPr lang="cs-CZ" sz="2400" b="1" dirty="0" err="1"/>
              <a:t>Suidae</a:t>
            </a:r>
            <a:r>
              <a:rPr lang="cs-CZ" sz="2400" b="1" dirty="0"/>
              <a:t> - prasatovití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833A881-5ED1-575D-E45F-7C564A2E7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28" y="3046680"/>
            <a:ext cx="5584371" cy="369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371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44E9E6-0290-61E7-B527-D94C77A00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1650" y="3052804"/>
            <a:ext cx="7171207" cy="3777622"/>
          </a:xfrm>
        </p:spPr>
        <p:txBody>
          <a:bodyPr/>
          <a:lstStyle/>
          <a:p>
            <a:r>
              <a:rPr lang="cs-CZ" dirty="0"/>
              <a:t>býložravci</a:t>
            </a:r>
          </a:p>
          <a:p>
            <a:r>
              <a:rPr lang="cs-CZ" dirty="0"/>
              <a:t>chybí horní řezáky i špičáky (kromě jelena), diastema, tvar řezných hran na molárech a premolárech - dvojité půlměsíce</a:t>
            </a:r>
          </a:p>
          <a:p>
            <a:r>
              <a:rPr lang="cs-CZ" dirty="0"/>
              <a:t>žaludek tvořený 4mi oddíly (bachor, čepec, kniha, sléz), dlouhé střevo</a:t>
            </a:r>
          </a:p>
          <a:p>
            <a:pPr marL="0" indent="0">
              <a:buNone/>
            </a:pPr>
            <a:r>
              <a:rPr lang="cs-CZ" dirty="0"/>
              <a:t>celulózu pomáhají natrávit i mikroorganismy (např. nálevníci </a:t>
            </a:r>
            <a:r>
              <a:rPr lang="cs-CZ" dirty="0" err="1"/>
              <a:t>bachořci</a:t>
            </a:r>
            <a:r>
              <a:rPr lang="cs-CZ" dirty="0"/>
              <a:t>)</a:t>
            </a:r>
          </a:p>
          <a:p>
            <a:r>
              <a:rPr lang="cs-CZ" dirty="0"/>
              <a:t>málo mláďat, dobře vyvinutých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20DAFC8-9F24-2C13-5292-C7703D44A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" y="0"/>
            <a:ext cx="12006943" cy="1280890"/>
          </a:xfrm>
        </p:spPr>
        <p:txBody>
          <a:bodyPr/>
          <a:lstStyle/>
          <a:p>
            <a:r>
              <a:rPr lang="cs-CZ" sz="2800" dirty="0"/>
              <a:t>řád: Sudokopytníci (</a:t>
            </a:r>
            <a:r>
              <a:rPr lang="cs-CZ" altLang="cs-CZ" sz="2800" dirty="0" err="1"/>
              <a:t>Cetartiodactyla</a:t>
            </a:r>
            <a:r>
              <a:rPr lang="cs-CZ" sz="2800" dirty="0"/>
              <a:t>) </a:t>
            </a:r>
            <a:r>
              <a:rPr lang="cs-CZ" dirty="0"/>
              <a:t>- </a:t>
            </a:r>
            <a:r>
              <a:rPr lang="cs-CZ" sz="2800" b="1" dirty="0" err="1"/>
              <a:t>Ruminantia</a:t>
            </a:r>
            <a:r>
              <a:rPr lang="cs-CZ" sz="2800" b="1" dirty="0"/>
              <a:t> (přežvýkavci)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178FB76-4AFE-C741-3FDE-CDF14437B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399" y="562920"/>
            <a:ext cx="4134427" cy="145752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4818B4E-3972-4050-7246-ACF4A4020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798" y="1966180"/>
            <a:ext cx="4725059" cy="45726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A6E4272-1305-98DE-0827-FE6203CCF7EA}"/>
              </a:ext>
            </a:extLst>
          </p:cNvPr>
          <p:cNvSpPr txBox="1"/>
          <p:nvPr/>
        </p:nvSpPr>
        <p:spPr>
          <a:xfrm>
            <a:off x="7477798" y="2423901"/>
            <a:ext cx="4287898" cy="523220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- čeleď: </a:t>
            </a:r>
            <a:r>
              <a:rPr lang="cs-CZ" sz="1400" b="1" dirty="0" err="1"/>
              <a:t>Giraffidae</a:t>
            </a:r>
            <a:r>
              <a:rPr lang="cs-CZ" sz="1400" b="1" dirty="0"/>
              <a:t> – žirafovití</a:t>
            </a:r>
          </a:p>
          <a:p>
            <a:r>
              <a:rPr lang="cs-CZ" sz="1400" b="1" dirty="0"/>
              <a:t>- čeleď: </a:t>
            </a:r>
            <a:r>
              <a:rPr lang="cs-CZ" sz="1400" b="1" dirty="0" err="1"/>
              <a:t>Antilocapridae</a:t>
            </a:r>
            <a:r>
              <a:rPr lang="cs-CZ" sz="1400" b="1" dirty="0"/>
              <a:t> – </a:t>
            </a:r>
            <a:r>
              <a:rPr lang="cs-CZ" sz="1400" b="1" dirty="0" err="1"/>
              <a:t>vidlorohovití</a:t>
            </a:r>
            <a:endParaRPr lang="cs-CZ" sz="1400" b="1" dirty="0"/>
          </a:p>
        </p:txBody>
      </p:sp>
      <p:pic>
        <p:nvPicPr>
          <p:cNvPr id="4098" name="Picture 2" descr="Pronghorn - Colorado Wildlife Council">
            <a:extLst>
              <a:ext uri="{FF2B5EF4-FFF2-40B4-BE49-F238E27FC236}">
                <a16:creationId xmlns:a16="http://schemas.microsoft.com/office/drawing/2014/main" id="{3772C694-8D5E-391D-B007-B24D71C11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406" y="600185"/>
            <a:ext cx="1706257" cy="220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abar pižmový – Wikipedie">
            <a:extLst>
              <a:ext uri="{FF2B5EF4-FFF2-40B4-BE49-F238E27FC236}">
                <a16:creationId xmlns:a16="http://schemas.microsoft.com/office/drawing/2014/main" id="{CF74A781-F254-79BE-6DEE-521CA567D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324" y="640445"/>
            <a:ext cx="1643405" cy="219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lternativní popis obrázku chybí">
            <a:extLst>
              <a:ext uri="{FF2B5EF4-FFF2-40B4-BE49-F238E27FC236}">
                <a16:creationId xmlns:a16="http://schemas.microsoft.com/office/drawing/2014/main" id="{8490743D-508D-117D-9321-ED4AC2F95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865" y="616249"/>
            <a:ext cx="1643406" cy="219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ragulus nigricans - kančil balabacký">
            <a:extLst>
              <a:ext uri="{FF2B5EF4-FFF2-40B4-BE49-F238E27FC236}">
                <a16:creationId xmlns:a16="http://schemas.microsoft.com/office/drawing/2014/main" id="{5781FAC2-90A2-B668-FAA3-EBA5E8402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8" y="1427770"/>
            <a:ext cx="2086351" cy="1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B108E49D-13E8-C0D5-096B-3E9CFB7F6D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68" y="4313441"/>
            <a:ext cx="4046140" cy="254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EC6FC9B-C787-C3E1-BDD3-2D716107E4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068" y="2830976"/>
            <a:ext cx="4611427" cy="1566912"/>
          </a:xfrm>
          <a:prstGeom prst="rect">
            <a:avLst/>
          </a:prstGeom>
        </p:spPr>
      </p:pic>
      <p:sp>
        <p:nvSpPr>
          <p:cNvPr id="13" name="Ovál 12">
            <a:extLst>
              <a:ext uri="{FF2B5EF4-FFF2-40B4-BE49-F238E27FC236}">
                <a16:creationId xmlns:a16="http://schemas.microsoft.com/office/drawing/2014/main" id="{40F3AEB5-EC72-83C0-E2E1-7446CB7829F5}"/>
              </a:ext>
            </a:extLst>
          </p:cNvPr>
          <p:cNvSpPr/>
          <p:nvPr/>
        </p:nvSpPr>
        <p:spPr>
          <a:xfrm>
            <a:off x="7300328" y="652164"/>
            <a:ext cx="4860540" cy="922282"/>
          </a:xfrm>
          <a:prstGeom prst="ellipse">
            <a:avLst/>
          </a:prstGeom>
          <a:noFill/>
          <a:ln w="25400"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29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D61556-F50F-1421-2BEB-3E1A14514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577" y="640445"/>
            <a:ext cx="5567423" cy="3777622"/>
          </a:xfrm>
        </p:spPr>
        <p:txBody>
          <a:bodyPr/>
          <a:lstStyle/>
          <a:p>
            <a:r>
              <a:rPr lang="cs-CZ" dirty="0"/>
              <a:t>parohy - kostěné útvary na hlavách samců (u </a:t>
            </a:r>
            <a:r>
              <a:rPr lang="pl-PL" dirty="0"/>
              <a:t>samice pouze u losa a soba)</a:t>
            </a:r>
            <a:r>
              <a:rPr lang="cs-CZ" dirty="0"/>
              <a:t>, shazují je, lýčí, nejstarší u </a:t>
            </a:r>
            <a:r>
              <a:rPr lang="cs-CZ" dirty="0" err="1"/>
              <a:t>baze</a:t>
            </a:r>
            <a:endParaRPr lang="cs-CZ" dirty="0"/>
          </a:p>
          <a:p>
            <a:r>
              <a:rPr lang="cs-CZ" dirty="0"/>
              <a:t>na čelní kosti pučnice  - na </a:t>
            </a:r>
            <a:r>
              <a:rPr lang="cs-CZ" dirty="0" err="1"/>
              <a:t>bazi</a:t>
            </a:r>
            <a:r>
              <a:rPr lang="cs-CZ" dirty="0"/>
              <a:t> osteoklasty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3736EB4-FC64-F1C4-CDB2-F6B2BC6B8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" y="0"/>
            <a:ext cx="12006943" cy="1280890"/>
          </a:xfrm>
        </p:spPr>
        <p:txBody>
          <a:bodyPr/>
          <a:lstStyle/>
          <a:p>
            <a:r>
              <a:rPr lang="cs-CZ" sz="2800" dirty="0"/>
              <a:t>řád: Sudokopytníci (</a:t>
            </a:r>
            <a:r>
              <a:rPr lang="cs-CZ" altLang="cs-CZ" sz="2800" dirty="0" err="1"/>
              <a:t>Cetartiodactyla</a:t>
            </a:r>
            <a:r>
              <a:rPr lang="cs-CZ" sz="2800" dirty="0"/>
              <a:t>) </a:t>
            </a:r>
            <a:r>
              <a:rPr lang="cs-CZ" dirty="0"/>
              <a:t>- </a:t>
            </a:r>
            <a:r>
              <a:rPr lang="cs-CZ" sz="2800" b="1" dirty="0" err="1"/>
              <a:t>Ruminantia</a:t>
            </a:r>
            <a:r>
              <a:rPr lang="cs-CZ" sz="2800" b="1" dirty="0"/>
              <a:t> (přežvýkavci)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41B2A6E-0BCA-CE1D-6A93-223D99186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43" y="1987836"/>
            <a:ext cx="6320000" cy="487016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79878B0-7263-7225-D704-7753BCF0271A}"/>
              </a:ext>
            </a:extLst>
          </p:cNvPr>
          <p:cNvSpPr txBox="1"/>
          <p:nvPr/>
        </p:nvSpPr>
        <p:spPr>
          <a:xfrm>
            <a:off x="1709057" y="859971"/>
            <a:ext cx="8316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čeleď: jelenovití (</a:t>
            </a:r>
            <a:r>
              <a:rPr lang="cs-CZ" sz="2400" b="1" dirty="0" err="1"/>
              <a:t>Cervidae</a:t>
            </a:r>
            <a:r>
              <a:rPr lang="cs-CZ" sz="2400" b="1" dirty="0"/>
              <a:t>)</a:t>
            </a:r>
          </a:p>
        </p:txBody>
      </p:sp>
      <p:pic>
        <p:nvPicPr>
          <p:cNvPr id="6146" name="Picture 2" descr="Obrázek - Muntiacus reevesi (muntžak malý) | BioLib.cz">
            <a:extLst>
              <a:ext uri="{FF2B5EF4-FFF2-40B4-BE49-F238E27FC236}">
                <a16:creationId xmlns:a16="http://schemas.microsoft.com/office/drawing/2014/main" id="{3C00E75A-7E4A-56CA-4893-6F9473B20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812" y="1934219"/>
            <a:ext cx="1971297" cy="296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lternativní popis obrázku chybí">
            <a:extLst>
              <a:ext uri="{FF2B5EF4-FFF2-40B4-BE49-F238E27FC236}">
                <a16:creationId xmlns:a16="http://schemas.microsoft.com/office/drawing/2014/main" id="{0519E608-9017-F662-7370-5EBF9CBA9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343" y="1921334"/>
            <a:ext cx="3385457" cy="257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alternativní popis obrázku chybí">
            <a:extLst>
              <a:ext uri="{FF2B5EF4-FFF2-40B4-BE49-F238E27FC236}">
                <a16:creationId xmlns:a16="http://schemas.microsoft.com/office/drawing/2014/main" id="{0FA5935C-2C51-EF22-81EB-9663EE82B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343" y="4513481"/>
            <a:ext cx="3461657" cy="230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6A443EB-221C-A2A8-D51D-3EE5BD8E6E97}"/>
              </a:ext>
            </a:extLst>
          </p:cNvPr>
          <p:cNvSpPr txBox="1"/>
          <p:nvPr/>
        </p:nvSpPr>
        <p:spPr>
          <a:xfrm>
            <a:off x="6691812" y="5301205"/>
            <a:ext cx="2220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Cervini</a:t>
            </a:r>
            <a:r>
              <a:rPr lang="cs-CZ" i="1" dirty="0"/>
              <a:t>:</a:t>
            </a:r>
          </a:p>
          <a:p>
            <a:r>
              <a:rPr lang="cs-CZ" i="1" dirty="0"/>
              <a:t>Jelen evropský</a:t>
            </a:r>
          </a:p>
          <a:p>
            <a:r>
              <a:rPr lang="cs-CZ" i="1" dirty="0"/>
              <a:t>Sika</a:t>
            </a:r>
          </a:p>
          <a:p>
            <a:r>
              <a:rPr lang="cs-CZ" i="1" dirty="0"/>
              <a:t>Daněk evropský</a:t>
            </a:r>
          </a:p>
        </p:txBody>
      </p:sp>
      <p:cxnSp>
        <p:nvCxnSpPr>
          <p:cNvPr id="14" name="Spojnice: pravoúhlá 13">
            <a:extLst>
              <a:ext uri="{FF2B5EF4-FFF2-40B4-BE49-F238E27FC236}">
                <a16:creationId xmlns:a16="http://schemas.microsoft.com/office/drawing/2014/main" id="{8D68DEED-A78B-913F-ECCA-14EE1B0E5498}"/>
              </a:ext>
            </a:extLst>
          </p:cNvPr>
          <p:cNvCxnSpPr>
            <a:cxnSpLocks/>
          </p:cNvCxnSpPr>
          <p:nvPr/>
        </p:nvCxnSpPr>
        <p:spPr>
          <a:xfrm>
            <a:off x="5024237" y="3252700"/>
            <a:ext cx="2939145" cy="2411470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A486C26A-DB07-BB46-804C-E8BB799D4521}"/>
              </a:ext>
            </a:extLst>
          </p:cNvPr>
          <p:cNvCxnSpPr>
            <a:cxnSpLocks/>
          </p:cNvCxnSpPr>
          <p:nvPr/>
        </p:nvCxnSpPr>
        <p:spPr>
          <a:xfrm flipH="1">
            <a:off x="6096000" y="2812648"/>
            <a:ext cx="528577" cy="616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9675AFEF-C3E3-DA62-588C-E58AE60FC90A}"/>
              </a:ext>
            </a:extLst>
          </p:cNvPr>
          <p:cNvCxnSpPr/>
          <p:nvPr/>
        </p:nvCxnSpPr>
        <p:spPr>
          <a:xfrm flipH="1">
            <a:off x="5775767" y="5301205"/>
            <a:ext cx="3136739" cy="362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436C08E8-8AFE-1CC9-86E0-221201E7F123}"/>
              </a:ext>
            </a:extLst>
          </p:cNvPr>
          <p:cNvCxnSpPr/>
          <p:nvPr/>
        </p:nvCxnSpPr>
        <p:spPr>
          <a:xfrm flipH="1">
            <a:off x="5867400" y="3831220"/>
            <a:ext cx="3241876" cy="2511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19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597B0F-7444-62A8-DC7D-251F63A07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128" y="1767344"/>
            <a:ext cx="6546107" cy="377762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Jelen evropský (</a:t>
            </a:r>
            <a:r>
              <a:rPr lang="cs-CZ" sz="2000" b="1" dirty="0" err="1"/>
              <a:t>Cervus</a:t>
            </a:r>
            <a:r>
              <a:rPr lang="cs-CZ" sz="2000" b="1" dirty="0"/>
              <a:t> </a:t>
            </a:r>
            <a:r>
              <a:rPr lang="cs-CZ" sz="2000" b="1" dirty="0" err="1"/>
              <a:t>elaphus</a:t>
            </a:r>
            <a:r>
              <a:rPr lang="cs-CZ" sz="2000" b="1" dirty="0"/>
              <a:t>)</a:t>
            </a:r>
          </a:p>
          <a:p>
            <a:pPr marL="0" indent="0">
              <a:buNone/>
            </a:pPr>
            <a:r>
              <a:rPr lang="cs-CZ" dirty="0"/>
              <a:t>– dolní špičáky přiléhají řezákům, podobné</a:t>
            </a:r>
          </a:p>
          <a:p>
            <a:pPr marL="0" indent="0">
              <a:buNone/>
            </a:pPr>
            <a:r>
              <a:rPr lang="cs-CZ" dirty="0"/>
              <a:t>- Lesní biotopy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9F612DE-0F56-B7BB-DA71-860DC7E8B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25" y="4409954"/>
            <a:ext cx="4349653" cy="24480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C4B1958-1A25-4D92-0861-7858E170E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081" y="3429000"/>
            <a:ext cx="3232539" cy="1651103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152E3EC5-E98A-595B-022B-50AAC2E6F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" y="0"/>
            <a:ext cx="12006943" cy="1280890"/>
          </a:xfrm>
        </p:spPr>
        <p:txBody>
          <a:bodyPr/>
          <a:lstStyle/>
          <a:p>
            <a:r>
              <a:rPr lang="cs-CZ" sz="2800" dirty="0"/>
              <a:t>řád: Sudokopytníci (</a:t>
            </a:r>
            <a:r>
              <a:rPr lang="cs-CZ" altLang="cs-CZ" sz="2800" dirty="0" err="1"/>
              <a:t>Cetartiodactyla</a:t>
            </a:r>
            <a:r>
              <a:rPr lang="cs-CZ" sz="2800" dirty="0"/>
              <a:t>) </a:t>
            </a:r>
            <a:r>
              <a:rPr lang="cs-CZ" dirty="0"/>
              <a:t>- </a:t>
            </a:r>
            <a:r>
              <a:rPr lang="cs-CZ" sz="2800" b="1" dirty="0" err="1"/>
              <a:t>Ruminantia</a:t>
            </a:r>
            <a:r>
              <a:rPr lang="cs-CZ" sz="2800" b="1" dirty="0"/>
              <a:t> (přežvýkavci)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439B9FB-54BA-D1B7-5FD3-35E44B54735B}"/>
              </a:ext>
            </a:extLst>
          </p:cNvPr>
          <p:cNvSpPr txBox="1"/>
          <p:nvPr/>
        </p:nvSpPr>
        <p:spPr>
          <a:xfrm>
            <a:off x="1709057" y="859971"/>
            <a:ext cx="8316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čeleď: jelenovití (</a:t>
            </a:r>
            <a:r>
              <a:rPr lang="cs-CZ" sz="2400" b="1" dirty="0" err="1"/>
              <a:t>Cervidae</a:t>
            </a:r>
            <a:r>
              <a:rPr lang="cs-CZ" sz="2400" b="1" dirty="0"/>
              <a:t>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475B8CF-B946-91D3-7B40-B7B3AA783B98}"/>
              </a:ext>
            </a:extLst>
          </p:cNvPr>
          <p:cNvSpPr txBox="1"/>
          <p:nvPr/>
        </p:nvSpPr>
        <p:spPr>
          <a:xfrm>
            <a:off x="5867400" y="1613118"/>
            <a:ext cx="60998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Sika (</a:t>
            </a:r>
            <a:r>
              <a:rPr lang="cs-CZ" sz="2000" b="1" dirty="0" err="1"/>
              <a:t>Cervus</a:t>
            </a:r>
            <a:r>
              <a:rPr lang="cs-CZ" sz="2000" b="1" dirty="0"/>
              <a:t> </a:t>
            </a:r>
            <a:r>
              <a:rPr lang="cs-CZ" sz="2000" b="1" dirty="0" err="1"/>
              <a:t>nippon</a:t>
            </a:r>
            <a:r>
              <a:rPr lang="cs-CZ" sz="2000" b="1" dirty="0"/>
              <a:t>)</a:t>
            </a:r>
          </a:p>
          <a:p>
            <a:pPr marL="285750" indent="-285750">
              <a:buFontTx/>
              <a:buChar char="-"/>
            </a:pPr>
            <a:r>
              <a:rPr lang="cs-CZ" dirty="0"/>
              <a:t>původ JV Asie – k nám dovezen, vysazován (hl. Z Čechy a S Morava), nejblíže Mladoboleslavsko</a:t>
            </a:r>
          </a:p>
          <a:p>
            <a:pPr marL="285750" indent="-285750">
              <a:buFontTx/>
              <a:buChar char="-"/>
            </a:pPr>
            <a:r>
              <a:rPr lang="cs-CZ" dirty="0"/>
              <a:t>kříží se s jelenem evropským → </a:t>
            </a:r>
            <a:r>
              <a:rPr lang="cs-CZ" sz="2000" b="1" dirty="0"/>
              <a:t>BL</a:t>
            </a:r>
          </a:p>
          <a:p>
            <a:r>
              <a:rPr lang="cs-CZ" dirty="0"/>
              <a:t>- v letní srsti je kaštanově hnědý s bílými skvrnami v podélných řadách a s tmavým pruhem na hřbetě</a:t>
            </a:r>
          </a:p>
        </p:txBody>
      </p:sp>
      <p:pic>
        <p:nvPicPr>
          <p:cNvPr id="5122" name="Picture 2" descr="Cervus nippon hortulorum - sika Dybovského">
            <a:extLst>
              <a:ext uri="{FF2B5EF4-FFF2-40B4-BE49-F238E27FC236}">
                <a16:creationId xmlns:a16="http://schemas.microsoft.com/office/drawing/2014/main" id="{F7241BA4-BB2F-FD02-5409-E0B941789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784" y="3932478"/>
            <a:ext cx="4407216" cy="291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ervus elaphus elaphus - jelen skandinávský">
            <a:extLst>
              <a:ext uri="{FF2B5EF4-FFF2-40B4-BE49-F238E27FC236}">
                <a16:creationId xmlns:a16="http://schemas.microsoft.com/office/drawing/2014/main" id="{41B2B14A-FD4A-3E25-8459-28CC9C725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765" y="3932478"/>
            <a:ext cx="2402359" cy="295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492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37F236-991D-E6CD-AEA1-D273AFC30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66" y="1794076"/>
            <a:ext cx="5084803" cy="388565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Daněk evropský (</a:t>
            </a:r>
            <a:r>
              <a:rPr lang="cs-CZ" b="1" dirty="0" err="1"/>
              <a:t>Dama</a:t>
            </a:r>
            <a:r>
              <a:rPr lang="cs-CZ" b="1" dirty="0"/>
              <a:t> </a:t>
            </a:r>
            <a:r>
              <a:rPr lang="cs-CZ" b="1" dirty="0" err="1"/>
              <a:t>dama</a:t>
            </a:r>
            <a:r>
              <a:rPr lang="cs-CZ" b="1" dirty="0"/>
              <a:t>)</a:t>
            </a:r>
          </a:p>
          <a:p>
            <a:pPr marL="0" indent="0">
              <a:buNone/>
            </a:pPr>
            <a:r>
              <a:rPr lang="cs-CZ" dirty="0"/>
              <a:t>- z východního Středomoří a Malé Asie, vysazován v ČR od 15 stol. – z obor se rozšířil – u nás hl. Českolipsko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B5A8B69-3724-DB0E-FC68-8E9FF483F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" y="0"/>
            <a:ext cx="12006943" cy="1280890"/>
          </a:xfrm>
        </p:spPr>
        <p:txBody>
          <a:bodyPr/>
          <a:lstStyle/>
          <a:p>
            <a:r>
              <a:rPr lang="cs-CZ" sz="2800" dirty="0"/>
              <a:t>řád: Sudokopytníci (</a:t>
            </a:r>
            <a:r>
              <a:rPr lang="cs-CZ" altLang="cs-CZ" sz="2800" dirty="0" err="1"/>
              <a:t>Cetartiodactyla</a:t>
            </a:r>
            <a:r>
              <a:rPr lang="cs-CZ" sz="2800" dirty="0"/>
              <a:t>) </a:t>
            </a:r>
            <a:r>
              <a:rPr lang="cs-CZ" dirty="0"/>
              <a:t>- </a:t>
            </a:r>
            <a:r>
              <a:rPr lang="cs-CZ" sz="2800" b="1" dirty="0" err="1"/>
              <a:t>Ruminantia</a:t>
            </a:r>
            <a:r>
              <a:rPr lang="cs-CZ" sz="2800" b="1" dirty="0"/>
              <a:t> (přežvýkavci)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0006C7D-88BE-FA36-5DCA-9FC9E0A85A04}"/>
              </a:ext>
            </a:extLst>
          </p:cNvPr>
          <p:cNvSpPr txBox="1"/>
          <p:nvPr/>
        </p:nvSpPr>
        <p:spPr>
          <a:xfrm>
            <a:off x="1709057" y="859971"/>
            <a:ext cx="8316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čeleď: jelenovití (</a:t>
            </a:r>
            <a:r>
              <a:rPr lang="cs-CZ" sz="2400" b="1" dirty="0" err="1"/>
              <a:t>Cervidae</a:t>
            </a:r>
            <a:r>
              <a:rPr lang="cs-CZ" sz="2400" b="1" dirty="0"/>
              <a:t>)</a:t>
            </a:r>
          </a:p>
        </p:txBody>
      </p:sp>
      <p:pic>
        <p:nvPicPr>
          <p:cNvPr id="7170" name="Picture 2" descr="Dama dama - daněk evropský">
            <a:extLst>
              <a:ext uri="{FF2B5EF4-FFF2-40B4-BE49-F238E27FC236}">
                <a16:creationId xmlns:a16="http://schemas.microsoft.com/office/drawing/2014/main" id="{8326F17C-A9F2-8AF7-8624-9A06753CC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" y="3135851"/>
            <a:ext cx="3679306" cy="371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722E089-105A-AEFF-427D-8A30802C5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470" y="3689074"/>
            <a:ext cx="3786330" cy="316892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350EA57-012A-8EA0-74A0-DF4F9F31D48C}"/>
              </a:ext>
            </a:extLst>
          </p:cNvPr>
          <p:cNvSpPr txBox="1"/>
          <p:nvPr/>
        </p:nvSpPr>
        <p:spPr>
          <a:xfrm>
            <a:off x="6331352" y="1794076"/>
            <a:ext cx="56484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Srnec obecný (</a:t>
            </a:r>
            <a:r>
              <a:rPr lang="cs-CZ" sz="2000" b="1" dirty="0" err="1"/>
              <a:t>Capreolus</a:t>
            </a:r>
            <a:r>
              <a:rPr lang="cs-CZ" sz="2000" b="1" dirty="0"/>
              <a:t> </a:t>
            </a:r>
            <a:r>
              <a:rPr lang="cs-CZ" sz="2000" b="1" dirty="0" err="1"/>
              <a:t>capreolus</a:t>
            </a:r>
            <a:r>
              <a:rPr lang="cs-CZ" sz="2000" b="1" dirty="0"/>
              <a:t>)</a:t>
            </a:r>
          </a:p>
          <a:p>
            <a:pPr marL="285750" indent="-285750">
              <a:buFontTx/>
              <a:buChar char="-"/>
            </a:pPr>
            <a:r>
              <a:rPr lang="cs-CZ" dirty="0"/>
              <a:t>Rozdíl od jelenů - nemá </a:t>
            </a:r>
            <a:r>
              <a:rPr lang="cs-CZ" dirty="0" err="1"/>
              <a:t>předoční</a:t>
            </a:r>
            <a:r>
              <a:rPr lang="cs-CZ" dirty="0"/>
              <a:t> žlázu, paroží je krátké a jednoduché</a:t>
            </a:r>
          </a:p>
          <a:p>
            <a:pPr marL="285750" indent="-285750">
              <a:buFontTx/>
              <a:buChar char="-"/>
            </a:pPr>
            <a:r>
              <a:rPr lang="cs-CZ" dirty="0"/>
              <a:t>původně samotářský, ve světlých lesích a lesostepní krajině X v kulturní krajině – stáda</a:t>
            </a:r>
          </a:p>
          <a:p>
            <a:pPr marL="285750" indent="-285750">
              <a:buFontTx/>
              <a:buChar char="-"/>
            </a:pPr>
            <a:r>
              <a:rPr lang="cs-CZ" dirty="0"/>
              <a:t>Říje od července – latentní/utajená březost</a:t>
            </a:r>
          </a:p>
        </p:txBody>
      </p:sp>
      <p:pic>
        <p:nvPicPr>
          <p:cNvPr id="7172" name="Picture 4" descr="Capreolus capreolus capreolus - srnec evropský">
            <a:extLst>
              <a:ext uri="{FF2B5EF4-FFF2-40B4-BE49-F238E27FC236}">
                <a16:creationId xmlns:a16="http://schemas.microsoft.com/office/drawing/2014/main" id="{41C20DE7-8511-E4B1-B698-D0F84AE5A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342" y="3703262"/>
            <a:ext cx="4437408" cy="314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7625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C0D6EB-7F3D-C454-8B94-4DD63F6EE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986" y="1280890"/>
            <a:ext cx="7321814" cy="446676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Los evropský (</a:t>
            </a:r>
            <a:r>
              <a:rPr lang="cs-CZ" sz="2000" b="1" dirty="0" err="1"/>
              <a:t>Alces</a:t>
            </a:r>
            <a:r>
              <a:rPr lang="cs-CZ" sz="2000" b="1" dirty="0"/>
              <a:t> </a:t>
            </a:r>
            <a:r>
              <a:rPr lang="cs-CZ" sz="2000" b="1" dirty="0" err="1"/>
              <a:t>alces</a:t>
            </a:r>
            <a:r>
              <a:rPr lang="cs-CZ" sz="2000" b="1" dirty="0"/>
              <a:t>)</a:t>
            </a:r>
          </a:p>
          <a:p>
            <a:pPr>
              <a:buFontTx/>
              <a:buChar char="-"/>
            </a:pPr>
            <a:r>
              <a:rPr lang="cs-CZ" dirty="0"/>
              <a:t>náš největší savec (v kohoutku až 2m, váha až 500kg)</a:t>
            </a:r>
          </a:p>
          <a:p>
            <a:pPr>
              <a:buFontTx/>
              <a:buChar char="-"/>
            </a:pPr>
            <a:r>
              <a:rPr lang="cs-CZ" dirty="0"/>
              <a:t>lopatovité paroží až 2O kg</a:t>
            </a:r>
          </a:p>
          <a:p>
            <a:pPr>
              <a:buFontTx/>
              <a:buChar char="-"/>
            </a:pPr>
            <a:r>
              <a:rPr lang="cs-CZ" dirty="0"/>
              <a:t>lesnaté oblasti (hl. areál tajga) s bažinatými biotopy – široká, roztažená kopyta</a:t>
            </a:r>
          </a:p>
          <a:p>
            <a:pPr>
              <a:buFontTx/>
              <a:buChar char="-"/>
            </a:pPr>
            <a:r>
              <a:rPr lang="cs-CZ" dirty="0"/>
              <a:t>u nás vyhuben už v 15 stol., imigrace ve 2O stol. Z Polska - malá populace cca. okolo 20 jedinců v jižních Čechách (Šumava, Třeboňsko, </a:t>
            </a:r>
            <a:r>
              <a:rPr lang="cs-CZ" dirty="0" err="1"/>
              <a:t>Jindřichohradecko</a:t>
            </a:r>
            <a:r>
              <a:rPr lang="cs-CZ" dirty="0"/>
              <a:t>)</a:t>
            </a:r>
          </a:p>
          <a:p>
            <a:pPr>
              <a:buFontTx/>
              <a:buChar char="-"/>
            </a:pPr>
            <a:r>
              <a:rPr lang="cs-CZ" dirty="0"/>
              <a:t>daleké migrace – střety s dopravou –  dálnice přes migrační koridory (biotopy velkých savců) </a:t>
            </a:r>
          </a:p>
          <a:p>
            <a:pPr>
              <a:buFontTx/>
              <a:buChar char="-"/>
            </a:pPr>
            <a:r>
              <a:rPr lang="cs-CZ" dirty="0"/>
              <a:t>pytláctví</a:t>
            </a:r>
          </a:p>
          <a:p>
            <a:pPr>
              <a:buFontTx/>
              <a:buChar char="-"/>
            </a:pPr>
            <a:r>
              <a:rPr lang="cs-CZ" dirty="0"/>
              <a:t>ZOPK – </a:t>
            </a:r>
            <a:r>
              <a:rPr lang="cs-CZ" b="1" dirty="0"/>
              <a:t>SO </a:t>
            </a:r>
            <a:r>
              <a:rPr lang="cs-CZ" dirty="0"/>
              <a:t>(silně ohrožený)</a:t>
            </a:r>
            <a:r>
              <a:rPr lang="cs-CZ" b="1" dirty="0"/>
              <a:t>, </a:t>
            </a:r>
            <a:r>
              <a:rPr lang="cs-CZ" dirty="0"/>
              <a:t>červený seznam – </a:t>
            </a:r>
            <a:r>
              <a:rPr lang="cs-CZ" b="1" dirty="0"/>
              <a:t>CR </a:t>
            </a:r>
            <a:r>
              <a:rPr lang="cs-CZ" dirty="0"/>
              <a:t>(kriticky o.)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EC6F30A-D947-1C29-6F45-178035988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" y="0"/>
            <a:ext cx="12006943" cy="1280890"/>
          </a:xfrm>
        </p:spPr>
        <p:txBody>
          <a:bodyPr/>
          <a:lstStyle/>
          <a:p>
            <a:r>
              <a:rPr lang="cs-CZ" sz="2800" dirty="0"/>
              <a:t>řád: Sudokopytníci (</a:t>
            </a:r>
            <a:r>
              <a:rPr lang="cs-CZ" altLang="cs-CZ" sz="2800" dirty="0" err="1"/>
              <a:t>Cetartiodactyla</a:t>
            </a:r>
            <a:r>
              <a:rPr lang="cs-CZ" sz="2800" dirty="0"/>
              <a:t>) </a:t>
            </a:r>
            <a:r>
              <a:rPr lang="cs-CZ" dirty="0"/>
              <a:t>- </a:t>
            </a:r>
            <a:r>
              <a:rPr lang="cs-CZ" sz="2800" b="1" dirty="0" err="1"/>
              <a:t>Ruminantia</a:t>
            </a:r>
            <a:r>
              <a:rPr lang="cs-CZ" sz="2800" b="1" dirty="0"/>
              <a:t> (přežvýkavci)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22275BA-52E2-25B6-B857-1681CB767247}"/>
              </a:ext>
            </a:extLst>
          </p:cNvPr>
          <p:cNvSpPr txBox="1"/>
          <p:nvPr/>
        </p:nvSpPr>
        <p:spPr>
          <a:xfrm>
            <a:off x="1709057" y="859971"/>
            <a:ext cx="8316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čeleď: jelenovití (</a:t>
            </a:r>
            <a:r>
              <a:rPr lang="cs-CZ" sz="2400" b="1" dirty="0" err="1"/>
              <a:t>Cervidae</a:t>
            </a:r>
            <a:r>
              <a:rPr lang="cs-CZ" sz="2400" b="1" dirty="0"/>
              <a:t>)</a:t>
            </a:r>
          </a:p>
        </p:txBody>
      </p:sp>
      <p:pic>
        <p:nvPicPr>
          <p:cNvPr id="8198" name="Picture 6" descr="V Česku ubývá losů. Pytláci pracují na jejich vyhubení - iDNES.cz">
            <a:extLst>
              <a:ext uri="{FF2B5EF4-FFF2-40B4-BE49-F238E27FC236}">
                <a16:creationId xmlns:a16="http://schemas.microsoft.com/office/drawing/2014/main" id="{DDA2494A-A171-7FD4-CEC9-22A63314D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1" y="1280890"/>
            <a:ext cx="4718064" cy="313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31D9A85-D5D3-1B18-703F-265EDB4D2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59523"/>
            <a:ext cx="4896091" cy="239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277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F51B24-DD42-10FF-184F-6421C8E19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0665" y="1672792"/>
            <a:ext cx="7461336" cy="5499675"/>
          </a:xfrm>
        </p:spPr>
        <p:txBody>
          <a:bodyPr>
            <a:normAutofit/>
          </a:bodyPr>
          <a:lstStyle/>
          <a:p>
            <a:r>
              <a:rPr lang="cs-CZ" dirty="0"/>
              <a:t>na čelních kostech rohové kosti na ně nasedají rohovité rohy, trvalé, u obou pohlaví, nejstarší na špici</a:t>
            </a:r>
          </a:p>
          <a:p>
            <a:r>
              <a:rPr lang="cs-CZ" dirty="0"/>
              <a:t>U nás ve volné přírodě: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kamzík horský (</a:t>
            </a:r>
            <a:r>
              <a:rPr lang="cs-CZ" b="1" dirty="0" err="1"/>
              <a:t>Rupicapra</a:t>
            </a:r>
            <a:r>
              <a:rPr lang="cs-CZ" b="1" dirty="0"/>
              <a:t> </a:t>
            </a:r>
            <a:r>
              <a:rPr lang="cs-CZ" b="1" dirty="0" err="1"/>
              <a:t>rupicapra</a:t>
            </a:r>
            <a:r>
              <a:rPr lang="cs-CZ" b="1" dirty="0"/>
              <a:t>)</a:t>
            </a:r>
          </a:p>
          <a:p>
            <a:pPr marL="0" indent="0">
              <a:buNone/>
            </a:pPr>
            <a:r>
              <a:rPr lang="cs-CZ" dirty="0"/>
              <a:t> – nepůvodní druh, k nám dovezen z Alp, výskyt tolerován (Lužické hory a Jeseníky), nejblíže v Tatrách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muflon (</a:t>
            </a:r>
            <a:r>
              <a:rPr lang="cs-CZ" sz="2000" b="1" dirty="0" err="1"/>
              <a:t>Ovis</a:t>
            </a:r>
            <a:r>
              <a:rPr lang="cs-CZ" sz="2000" b="1" dirty="0"/>
              <a:t> </a:t>
            </a:r>
            <a:r>
              <a:rPr lang="cs-CZ" sz="2000" b="1" dirty="0" err="1"/>
              <a:t>musimon</a:t>
            </a:r>
            <a:r>
              <a:rPr lang="cs-CZ" sz="2000" b="1" dirty="0"/>
              <a:t>)</a:t>
            </a:r>
          </a:p>
          <a:p>
            <a:pPr marL="0" indent="0">
              <a:buNone/>
            </a:pPr>
            <a:r>
              <a:rPr lang="cs-CZ" dirty="0"/>
              <a:t>- původ ve Středomoří, vznikl zpětným zdivočením domácích ovcí, u nás vypouštění  z oborových chovů, hl. SZ Čechy, </a:t>
            </a:r>
            <a:r>
              <a:rPr lang="cs-CZ" b="1" dirty="0"/>
              <a:t>BL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zubr evropský (</a:t>
            </a:r>
            <a:r>
              <a:rPr lang="cs-CZ" sz="2000" b="1" dirty="0" err="1"/>
              <a:t>Bison</a:t>
            </a:r>
            <a:r>
              <a:rPr lang="cs-CZ" sz="2000" b="1" dirty="0"/>
              <a:t> </a:t>
            </a:r>
            <a:r>
              <a:rPr lang="cs-CZ" sz="2000" b="1" dirty="0" err="1"/>
              <a:t>bonasus</a:t>
            </a:r>
            <a:r>
              <a:rPr lang="cs-CZ" sz="2000" b="1" dirty="0"/>
              <a:t>)</a:t>
            </a:r>
          </a:p>
          <a:p>
            <a:pPr>
              <a:buFontTx/>
              <a:buChar char="-"/>
            </a:pPr>
            <a:r>
              <a:rPr lang="cs-CZ" dirty="0"/>
              <a:t>původně lesnatá krajina – spásáním prosvětlené lesy</a:t>
            </a:r>
          </a:p>
          <a:p>
            <a:pPr>
              <a:buFontTx/>
              <a:buChar char="-"/>
            </a:pPr>
            <a:r>
              <a:rPr lang="cs-CZ" dirty="0"/>
              <a:t>u nás vyhuben již ve středověku, poslední populace v Evropě </a:t>
            </a:r>
            <a:r>
              <a:rPr lang="cs-CZ" dirty="0" err="1"/>
              <a:t>Bielověž</a:t>
            </a:r>
            <a:r>
              <a:rPr lang="cs-CZ" dirty="0"/>
              <a:t> a Kavkaz do 1919, od pol. 20stol. </a:t>
            </a:r>
            <a:r>
              <a:rPr lang="cs-CZ" dirty="0" err="1"/>
              <a:t>Reintrodukce</a:t>
            </a:r>
            <a:r>
              <a:rPr lang="cs-CZ" dirty="0"/>
              <a:t>.</a:t>
            </a:r>
          </a:p>
          <a:p>
            <a:pPr>
              <a:buFontTx/>
              <a:buChar char="-"/>
            </a:pPr>
            <a:r>
              <a:rPr lang="cs-CZ" dirty="0"/>
              <a:t>U nás není ve volné přírodě – obory </a:t>
            </a:r>
            <a:r>
              <a:rPr lang="cs-CZ" dirty="0" err="1"/>
              <a:t>Židlov</a:t>
            </a:r>
            <a:r>
              <a:rPr lang="cs-CZ" dirty="0"/>
              <a:t> (Ralsko), Milovice 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04EA239-4BAE-B29D-652D-9DF2802FD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" y="0"/>
            <a:ext cx="12006943" cy="1280890"/>
          </a:xfrm>
        </p:spPr>
        <p:txBody>
          <a:bodyPr/>
          <a:lstStyle/>
          <a:p>
            <a:r>
              <a:rPr lang="cs-CZ" sz="2800" dirty="0"/>
              <a:t>řád: Sudokopytníci (</a:t>
            </a:r>
            <a:r>
              <a:rPr lang="cs-CZ" altLang="cs-CZ" sz="2800" dirty="0" err="1"/>
              <a:t>Cetartiodactyla</a:t>
            </a:r>
            <a:r>
              <a:rPr lang="cs-CZ" sz="2800" dirty="0"/>
              <a:t>) </a:t>
            </a:r>
            <a:r>
              <a:rPr lang="cs-CZ" dirty="0"/>
              <a:t>- </a:t>
            </a:r>
            <a:r>
              <a:rPr lang="cs-CZ" sz="2800" b="1" dirty="0" err="1"/>
              <a:t>Ruminantia</a:t>
            </a:r>
            <a:r>
              <a:rPr lang="cs-CZ" sz="2800" b="1" dirty="0"/>
              <a:t> (přežvýkavci)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A540119-8ED7-1D21-38EC-4576ED781AA3}"/>
              </a:ext>
            </a:extLst>
          </p:cNvPr>
          <p:cNvSpPr txBox="1"/>
          <p:nvPr/>
        </p:nvSpPr>
        <p:spPr>
          <a:xfrm>
            <a:off x="1709057" y="859971"/>
            <a:ext cx="8316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čeleď: turovití (</a:t>
            </a:r>
            <a:r>
              <a:rPr lang="cs-CZ" sz="2400" b="1" dirty="0" err="1"/>
              <a:t>Bovidae</a:t>
            </a:r>
            <a:r>
              <a:rPr lang="cs-CZ" sz="2400" b="1" dirty="0"/>
              <a:t>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ED3292F-EF2E-8610-CF31-6C5A0CCC5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270" y="640445"/>
            <a:ext cx="5268337" cy="1046690"/>
          </a:xfrm>
          <a:prstGeom prst="rect">
            <a:avLst/>
          </a:prstGeom>
        </p:spPr>
      </p:pic>
      <p:pic>
        <p:nvPicPr>
          <p:cNvPr id="9218" name="Picture 2" descr="Rupicapra rupicapra rupicapra - kamzík alpský">
            <a:extLst>
              <a:ext uri="{FF2B5EF4-FFF2-40B4-BE49-F238E27FC236}">
                <a16:creationId xmlns:a16="http://schemas.microsoft.com/office/drawing/2014/main" id="{5BAEBA07-6F2B-D901-11E8-C9B703745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5" y="1231797"/>
            <a:ext cx="3085779" cy="261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Ovis orientalis musimon - muflon">
            <a:extLst>
              <a:ext uri="{FF2B5EF4-FFF2-40B4-BE49-F238E27FC236}">
                <a16:creationId xmlns:a16="http://schemas.microsoft.com/office/drawing/2014/main" id="{0BABCE96-216F-9644-0437-663160CD0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5" y="3889945"/>
            <a:ext cx="2221094" cy="296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Bison bonasus bonasus - zubr evropský">
            <a:extLst>
              <a:ext uri="{FF2B5EF4-FFF2-40B4-BE49-F238E27FC236}">
                <a16:creationId xmlns:a16="http://schemas.microsoft.com/office/drawing/2014/main" id="{3E66AAE1-043A-038C-0301-A5D3AEAAD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747" y="3889944"/>
            <a:ext cx="2115800" cy="296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4006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8B8A072-FFE1-BF9F-9478-D0D6F6891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9" y="2151994"/>
            <a:ext cx="6434371" cy="4706006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54AF14A0-A596-74CE-5DA0-B19207274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" y="0"/>
            <a:ext cx="12006943" cy="1280890"/>
          </a:xfrm>
        </p:spPr>
        <p:txBody>
          <a:bodyPr/>
          <a:lstStyle/>
          <a:p>
            <a:r>
              <a:rPr lang="cs-CZ" sz="2800" dirty="0"/>
              <a:t>Sudokopytníci - přežvýkavci      X                Lichokopytníci</a:t>
            </a:r>
            <a:endParaRPr lang="cs-CZ" sz="2800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34B5670-B5C4-30F8-D50A-E4A62CCCAD58}"/>
              </a:ext>
            </a:extLst>
          </p:cNvPr>
          <p:cNvSpPr txBox="1"/>
          <p:nvPr/>
        </p:nvSpPr>
        <p:spPr>
          <a:xfrm>
            <a:off x="255796" y="1178974"/>
            <a:ext cx="6816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000" dirty="0"/>
              <a:t>kopýtko 3. a 4. prst</a:t>
            </a:r>
          </a:p>
          <a:p>
            <a:pPr marL="342900" indent="-342900">
              <a:buFontTx/>
              <a:buChar char="-"/>
            </a:pPr>
            <a:r>
              <a:rPr lang="cs-CZ" sz="2000" dirty="0"/>
              <a:t>chybí horní I </a:t>
            </a:r>
            <a:r>
              <a:rPr lang="cs-CZ" sz="2000" dirty="0" err="1"/>
              <a:t>i</a:t>
            </a:r>
            <a:r>
              <a:rPr lang="cs-CZ" sz="2000" dirty="0"/>
              <a:t> C (kromě jelena), tvar řezných hran na M a P</a:t>
            </a:r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40104C3-5870-A975-1BA1-031EFEA12574}"/>
              </a:ext>
            </a:extLst>
          </p:cNvPr>
          <p:cNvSpPr txBox="1"/>
          <p:nvPr/>
        </p:nvSpPr>
        <p:spPr>
          <a:xfrm>
            <a:off x="7161930" y="979565"/>
            <a:ext cx="48640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u nás nepůvodní</a:t>
            </a:r>
          </a:p>
          <a:p>
            <a:r>
              <a:rPr lang="cs-CZ" dirty="0"/>
              <a:t>- osa prochází 3. prstem, rohovité pouzdro (kopyto)</a:t>
            </a:r>
          </a:p>
          <a:p>
            <a:r>
              <a:rPr lang="cs-CZ" dirty="0"/>
              <a:t>- úplný chrup, I jako C, I i v horní čelisti,,  </a:t>
            </a:r>
            <a:r>
              <a:rPr lang="cs-CZ" dirty="0" err="1"/>
              <a:t>lofodontní</a:t>
            </a:r>
            <a:r>
              <a:rPr lang="cs-CZ" dirty="0"/>
              <a:t> nebo </a:t>
            </a:r>
            <a:r>
              <a:rPr lang="cs-CZ" dirty="0" err="1"/>
              <a:t>bunodontní</a:t>
            </a:r>
            <a:r>
              <a:rPr lang="cs-CZ" dirty="0"/>
              <a:t> M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18FA6E6-E18F-0037-1525-E55DD2986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581" y="2502413"/>
            <a:ext cx="5852419" cy="435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98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50DC2B-F7E5-4C01-B531-98CBC1A7A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372" y="1272918"/>
            <a:ext cx="8915400" cy="2634342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nejmenší </a:t>
            </a:r>
          </a:p>
          <a:p>
            <a:r>
              <a:rPr lang="cs-CZ" sz="2000" dirty="0"/>
              <a:t>lebka bez jařmových oblouků a bubínkových výdutí, největší jsou přední řezáky</a:t>
            </a:r>
          </a:p>
          <a:p>
            <a:r>
              <a:rPr lang="cs-CZ" sz="2000" dirty="0"/>
              <a:t>živí se hmyzem i drobnými hlodavci, aktivní i v zimě </a:t>
            </a:r>
          </a:p>
          <a:p>
            <a:endParaRPr lang="cs-CZ" sz="20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b="1" dirty="0"/>
              <a:t>bělozubky</a:t>
            </a:r>
            <a:r>
              <a:rPr lang="cs-CZ" sz="2000" dirty="0"/>
              <a:t> – vřetena odstávajících chlupů na ocase, větší ušní boltce, korunky zubů světlé, </a:t>
            </a:r>
            <a:r>
              <a:rPr lang="cs-CZ" sz="2000" u="sng" dirty="0"/>
              <a:t>3113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               				2013</a:t>
            </a:r>
          </a:p>
          <a:p>
            <a:pPr marL="0" indent="0">
              <a:spcBef>
                <a:spcPts val="0"/>
              </a:spcBef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45A3029-4ED1-1872-9331-0AFA2DAE3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97" y="119743"/>
            <a:ext cx="8911687" cy="1280890"/>
          </a:xfrm>
        </p:spPr>
        <p:txBody>
          <a:bodyPr>
            <a:normAutofit/>
          </a:bodyPr>
          <a:lstStyle/>
          <a:p>
            <a:r>
              <a:rPr lang="cs-CZ" dirty="0"/>
              <a:t>řád: Hmyzožravci (</a:t>
            </a:r>
            <a:r>
              <a:rPr lang="cs-CZ" dirty="0" err="1"/>
              <a:t>Eulipotyphla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  </a:t>
            </a:r>
            <a:r>
              <a:rPr lang="cs-CZ" sz="3100" b="1" dirty="0"/>
              <a:t>čeleď: </a:t>
            </a:r>
            <a:r>
              <a:rPr lang="cs-CZ" sz="3100" b="1" dirty="0" err="1"/>
              <a:t>rejskovití</a:t>
            </a:r>
            <a:r>
              <a:rPr lang="cs-CZ" sz="3100" b="1" dirty="0"/>
              <a:t> (</a:t>
            </a:r>
            <a:r>
              <a:rPr lang="cs-CZ" sz="3100" b="1" dirty="0" err="1"/>
              <a:t>Soricidae</a:t>
            </a:r>
            <a:r>
              <a:rPr lang="cs-CZ" sz="3100" b="1" dirty="0"/>
              <a:t>)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E09E323-B225-75D3-C63E-06CD29022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319" y="280028"/>
            <a:ext cx="4611681" cy="105960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3754AD8-FA9A-6560-12A2-6EE7F1A929E2}"/>
              </a:ext>
            </a:extLst>
          </p:cNvPr>
          <p:cNvSpPr txBox="1"/>
          <p:nvPr/>
        </p:nvSpPr>
        <p:spPr>
          <a:xfrm>
            <a:off x="4315545" y="4429933"/>
            <a:ext cx="25975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větší nad 7cm a zbarvení (ostrá hranice na boku) </a:t>
            </a:r>
          </a:p>
          <a:p>
            <a:pPr marL="285750" indent="-285750">
              <a:buFontTx/>
              <a:buChar char="-"/>
            </a:pPr>
            <a:r>
              <a:rPr lang="cs-CZ" dirty="0"/>
              <a:t>stepní druh</a:t>
            </a:r>
          </a:p>
          <a:p>
            <a:pPr marL="285750" indent="-285750">
              <a:buFontTx/>
              <a:buChar char="-"/>
            </a:pPr>
            <a:r>
              <a:rPr lang="cs-CZ" dirty="0"/>
              <a:t>u nás S areálu</a:t>
            </a:r>
          </a:p>
          <a:p>
            <a:pPr marL="285750" indent="-285750">
              <a:buFontTx/>
              <a:buChar char="-"/>
            </a:pPr>
            <a:r>
              <a:rPr lang="cs-CZ" dirty="0"/>
              <a:t>hl. J Morava, Českobudějovicko</a:t>
            </a:r>
          </a:p>
          <a:p>
            <a:pPr marL="285750" indent="-285750">
              <a:buFontTx/>
              <a:buChar char="-"/>
            </a:pPr>
            <a:r>
              <a:rPr lang="cs-CZ" dirty="0"/>
              <a:t>šíří se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97DE876-8AFC-1359-80F4-C8F8598A5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4" y="4114132"/>
            <a:ext cx="4138118" cy="275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8FF3D06-D9B8-50D6-93E4-085499F8D3F6}"/>
              </a:ext>
            </a:extLst>
          </p:cNvPr>
          <p:cNvSpPr txBox="1"/>
          <p:nvPr/>
        </p:nvSpPr>
        <p:spPr>
          <a:xfrm>
            <a:off x="328697" y="3714022"/>
            <a:ext cx="6082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bělozubka bělobřichá </a:t>
            </a:r>
            <a:r>
              <a:rPr lang="cs-CZ" sz="2000" dirty="0"/>
              <a:t>(</a:t>
            </a:r>
            <a:r>
              <a:rPr lang="cs-CZ" sz="2000" dirty="0" err="1"/>
              <a:t>Crocidura</a:t>
            </a:r>
            <a:r>
              <a:rPr lang="cs-CZ" sz="2000" dirty="0"/>
              <a:t> </a:t>
            </a:r>
            <a:r>
              <a:rPr lang="cs-CZ" sz="2000" dirty="0" err="1"/>
              <a:t>leucodon</a:t>
            </a:r>
            <a:r>
              <a:rPr lang="cs-CZ" sz="2000" dirty="0"/>
              <a:t>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EE069A4-BB4A-910C-57EC-F041F86BEA27}"/>
              </a:ext>
            </a:extLst>
          </p:cNvPr>
          <p:cNvSpPr txBox="1"/>
          <p:nvPr/>
        </p:nvSpPr>
        <p:spPr>
          <a:xfrm>
            <a:off x="6781800" y="3429000"/>
            <a:ext cx="54971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bělozubka šedá </a:t>
            </a:r>
            <a:r>
              <a:rPr lang="cs-CZ" sz="2000" dirty="0"/>
              <a:t>(</a:t>
            </a:r>
            <a:r>
              <a:rPr lang="cs-CZ" sz="2000" dirty="0" err="1"/>
              <a:t>Crocidura</a:t>
            </a:r>
            <a:r>
              <a:rPr lang="cs-CZ" sz="2000" dirty="0"/>
              <a:t> </a:t>
            </a:r>
            <a:r>
              <a:rPr lang="cs-CZ" sz="2000" dirty="0" err="1"/>
              <a:t>suaveolens</a:t>
            </a:r>
            <a:r>
              <a:rPr lang="cs-CZ" sz="2000" dirty="0"/>
              <a:t>)</a:t>
            </a:r>
          </a:p>
          <a:p>
            <a:pPr marL="285750" indent="-285750">
              <a:buFontTx/>
              <a:buChar char="-"/>
            </a:pPr>
            <a:r>
              <a:rPr lang="cs-CZ" dirty="0"/>
              <a:t>hojná na celém území ČR</a:t>
            </a:r>
          </a:p>
          <a:p>
            <a:pPr marL="285750" indent="-285750">
              <a:buFontTx/>
              <a:buChar char="-"/>
            </a:pPr>
            <a:r>
              <a:rPr lang="cs-CZ" dirty="0"/>
              <a:t>zemědělská krajina a synantropní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4102" name="Picture 6" descr="Echolokace a hlasové projevy rejskovitých hmyzožravců II. Vnitrodruhová  komunikace a ontogeneze hlasového repertoáru">
            <a:extLst>
              <a:ext uri="{FF2B5EF4-FFF2-40B4-BE49-F238E27FC236}">
                <a16:creationId xmlns:a16="http://schemas.microsoft.com/office/drawing/2014/main" id="{B83497A0-6ACC-121A-9F39-C0C3432FE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76" y="1942342"/>
            <a:ext cx="2905125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DBB30AFE-ACDB-7066-FF36-591021CD8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830" y="4338765"/>
            <a:ext cx="3695700" cy="25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618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758FA5-E1F0-48FB-2FEE-EAB029C01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012" y="1281112"/>
            <a:ext cx="8915400" cy="3777622"/>
          </a:xfrm>
        </p:spPr>
        <p:txBody>
          <a:bodyPr/>
          <a:lstStyle/>
          <a:p>
            <a:r>
              <a:rPr lang="cs-CZ" sz="2400" b="1" dirty="0"/>
              <a:t>podčeleď: rejskové</a:t>
            </a:r>
            <a:r>
              <a:rPr lang="cs-CZ" sz="1800" dirty="0"/>
              <a:t> </a:t>
            </a:r>
            <a:r>
              <a:rPr lang="cs-CZ" sz="2000" dirty="0"/>
              <a:t>– nemají na ocase odstávající chlupy, nepatrný ušní boltec, korunky zubů zbarvené červeně (věk!)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b="1" dirty="0"/>
              <a:t>rejsek</a:t>
            </a:r>
            <a:r>
              <a:rPr lang="cs-CZ" sz="2000" dirty="0"/>
              <a:t> - spodní řezák svrchu hrbolkovitý,	</a:t>
            </a:r>
            <a:r>
              <a:rPr lang="cs-CZ" sz="2000" u="sng" dirty="0"/>
              <a:t>3133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								                           2103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b="1" dirty="0" err="1"/>
              <a:t>rejsec</a:t>
            </a:r>
            <a:r>
              <a:rPr lang="cs-CZ" sz="2000" dirty="0"/>
              <a:t> –spodní řezák svrchu hladký, </a:t>
            </a:r>
            <a:r>
              <a:rPr lang="cs-CZ" sz="2000" u="sng" dirty="0"/>
              <a:t>3123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                                                                    2013 									</a:t>
            </a:r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43998D5-EFA5-87F0-1442-2471E396A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03" y="0"/>
            <a:ext cx="8912225" cy="1281112"/>
          </a:xfrm>
        </p:spPr>
        <p:txBody>
          <a:bodyPr>
            <a:normAutofit/>
          </a:bodyPr>
          <a:lstStyle/>
          <a:p>
            <a:r>
              <a:rPr lang="cs-CZ" dirty="0"/>
              <a:t>řád: Hmyzožravci (</a:t>
            </a:r>
            <a:r>
              <a:rPr lang="cs-CZ" dirty="0" err="1"/>
              <a:t>Eulipotyphla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  </a:t>
            </a:r>
            <a:r>
              <a:rPr lang="cs-CZ" sz="3100" b="1" dirty="0"/>
              <a:t>čeleď: </a:t>
            </a:r>
            <a:r>
              <a:rPr lang="cs-CZ" sz="3100" b="1" dirty="0" err="1"/>
              <a:t>rejskovití</a:t>
            </a:r>
            <a:r>
              <a:rPr lang="cs-CZ" sz="3100" b="1" dirty="0"/>
              <a:t> (</a:t>
            </a:r>
            <a:r>
              <a:rPr lang="cs-CZ" sz="3100" b="1" dirty="0" err="1"/>
              <a:t>Soricidae</a:t>
            </a:r>
            <a:r>
              <a:rPr lang="cs-CZ" sz="3100" b="1" dirty="0"/>
              <a:t>)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226930C-5BF7-6E01-5CFC-DBAB50C32A34}"/>
              </a:ext>
            </a:extLst>
          </p:cNvPr>
          <p:cNvSpPr txBox="1"/>
          <p:nvPr/>
        </p:nvSpPr>
        <p:spPr>
          <a:xfrm>
            <a:off x="594067" y="3167577"/>
            <a:ext cx="54103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rejsek obecný (</a:t>
            </a:r>
            <a:r>
              <a:rPr lang="cs-CZ" sz="2000" b="1" dirty="0" err="1"/>
              <a:t>Sorex</a:t>
            </a:r>
            <a:r>
              <a:rPr lang="cs-CZ" sz="2000" b="1" dirty="0"/>
              <a:t> </a:t>
            </a:r>
            <a:r>
              <a:rPr lang="cs-CZ" sz="2000" b="1" dirty="0" err="1"/>
              <a:t>araneus</a:t>
            </a:r>
            <a:r>
              <a:rPr lang="cs-CZ" sz="2000" b="1" dirty="0"/>
              <a:t>)</a:t>
            </a:r>
          </a:p>
          <a:p>
            <a:r>
              <a:rPr lang="cs-CZ" dirty="0"/>
              <a:t>- hnědavá </a:t>
            </a:r>
            <a:r>
              <a:rPr lang="cs-CZ" dirty="0" err="1"/>
              <a:t>srtst</a:t>
            </a:r>
            <a:r>
              <a:rPr lang="cs-CZ" dirty="0"/>
              <a:t>, ocas – obrus, tlapka &gt; 11,5 mm</a:t>
            </a:r>
          </a:p>
        </p:txBody>
      </p:sp>
      <p:pic>
        <p:nvPicPr>
          <p:cNvPr id="5122" name="Picture 2" descr="Sorex araneus - rejsek obecný">
            <a:extLst>
              <a:ext uri="{FF2B5EF4-FFF2-40B4-BE49-F238E27FC236}">
                <a16:creationId xmlns:a16="http://schemas.microsoft.com/office/drawing/2014/main" id="{ED51479B-F4C4-CECE-C4ED-86099885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54" y="3908096"/>
            <a:ext cx="4194177" cy="294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DD53D0F-8EEB-75A3-2E6E-9778E68DA623}"/>
              </a:ext>
            </a:extLst>
          </p:cNvPr>
          <p:cNvSpPr txBox="1"/>
          <p:nvPr/>
        </p:nvSpPr>
        <p:spPr>
          <a:xfrm>
            <a:off x="7399051" y="3071394"/>
            <a:ext cx="4558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rejsek malý (</a:t>
            </a:r>
            <a:r>
              <a:rPr lang="cs-CZ" sz="2000" b="1" dirty="0" err="1"/>
              <a:t>Sorex</a:t>
            </a:r>
            <a:r>
              <a:rPr lang="cs-CZ" sz="2000" b="1" dirty="0"/>
              <a:t> </a:t>
            </a:r>
            <a:r>
              <a:rPr lang="cs-CZ" sz="2000" b="1" dirty="0" err="1"/>
              <a:t>minutus</a:t>
            </a:r>
            <a:r>
              <a:rPr lang="cs-CZ" sz="2000" b="1" dirty="0"/>
              <a:t>)</a:t>
            </a:r>
          </a:p>
          <a:p>
            <a:r>
              <a:rPr lang="cs-CZ" dirty="0"/>
              <a:t>- tělo ≤ 60 mm, tlapka ≤ 11mm</a:t>
            </a:r>
          </a:p>
          <a:p>
            <a:r>
              <a:rPr lang="cs-CZ" dirty="0"/>
              <a:t>- náš nejmenší savce!</a:t>
            </a:r>
          </a:p>
        </p:txBody>
      </p:sp>
      <p:pic>
        <p:nvPicPr>
          <p:cNvPr id="5124" name="Picture 4" descr="Sorex minutus - rejsek malý">
            <a:extLst>
              <a:ext uri="{FF2B5EF4-FFF2-40B4-BE49-F238E27FC236}">
                <a16:creationId xmlns:a16="http://schemas.microsoft.com/office/drawing/2014/main" id="{6D804305-1DA1-8509-B9DD-C69C6F849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222" y="4033551"/>
            <a:ext cx="3716380" cy="28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Obsah obrázku dinosaurus, savec&#10;&#10;Popis byl vytvořen automaticky">
            <a:extLst>
              <a:ext uri="{FF2B5EF4-FFF2-40B4-BE49-F238E27FC236}">
                <a16:creationId xmlns:a16="http://schemas.microsoft.com/office/drawing/2014/main" id="{D1E9E6E3-7E47-34EA-31B6-92FBF290E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335" y="4000769"/>
            <a:ext cx="2593083" cy="289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42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1633CE-1472-0498-D485-199B2A160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5491" y="1064839"/>
            <a:ext cx="8915400" cy="3777622"/>
          </a:xfrm>
        </p:spPr>
        <p:txBody>
          <a:bodyPr>
            <a:normAutofit/>
          </a:bodyPr>
          <a:lstStyle/>
          <a:p>
            <a:r>
              <a:rPr lang="cs-CZ" sz="2400" b="1" dirty="0"/>
              <a:t>rejskové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rejsek horský (</a:t>
            </a:r>
            <a:r>
              <a:rPr lang="cs-CZ" sz="2000" b="1" dirty="0" err="1"/>
              <a:t>Sorex</a:t>
            </a:r>
            <a:r>
              <a:rPr lang="cs-CZ" sz="2000" b="1" dirty="0"/>
              <a:t> </a:t>
            </a:r>
            <a:r>
              <a:rPr lang="cs-CZ" sz="2000" b="1" dirty="0" err="1"/>
              <a:t>alpinus</a:t>
            </a:r>
            <a:r>
              <a:rPr lang="cs-CZ" sz="2000" b="1" dirty="0"/>
              <a:t>) </a:t>
            </a:r>
          </a:p>
          <a:p>
            <a:pPr>
              <a:buFontTx/>
              <a:buChar char="-"/>
            </a:pPr>
            <a:r>
              <a:rPr lang="cs-CZ" sz="2000" dirty="0"/>
              <a:t>jednobarevný černošedý, tlapky světlé, ocas kontrastní - ze spodu světlý z vrchu tmavý</a:t>
            </a:r>
          </a:p>
          <a:p>
            <a:pPr>
              <a:buFontTx/>
              <a:buChar char="-"/>
            </a:pPr>
            <a:r>
              <a:rPr lang="cs-CZ" sz="2000" dirty="0"/>
              <a:t>chladnomilný, preferující vlhčí stanoviště</a:t>
            </a:r>
          </a:p>
          <a:p>
            <a:pPr>
              <a:buFontTx/>
              <a:buChar char="-"/>
            </a:pPr>
            <a:r>
              <a:rPr lang="cs-CZ" sz="2000" dirty="0"/>
              <a:t>u nás SZ hranice areálu, reliktní druh pohraničních pohoří</a:t>
            </a:r>
          </a:p>
          <a:p>
            <a:pPr>
              <a:buFontTx/>
              <a:buChar char="-"/>
            </a:pPr>
            <a:r>
              <a:rPr lang="cs-CZ" sz="2000" dirty="0"/>
              <a:t>dle ZOPK – silně ohrožený </a:t>
            </a:r>
            <a:r>
              <a:rPr lang="cs-CZ" sz="2000" b="1" dirty="0"/>
              <a:t>SO</a:t>
            </a:r>
            <a:r>
              <a:rPr lang="cs-CZ" sz="2000" dirty="0"/>
              <a:t>, IUCN – téměř ohrožený NT </a:t>
            </a:r>
          </a:p>
          <a:p>
            <a:pPr>
              <a:buFontTx/>
              <a:buChar char="-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endParaRPr lang="cs-CZ" sz="2000" b="1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683A1D4B-6010-BE81-7B90-22336C01C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03" y="0"/>
            <a:ext cx="8912225" cy="1281112"/>
          </a:xfrm>
        </p:spPr>
        <p:txBody>
          <a:bodyPr>
            <a:normAutofit/>
          </a:bodyPr>
          <a:lstStyle/>
          <a:p>
            <a:r>
              <a:rPr lang="cs-CZ" dirty="0"/>
              <a:t>řád: Hmyzožravci (</a:t>
            </a:r>
            <a:r>
              <a:rPr lang="cs-CZ" dirty="0" err="1"/>
              <a:t>Eulipotyphla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  </a:t>
            </a:r>
            <a:r>
              <a:rPr lang="cs-CZ" sz="3100" b="1" dirty="0"/>
              <a:t>čeleď: </a:t>
            </a:r>
            <a:r>
              <a:rPr lang="cs-CZ" sz="3100" b="1" dirty="0" err="1"/>
              <a:t>rejskovití</a:t>
            </a:r>
            <a:r>
              <a:rPr lang="cs-CZ" sz="3100" b="1" dirty="0"/>
              <a:t> (</a:t>
            </a:r>
            <a:r>
              <a:rPr lang="cs-CZ" sz="3100" b="1" dirty="0" err="1"/>
              <a:t>Soricidae</a:t>
            </a:r>
            <a:r>
              <a:rPr lang="cs-CZ" sz="3100" b="1" dirty="0"/>
              <a:t>)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A18C099-05FA-0DB6-DF3E-E50349A38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03" y="4316913"/>
            <a:ext cx="5090827" cy="2541087"/>
          </a:xfrm>
          <a:prstGeom prst="rect">
            <a:avLst/>
          </a:prstGeom>
        </p:spPr>
      </p:pic>
      <p:pic>
        <p:nvPicPr>
          <p:cNvPr id="6146" name="Picture 2" descr="Sorex alpinus - rejsek horský">
            <a:extLst>
              <a:ext uri="{FF2B5EF4-FFF2-40B4-BE49-F238E27FC236}">
                <a16:creationId xmlns:a16="http://schemas.microsoft.com/office/drawing/2014/main" id="{2FF7D8C1-C9D1-9E97-F093-65B6CCF87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666" y="3925270"/>
            <a:ext cx="4250334" cy="29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DE7365F-FACE-674D-EB62-84D01AF01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807" y="1856890"/>
            <a:ext cx="2214193" cy="177315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83A6EB0-1024-289F-772D-971D2367C5D1}"/>
              </a:ext>
            </a:extLst>
          </p:cNvPr>
          <p:cNvSpPr txBox="1"/>
          <p:nvPr/>
        </p:nvSpPr>
        <p:spPr>
          <a:xfrm>
            <a:off x="9977807" y="1064839"/>
            <a:ext cx="1994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S. alpinu X </a:t>
            </a:r>
            <a:r>
              <a:rPr lang="cs-CZ" dirty="0" err="1"/>
              <a:t>araneus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1442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308C7A-B5BE-2B99-8BDF-635C62404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15" y="1366830"/>
            <a:ext cx="11721946" cy="3777622"/>
          </a:xfrm>
        </p:spPr>
        <p:txBody>
          <a:bodyPr>
            <a:normAutofit/>
          </a:bodyPr>
          <a:lstStyle/>
          <a:p>
            <a:r>
              <a:rPr lang="cs-CZ" sz="2000" b="1" dirty="0"/>
              <a:t>rejsci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 err="1"/>
              <a:t>rejsec</a:t>
            </a:r>
            <a:r>
              <a:rPr lang="cs-CZ" sz="2000" b="1" dirty="0"/>
              <a:t> vodní (</a:t>
            </a:r>
            <a:r>
              <a:rPr lang="cs-CZ" sz="2000" b="1" dirty="0" err="1"/>
              <a:t>Neomys</a:t>
            </a:r>
            <a:r>
              <a:rPr lang="cs-CZ" sz="2000" b="1" dirty="0"/>
              <a:t> </a:t>
            </a:r>
            <a:r>
              <a:rPr lang="cs-CZ" sz="2000" b="1" dirty="0" err="1"/>
              <a:t>fodiens</a:t>
            </a:r>
            <a:r>
              <a:rPr lang="cs-CZ" sz="2000" b="1" dirty="0"/>
              <a:t>) </a:t>
            </a:r>
            <a:r>
              <a:rPr lang="cs-CZ" sz="2000" dirty="0"/>
              <a:t>– </a:t>
            </a:r>
            <a:r>
              <a:rPr lang="cs-CZ" dirty="0"/>
              <a:t>náš největší rejsek</a:t>
            </a:r>
            <a:endParaRPr lang="cs-CZ" sz="2000" b="1" dirty="0"/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/>
              <a:t>-  </a:t>
            </a:r>
            <a:r>
              <a:rPr lang="cs-CZ" dirty="0"/>
              <a:t>poblíž vod – přizpůsobení – hustá </a:t>
            </a:r>
            <a:r>
              <a:rPr lang="cs-CZ" dirty="0" err="1"/>
              <a:t>srtst</a:t>
            </a:r>
            <a:r>
              <a:rPr lang="cs-CZ" dirty="0"/>
              <a:t>, zadní chodidla a prsty lemují tuhé brvy, ocas - kýly z tuhých brv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/>
              <a:t>- světlé břicho (i </a:t>
            </a:r>
            <a:r>
              <a:rPr lang="cs-CZ" dirty="0" err="1"/>
              <a:t>melanické</a:t>
            </a:r>
            <a:r>
              <a:rPr lang="cs-CZ" dirty="0"/>
              <a:t>), zadní tlapka </a:t>
            </a:r>
            <a:r>
              <a:rPr lang="cs-CZ" dirty="0" err="1"/>
              <a:t>LTp</a:t>
            </a:r>
            <a:r>
              <a:rPr lang="cs-CZ" dirty="0"/>
              <a:t> &gt;17 mm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/>
              <a:t>- potrava - vodní </a:t>
            </a:r>
            <a:r>
              <a:rPr lang="cs-CZ" dirty="0" err="1"/>
              <a:t>bezobratli</a:t>
            </a:r>
            <a:r>
              <a:rPr lang="cs-CZ" dirty="0"/>
              <a:t> i drobné rybky, pulci a žabky, mláďata savců…</a:t>
            </a:r>
          </a:p>
          <a:p>
            <a:pPr>
              <a:spcBef>
                <a:spcPts val="0"/>
              </a:spcBef>
            </a:pPr>
            <a:endParaRPr lang="cs-CZ" sz="2000" b="1" dirty="0"/>
          </a:p>
          <a:p>
            <a:pPr>
              <a:buFont typeface="Arial" panose="020B0604020202020204" pitchFamily="34" charset="0"/>
              <a:buChar char="•"/>
            </a:pPr>
            <a:endParaRPr lang="cs-CZ" sz="2000" b="1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341D30FF-0572-286E-B0D0-FFBC3BA1C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03" y="-1"/>
            <a:ext cx="8912225" cy="1994053"/>
          </a:xfrm>
        </p:spPr>
        <p:txBody>
          <a:bodyPr>
            <a:normAutofit/>
          </a:bodyPr>
          <a:lstStyle/>
          <a:p>
            <a:r>
              <a:rPr lang="cs-CZ" dirty="0"/>
              <a:t>řád: Hmyzožravci (</a:t>
            </a:r>
            <a:r>
              <a:rPr lang="cs-CZ" dirty="0" err="1"/>
              <a:t>Eulipotyphla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           </a:t>
            </a:r>
            <a:r>
              <a:rPr lang="cs-CZ" sz="3100" b="1" dirty="0"/>
              <a:t>čeleď: </a:t>
            </a:r>
            <a:r>
              <a:rPr lang="cs-CZ" sz="3100" b="1" dirty="0" err="1"/>
              <a:t>rejskovití</a:t>
            </a:r>
            <a:r>
              <a:rPr lang="cs-CZ" sz="3100" b="1" dirty="0"/>
              <a:t> (</a:t>
            </a:r>
            <a:r>
              <a:rPr lang="cs-CZ" sz="3100" b="1" dirty="0" err="1"/>
              <a:t>Soricidae</a:t>
            </a:r>
            <a:r>
              <a:rPr lang="cs-CZ" sz="3100" b="1" dirty="0"/>
              <a:t>) </a:t>
            </a:r>
            <a:br>
              <a:rPr lang="cs-CZ" sz="3100" b="1" dirty="0"/>
            </a:br>
            <a:r>
              <a:rPr lang="cs-CZ" sz="3100" b="1" dirty="0"/>
              <a:t>                 </a:t>
            </a:r>
            <a:r>
              <a:rPr lang="cs-CZ" sz="2400" b="1" dirty="0"/>
              <a:t>podčeleď: rejskové</a:t>
            </a:r>
            <a:endParaRPr lang="cs-CZ" sz="3100" b="1" dirty="0"/>
          </a:p>
        </p:txBody>
      </p:sp>
      <p:pic>
        <p:nvPicPr>
          <p:cNvPr id="7170" name="Picture 2" descr="Neomys fodiens - rejsec vodní">
            <a:extLst>
              <a:ext uri="{FF2B5EF4-FFF2-40B4-BE49-F238E27FC236}">
                <a16:creationId xmlns:a16="http://schemas.microsoft.com/office/drawing/2014/main" id="{1A70595B-F0C6-025D-C148-6D3FDF65E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03" y="3255641"/>
            <a:ext cx="4771338" cy="360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DE13A7C-A22F-71AF-ADE4-886A7E406B05}"/>
              </a:ext>
            </a:extLst>
          </p:cNvPr>
          <p:cNvSpPr txBox="1"/>
          <p:nvPr/>
        </p:nvSpPr>
        <p:spPr>
          <a:xfrm>
            <a:off x="6096000" y="3020794"/>
            <a:ext cx="64768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i="1" dirty="0"/>
              <a:t>dříve </a:t>
            </a:r>
            <a:r>
              <a:rPr lang="cs-CZ" sz="2000" b="1" i="1" dirty="0" err="1"/>
              <a:t>rejsec</a:t>
            </a:r>
            <a:r>
              <a:rPr lang="cs-CZ" sz="2000" b="1" i="1" dirty="0"/>
              <a:t> černý (</a:t>
            </a:r>
            <a:r>
              <a:rPr lang="cs-CZ" sz="2000" b="1" i="1" dirty="0" err="1"/>
              <a:t>Neomys</a:t>
            </a:r>
            <a:r>
              <a:rPr lang="cs-CZ" sz="2000" b="1" i="1" dirty="0"/>
              <a:t> </a:t>
            </a:r>
            <a:r>
              <a:rPr lang="cs-CZ" sz="2000" b="1" i="1" dirty="0" err="1"/>
              <a:t>anomalus</a:t>
            </a:r>
            <a:r>
              <a:rPr lang="cs-CZ" sz="2000" i="1" dirty="0"/>
              <a:t>)</a:t>
            </a:r>
          </a:p>
          <a:p>
            <a:r>
              <a:rPr lang="cs-CZ" sz="2000" i="1" dirty="0"/>
              <a:t>rozdělen na </a:t>
            </a:r>
            <a:r>
              <a:rPr lang="cs-CZ" sz="2000" i="1" dirty="0" err="1"/>
              <a:t>r.iberský</a:t>
            </a:r>
            <a:r>
              <a:rPr lang="cs-CZ" sz="2000" i="1" dirty="0"/>
              <a:t> (</a:t>
            </a:r>
            <a:r>
              <a:rPr lang="cs-CZ" sz="2000" i="1" dirty="0" err="1"/>
              <a:t>Neomys</a:t>
            </a:r>
            <a:r>
              <a:rPr lang="cs-CZ" sz="2000" i="1" dirty="0"/>
              <a:t> </a:t>
            </a:r>
            <a:r>
              <a:rPr lang="cs-CZ" sz="2000" i="1" dirty="0" err="1"/>
              <a:t>anomalus</a:t>
            </a:r>
            <a:r>
              <a:rPr lang="cs-CZ" sz="2000" i="1" dirty="0"/>
              <a:t>)     </a:t>
            </a:r>
            <a:r>
              <a:rPr lang="cs-CZ" sz="2000" b="1" i="1" dirty="0"/>
              <a:t> </a:t>
            </a:r>
            <a:r>
              <a:rPr lang="cs-CZ" sz="2000" b="1" dirty="0" err="1"/>
              <a:t>r.menší</a:t>
            </a:r>
            <a:r>
              <a:rPr lang="cs-CZ" sz="2000" b="1" dirty="0"/>
              <a:t> (</a:t>
            </a:r>
            <a:r>
              <a:rPr lang="cs-CZ" sz="2000" b="1" dirty="0" err="1"/>
              <a:t>Neomys</a:t>
            </a:r>
            <a:r>
              <a:rPr lang="cs-CZ" sz="2000" b="1" dirty="0"/>
              <a:t> </a:t>
            </a:r>
            <a:r>
              <a:rPr lang="cs-CZ" sz="2000" b="1" dirty="0" err="1"/>
              <a:t>milleri</a:t>
            </a:r>
            <a:r>
              <a:rPr lang="cs-CZ" sz="2000" b="1" dirty="0"/>
              <a:t>)</a:t>
            </a:r>
          </a:p>
          <a:p>
            <a:r>
              <a:rPr lang="cs-CZ" dirty="0"/>
              <a:t>- u nás hl. v pahorkatinách a podhorských oblastech</a:t>
            </a:r>
          </a:p>
          <a:p>
            <a:r>
              <a:rPr lang="cs-CZ" dirty="0"/>
              <a:t>- světlé břicho, obvykle bílé, ocas výrazně kratší těla, tlapka 15-17 mm</a:t>
            </a:r>
          </a:p>
          <a:p>
            <a:endParaRPr lang="cs-CZ" dirty="0"/>
          </a:p>
        </p:txBody>
      </p:sp>
      <p:pic>
        <p:nvPicPr>
          <p:cNvPr id="7172" name="Picture 4" descr="Neomys milleri - rejsec menší">
            <a:extLst>
              <a:ext uri="{FF2B5EF4-FFF2-40B4-BE49-F238E27FC236}">
                <a16:creationId xmlns:a16="http://schemas.microsoft.com/office/drawing/2014/main" id="{B84EC587-FF1E-DB91-FC99-5192278DE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646" y="4516770"/>
            <a:ext cx="3231616" cy="235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9F4C385-DB81-DDFE-6EDF-420C1F686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1528" y="0"/>
            <a:ext cx="3077377" cy="212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90113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1249</TotalTime>
  <Words>4507</Words>
  <Application>Microsoft Office PowerPoint</Application>
  <PresentationFormat>Širokoúhlá obrazovka</PresentationFormat>
  <Paragraphs>459</Paragraphs>
  <Slides>58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3" baseType="lpstr">
      <vt:lpstr>Aptos</vt:lpstr>
      <vt:lpstr>Arial</vt:lpstr>
      <vt:lpstr>Century Gothic</vt:lpstr>
      <vt:lpstr>Wingdings 3</vt:lpstr>
      <vt:lpstr>Stébla</vt:lpstr>
      <vt:lpstr>Mammalia  II</vt:lpstr>
      <vt:lpstr>Naši savci II – Laurasiantheria - zařazení do systému</vt:lpstr>
      <vt:lpstr>řád: Hmyzožravci (Eulipotyphla)</vt:lpstr>
      <vt:lpstr>řád: Hmyzožravci (Eulipotyphla)</vt:lpstr>
      <vt:lpstr>řád: Hmyzožravci (Eulipotyphla)            čeleď: krtkovití (Talpidae) </vt:lpstr>
      <vt:lpstr>řád: Hmyzožravci (Eulipotyphla)            čeleď: rejskovití (Soricidae) </vt:lpstr>
      <vt:lpstr>řád: Hmyzožravci (Eulipotyphla)            čeleď: rejskovití (Soricidae) </vt:lpstr>
      <vt:lpstr>řád: Hmyzožravci (Eulipotyphla)            čeleď: rejskovití (Soricidae) </vt:lpstr>
      <vt:lpstr>řád: Hmyzožravci (Eulipotyphla)            čeleď: rejskovití (Soricidae)                   podčeleď: rejskové</vt:lpstr>
      <vt:lpstr>řád: Letouni (Chiroptera)</vt:lpstr>
      <vt:lpstr>řád: Letouni (Chiroptera) – podřád: Pteropodyformes                čeleď: vrápencovití (Rhinolophidae)</vt:lpstr>
      <vt:lpstr>řád: Letouni (Chiroptera) – podřád: Pteropodyformes                                čeleď: vrápencovití (Rhinolophidae) </vt:lpstr>
      <vt:lpstr>řád: Letouni (Chiroptera) – podřád: Pteropodyformes                                čeleď: vrápencovití (Rhinolophidae)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řád:  Šelmy (Carnivora)</vt:lpstr>
      <vt:lpstr>řád:  Šelmy (Carnivora)</vt:lpstr>
      <vt:lpstr>řád:  Šelmy (Carnivora)          Feliformia</vt:lpstr>
      <vt:lpstr>řád:  Šelmy (Carnivora)          Feliformia</vt:lpstr>
      <vt:lpstr>řád:  Šelmy (Carnivora)          Feliformia - čeleď: kočkovití (Felidae) </vt:lpstr>
      <vt:lpstr>řád:  Šelmy (Carnivora)          Feliformia - čeleď: kočkovití (Felidae) </vt:lpstr>
      <vt:lpstr>řád:  Šelmy (Carnivora)             Caniformia</vt:lpstr>
      <vt:lpstr>řád:  Šelmy (Carnivora)             Caniformia - Musteloidea</vt:lpstr>
      <vt:lpstr>řád:  Šelmy (Carnivora)             Caniformia - Musteloidea</vt:lpstr>
      <vt:lpstr>řád:  Šelmy (Carnivora)             Caniformia – Musteloidea               čeleď: lasicovití – kunovití (Mustelidae) </vt:lpstr>
      <vt:lpstr>řád:  Šelmy (Carnivora)             Caniformia – Musteloidea               čeleď: lasicovití – kunovití (Mustelidae) </vt:lpstr>
      <vt:lpstr>řád:  Šelmy (Carnivora)             Caniformia – Musteloidea               čeleď: lasicovití – kunovití (Mustelidae) </vt:lpstr>
      <vt:lpstr>řád:  Šelmy (Carnivora)             Caniformia – Musteloidea               čeleď: lasicovití – kunovití (Mustelidae) – norci:  </vt:lpstr>
      <vt:lpstr>řád:  Šelmy (Carnivora)             Caniformia – Musteloidea               čeleď: lasicovití – kunovití (Mustelidae) </vt:lpstr>
      <vt:lpstr>řád:  Šelmy (Carnivora)             Caniformia – Musteloidea   čeleď: lasicovití – kunovití (Mustelidae) - kuny: </vt:lpstr>
      <vt:lpstr>řád:  Šelmy (Carnivora)             Caniformia – Musteloidea, čeleď: lasicovití – kunovití (Mustelidae) </vt:lpstr>
      <vt:lpstr>řád:  Šelmy (Carnivora)             Caniformia – Musteloidea, čeleď: lasicovití – kunovití (Mustelidae) </vt:lpstr>
      <vt:lpstr>řád:  Šelmy (Carnivora)             Caniformia – Musteloidea   čeleď: lasicovití – kunovití (Mustelidae) - lasice: </vt:lpstr>
      <vt:lpstr>řád:  Šelmy (Carnivora)             Caniformia – Canoidea,   čeleď: psovití (Canidae) </vt:lpstr>
      <vt:lpstr>řád:  Šelmy (Carnivora)             Caniformia – Canoidea,   čeleď: psovití (Canidae) </vt:lpstr>
      <vt:lpstr>řád:  Šelmy (Carnivora)             Caniformia – Canoidea,   čeleď: psovití (Canidae)   - liška X psík </vt:lpstr>
      <vt:lpstr>řád:  Šelmy (Carnivora)             Caniformia – Canoidea, čeleď: psovití (Canidae)</vt:lpstr>
      <vt:lpstr>Srovnání vlka a psa</vt:lpstr>
      <vt:lpstr>řád:  Šelmy (Carnivora)             Caniformia – Canoidea,čeleď: psovití (Canidae)                  vlk obecný</vt:lpstr>
      <vt:lpstr>řád:  Šelmy (Carnivora)             Caniformia – Canoidea,čeleď: psovití (Canidae)                  </vt:lpstr>
      <vt:lpstr>řád: Sudokopytníci (Cetartiodactyla)</vt:lpstr>
      <vt:lpstr>Prezentace aplikace PowerPoint</vt:lpstr>
      <vt:lpstr>řád: Sudokopytníci (Cetartiodactyla) - Suiformes (nepřežvýkaví)</vt:lpstr>
      <vt:lpstr>řád: Sudokopytníci (Cetartiodactyla) - Suiformes (nepřežvýkaví)</vt:lpstr>
      <vt:lpstr>řád: Sudokopytníci (Cetartiodactyla) - Ruminantia (přežvýkavci)</vt:lpstr>
      <vt:lpstr>řád: Sudokopytníci (Cetartiodactyla) - Ruminantia (přežvýkavci)</vt:lpstr>
      <vt:lpstr>řád: Sudokopytníci (Cetartiodactyla) - Ruminantia (přežvýkavci)</vt:lpstr>
      <vt:lpstr>řád: Sudokopytníci (Cetartiodactyla) - Ruminantia (přežvýkavci)</vt:lpstr>
      <vt:lpstr>řád: Sudokopytníci (Cetartiodactyla) - Ruminantia (přežvýkavci)</vt:lpstr>
      <vt:lpstr>řád: Sudokopytníci (Cetartiodactyla) - Ruminantia (přežvýkavci)</vt:lpstr>
      <vt:lpstr>Sudokopytníci - přežvýkavci      X                Lichokopytníci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Mammalia  II</dc:title>
  <dc:creator>Jitka Feřtová</dc:creator>
  <cp:lastModifiedBy>Jitka Feřtová</cp:lastModifiedBy>
  <cp:revision>11</cp:revision>
  <dcterms:created xsi:type="dcterms:W3CDTF">2024-05-14T07:14:29Z</dcterms:created>
  <dcterms:modified xsi:type="dcterms:W3CDTF">2024-05-19T13:51:17Z</dcterms:modified>
</cp:coreProperties>
</file>