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4"/>
    <p:restoredTop sz="96715"/>
  </p:normalViewPr>
  <p:slideViewPr>
    <p:cSldViewPr snapToGrid="0" snapToObjects="1">
      <p:cViewPr varScale="1">
        <p:scale>
          <a:sx n="115" d="100"/>
          <a:sy n="115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7AA11-FB31-3D4A-9031-3FAF65353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55" y="2842952"/>
            <a:ext cx="7366902" cy="1043727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3200" dirty="0" err="1"/>
              <a:t>Jazykový</a:t>
            </a:r>
            <a:r>
              <a:rPr lang="en-US" sz="3200" dirty="0"/>
              <a:t> </a:t>
            </a:r>
            <a:r>
              <a:rPr lang="en-US" sz="3200" dirty="0" err="1"/>
              <a:t>seminář</a:t>
            </a:r>
            <a:r>
              <a:rPr lang="en-US" sz="3200" dirty="0"/>
              <a:t> </a:t>
            </a:r>
            <a:r>
              <a:rPr lang="en-US" sz="3200" dirty="0" err="1"/>
              <a:t>fonetický</a:t>
            </a:r>
            <a:r>
              <a:rPr lang="en-US" sz="3200" dirty="0"/>
              <a:t> (AJ)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519DCB-B30C-6549-91FB-6EC2056A18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" b="1" dirty="0"/>
          </a:p>
          <a:p>
            <a:endParaRPr lang="en-US" dirty="0"/>
          </a:p>
          <a:p>
            <a:r>
              <a:rPr lang="en-US" dirty="0"/>
              <a:t>Tutor: Alexey A. </a:t>
            </a:r>
            <a:r>
              <a:rPr lang="en-US" dirty="0" err="1"/>
              <a:t>Tymbay</a:t>
            </a:r>
            <a:r>
              <a:rPr lang="en-US" dirty="0"/>
              <a:t> (PHD)</a:t>
            </a:r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8458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C6B82-C1C2-2840-9E82-498C5426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assignment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9720B-3219-F248-A0BA-230C31C5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/>
              <a:t>Adam Brown, Pronunciation and Phonetics. Ch. 1-3 (pp. 3 -19) </a:t>
            </a:r>
          </a:p>
          <a:p>
            <a:r>
              <a:rPr lang="en" b="1" dirty="0"/>
              <a:t>Phonology ( How Languages are Learned) on E-learning site.</a:t>
            </a:r>
          </a:p>
          <a:p>
            <a:r>
              <a:rPr lang="en" b="1" dirty="0"/>
              <a:t>Peter Roach, Phonetics pp. 3-15</a:t>
            </a:r>
          </a:p>
          <a:p>
            <a:endParaRPr lang="en" b="1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92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DB10-BE63-9E49-90D0-F867E25F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6DAD4-2B62-E246-85BF-67577932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the course</a:t>
            </a:r>
          </a:p>
          <a:p>
            <a:r>
              <a:rPr lang="en-US" dirty="0"/>
              <a:t>Literature: Adam Brown/Peter Roach</a:t>
            </a:r>
          </a:p>
          <a:p>
            <a:endParaRPr lang="en-US" dirty="0"/>
          </a:p>
          <a:p>
            <a:r>
              <a:rPr lang="en-US" dirty="0"/>
              <a:t>Phonetics/phonology/pronunciation</a:t>
            </a:r>
          </a:p>
          <a:p>
            <a:endParaRPr lang="en-US" dirty="0"/>
          </a:p>
          <a:p>
            <a:r>
              <a:rPr lang="en-US" dirty="0"/>
              <a:t>Practical class: [</a:t>
            </a:r>
            <a:r>
              <a:rPr lang="en-US" dirty="0" err="1"/>
              <a:t>i</a:t>
            </a:r>
            <a:r>
              <a:rPr lang="en-US" dirty="0"/>
              <a:t>:] sound + focus words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3AEA7-6DCD-0149-82C8-C228B1A8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760" y="0"/>
            <a:ext cx="5854218" cy="67424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1CAC4-6B4F-974B-9911-17865F64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b="1" dirty="0"/>
              <a:t>Phonetics</a:t>
            </a:r>
            <a:r>
              <a:rPr lang="en" dirty="0"/>
              <a:t> can be defined as the scientific study of all aspects of the spoken form of language. 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3C3BF-477B-464B-99FE-473EFD41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" b="1" dirty="0"/>
          </a:p>
          <a:p>
            <a:endParaRPr lang="en" b="1" dirty="0"/>
          </a:p>
          <a:p>
            <a:endParaRPr lang="en" b="1" dirty="0"/>
          </a:p>
          <a:p>
            <a:endParaRPr lang="en" b="1" dirty="0"/>
          </a:p>
          <a:p>
            <a:endParaRPr lang="en" b="1" dirty="0"/>
          </a:p>
          <a:p>
            <a:endParaRPr lang="en" b="1" dirty="0"/>
          </a:p>
          <a:p>
            <a:r>
              <a:rPr lang="en" b="1" dirty="0"/>
              <a:t>Three distinguishable phases of the communication process</a:t>
            </a:r>
            <a:r>
              <a:rPr lang="en" dirty="0"/>
              <a:t>: </a:t>
            </a:r>
          </a:p>
          <a:p>
            <a:r>
              <a:rPr lang="en" dirty="0"/>
              <a:t>1  The speaker uses his/her vocal organs (lungs, vocal cords, tongue, lips, etc.) to produce sounds. This aspect is known as </a:t>
            </a:r>
            <a:r>
              <a:rPr lang="en" i="1" dirty="0"/>
              <a:t>articulatory </a:t>
            </a:r>
            <a:r>
              <a:rPr lang="en" dirty="0"/>
              <a:t>phonetics. </a:t>
            </a:r>
          </a:p>
          <a:p>
            <a:r>
              <a:rPr lang="en" dirty="0"/>
              <a:t>2  The sounds are vibrations of air particles (sound waves), that travel from the speaker’s mouth to the listener’s ear. The technical study of these vibrations is known as </a:t>
            </a:r>
            <a:r>
              <a:rPr lang="en" i="1" dirty="0"/>
              <a:t>acoustic </a:t>
            </a:r>
            <a:r>
              <a:rPr lang="en" dirty="0"/>
              <a:t>phonetics. </a:t>
            </a:r>
          </a:p>
          <a:p>
            <a:r>
              <a:rPr lang="en" dirty="0"/>
              <a:t>3  The sound waves reach the listener’s ear, travel along his/her ear canal and cause the ear drum to vibrate. This movement is transmitted to the brain and ultimately interpreted. This aspect is known as </a:t>
            </a:r>
            <a:r>
              <a:rPr lang="en" i="1" dirty="0"/>
              <a:t>auditory </a:t>
            </a:r>
            <a:r>
              <a:rPr lang="en" dirty="0"/>
              <a:t>phonetics.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9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1F73D-EFE3-CB48-8654-5F3F97BD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Phonology, on the other hand, describes the way these sounds function in particular languages. </a:t>
            </a:r>
            <a:br>
              <a:rPr lang="en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4D05B-351A-2047-A944-3CF03706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77192"/>
            <a:ext cx="9601200" cy="4006735"/>
          </a:xfrm>
        </p:spPr>
        <p:txBody>
          <a:bodyPr>
            <a:normAutofit fontScale="85000" lnSpcReduction="20000"/>
          </a:bodyPr>
          <a:lstStyle/>
          <a:p>
            <a:r>
              <a:rPr lang="en" b="1" dirty="0"/>
              <a:t>Exercise </a:t>
            </a:r>
            <a:endParaRPr lang="en" dirty="0"/>
          </a:p>
          <a:p>
            <a:r>
              <a:rPr lang="en" dirty="0"/>
              <a:t>Decide whether the following statements relate primarily to phonetics or phonology. In answering this, you might want to ask yourself: </a:t>
            </a:r>
          </a:p>
          <a:p>
            <a:pPr lvl="2"/>
            <a:r>
              <a:rPr lang="en" dirty="0"/>
              <a:t>Your vocal cords vibrate when you say the [</a:t>
            </a:r>
            <a:r>
              <a:rPr lang="en" sz="1600" dirty="0"/>
              <a:t>m</a:t>
            </a:r>
            <a:r>
              <a:rPr lang="en" dirty="0"/>
              <a:t>] sound. </a:t>
            </a:r>
          </a:p>
          <a:p>
            <a:pPr lvl="2"/>
            <a:r>
              <a:rPr lang="en" dirty="0"/>
              <a:t>In English, the [</a:t>
            </a:r>
            <a:r>
              <a:rPr lang="en" sz="1600" dirty="0"/>
              <a:t>v</a:t>
            </a:r>
            <a:r>
              <a:rPr lang="en" dirty="0"/>
              <a:t>] sound is always spelt with the letter </a:t>
            </a:r>
            <a:r>
              <a:rPr lang="en" i="1" dirty="0"/>
              <a:t>v</a:t>
            </a:r>
            <a:r>
              <a:rPr lang="en" dirty="0"/>
              <a:t>. </a:t>
            </a:r>
          </a:p>
          <a:p>
            <a:pPr lvl="2"/>
            <a:r>
              <a:rPr lang="en" dirty="0"/>
              <a:t>At the beginning of English words, the [</a:t>
            </a:r>
            <a:r>
              <a:rPr lang="en" sz="1600" dirty="0"/>
              <a:t>s</a:t>
            </a:r>
            <a:r>
              <a:rPr lang="en" dirty="0"/>
              <a:t>] sound can be followed by [</a:t>
            </a:r>
            <a:r>
              <a:rPr lang="en" sz="1600" dirty="0"/>
              <a:t>p, t, k</a:t>
            </a:r>
            <a:r>
              <a:rPr lang="en" dirty="0"/>
              <a:t>] </a:t>
            </a:r>
          </a:p>
          <a:p>
            <a:pPr marL="987552" lvl="2" indent="0">
              <a:buNone/>
            </a:pPr>
            <a:r>
              <a:rPr lang="en" dirty="0"/>
              <a:t>sounds, but not [</a:t>
            </a:r>
            <a:r>
              <a:rPr lang="en" sz="1600" dirty="0"/>
              <a:t>b, d, </a:t>
            </a:r>
            <a:r>
              <a:rPr lang="ru-RU" sz="1600" dirty="0"/>
              <a:t>􏰁</a:t>
            </a:r>
            <a:r>
              <a:rPr lang="ru-RU" dirty="0"/>
              <a:t>]. </a:t>
            </a:r>
          </a:p>
          <a:p>
            <a:pPr lvl="2"/>
            <a:r>
              <a:rPr lang="en" dirty="0"/>
              <a:t>You make an [</a:t>
            </a:r>
            <a:r>
              <a:rPr lang="en" sz="1600" dirty="0"/>
              <a:t>f</a:t>
            </a:r>
            <a:r>
              <a:rPr lang="en" dirty="0"/>
              <a:t>] sound by putting your lower lip against your upper teeth. </a:t>
            </a:r>
          </a:p>
          <a:p>
            <a:pPr lvl="2"/>
            <a:r>
              <a:rPr lang="en" dirty="0"/>
              <a:t>At the ends of English words, an [</a:t>
            </a:r>
            <a:r>
              <a:rPr lang="en" sz="1600" dirty="0"/>
              <a:t>m</a:t>
            </a:r>
            <a:r>
              <a:rPr lang="en" dirty="0"/>
              <a:t>] sound cannot be followed by a [</a:t>
            </a:r>
            <a:r>
              <a:rPr lang="en" sz="1600" dirty="0"/>
              <a:t>k</a:t>
            </a:r>
            <a:r>
              <a:rPr lang="en" dirty="0"/>
              <a:t>] sound. </a:t>
            </a:r>
          </a:p>
          <a:p>
            <a:pPr lvl="2"/>
            <a:r>
              <a:rPr lang="en" dirty="0"/>
              <a:t>Your lips are spread when you say the vowel in </a:t>
            </a:r>
            <a:r>
              <a:rPr lang="en" i="1" dirty="0"/>
              <a:t>seek</a:t>
            </a:r>
            <a:r>
              <a:rPr lang="en" dirty="0"/>
              <a:t>. </a:t>
            </a:r>
          </a:p>
          <a:p>
            <a:pPr lvl="2"/>
            <a:r>
              <a:rPr lang="en" dirty="0"/>
              <a:t>The vowel in </a:t>
            </a:r>
            <a:r>
              <a:rPr lang="en" i="1" dirty="0"/>
              <a:t>seek </a:t>
            </a:r>
            <a:r>
              <a:rPr lang="en" dirty="0"/>
              <a:t>is a long vowel. </a:t>
            </a:r>
          </a:p>
          <a:p>
            <a:pPr lvl="2"/>
            <a:r>
              <a:rPr lang="en" dirty="0"/>
              <a:t>During an [</a:t>
            </a:r>
            <a:r>
              <a:rPr lang="en" sz="1600" dirty="0"/>
              <a:t>n</a:t>
            </a:r>
            <a:r>
              <a:rPr lang="en" dirty="0"/>
              <a:t>] sound, air escapes through your nose. </a:t>
            </a:r>
          </a:p>
          <a:p>
            <a:pPr lvl="2"/>
            <a:r>
              <a:rPr lang="en" dirty="0"/>
              <a:t>English has two different vowels in </a:t>
            </a:r>
            <a:r>
              <a:rPr lang="en" i="1" dirty="0"/>
              <a:t>seek </a:t>
            </a:r>
            <a:r>
              <a:rPr lang="en" dirty="0"/>
              <a:t>and </a:t>
            </a:r>
            <a:r>
              <a:rPr lang="en" i="1" dirty="0"/>
              <a:t>sick</a:t>
            </a:r>
            <a:r>
              <a:rPr lang="en" dirty="0"/>
              <a:t>, while Italian has only one </a:t>
            </a:r>
          </a:p>
          <a:p>
            <a:pPr marL="987552" lvl="2" indent="0">
              <a:buNone/>
            </a:pPr>
            <a:r>
              <a:rPr lang="en" dirty="0"/>
              <a:t>vowel of this type. </a:t>
            </a:r>
          </a:p>
          <a:p>
            <a:pPr marL="987552" lvl="2" indent="0">
              <a:buNone/>
            </a:pP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2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3image30185568">
            <a:extLst>
              <a:ext uri="{FF2B5EF4-FFF2-40B4-BE49-F238E27FC236}">
                <a16:creationId xmlns:a16="http://schemas.microsoft.com/office/drawing/2014/main" id="{1EA35122-F7FE-E142-A0C5-0281952D61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88" y="-428329"/>
            <a:ext cx="9878656" cy="74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61E80-5D27-BD43-8051-344D7021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/>
              <a:t>    The components of pronunciation </a:t>
            </a: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50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Phonetic segmentation of speech: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wandered lonely as a cloud</a:t>
            </a:r>
          </a:p>
          <a:p>
            <a:pPr marL="0" indent="0">
              <a:buNone/>
            </a:pPr>
            <a:r>
              <a:rPr lang="en-US" dirty="0"/>
              <a:t>That floats on high o'er vales and hills,</a:t>
            </a:r>
          </a:p>
          <a:p>
            <a:pPr marL="0" indent="0">
              <a:buNone/>
            </a:pPr>
            <a:r>
              <a:rPr lang="en-US" dirty="0"/>
              <a:t>When all at once I saw a crowd,</a:t>
            </a:r>
          </a:p>
          <a:p>
            <a:pPr marL="0" indent="0">
              <a:buNone/>
            </a:pPr>
            <a:r>
              <a:rPr lang="en-US" dirty="0"/>
              <a:t>A host, of golden daffodils;</a:t>
            </a:r>
          </a:p>
          <a:p>
            <a:pPr marL="0" indent="0">
              <a:buNone/>
            </a:pPr>
            <a:r>
              <a:rPr lang="en-US" dirty="0"/>
              <a:t>Beside the lake, beneath the trees,</a:t>
            </a:r>
          </a:p>
          <a:p>
            <a:pPr marL="0" indent="0">
              <a:buNone/>
            </a:pPr>
            <a:r>
              <a:rPr lang="en-US" dirty="0"/>
              <a:t>Fluttering and dancing in the breeze.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383E5-ADB2-344D-827E-7764BDC4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i="1" dirty="0"/>
              <a:t>A hierarchy of components </a:t>
            </a: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3E5D09-1006-0F46-9C66-C97E4BBD5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030" y="1190171"/>
            <a:ext cx="5283199" cy="6052458"/>
          </a:xfrm>
        </p:spPr>
      </p:pic>
    </p:spTree>
    <p:extLst>
      <p:ext uri="{BB962C8B-B14F-4D97-AF65-F5344CB8AC3E}">
        <p14:creationId xmlns:p14="http://schemas.microsoft.com/office/powerpoint/2010/main" val="103873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4C04-4966-3D45-A35F-6EC69291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/>
              <a:t>Summary </a:t>
            </a: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7A044-CA54-E342-86F3-F11F9E12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9829"/>
            <a:ext cx="9601200" cy="5109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" dirty="0"/>
          </a:p>
          <a:p>
            <a:r>
              <a:rPr lang="en" dirty="0"/>
              <a:t>(Articulatory) phonetics is the study of how speech sounds are produced. </a:t>
            </a:r>
          </a:p>
          <a:p>
            <a:r>
              <a:rPr lang="en" dirty="0"/>
              <a:t>Phonology is the study of how sounds function in particular languages. </a:t>
            </a:r>
          </a:p>
          <a:p>
            <a:r>
              <a:rPr lang="en" dirty="0"/>
              <a:t>Pronunciation teaching uses this fundamental knowledge to teach the production </a:t>
            </a:r>
          </a:p>
          <a:p>
            <a:pPr marL="0" indent="0">
              <a:buNone/>
            </a:pPr>
            <a:r>
              <a:rPr lang="en" dirty="0"/>
              <a:t>of the sounds of another language in an informed way. </a:t>
            </a:r>
          </a:p>
          <a:p>
            <a:r>
              <a:rPr lang="en" dirty="0"/>
              <a:t>Pronunciation is composed of many features, all of which are present at the </a:t>
            </a:r>
          </a:p>
          <a:p>
            <a:pPr marL="0" indent="0">
              <a:buNone/>
            </a:pPr>
            <a:r>
              <a:rPr lang="en" dirty="0"/>
              <a:t>same time. </a:t>
            </a:r>
          </a:p>
          <a:p>
            <a:r>
              <a:rPr lang="en" dirty="0" err="1"/>
              <a:t>Suprasegmentals</a:t>
            </a:r>
            <a:r>
              <a:rPr lang="en" dirty="0"/>
              <a:t> should be not be overlooked in favor of </a:t>
            </a:r>
            <a:r>
              <a:rPr lang="en" dirty="0" err="1"/>
              <a:t>segmentals</a:t>
            </a:r>
            <a:r>
              <a:rPr lang="en" dirty="0"/>
              <a:t>. </a:t>
            </a:r>
          </a:p>
          <a:p>
            <a:r>
              <a:rPr lang="en" dirty="0"/>
              <a:t>There is a hierarchical structure to the functional units of pronunciation.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1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6E5BB-0180-A340-ABF6-ABACB107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D8B95-C032-B043-ADD0-F6234A69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71" y="1394278"/>
            <a:ext cx="9702800" cy="54637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" dirty="0"/>
          </a:p>
          <a:p>
            <a:r>
              <a:rPr lang="en" dirty="0"/>
              <a:t>There are various ways of checking if a sound is voiced. Make a loud, strong [z] sound (which is voiced), and: </a:t>
            </a:r>
          </a:p>
          <a:p>
            <a:pPr marL="0" indent="0">
              <a:buNone/>
            </a:pPr>
            <a:r>
              <a:rPr lang="en" dirty="0"/>
              <a:t>put your fingers lightly on your Adam’s apple and feel the vibration </a:t>
            </a:r>
          </a:p>
          <a:p>
            <a:pPr marL="0" indent="0">
              <a:buNone/>
            </a:pPr>
            <a:r>
              <a:rPr lang="en" dirty="0"/>
              <a:t>put your fingers in your ears, and hear the booming sound </a:t>
            </a:r>
          </a:p>
          <a:p>
            <a:pPr marL="0" indent="0">
              <a:buNone/>
            </a:pPr>
            <a:r>
              <a:rPr lang="en" dirty="0"/>
              <a:t>put your hand on the top of your head, and feel the vibration (which is essentially </a:t>
            </a:r>
          </a:p>
          <a:p>
            <a:pPr marL="0" indent="0">
              <a:buNone/>
            </a:pPr>
            <a:r>
              <a:rPr lang="en" dirty="0"/>
              <a:t>your skull vibrating) </a:t>
            </a:r>
          </a:p>
          <a:p>
            <a:pPr marL="0" indent="0">
              <a:buNone/>
            </a:pPr>
            <a:r>
              <a:rPr lang="en" dirty="0"/>
              <a:t>produce a [z] on a rise in pitch; that is, go from a low pitch to a high pitch.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2940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424</TotalTime>
  <Words>546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Franklin Gothic Book</vt:lpstr>
      <vt:lpstr>Уголки</vt:lpstr>
      <vt:lpstr> Jazykový seminář fonetický (AJ)</vt:lpstr>
      <vt:lpstr>Plan</vt:lpstr>
      <vt:lpstr>Phonetics can be defined as the scientific study of all aspects of the spoken form of language.    </vt:lpstr>
      <vt:lpstr>Phonology, on the other hand, describes the way these sounds function in particular languages.  </vt:lpstr>
      <vt:lpstr>    The components of pronunciation  </vt:lpstr>
      <vt:lpstr>Phonetic segmentation of speech:</vt:lpstr>
      <vt:lpstr>A hierarchy of components  </vt:lpstr>
      <vt:lpstr>Summary  </vt:lpstr>
      <vt:lpstr>Let’s practice 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Spelb</dc:title>
  <dc:creator>A tymbay</dc:creator>
  <cp:lastModifiedBy>Zuzana Šaffková</cp:lastModifiedBy>
  <cp:revision>10</cp:revision>
  <dcterms:created xsi:type="dcterms:W3CDTF">2020-10-05T10:57:08Z</dcterms:created>
  <dcterms:modified xsi:type="dcterms:W3CDTF">2024-04-12T07:31:13Z</dcterms:modified>
</cp:coreProperties>
</file>