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8" r:id="rId1"/>
  </p:sldMasterIdLst>
  <p:notesMasterIdLst>
    <p:notesMasterId r:id="rId21"/>
  </p:notesMasterIdLst>
  <p:sldIdLst>
    <p:sldId id="305" r:id="rId2"/>
    <p:sldId id="256" r:id="rId3"/>
    <p:sldId id="292" r:id="rId4"/>
    <p:sldId id="293" r:id="rId5"/>
    <p:sldId id="294" r:id="rId6"/>
    <p:sldId id="295" r:id="rId7"/>
    <p:sldId id="297" r:id="rId8"/>
    <p:sldId id="298" r:id="rId9"/>
    <p:sldId id="299" r:id="rId10"/>
    <p:sldId id="300" r:id="rId11"/>
    <p:sldId id="301" r:id="rId12"/>
    <p:sldId id="287" r:id="rId13"/>
    <p:sldId id="288" r:id="rId14"/>
    <p:sldId id="290" r:id="rId15"/>
    <p:sldId id="304" r:id="rId16"/>
    <p:sldId id="289" r:id="rId17"/>
    <p:sldId id="302" r:id="rId18"/>
    <p:sldId id="303" r:id="rId19"/>
    <p:sldId id="306" r:id="rId20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AB51D"/>
    <a:srgbClr val="7E1A47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323" autoAdjust="0"/>
    <p:restoredTop sz="94660"/>
  </p:normalViewPr>
  <p:slideViewPr>
    <p:cSldViewPr>
      <p:cViewPr varScale="1">
        <p:scale>
          <a:sx n="155" d="100"/>
          <a:sy n="155" d="100"/>
        </p:scale>
        <p:origin x="1896" y="138"/>
      </p:cViewPr>
      <p:guideLst>
        <p:guide orient="horz" pos="2160"/>
        <p:guide pos="385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E52B96-8F7F-4CBB-B800-51390AB682EC}" type="datetimeFigureOut">
              <a:rPr lang="cs-CZ"/>
              <a:pPr>
                <a:defRPr/>
              </a:pPr>
              <a:t>26.10.2021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D6E96EA-E9FC-4CED-800E-CD7D2F847C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790622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12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extLst/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CA9EC83-E084-48D0-9568-8C6C2AD14F59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UL - 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611188" y="3886200"/>
            <a:ext cx="7921625" cy="622920"/>
          </a:xfrm>
        </p:spPr>
        <p:txBody>
          <a:bodyPr/>
          <a:lstStyle>
            <a:lvl1pPr marL="0" indent="0" algn="ctr">
              <a:buNone/>
              <a:defRPr i="1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vložíte Jméno Příjmení </a:t>
            </a:r>
            <a:r>
              <a:rPr lang="en-US" dirty="0" smtClean="0"/>
              <a:t>|</a:t>
            </a:r>
            <a:r>
              <a:rPr lang="cs-CZ" dirty="0" smtClean="0"/>
              <a:t> Datum</a:t>
            </a:r>
            <a:endParaRPr lang="cs-CZ" dirty="0"/>
          </a:p>
        </p:txBody>
      </p:sp>
      <p:sp>
        <p:nvSpPr>
          <p:cNvPr id="7" name="Nadpis 6"/>
          <p:cNvSpPr>
            <a:spLocks noGrp="1"/>
          </p:cNvSpPr>
          <p:nvPr>
            <p:ph type="title" hasCustomPrompt="1"/>
          </p:nvPr>
        </p:nvSpPr>
        <p:spPr>
          <a:xfrm>
            <a:off x="611188" y="2276872"/>
            <a:ext cx="7921625" cy="1143000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cs-CZ" dirty="0" smtClean="0"/>
              <a:t>Klepnutím vložíte název prezentace</a:t>
            </a:r>
            <a:endParaRPr lang="cs-CZ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6F8F9B-1931-4F52-AD9E-88EBCF6B3CE2}" type="datetimeFigureOut">
              <a:rPr lang="cs-CZ" smtClean="0"/>
              <a:pPr/>
              <a:t>26.10.2021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A274-92B4-42A2-8855-12FC36CD99B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9" r:id="rId1"/>
    <p:sldLayoutId id="2147483730" r:id="rId2"/>
    <p:sldLayoutId id="2147483731" r:id="rId3"/>
    <p:sldLayoutId id="2147483732" r:id="rId4"/>
    <p:sldLayoutId id="2147483733" r:id="rId5"/>
    <p:sldLayoutId id="2147483734" r:id="rId6"/>
    <p:sldLayoutId id="2147483735" r:id="rId7"/>
    <p:sldLayoutId id="2147483736" r:id="rId8"/>
    <p:sldLayoutId id="2147483737" r:id="rId9"/>
    <p:sldLayoutId id="2147483738" r:id="rId10"/>
    <p:sldLayoutId id="2147483739" r:id="rId11"/>
    <p:sldLayoutId id="2147483684" r:id="rId12"/>
    <p:sldLayoutId id="2147483740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tul.publi.cz/book/1275-uvod-do-automatizace-a-robotizace-ve-strojirenstvi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5" y="2603309"/>
            <a:ext cx="6400800" cy="1091295"/>
          </a:xfrm>
        </p:spPr>
        <p:txBody>
          <a:bodyPr>
            <a:normAutofit/>
          </a:bodyPr>
          <a:lstStyle/>
          <a:p>
            <a:r>
              <a:rPr lang="cs-CZ" b="1" dirty="0" smtClean="0">
                <a:solidFill>
                  <a:schemeClr val="accent2">
                    <a:lumMod val="50000"/>
                  </a:schemeClr>
                </a:solidFill>
              </a:rPr>
              <a:t>Automatizace a robotizace ve strojírenství  </a:t>
            </a:r>
            <a:endParaRPr lang="cs-CZ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0"/>
            <a:ext cx="6479771" cy="1438102"/>
          </a:xfrm>
          <a:prstGeom prst="rect">
            <a:avLst/>
          </a:prstGeom>
        </p:spPr>
      </p:pic>
      <p:sp>
        <p:nvSpPr>
          <p:cNvPr id="6" name="Podnadpis 2"/>
          <p:cNvSpPr txBox="1">
            <a:spLocks/>
          </p:cNvSpPr>
          <p:nvPr/>
        </p:nvSpPr>
        <p:spPr>
          <a:xfrm>
            <a:off x="1411560" y="4797152"/>
            <a:ext cx="6400800" cy="8032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2000" dirty="0" smtClean="0">
                <a:solidFill>
                  <a:schemeClr val="tx1"/>
                </a:solidFill>
              </a:rPr>
              <a:t>Ing. Marie Stará, Ph.D.</a:t>
            </a:r>
            <a:endParaRPr lang="cs-CZ" sz="2000" dirty="0">
              <a:solidFill>
                <a:schemeClr val="tx1"/>
              </a:solidFill>
            </a:endParaRPr>
          </a:p>
          <a:p>
            <a:pPr algn="l"/>
            <a:endParaRPr lang="cs-CZ" sz="2000" dirty="0">
              <a:solidFill>
                <a:schemeClr val="tx1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619672" y="1268760"/>
            <a:ext cx="56286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/>
              <a:t>   </a:t>
            </a:r>
            <a:r>
              <a:rPr lang="cs-CZ" b="1" dirty="0"/>
              <a:t>Rozvoj lidských zdrojů TUL pro zvyšování relevance, </a:t>
            </a:r>
          </a:p>
          <a:p>
            <a:r>
              <a:rPr lang="cs-CZ" b="1" dirty="0"/>
              <a:t>kvality a přístupu ke vzdělání v podmínkách Průmyslu 4.0</a:t>
            </a:r>
            <a:endParaRPr lang="cs-CZ" dirty="0"/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3059832" y="1916832"/>
            <a:ext cx="2699792" cy="261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CZ.02.2.69/0.0/0.0/16_015/0002329</a:t>
            </a:r>
            <a:r>
              <a:rPr kumimoji="0" lang="cs-CZ" altLang="cs-CZ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cs-CZ" altLang="cs-CZ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28" name="AutoShape 4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2" descr="https://www.tul.cz/document/2325"/>
          <p:cNvSpPr>
            <a:spLocks noChangeAspect="1" noChangeArrowheads="1"/>
          </p:cNvSpPr>
          <p:nvPr/>
        </p:nvSpPr>
        <p:spPr bwMode="auto">
          <a:xfrm>
            <a:off x="155575" y="-776288"/>
            <a:ext cx="12534900" cy="1628776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11" name="Obrázek 10" descr="varianta-a-pn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23728" y="5949280"/>
            <a:ext cx="4972060" cy="648072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9802125D-FE7F-4C06-B9CE-E99C00101DB5}"/>
              </a:ext>
            </a:extLst>
          </p:cNvPr>
          <p:cNvSpPr/>
          <p:nvPr/>
        </p:nvSpPr>
        <p:spPr>
          <a:xfrm>
            <a:off x="3785703" y="3837801"/>
            <a:ext cx="1572611" cy="39215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3390" indent="-226695" algn="ctr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</a:pPr>
            <a:r>
              <a:rPr lang="cs-CZ" b="1" dirty="0" smtClean="0">
                <a:solidFill>
                  <a:srgbClr val="632423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Strojírenství</a:t>
            </a:r>
            <a:endParaRPr lang="cs-CZ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57376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3059832" y="2564904"/>
            <a:ext cx="2844177" cy="2610080"/>
            <a:chOff x="3239990" y="2564904"/>
            <a:chExt cx="2664019" cy="2444750"/>
          </a:xfrm>
        </p:grpSpPr>
        <p:pic>
          <p:nvPicPr>
            <p:cNvPr id="4" name="Obrázek 3"/>
            <p:cNvPicPr/>
            <p:nvPr/>
          </p:nvPicPr>
          <p:blipFill rotWithShape="1">
            <a:blip r:embed="rId2" cstate="print"/>
            <a:srcRect r="53750"/>
            <a:stretch/>
          </p:blipFill>
          <p:spPr>
            <a:xfrm>
              <a:off x="3239990" y="2564904"/>
              <a:ext cx="2664019" cy="2444750"/>
            </a:xfrm>
            <a:prstGeom prst="rect">
              <a:avLst/>
            </a:prstGeom>
          </p:spPr>
        </p:pic>
        <p:sp>
          <p:nvSpPr>
            <p:cNvPr id="5" name="Obdélník 4"/>
            <p:cNvSpPr/>
            <p:nvPr/>
          </p:nvSpPr>
          <p:spPr>
            <a:xfrm>
              <a:off x="3347864" y="2564904"/>
              <a:ext cx="288032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 kinematické struktury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7944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Skupina 5"/>
          <p:cNvGrpSpPr/>
          <p:nvPr/>
        </p:nvGrpSpPr>
        <p:grpSpPr>
          <a:xfrm>
            <a:off x="2915816" y="2636912"/>
            <a:ext cx="2952189" cy="2703462"/>
            <a:chOff x="3275994" y="2636912"/>
            <a:chExt cx="2592011" cy="2373630"/>
          </a:xfrm>
        </p:grpSpPr>
        <p:pic>
          <p:nvPicPr>
            <p:cNvPr id="4" name="Obrázek 3"/>
            <p:cNvPicPr/>
            <p:nvPr/>
          </p:nvPicPr>
          <p:blipFill rotWithShape="1">
            <a:blip r:embed="rId2" cstate="print"/>
            <a:srcRect r="55000"/>
            <a:stretch/>
          </p:blipFill>
          <p:spPr>
            <a:xfrm>
              <a:off x="3275994" y="2636912"/>
              <a:ext cx="2592011" cy="2373630"/>
            </a:xfrm>
            <a:prstGeom prst="rect">
              <a:avLst/>
            </a:prstGeom>
          </p:spPr>
        </p:pic>
        <p:sp>
          <p:nvSpPr>
            <p:cNvPr id="5" name="Obdélník 4"/>
            <p:cNvSpPr/>
            <p:nvPr/>
          </p:nvSpPr>
          <p:spPr>
            <a:xfrm>
              <a:off x="3275994" y="2636912"/>
              <a:ext cx="431910" cy="36004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 kinematické struktury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873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zadaného pracovního prostoru zakreslete kinematické schéma PR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24944"/>
            <a:ext cx="2448272" cy="2035044"/>
          </a:xfrm>
          <a:prstGeom prst="rect">
            <a:avLst/>
          </a:prstGeom>
        </p:spPr>
      </p:pic>
      <p:sp>
        <p:nvSpPr>
          <p:cNvPr id="5" name="TextovéPole 4"/>
          <p:cNvSpPr txBox="1"/>
          <p:nvPr/>
        </p:nvSpPr>
        <p:spPr>
          <a:xfrm>
            <a:off x="3608671" y="2348880"/>
            <a:ext cx="18722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Ovál na stojato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83249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zadaného pracovního prostoru zakreslete kinematické schéma PR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2924944"/>
            <a:ext cx="2842747" cy="2088232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3545885" y="2348880"/>
            <a:ext cx="218827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Ovál vykousnutý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306748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zadaného pracovního prostoru zakreslete kinematické schéma PR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8" name="Obrázek 7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3212976"/>
            <a:ext cx="2484120" cy="1614805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3491880" y="2420888"/>
            <a:ext cx="26644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Část válcové plochy</a:t>
            </a: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44261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zadaného pracovního prostoru zakreslete kinematické schéma PR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283968" y="2276872"/>
            <a:ext cx="13681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Kvádr</a:t>
            </a:r>
            <a:endParaRPr lang="cs-CZ" sz="2000" dirty="0"/>
          </a:p>
        </p:txBody>
      </p:sp>
      <p:pic>
        <p:nvPicPr>
          <p:cNvPr id="5" name="Obrázek 4"/>
          <p:cNvPicPr/>
          <p:nvPr/>
        </p:nvPicPr>
        <p:blipFill>
          <a:blip r:embed="rId2"/>
          <a:stretch>
            <a:fillRect/>
          </a:stretch>
        </p:blipFill>
        <p:spPr>
          <a:xfrm>
            <a:off x="3387725" y="3140968"/>
            <a:ext cx="2980358" cy="1800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1781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Dle zadaného pracovního prostoru zakreslete kinematické schéma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3946093" y="2034146"/>
            <a:ext cx="1800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/>
              <a:t>Anuloid</a:t>
            </a:r>
            <a:endParaRPr lang="cs-CZ" sz="2000" dirty="0"/>
          </a:p>
        </p:txBody>
      </p:sp>
      <p:pic>
        <p:nvPicPr>
          <p:cNvPr id="11" name="Obrázek 10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2708920"/>
            <a:ext cx="2006600" cy="1308735"/>
          </a:xfrm>
          <a:prstGeom prst="rect">
            <a:avLst/>
          </a:prstGeom>
        </p:spPr>
      </p:pic>
      <p:pic>
        <p:nvPicPr>
          <p:cNvPr id="12" name="Obrázek 11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2202" y="3941224"/>
            <a:ext cx="2297430" cy="75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6134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typy polohovacího ústrojí PR - opakování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Obrázek 5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465"/>
          <a:stretch>
            <a:fillRect/>
          </a:stretch>
        </p:blipFill>
        <p:spPr bwMode="auto">
          <a:xfrm>
            <a:off x="611560" y="1556792"/>
            <a:ext cx="2774315" cy="212598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/>
          <p:cNvPicPr/>
          <p:nvPr/>
        </p:nvPicPr>
        <p:blipFill rotWithShape="1">
          <a:blip r:embed="rId3" cstate="print"/>
          <a:srcRect t="8786" r="47112"/>
          <a:stretch/>
        </p:blipFill>
        <p:spPr>
          <a:xfrm>
            <a:off x="774581" y="4149080"/>
            <a:ext cx="2448272" cy="2328430"/>
          </a:xfrm>
          <a:prstGeom prst="rect">
            <a:avLst/>
          </a:prstGeom>
        </p:spPr>
      </p:pic>
      <p:pic>
        <p:nvPicPr>
          <p:cNvPr id="9" name="Obrázek 8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720" y="4149080"/>
            <a:ext cx="4274478" cy="2550021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Skupina 4"/>
          <p:cNvGrpSpPr/>
          <p:nvPr/>
        </p:nvGrpSpPr>
        <p:grpSpPr>
          <a:xfrm>
            <a:off x="774581" y="1268760"/>
            <a:ext cx="629067" cy="400110"/>
            <a:chOff x="774581" y="1268760"/>
            <a:chExt cx="629067" cy="400110"/>
          </a:xfrm>
        </p:grpSpPr>
        <p:sp>
          <p:nvSpPr>
            <p:cNvPr id="3" name="TextovéPole 2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TTT</a:t>
              </a:r>
              <a:endParaRPr lang="cs-CZ" sz="2000" b="1" dirty="0"/>
            </a:p>
          </p:txBody>
        </p:sp>
        <p:sp>
          <p:nvSpPr>
            <p:cNvPr id="4" name="Obdélník 3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3" name="Skupina 12"/>
          <p:cNvGrpSpPr/>
          <p:nvPr/>
        </p:nvGrpSpPr>
        <p:grpSpPr>
          <a:xfrm>
            <a:off x="4265127" y="1268760"/>
            <a:ext cx="629067" cy="400110"/>
            <a:chOff x="774581" y="1268760"/>
            <a:chExt cx="629067" cy="400110"/>
          </a:xfrm>
        </p:grpSpPr>
        <p:sp>
          <p:nvSpPr>
            <p:cNvPr id="14" name="TextovéPole 13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TRT</a:t>
              </a:r>
              <a:endParaRPr lang="cs-CZ" sz="2000" b="1" dirty="0"/>
            </a:p>
          </p:txBody>
        </p:sp>
        <p:sp>
          <p:nvSpPr>
            <p:cNvPr id="15" name="Obdélník 14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6" name="Skupina 15"/>
          <p:cNvGrpSpPr/>
          <p:nvPr/>
        </p:nvGrpSpPr>
        <p:grpSpPr>
          <a:xfrm>
            <a:off x="6304942" y="1268760"/>
            <a:ext cx="629067" cy="400110"/>
            <a:chOff x="774581" y="1268760"/>
            <a:chExt cx="629067" cy="400110"/>
          </a:xfrm>
        </p:grpSpPr>
        <p:sp>
          <p:nvSpPr>
            <p:cNvPr id="17" name="TextovéPole 16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RTT</a:t>
              </a:r>
              <a:endParaRPr lang="cs-CZ" sz="2000" b="1" dirty="0"/>
            </a:p>
          </p:txBody>
        </p:sp>
        <p:sp>
          <p:nvSpPr>
            <p:cNvPr id="18" name="Obdélník 17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1" name="Skupina 20"/>
          <p:cNvGrpSpPr/>
          <p:nvPr/>
        </p:nvGrpSpPr>
        <p:grpSpPr>
          <a:xfrm>
            <a:off x="4067944" y="1772815"/>
            <a:ext cx="4050030" cy="1826771"/>
            <a:chOff x="4067944" y="1772815"/>
            <a:chExt cx="4050030" cy="1826771"/>
          </a:xfrm>
        </p:grpSpPr>
        <p:pic>
          <p:nvPicPr>
            <p:cNvPr id="7" name="Obrázek 6"/>
            <p:cNvPicPr/>
            <p:nvPr/>
          </p:nvPicPr>
          <p:blipFill rotWithShape="1">
            <a:blip r:embed="rId5" cstate="print"/>
            <a:srcRect t="6779"/>
            <a:stretch/>
          </p:blipFill>
          <p:spPr>
            <a:xfrm>
              <a:off x="4067944" y="1772815"/>
              <a:ext cx="4050030" cy="1826771"/>
            </a:xfrm>
            <a:prstGeom prst="rect">
              <a:avLst/>
            </a:prstGeom>
          </p:spPr>
        </p:pic>
        <p:sp>
          <p:nvSpPr>
            <p:cNvPr id="19" name="Obdélník 18"/>
            <p:cNvSpPr/>
            <p:nvPr/>
          </p:nvSpPr>
          <p:spPr>
            <a:xfrm>
              <a:off x="6304942" y="1772816"/>
              <a:ext cx="314533" cy="21602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20" name="Obdélník 19"/>
            <p:cNvSpPr/>
            <p:nvPr/>
          </p:nvSpPr>
          <p:spPr>
            <a:xfrm>
              <a:off x="4519097" y="1823917"/>
              <a:ext cx="319004" cy="118393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2" name="Skupina 21"/>
          <p:cNvGrpSpPr/>
          <p:nvPr/>
        </p:nvGrpSpPr>
        <p:grpSpPr>
          <a:xfrm>
            <a:off x="774581" y="3827322"/>
            <a:ext cx="629067" cy="400110"/>
            <a:chOff x="774581" y="1268760"/>
            <a:chExt cx="629067" cy="400110"/>
          </a:xfrm>
        </p:grpSpPr>
        <p:sp>
          <p:nvSpPr>
            <p:cNvPr id="23" name="TextovéPole 22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RRT</a:t>
              </a:r>
              <a:endParaRPr lang="cs-CZ" sz="2000" b="1" dirty="0"/>
            </a:p>
          </p:txBody>
        </p:sp>
        <p:sp>
          <p:nvSpPr>
            <p:cNvPr id="24" name="Obdélník 23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25" name="Skupina 24"/>
          <p:cNvGrpSpPr/>
          <p:nvPr/>
        </p:nvGrpSpPr>
        <p:grpSpPr>
          <a:xfrm>
            <a:off x="4010150" y="3827322"/>
            <a:ext cx="629067" cy="400110"/>
            <a:chOff x="774581" y="1268760"/>
            <a:chExt cx="629067" cy="400110"/>
          </a:xfrm>
        </p:grpSpPr>
        <p:sp>
          <p:nvSpPr>
            <p:cNvPr id="26" name="TextovéPole 25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RRR</a:t>
              </a:r>
              <a:endParaRPr lang="cs-CZ" sz="2000" b="1" dirty="0"/>
            </a:p>
          </p:txBody>
        </p:sp>
        <p:sp>
          <p:nvSpPr>
            <p:cNvPr id="27" name="Obdélník 26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991616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Skupina 3"/>
          <p:cNvGrpSpPr/>
          <p:nvPr/>
        </p:nvGrpSpPr>
        <p:grpSpPr>
          <a:xfrm>
            <a:off x="2450033" y="1417638"/>
            <a:ext cx="4243933" cy="5309394"/>
            <a:chOff x="2450033" y="1417638"/>
            <a:chExt cx="4243933" cy="5309394"/>
          </a:xfrm>
        </p:grpSpPr>
        <p:pic>
          <p:nvPicPr>
            <p:cNvPr id="10" name="Obrázek 9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2450033" y="1417638"/>
              <a:ext cx="4243933" cy="5309394"/>
            </a:xfrm>
            <a:prstGeom prst="rect">
              <a:avLst/>
            </a:prstGeom>
          </p:spPr>
        </p:pic>
        <p:sp>
          <p:nvSpPr>
            <p:cNvPr id="3" name="Obdélník 2"/>
            <p:cNvSpPr/>
            <p:nvPr/>
          </p:nvSpPr>
          <p:spPr>
            <a:xfrm>
              <a:off x="2771800" y="1514361"/>
              <a:ext cx="288032" cy="21450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Základní typy polohovacího ústrojí PR - opakování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14" name="Skupina 13"/>
          <p:cNvGrpSpPr/>
          <p:nvPr/>
        </p:nvGrpSpPr>
        <p:grpSpPr>
          <a:xfrm>
            <a:off x="774581" y="1268760"/>
            <a:ext cx="629067" cy="400110"/>
            <a:chOff x="774581" y="1268760"/>
            <a:chExt cx="629067" cy="400110"/>
          </a:xfrm>
        </p:grpSpPr>
        <p:sp>
          <p:nvSpPr>
            <p:cNvPr id="15" name="TextovéPole 14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RRT</a:t>
              </a:r>
              <a:endParaRPr lang="cs-CZ" sz="2000" b="1" dirty="0"/>
            </a:p>
          </p:txBody>
        </p:sp>
        <p:sp>
          <p:nvSpPr>
            <p:cNvPr id="16" name="Obdélník 15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grpSp>
        <p:nvGrpSpPr>
          <p:cNvPr id="17" name="Skupina 16"/>
          <p:cNvGrpSpPr/>
          <p:nvPr/>
        </p:nvGrpSpPr>
        <p:grpSpPr>
          <a:xfrm>
            <a:off x="4101623" y="1328753"/>
            <a:ext cx="629067" cy="400110"/>
            <a:chOff x="774581" y="1268760"/>
            <a:chExt cx="629067" cy="400110"/>
          </a:xfrm>
        </p:grpSpPr>
        <p:sp>
          <p:nvSpPr>
            <p:cNvPr id="18" name="TextovéPole 17"/>
            <p:cNvSpPr txBox="1"/>
            <p:nvPr/>
          </p:nvSpPr>
          <p:spPr>
            <a:xfrm>
              <a:off x="774581" y="1268760"/>
              <a:ext cx="629067" cy="400110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cs-CZ" sz="2000" b="1" dirty="0" smtClean="0"/>
                <a:t>TRR</a:t>
              </a:r>
              <a:endParaRPr lang="cs-CZ" sz="2000" b="1" dirty="0"/>
            </a:p>
          </p:txBody>
        </p:sp>
        <p:sp>
          <p:nvSpPr>
            <p:cNvPr id="19" name="Obdélník 18"/>
            <p:cNvSpPr/>
            <p:nvPr/>
          </p:nvSpPr>
          <p:spPr>
            <a:xfrm>
              <a:off x="774581" y="1268760"/>
              <a:ext cx="557059" cy="371217"/>
            </a:xfrm>
            <a:prstGeom prst="rect">
              <a:avLst/>
            </a:prstGeom>
            <a:noFill/>
            <a:ln w="28575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3478700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Literatura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95536" y="1188887"/>
            <a:ext cx="835292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cs-CZ" sz="1600" dirty="0"/>
              <a:t>NOVOTNÝ, František, Vlastimil HOTAŘ, Marcel HORÁK, Marie STARÁ a Michal STARÝ. </a:t>
            </a:r>
            <a:r>
              <a:rPr lang="cs-CZ" sz="1600" i="1" dirty="0"/>
              <a:t>Úvod do automatizace a robotizace ve strojírenství</a:t>
            </a:r>
            <a:r>
              <a:rPr lang="cs-CZ" sz="1600" dirty="0"/>
              <a:t> [online]. Liberec: Technická univerzita v Liberci, 2020 [cit. </a:t>
            </a:r>
            <a:r>
              <a:rPr lang="cs-CZ" sz="1600" dirty="0" smtClean="0"/>
              <a:t>2021-10-19</a:t>
            </a:r>
            <a:r>
              <a:rPr lang="cs-CZ" sz="1600" dirty="0"/>
              <a:t>]. ISBN 978-80-7494-545-8. Dostupné z: </a:t>
            </a:r>
            <a:r>
              <a:rPr lang="cs-CZ" sz="1600" dirty="0">
                <a:hlinkClick r:id="rId2"/>
              </a:rPr>
              <a:t>https://</a:t>
            </a:r>
            <a:r>
              <a:rPr lang="cs-CZ" sz="1600" dirty="0" smtClean="0">
                <a:hlinkClick r:id="rId2"/>
              </a:rPr>
              <a:t>etul.publi.cz/</a:t>
            </a:r>
            <a:r>
              <a:rPr lang="cs-CZ" sz="1600" dirty="0" err="1" smtClean="0">
                <a:hlinkClick r:id="rId2"/>
              </a:rPr>
              <a:t>book</a:t>
            </a:r>
            <a:r>
              <a:rPr lang="cs-CZ" sz="1600" dirty="0" smtClean="0">
                <a:hlinkClick r:id="rId2"/>
              </a:rPr>
              <a:t>/1275-uvod-do-automatizace-a-robotizace-ve-strojirenstvi</a:t>
            </a:r>
            <a:r>
              <a:rPr lang="cs-CZ" sz="1600" dirty="0" smtClean="0"/>
              <a:t>.</a:t>
            </a:r>
          </a:p>
          <a:p>
            <a:endParaRPr lang="cs-CZ" sz="1600" dirty="0" smtClean="0"/>
          </a:p>
        </p:txBody>
      </p:sp>
    </p:spTree>
    <p:extLst>
      <p:ext uri="{BB962C8B-B14F-4D97-AF65-F5344CB8AC3E}">
        <p14:creationId xmlns:p14="http://schemas.microsoft.com/office/powerpoint/2010/main" val="3606893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 fontAlgn="base">
              <a:spcAft>
                <a:spcPct val="0"/>
              </a:spcAft>
            </a:pPr>
            <a:r>
              <a:rPr lang="cs-CZ" altLang="cs-CZ" dirty="0" smtClean="0">
                <a:latin typeface="Arial" pitchFamily="34" charset="0"/>
                <a:cs typeface="Arial" pitchFamily="34" charset="0"/>
              </a:rPr>
              <a:t>Kinematické struktury - pracovní prostory</a:t>
            </a:r>
            <a:r>
              <a:rPr lang="cs-CZ" altLang="cs-CZ" sz="800" dirty="0">
                <a:latin typeface="Arial" pitchFamily="34" charset="0"/>
                <a:cs typeface="Arial" pitchFamily="34" charset="0"/>
              </a:rPr>
              <a:t/>
            </a:r>
            <a:br>
              <a:rPr lang="cs-CZ" altLang="cs-CZ" sz="800" dirty="0">
                <a:latin typeface="Arial" pitchFamily="34" charset="0"/>
                <a:cs typeface="Arial" pitchFamily="34" charset="0"/>
              </a:rPr>
            </a:b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364412"/>
            <a:ext cx="4176464" cy="926913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6" name="Textové pole 2"/>
          <p:cNvSpPr txBox="1">
            <a:spLocks noChangeArrowheads="1"/>
          </p:cNvSpPr>
          <p:nvPr/>
        </p:nvSpPr>
        <p:spPr bwMode="auto">
          <a:xfrm>
            <a:off x="251520" y="5805264"/>
            <a:ext cx="8424935" cy="485403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Rozvoj lidských zdrojů TUL pro zvy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ov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relevance, kvality a př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stupu ke vzděl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v podm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í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nk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Arial" pitchFamily="34" charset="0"/>
              </a:rPr>
              <a:t>á</a:t>
            </a: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ch Průmyslu 4.0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CZ.02.2.69/0.0/0.0/16_015/0002329</a:t>
            </a: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0" y="141729"/>
            <a:ext cx="184731" cy="6309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/>
            </a:r>
            <a:br>
              <a:rPr kumimoji="0" lang="cs-CZ" altLang="cs-CZ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</a:br>
            <a:endParaRPr kumimoji="0" lang="cs-CZ" altLang="cs-CZ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altLang="cs-CZ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nestejnorodých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5" name="Obrázek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" t="5055" r="53529" b="54675"/>
          <a:stretch/>
        </p:blipFill>
        <p:spPr bwMode="auto">
          <a:xfrm>
            <a:off x="2627784" y="2420888"/>
            <a:ext cx="3525265" cy="216024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7001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82" b="56303"/>
          <a:stretch/>
        </p:blipFill>
        <p:spPr bwMode="auto">
          <a:xfrm>
            <a:off x="2772597" y="2420888"/>
            <a:ext cx="3959643" cy="223224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nestejnorodých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38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817" t="44113" r="52279"/>
          <a:stretch/>
        </p:blipFill>
        <p:spPr bwMode="auto">
          <a:xfrm>
            <a:off x="3563888" y="2420888"/>
            <a:ext cx="2520280" cy="29331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nestejnorodých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0704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67" t="44113"/>
          <a:stretch/>
        </p:blipFill>
        <p:spPr bwMode="auto">
          <a:xfrm>
            <a:off x="3203848" y="2420887"/>
            <a:ext cx="3481120" cy="287032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724942"/>
          </a:xfrm>
        </p:spPr>
        <p:txBody>
          <a:bodyPr>
            <a:normAutofit/>
          </a:bodyPr>
          <a:lstStyle/>
          <a:p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nestejnorodých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709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/>
          <p:cNvPicPr/>
          <p:nvPr/>
        </p:nvPicPr>
        <p:blipFill rotWithShape="1">
          <a:blip r:embed="rId2" cstate="print"/>
          <a:srcRect l="4330" b="57375"/>
          <a:stretch/>
        </p:blipFill>
        <p:spPr>
          <a:xfrm>
            <a:off x="1619672" y="2492896"/>
            <a:ext cx="5645671" cy="1887909"/>
          </a:xfrm>
          <a:prstGeom prst="rect">
            <a:avLst/>
          </a:prstGeom>
        </p:spPr>
      </p:pic>
      <p:sp>
        <p:nvSpPr>
          <p:cNvPr id="10" name="Nadpis 1"/>
          <p:cNvSpPr txBox="1">
            <a:spLocks/>
          </p:cNvSpPr>
          <p:nvPr/>
        </p:nvSpPr>
        <p:spPr>
          <a:xfrm>
            <a:off x="457200" y="548680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868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548680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3563887" y="1772816"/>
            <a:ext cx="2016225" cy="3136919"/>
            <a:chOff x="2915816" y="2276872"/>
            <a:chExt cx="1440161" cy="2240657"/>
          </a:xfrm>
        </p:grpSpPr>
        <p:pic>
          <p:nvPicPr>
            <p:cNvPr id="6" name="Obrázek 5"/>
            <p:cNvPicPr/>
            <p:nvPr/>
          </p:nvPicPr>
          <p:blipFill rotWithShape="1">
            <a:blip r:embed="rId2" cstate="print"/>
            <a:srcRect t="46312" r="72924"/>
            <a:stretch/>
          </p:blipFill>
          <p:spPr>
            <a:xfrm>
              <a:off x="2947167" y="2420888"/>
              <a:ext cx="1408810" cy="2096641"/>
            </a:xfrm>
            <a:prstGeom prst="rect">
              <a:avLst/>
            </a:prstGeom>
          </p:spPr>
        </p:pic>
        <p:sp>
          <p:nvSpPr>
            <p:cNvPr id="2" name="Obdélník 1"/>
            <p:cNvSpPr/>
            <p:nvPr/>
          </p:nvSpPr>
          <p:spPr>
            <a:xfrm>
              <a:off x="2915816" y="2276872"/>
              <a:ext cx="432048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1415211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2411760" y="1340768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bdélník 8"/>
          <p:cNvSpPr/>
          <p:nvPr/>
        </p:nvSpPr>
        <p:spPr>
          <a:xfrm>
            <a:off x="2411760" y="3853756"/>
            <a:ext cx="288032" cy="28803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457200" y="548680"/>
            <a:ext cx="8229600" cy="72494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cs-CZ" sz="24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Příklady stejnorodých struktur – zakreslete pracovní prostor</a:t>
            </a:r>
            <a:endParaRPr lang="cs-CZ" sz="24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pSp>
        <p:nvGrpSpPr>
          <p:cNvPr id="4" name="Skupina 3"/>
          <p:cNvGrpSpPr/>
          <p:nvPr/>
        </p:nvGrpSpPr>
        <p:grpSpPr>
          <a:xfrm>
            <a:off x="2699792" y="1350676"/>
            <a:ext cx="3990773" cy="4752528"/>
            <a:chOff x="3707904" y="2348880"/>
            <a:chExt cx="1881515" cy="2240657"/>
          </a:xfrm>
        </p:grpSpPr>
        <p:pic>
          <p:nvPicPr>
            <p:cNvPr id="6" name="Obrázek 5"/>
            <p:cNvPicPr/>
            <p:nvPr/>
          </p:nvPicPr>
          <p:blipFill rotWithShape="1">
            <a:blip r:embed="rId2" cstate="print"/>
            <a:srcRect l="63839" t="42624"/>
            <a:stretch/>
          </p:blipFill>
          <p:spPr>
            <a:xfrm>
              <a:off x="3707904" y="2348880"/>
              <a:ext cx="1881515" cy="2240657"/>
            </a:xfrm>
            <a:prstGeom prst="rect">
              <a:avLst/>
            </a:prstGeom>
          </p:spPr>
        </p:pic>
        <p:sp>
          <p:nvSpPr>
            <p:cNvPr id="2" name="Obdélník 1"/>
            <p:cNvSpPr/>
            <p:nvPr/>
          </p:nvSpPr>
          <p:spPr>
            <a:xfrm>
              <a:off x="3707904" y="2348880"/>
              <a:ext cx="360040" cy="288032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</p:spTree>
    <p:extLst>
      <p:ext uri="{BB962C8B-B14F-4D97-AF65-F5344CB8AC3E}">
        <p14:creationId xmlns:p14="http://schemas.microsoft.com/office/powerpoint/2010/main" val="4273556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s-prezentace-cz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UL">
      <a:majorFont>
        <a:latin typeface="Myriad Pro"/>
        <a:ea typeface=""/>
        <a:cs typeface=""/>
      </a:majorFont>
      <a:minorFont>
        <a:latin typeface="Myriad Pro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fs-prezentace-cz</Template>
  <TotalTime>7303</TotalTime>
  <Words>242</Words>
  <Application>Microsoft Office PowerPoint</Application>
  <PresentationFormat>Předvádění na obrazovce (4:3)</PresentationFormat>
  <Paragraphs>41</Paragraphs>
  <Slides>19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4" baseType="lpstr">
      <vt:lpstr>Arial</vt:lpstr>
      <vt:lpstr>Calibri</vt:lpstr>
      <vt:lpstr>Myriad Pro</vt:lpstr>
      <vt:lpstr>Times New Roman</vt:lpstr>
      <vt:lpstr>fs-prezentace-cz</vt:lpstr>
      <vt:lpstr>Prezentace aplikace PowerPoint</vt:lpstr>
      <vt:lpstr>Kinematické struktury - pracovní prostory </vt:lpstr>
      <vt:lpstr>Příklady nestejnorodých struktur – zakreslete pracovní prostor</vt:lpstr>
      <vt:lpstr>Příklady nestejnorodých struktur – zakreslete pracovní prostor</vt:lpstr>
      <vt:lpstr>Příklady nestejnorodých struktur – zakreslete pracovní prostor</vt:lpstr>
      <vt:lpstr>Příklady nestejnorodých struktur – zakreslete pracovní prostor</vt:lpstr>
      <vt:lpstr>Prezentace aplikace PowerPoint</vt:lpstr>
      <vt:lpstr>Prezentace aplikace PowerPoint</vt:lpstr>
      <vt:lpstr>Prezentace aplikace PowerPoint</vt:lpstr>
      <vt:lpstr>Dle zadané kinematické struktury zakreslete pracovní prostor</vt:lpstr>
      <vt:lpstr>Dle zadané kinematické struktury zakreslete pracovní prostor</vt:lpstr>
      <vt:lpstr>Dle zadaného pracovního prostoru zakreslete kinematické schéma PR</vt:lpstr>
      <vt:lpstr>Dle zadaného pracovního prostoru zakreslete kinematické schéma PR</vt:lpstr>
      <vt:lpstr>Dle zadaného pracovního prostoru zakreslete kinematické schéma PR</vt:lpstr>
      <vt:lpstr>Dle zadaného pracovního prostoru zakreslete kinematické schéma PR</vt:lpstr>
      <vt:lpstr>Dle zadaného pracovního prostoru zakreslete kinematické schéma</vt:lpstr>
      <vt:lpstr>Základní typy polohovacího ústrojí PR - opakování</vt:lpstr>
      <vt:lpstr>Základní typy polohovacího ústrojí PR - opakování</vt:lpstr>
      <vt:lpstr>Literatura</vt:lpstr>
    </vt:vector>
  </TitlesOfParts>
  <Company>TUL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zuzana.horcickova</dc:creator>
  <cp:keywords>TUL</cp:keywords>
  <cp:lastModifiedBy>LRS</cp:lastModifiedBy>
  <cp:revision>71</cp:revision>
  <cp:lastPrinted>2020-11-09T07:08:40Z</cp:lastPrinted>
  <dcterms:created xsi:type="dcterms:W3CDTF">2018-11-26T09:19:37Z</dcterms:created>
  <dcterms:modified xsi:type="dcterms:W3CDTF">2021-10-26T09:12:21Z</dcterms:modified>
</cp:coreProperties>
</file>