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97" r:id="rId3"/>
    <p:sldId id="279" r:id="rId4"/>
    <p:sldId id="283" r:id="rId5"/>
    <p:sldId id="278" r:id="rId6"/>
    <p:sldId id="280" r:id="rId7"/>
    <p:sldId id="261" r:id="rId8"/>
    <p:sldId id="284" r:id="rId9"/>
    <p:sldId id="264" r:id="rId10"/>
    <p:sldId id="294" r:id="rId11"/>
    <p:sldId id="265" r:id="rId12"/>
    <p:sldId id="285" r:id="rId13"/>
    <p:sldId id="286" r:id="rId14"/>
    <p:sldId id="274" r:id="rId15"/>
    <p:sldId id="288" r:id="rId16"/>
    <p:sldId id="281" r:id="rId17"/>
    <p:sldId id="296" r:id="rId18"/>
    <p:sldId id="290" r:id="rId19"/>
    <p:sldId id="295" r:id="rId20"/>
    <p:sldId id="289" r:id="rId21"/>
    <p:sldId id="29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99FF"/>
    <a:srgbClr val="FF9933"/>
    <a:srgbClr val="FF9900"/>
    <a:srgbClr val="808000"/>
    <a:srgbClr val="9933FF"/>
    <a:srgbClr val="00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737" autoAdjust="0"/>
  </p:normalViewPr>
  <p:slideViewPr>
    <p:cSldViewPr>
      <p:cViewPr varScale="1">
        <p:scale>
          <a:sx n="116" d="100"/>
          <a:sy n="116" d="100"/>
        </p:scale>
        <p:origin x="10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E7FBF-CEE5-48F8-B21E-4F01FA2074A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4397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11500-11B8-4446-994B-6B580DEA2B9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5240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36BB5-B87A-4BFA-A906-556C208FBB6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1389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F1350-8DF1-411A-93FB-94C37F53688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86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BF-CEE5-48F8-B21E-4F01FA2074AA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3511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AF90C-BF20-4D2A-9775-4BC4D26D6E81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7974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32B9-332B-4656-B08B-9DF196CBBF80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0673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5520-6265-4D15-A44B-D14FBAFB722E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15174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373F-650B-4B92-A526-2292966B609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06658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A6089-37B1-4889-B0C0-040E80CFCF13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30217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E37C8-F0F8-46A2-BF2A-E747D80BA7A7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6954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AF90C-BF20-4D2A-9775-4BC4D26D6E8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75167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D30EF-BC6E-423C-BE01-D8ADD6151DAC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32228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4F8B-857E-41D2-A00C-3BCFB3000C18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73649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1500-11B8-4446-994B-6B580DEA2B99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88902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BB5-B87A-4BFA-A906-556C208FBB65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1647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E32B9-332B-4656-B08B-9DF196CBBF8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7730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55520-6265-4D15-A44B-D14FBAFB722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764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C373F-650B-4B92-A526-2292966B60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1096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A6089-37B1-4889-B0C0-040E80CFCF1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7520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E37C8-F0F8-46A2-BF2A-E747D80BA7A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5649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D30EF-BC6E-423C-BE01-D8ADD6151DA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8582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34F8B-857E-41D2-A00C-3BCFB3000C1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6953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3E805B-E309-4261-944E-29250D78BEED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805B-E309-4261-944E-29250D78BEED}" type="slidenum">
              <a:rPr lang="en-US" altLang="cs-CZ" smtClean="0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7079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Wzctn8Ejm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6tsjEQUJw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RO98Rm58-k" TargetMode="External"/><Relationship Id="rId2" Type="http://schemas.openxmlformats.org/officeDocument/2006/relationships/hyperlink" Target="https://www.youtube.com/watch?v=dLJ6gM4AQI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2f0T0-G4d8" TargetMode="External"/><Relationship Id="rId4" Type="http://schemas.openxmlformats.org/officeDocument/2006/relationships/hyperlink" Target="https://www.youtube.com/watch?v=6rhkXRG9ov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wuSdJ7V2pc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15344" y="3234749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Kompletace objednávky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d</a:t>
            </a:r>
            <a:r>
              <a:rPr lang="cs-CZ" sz="2000" dirty="0" smtClean="0">
                <a:solidFill>
                  <a:schemeClr val="tx1"/>
                </a:solidFill>
              </a:rPr>
              <a:t>oc. Ing. Jakub Dyntar, Ph.D.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79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/>
        </p:nvSpPr>
        <p:spPr bwMode="auto">
          <a:xfrm>
            <a:off x="443178" y="448824"/>
            <a:ext cx="78676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Cesty zvyšování produktivity kompletačních operací</a:t>
            </a:r>
          </a:p>
        </p:txBody>
      </p:sp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596372" y="1268760"/>
            <a:ext cx="7561262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Co nejrychlejší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doprava - využití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mechanizačních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prostředků: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indent="-355600" eaLnBrk="1" hangingPunct="1">
              <a:spcBef>
                <a:spcPts val="120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kompletační vozíky,</a:t>
            </a:r>
          </a:p>
          <a:p>
            <a:pPr marL="712788" indent="-355600" eaLnBrk="1" hangingPunct="1">
              <a:spcBef>
                <a:spcPts val="120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vysokozdvižné vozíky, </a:t>
            </a:r>
          </a:p>
          <a:p>
            <a:pPr marL="712788" indent="-355600" eaLnBrk="1" hangingPunct="1">
              <a:spcBef>
                <a:spcPts val="120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stabilní zakladače.</a:t>
            </a:r>
          </a:p>
        </p:txBody>
      </p:sp>
      <p:sp>
        <p:nvSpPr>
          <p:cNvPr id="10244" name="Rectangle 15"/>
          <p:cNvSpPr>
            <a:spLocks noChangeArrowheads="1"/>
          </p:cNvSpPr>
          <p:nvPr/>
        </p:nvSpPr>
        <p:spPr bwMode="auto">
          <a:xfrm>
            <a:off x="596372" y="3351513"/>
            <a:ext cx="835647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2. Co nejkratší přepravních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vzdálenosti - diferencovaná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, dynamická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lokalizace.  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96372" y="4049272"/>
            <a:ext cx="7056437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3. Eliminace evidence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pomocí papírových dokladů.</a:t>
            </a: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96372" y="4747031"/>
            <a:ext cx="67691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4. Počítačem řízené kompletační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systémy.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561907" y="5444790"/>
            <a:ext cx="52330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5. Využití dynamických kompletačních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systémů.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84213" y="4810125"/>
            <a:ext cx="3095625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regálových systémů s širokými manipulačními uličkami, kde může pracovat více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operátorů.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84213" y="1773238"/>
            <a:ext cx="3095625" cy="132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pro kompletace z regálových skladů do maximálně 3 paletových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pater,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684213" y="3286125"/>
            <a:ext cx="309562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kompletace celopaletových, velkých, objemných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objednávek,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9" name="Obdélník 11"/>
          <p:cNvSpPr>
            <a:spLocks noChangeArrowheads="1"/>
          </p:cNvSpPr>
          <p:nvPr/>
        </p:nvSpPr>
        <p:spPr bwMode="auto">
          <a:xfrm>
            <a:off x="2339975" y="476250"/>
            <a:ext cx="411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Co nejrychlejší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doprava!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0" name="Obdélník 12"/>
          <p:cNvSpPr>
            <a:spLocks noChangeArrowheads="1"/>
          </p:cNvSpPr>
          <p:nvPr/>
        </p:nvSpPr>
        <p:spPr bwMode="auto">
          <a:xfrm>
            <a:off x="684213" y="1196975"/>
            <a:ext cx="2309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Kompletační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vozíky:</a:t>
            </a:r>
            <a:endParaRPr lang="cs-CZ" altLang="en-US" sz="2000"/>
          </a:p>
        </p:txBody>
      </p:sp>
      <p:pic>
        <p:nvPicPr>
          <p:cNvPr id="14" name="Picture 12" descr="kompl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50963"/>
            <a:ext cx="4092575" cy="2293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5343525" y="3763963"/>
          <a:ext cx="2613025" cy="260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Fotografie" r:id="rId4" imgW="5315692" imgH="5466667" progId="MSPhotoEd.3">
                  <p:embed/>
                </p:oleObj>
              </mc:Choice>
              <mc:Fallback>
                <p:oleObj name="Fotografie" r:id="rId4" imgW="5315692" imgH="5466667" progId="MSPhotoEd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93" t="3412" r="3113"/>
                      <a:stretch>
                        <a:fillRect/>
                      </a:stretch>
                    </p:blipFill>
                    <p:spPr bwMode="auto">
                      <a:xfrm>
                        <a:off x="5343525" y="3763963"/>
                        <a:ext cx="2613025" cy="260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68338" y="1052513"/>
            <a:ext cx="7777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Kompletační mechanizační prostředky pro velké výšky (cca do 10m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38175" y="2781300"/>
            <a:ext cx="3419475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ro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kompletace při větším počtu kompletačních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linek,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592770" y="1681499"/>
            <a:ext cx="356426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nesou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kabinu pro operátora a mechanizační prostředky pro manipulaci s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paletami,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647700" y="3573463"/>
            <a:ext cx="3384550" cy="163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ýhodné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 případech, kdy je možný současný horizontální i vertikální pojezd a oboustranná manipulace v 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uličce,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28650" y="5157788"/>
            <a:ext cx="3429000" cy="132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evhodné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pro objemné zboží a problémem je skutečnost, že v uličce je jen omezený sortiment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zboží.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5" name="Obdélník 8"/>
          <p:cNvSpPr>
            <a:spLocks noChangeArrowheads="1"/>
          </p:cNvSpPr>
          <p:nvPr/>
        </p:nvSpPr>
        <p:spPr bwMode="auto">
          <a:xfrm>
            <a:off x="2374900" y="476250"/>
            <a:ext cx="411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Co nejrychlejší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doprava!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296" name="Objekt 9"/>
          <p:cNvGraphicFramePr>
            <a:graphicFrameLocks noChangeAspect="1"/>
          </p:cNvGraphicFramePr>
          <p:nvPr/>
        </p:nvGraphicFramePr>
        <p:xfrm>
          <a:off x="4645025" y="1557338"/>
          <a:ext cx="3382963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Fotografie" r:id="rId3" imgW="5125165" imgH="10828571" progId="MSPhotoEd.3">
                  <p:embed/>
                </p:oleObj>
              </mc:Choice>
              <mc:Fallback>
                <p:oleObj name="Fotografie" r:id="rId3" imgW="5125165" imgH="10828571" progId="MSPhotoEd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1557338"/>
                        <a:ext cx="3382963" cy="473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/>
          <p:cNvSpPr>
            <a:spLocks noChangeArrowheads="1"/>
          </p:cNvSpPr>
          <p:nvPr/>
        </p:nvSpPr>
        <p:spPr bwMode="auto">
          <a:xfrm>
            <a:off x="1475581" y="366142"/>
            <a:ext cx="6624638" cy="522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2. Co nejkratší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přepravní vzdálenosti!        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9" name="Obdélník 1"/>
          <p:cNvSpPr>
            <a:spLocks noChangeArrowheads="1"/>
          </p:cNvSpPr>
          <p:nvPr/>
        </p:nvSpPr>
        <p:spPr bwMode="auto">
          <a:xfrm>
            <a:off x="900583" y="972045"/>
            <a:ext cx="35388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Lokalizace kompletovaných položek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podle četnosti výskytu v objednávkách či obratu (ABC).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0" name="Obdélník 15"/>
          <p:cNvSpPr>
            <a:spLocks noChangeArrowheads="1"/>
          </p:cNvSpPr>
          <p:nvPr/>
        </p:nvSpPr>
        <p:spPr bwMode="auto">
          <a:xfrm>
            <a:off x="5283200" y="957599"/>
            <a:ext cx="34652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Dynamické změny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lokalizace kompletovaných položek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podle změn struktury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objednávek. 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1" name="Rectangle 16"/>
          <p:cNvSpPr>
            <a:spLocks noChangeArrowheads="1"/>
          </p:cNvSpPr>
          <p:nvPr/>
        </p:nvSpPr>
        <p:spPr bwMode="auto">
          <a:xfrm>
            <a:off x="684213" y="2361152"/>
            <a:ext cx="2951163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Lokalizovat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zásoby skupiny A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co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nejblíže kompletačním linkám/expedici.</a:t>
            </a:r>
            <a:r>
              <a:rPr lang="cs-CZ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2" name="Rectangle 17"/>
          <p:cNvSpPr>
            <a:spLocks noChangeArrowheads="1"/>
          </p:cNvSpPr>
          <p:nvPr/>
        </p:nvSpPr>
        <p:spPr bwMode="auto">
          <a:xfrm>
            <a:off x="684213" y="3938588"/>
            <a:ext cx="2879725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Lokalizovat zásoby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skupiny A do regálů od výše kolen do výše očí – přesnější a rychlejší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manipulace.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3" name="Rectangle 42"/>
          <p:cNvSpPr>
            <a:spLocks noChangeArrowheads="1"/>
          </p:cNvSpPr>
          <p:nvPr/>
        </p:nvSpPr>
        <p:spPr bwMode="auto">
          <a:xfrm>
            <a:off x="3995738" y="2420938"/>
            <a:ext cx="28813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4" name="Line 43"/>
          <p:cNvSpPr>
            <a:spLocks noChangeShapeType="1"/>
          </p:cNvSpPr>
          <p:nvPr/>
        </p:nvSpPr>
        <p:spPr bwMode="auto">
          <a:xfrm>
            <a:off x="3995738" y="2636838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5" name="Line 44"/>
          <p:cNvSpPr>
            <a:spLocks noChangeShapeType="1"/>
          </p:cNvSpPr>
          <p:nvPr/>
        </p:nvSpPr>
        <p:spPr bwMode="auto">
          <a:xfrm>
            <a:off x="4356100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45"/>
          <p:cNvSpPr>
            <a:spLocks noChangeShapeType="1"/>
          </p:cNvSpPr>
          <p:nvPr/>
        </p:nvSpPr>
        <p:spPr bwMode="auto">
          <a:xfrm>
            <a:off x="4716463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Line 46"/>
          <p:cNvSpPr>
            <a:spLocks noChangeShapeType="1"/>
          </p:cNvSpPr>
          <p:nvPr/>
        </p:nvSpPr>
        <p:spPr bwMode="auto">
          <a:xfrm>
            <a:off x="5076825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8" name="Line 47"/>
          <p:cNvSpPr>
            <a:spLocks noChangeShapeType="1"/>
          </p:cNvSpPr>
          <p:nvPr/>
        </p:nvSpPr>
        <p:spPr bwMode="auto">
          <a:xfrm>
            <a:off x="5435600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9" name="Line 48"/>
          <p:cNvSpPr>
            <a:spLocks noChangeShapeType="1"/>
          </p:cNvSpPr>
          <p:nvPr/>
        </p:nvSpPr>
        <p:spPr bwMode="auto">
          <a:xfrm>
            <a:off x="5795963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0" name="Line 49"/>
          <p:cNvSpPr>
            <a:spLocks noChangeShapeType="1"/>
          </p:cNvSpPr>
          <p:nvPr/>
        </p:nvSpPr>
        <p:spPr bwMode="auto">
          <a:xfrm>
            <a:off x="6156325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1" name="Line 50"/>
          <p:cNvSpPr>
            <a:spLocks noChangeShapeType="1"/>
          </p:cNvSpPr>
          <p:nvPr/>
        </p:nvSpPr>
        <p:spPr bwMode="auto">
          <a:xfrm>
            <a:off x="6516688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2" name="Rectangle 60"/>
          <p:cNvSpPr>
            <a:spLocks noChangeArrowheads="1"/>
          </p:cNvSpPr>
          <p:nvPr/>
        </p:nvSpPr>
        <p:spPr bwMode="auto">
          <a:xfrm>
            <a:off x="3995738" y="3141663"/>
            <a:ext cx="28813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53" name="Line 61"/>
          <p:cNvSpPr>
            <a:spLocks noChangeShapeType="1"/>
          </p:cNvSpPr>
          <p:nvPr/>
        </p:nvSpPr>
        <p:spPr bwMode="auto">
          <a:xfrm>
            <a:off x="3995738" y="3357563"/>
            <a:ext cx="288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4" name="Line 62"/>
          <p:cNvSpPr>
            <a:spLocks noChangeShapeType="1"/>
          </p:cNvSpPr>
          <p:nvPr/>
        </p:nvSpPr>
        <p:spPr bwMode="auto">
          <a:xfrm>
            <a:off x="4356100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5" name="Line 63"/>
          <p:cNvSpPr>
            <a:spLocks noChangeShapeType="1"/>
          </p:cNvSpPr>
          <p:nvPr/>
        </p:nvSpPr>
        <p:spPr bwMode="auto">
          <a:xfrm>
            <a:off x="4716463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6" name="Line 64"/>
          <p:cNvSpPr>
            <a:spLocks noChangeShapeType="1"/>
          </p:cNvSpPr>
          <p:nvPr/>
        </p:nvSpPr>
        <p:spPr bwMode="auto">
          <a:xfrm>
            <a:off x="5076825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7" name="Line 65"/>
          <p:cNvSpPr>
            <a:spLocks noChangeShapeType="1"/>
          </p:cNvSpPr>
          <p:nvPr/>
        </p:nvSpPr>
        <p:spPr bwMode="auto">
          <a:xfrm>
            <a:off x="5435600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8" name="Line 66"/>
          <p:cNvSpPr>
            <a:spLocks noChangeShapeType="1"/>
          </p:cNvSpPr>
          <p:nvPr/>
        </p:nvSpPr>
        <p:spPr bwMode="auto">
          <a:xfrm>
            <a:off x="5795963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9" name="Line 67"/>
          <p:cNvSpPr>
            <a:spLocks noChangeShapeType="1"/>
          </p:cNvSpPr>
          <p:nvPr/>
        </p:nvSpPr>
        <p:spPr bwMode="auto">
          <a:xfrm>
            <a:off x="6156325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60" name="Line 68"/>
          <p:cNvSpPr>
            <a:spLocks noChangeShapeType="1"/>
          </p:cNvSpPr>
          <p:nvPr/>
        </p:nvSpPr>
        <p:spPr bwMode="auto">
          <a:xfrm>
            <a:off x="6516688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61" name="Rectangle 79"/>
          <p:cNvSpPr>
            <a:spLocks noChangeArrowheads="1"/>
          </p:cNvSpPr>
          <p:nvPr/>
        </p:nvSpPr>
        <p:spPr bwMode="auto">
          <a:xfrm>
            <a:off x="5795963" y="2420938"/>
            <a:ext cx="1081087" cy="431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2" name="Rectangle 80"/>
          <p:cNvSpPr>
            <a:spLocks noChangeArrowheads="1"/>
          </p:cNvSpPr>
          <p:nvPr/>
        </p:nvSpPr>
        <p:spPr bwMode="auto">
          <a:xfrm>
            <a:off x="5795963" y="3141663"/>
            <a:ext cx="1081087" cy="431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3" name="Text Box 82"/>
          <p:cNvSpPr txBox="1">
            <a:spLocks noChangeArrowheads="1"/>
          </p:cNvSpPr>
          <p:nvPr/>
        </p:nvSpPr>
        <p:spPr bwMode="auto">
          <a:xfrm>
            <a:off x="6084888" y="24923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4" name="Text Box 83"/>
          <p:cNvSpPr txBox="1">
            <a:spLocks noChangeArrowheads="1"/>
          </p:cNvSpPr>
          <p:nvPr/>
        </p:nvSpPr>
        <p:spPr bwMode="auto">
          <a:xfrm>
            <a:off x="6084888" y="3213100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5" name="Text Box 85"/>
          <p:cNvSpPr txBox="1">
            <a:spLocks noChangeArrowheads="1"/>
          </p:cNvSpPr>
          <p:nvPr/>
        </p:nvSpPr>
        <p:spPr bwMode="auto">
          <a:xfrm>
            <a:off x="5292725" y="24923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6" name="Rectangle 86"/>
          <p:cNvSpPr>
            <a:spLocks noChangeArrowheads="1"/>
          </p:cNvSpPr>
          <p:nvPr/>
        </p:nvSpPr>
        <p:spPr bwMode="auto">
          <a:xfrm>
            <a:off x="5076825" y="2420938"/>
            <a:ext cx="719138" cy="431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7" name="Rectangle 87"/>
          <p:cNvSpPr>
            <a:spLocks noChangeArrowheads="1"/>
          </p:cNvSpPr>
          <p:nvPr/>
        </p:nvSpPr>
        <p:spPr bwMode="auto">
          <a:xfrm>
            <a:off x="4716463" y="3141663"/>
            <a:ext cx="1079500" cy="431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8" name="Text Box 91"/>
          <p:cNvSpPr txBox="1">
            <a:spLocks noChangeArrowheads="1"/>
          </p:cNvSpPr>
          <p:nvPr/>
        </p:nvSpPr>
        <p:spPr bwMode="auto">
          <a:xfrm>
            <a:off x="5219700" y="24923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69" name="Text Box 93"/>
          <p:cNvSpPr txBox="1">
            <a:spLocks noChangeArrowheads="1"/>
          </p:cNvSpPr>
          <p:nvPr/>
        </p:nvSpPr>
        <p:spPr bwMode="auto">
          <a:xfrm>
            <a:off x="5003800" y="3213100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0" name="Rectangle 94"/>
          <p:cNvSpPr>
            <a:spLocks noChangeArrowheads="1"/>
          </p:cNvSpPr>
          <p:nvPr/>
        </p:nvSpPr>
        <p:spPr bwMode="auto">
          <a:xfrm>
            <a:off x="3995738" y="2420938"/>
            <a:ext cx="108108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1" name="Rectangle 95"/>
          <p:cNvSpPr>
            <a:spLocks noChangeArrowheads="1"/>
          </p:cNvSpPr>
          <p:nvPr/>
        </p:nvSpPr>
        <p:spPr bwMode="auto">
          <a:xfrm>
            <a:off x="3995738" y="3141663"/>
            <a:ext cx="7207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2" name="Text Box 98"/>
          <p:cNvSpPr txBox="1">
            <a:spLocks noChangeArrowheads="1"/>
          </p:cNvSpPr>
          <p:nvPr/>
        </p:nvSpPr>
        <p:spPr bwMode="auto">
          <a:xfrm>
            <a:off x="4140200" y="3213100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3" name="Text Box 99"/>
          <p:cNvSpPr txBox="1">
            <a:spLocks noChangeArrowheads="1"/>
          </p:cNvSpPr>
          <p:nvPr/>
        </p:nvSpPr>
        <p:spPr bwMode="auto">
          <a:xfrm>
            <a:off x="4356100" y="249237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4" name="Rectangle 100"/>
          <p:cNvSpPr>
            <a:spLocks noChangeArrowheads="1"/>
          </p:cNvSpPr>
          <p:nvPr/>
        </p:nvSpPr>
        <p:spPr bwMode="auto">
          <a:xfrm rot="5400000">
            <a:off x="6699178" y="2668929"/>
            <a:ext cx="178117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Kompletační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linka/expedice</a:t>
            </a:r>
            <a:r>
              <a:rPr lang="cs-CZ" alt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5" name="Oval 21"/>
          <p:cNvSpPr>
            <a:spLocks noChangeArrowheads="1"/>
          </p:cNvSpPr>
          <p:nvPr/>
        </p:nvSpPr>
        <p:spPr bwMode="auto">
          <a:xfrm>
            <a:off x="5054600" y="4484688"/>
            <a:ext cx="92075" cy="18256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4376" name="Line 22"/>
          <p:cNvSpPr>
            <a:spLocks noChangeShapeType="1"/>
          </p:cNvSpPr>
          <p:nvPr/>
        </p:nvSpPr>
        <p:spPr bwMode="auto">
          <a:xfrm flipH="1">
            <a:off x="5146675" y="4759325"/>
            <a:ext cx="27463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77" name="Line 23"/>
          <p:cNvSpPr>
            <a:spLocks noChangeShapeType="1"/>
          </p:cNvSpPr>
          <p:nvPr/>
        </p:nvSpPr>
        <p:spPr bwMode="auto">
          <a:xfrm>
            <a:off x="5146675" y="4759325"/>
            <a:ext cx="182563" cy="273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78" name="Line 24"/>
          <p:cNvSpPr>
            <a:spLocks noChangeShapeType="1"/>
          </p:cNvSpPr>
          <p:nvPr/>
        </p:nvSpPr>
        <p:spPr bwMode="auto">
          <a:xfrm flipH="1">
            <a:off x="5146675" y="4719638"/>
            <a:ext cx="11113" cy="9540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79" name="Line 25"/>
          <p:cNvSpPr>
            <a:spLocks noChangeShapeType="1"/>
          </p:cNvSpPr>
          <p:nvPr/>
        </p:nvSpPr>
        <p:spPr bwMode="auto">
          <a:xfrm>
            <a:off x="5146675" y="4941888"/>
            <a:ext cx="182563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0" name="Line 26"/>
          <p:cNvSpPr>
            <a:spLocks noChangeShapeType="1"/>
          </p:cNvSpPr>
          <p:nvPr/>
        </p:nvSpPr>
        <p:spPr bwMode="auto">
          <a:xfrm flipH="1">
            <a:off x="5237163" y="5216525"/>
            <a:ext cx="92075" cy="273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1" name="Line 27"/>
          <p:cNvSpPr>
            <a:spLocks noChangeShapeType="1"/>
          </p:cNvSpPr>
          <p:nvPr/>
        </p:nvSpPr>
        <p:spPr bwMode="auto">
          <a:xfrm>
            <a:off x="5237163" y="5489575"/>
            <a:ext cx="92075" cy="920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2" name="Rectangle 28"/>
          <p:cNvSpPr>
            <a:spLocks noChangeArrowheads="1"/>
          </p:cNvSpPr>
          <p:nvPr/>
        </p:nvSpPr>
        <p:spPr bwMode="auto">
          <a:xfrm>
            <a:off x="5578475" y="4149725"/>
            <a:ext cx="649288" cy="1511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83" name="Line 29"/>
          <p:cNvSpPr>
            <a:spLocks noChangeShapeType="1"/>
          </p:cNvSpPr>
          <p:nvPr/>
        </p:nvSpPr>
        <p:spPr bwMode="auto">
          <a:xfrm>
            <a:off x="5578475" y="43656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4" name="Line 30"/>
          <p:cNvSpPr>
            <a:spLocks noChangeShapeType="1"/>
          </p:cNvSpPr>
          <p:nvPr/>
        </p:nvSpPr>
        <p:spPr bwMode="auto">
          <a:xfrm>
            <a:off x="5578475" y="45815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5" name="Line 31"/>
          <p:cNvSpPr>
            <a:spLocks noChangeShapeType="1"/>
          </p:cNvSpPr>
          <p:nvPr/>
        </p:nvSpPr>
        <p:spPr bwMode="auto">
          <a:xfrm>
            <a:off x="5578475" y="47974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6" name="Line 32"/>
          <p:cNvSpPr>
            <a:spLocks noChangeShapeType="1"/>
          </p:cNvSpPr>
          <p:nvPr/>
        </p:nvSpPr>
        <p:spPr bwMode="auto">
          <a:xfrm>
            <a:off x="5578475" y="50133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7" name="Line 33"/>
          <p:cNvSpPr>
            <a:spLocks noChangeShapeType="1"/>
          </p:cNvSpPr>
          <p:nvPr/>
        </p:nvSpPr>
        <p:spPr bwMode="auto">
          <a:xfrm>
            <a:off x="5578475" y="5300663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88" name="Text Box 37"/>
          <p:cNvSpPr txBox="1">
            <a:spLocks noChangeArrowheads="1"/>
          </p:cNvSpPr>
          <p:nvPr/>
        </p:nvSpPr>
        <p:spPr bwMode="auto">
          <a:xfrm>
            <a:off x="5722938" y="4725988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89" name="Text Box 38"/>
          <p:cNvSpPr txBox="1">
            <a:spLocks noChangeArrowheads="1"/>
          </p:cNvSpPr>
          <p:nvPr/>
        </p:nvSpPr>
        <p:spPr bwMode="auto">
          <a:xfrm>
            <a:off x="5722938" y="5013325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90" name="Text Box 39"/>
          <p:cNvSpPr txBox="1">
            <a:spLocks noChangeArrowheads="1"/>
          </p:cNvSpPr>
          <p:nvPr/>
        </p:nvSpPr>
        <p:spPr bwMode="auto">
          <a:xfrm>
            <a:off x="5578475" y="4076700"/>
            <a:ext cx="649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B,C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91" name="Text Box 40"/>
          <p:cNvSpPr txBox="1">
            <a:spLocks noChangeArrowheads="1"/>
          </p:cNvSpPr>
          <p:nvPr/>
        </p:nvSpPr>
        <p:spPr bwMode="auto">
          <a:xfrm>
            <a:off x="5578475" y="5300663"/>
            <a:ext cx="649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 smtClean="0">
                <a:latin typeface="Calibri" panose="020F0502020204030204" pitchFamily="34" charset="0"/>
                <a:cs typeface="Calibri" panose="020F0502020204030204" pitchFamily="34" charset="0"/>
              </a:rPr>
              <a:t>B,C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92" name="Text Box 41"/>
          <p:cNvSpPr txBox="1">
            <a:spLocks noChangeArrowheads="1"/>
          </p:cNvSpPr>
          <p:nvPr/>
        </p:nvSpPr>
        <p:spPr bwMode="auto">
          <a:xfrm>
            <a:off x="5578475" y="4292600"/>
            <a:ext cx="649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B,C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93" name="Text Box 90"/>
          <p:cNvSpPr txBox="1">
            <a:spLocks noChangeArrowheads="1"/>
          </p:cNvSpPr>
          <p:nvPr/>
        </p:nvSpPr>
        <p:spPr bwMode="auto">
          <a:xfrm>
            <a:off x="5722938" y="4508500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Šipka doprava 1"/>
          <p:cNvSpPr/>
          <p:nvPr/>
        </p:nvSpPr>
        <p:spPr>
          <a:xfrm>
            <a:off x="4439444" y="1213402"/>
            <a:ext cx="56435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  <p:bldP spid="14348" grpId="0" animBg="1"/>
      <p:bldP spid="14349" grpId="0" animBg="1"/>
      <p:bldP spid="14350" grpId="0" animBg="1"/>
      <p:bldP spid="14351" grpId="0" animBg="1"/>
      <p:bldP spid="14352" grpId="0" animBg="1"/>
      <p:bldP spid="14353" grpId="0" animBg="1"/>
      <p:bldP spid="14354" grpId="0" animBg="1"/>
      <p:bldP spid="14355" grpId="0" animBg="1"/>
      <p:bldP spid="14356" grpId="0" animBg="1"/>
      <p:bldP spid="14357" grpId="0" animBg="1"/>
      <p:bldP spid="14358" grpId="0" animBg="1"/>
      <p:bldP spid="14359" grpId="0" animBg="1"/>
      <p:bldP spid="14360" grpId="0" animBg="1"/>
      <p:bldP spid="14361" grpId="0" animBg="1"/>
      <p:bldP spid="14362" grpId="0" animBg="1"/>
      <p:bldP spid="14363" grpId="0"/>
      <p:bldP spid="14364" grpId="0"/>
      <p:bldP spid="14365" grpId="0"/>
      <p:bldP spid="14366" grpId="0" animBg="1"/>
      <p:bldP spid="14367" grpId="0" animBg="1"/>
      <p:bldP spid="14368" grpId="0"/>
      <p:bldP spid="14369" grpId="0"/>
      <p:bldP spid="14370" grpId="0" animBg="1"/>
      <p:bldP spid="14371" grpId="0" animBg="1"/>
      <p:bldP spid="14372" grpId="0"/>
      <p:bldP spid="14373" grpId="0"/>
      <p:bldP spid="14374" grpId="0" animBg="1"/>
      <p:bldP spid="14375" grpId="0" animBg="1"/>
      <p:bldP spid="14376" grpId="0" animBg="1"/>
      <p:bldP spid="14377" grpId="0" animBg="1"/>
      <p:bldP spid="14378" grpId="0" animBg="1"/>
      <p:bldP spid="14379" grpId="0" animBg="1"/>
      <p:bldP spid="14380" grpId="0" animBg="1"/>
      <p:bldP spid="14381" grpId="0" animBg="1"/>
      <p:bldP spid="14382" grpId="0" animBg="1"/>
      <p:bldP spid="14383" grpId="0" animBg="1"/>
      <p:bldP spid="14384" grpId="0" animBg="1"/>
      <p:bldP spid="14385" grpId="0" animBg="1"/>
      <p:bldP spid="14386" grpId="0" animBg="1"/>
      <p:bldP spid="14387" grpId="0" animBg="1"/>
      <p:bldP spid="14388" grpId="0"/>
      <p:bldP spid="14389" grpId="0"/>
      <p:bldP spid="14390" grpId="0"/>
      <p:bldP spid="14391" grpId="0"/>
      <p:bldP spid="14392" grpId="0"/>
      <p:bldP spid="14393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3"/>
          <p:cNvSpPr>
            <a:spLocks noChangeShapeType="1"/>
          </p:cNvSpPr>
          <p:nvPr/>
        </p:nvSpPr>
        <p:spPr bwMode="auto">
          <a:xfrm>
            <a:off x="714375" y="1878013"/>
            <a:ext cx="0" cy="42973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Line 14"/>
          <p:cNvSpPr>
            <a:spLocks noChangeShapeType="1"/>
          </p:cNvSpPr>
          <p:nvPr/>
        </p:nvSpPr>
        <p:spPr bwMode="auto">
          <a:xfrm>
            <a:off x="2359025" y="1878013"/>
            <a:ext cx="0" cy="4297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8" name="Line 15"/>
          <p:cNvSpPr>
            <a:spLocks noChangeShapeType="1"/>
          </p:cNvSpPr>
          <p:nvPr/>
        </p:nvSpPr>
        <p:spPr bwMode="auto">
          <a:xfrm>
            <a:off x="3640138" y="1878013"/>
            <a:ext cx="0" cy="4297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Line 16"/>
          <p:cNvSpPr>
            <a:spLocks noChangeShapeType="1"/>
          </p:cNvSpPr>
          <p:nvPr/>
        </p:nvSpPr>
        <p:spPr bwMode="auto">
          <a:xfrm>
            <a:off x="5559425" y="1878013"/>
            <a:ext cx="0" cy="4297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Line 17"/>
          <p:cNvSpPr>
            <a:spLocks noChangeShapeType="1"/>
          </p:cNvSpPr>
          <p:nvPr/>
        </p:nvSpPr>
        <p:spPr bwMode="auto">
          <a:xfrm>
            <a:off x="6840538" y="1878013"/>
            <a:ext cx="0" cy="42973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Line 18"/>
          <p:cNvSpPr>
            <a:spLocks noChangeShapeType="1"/>
          </p:cNvSpPr>
          <p:nvPr/>
        </p:nvSpPr>
        <p:spPr bwMode="auto">
          <a:xfrm>
            <a:off x="8577263" y="1878013"/>
            <a:ext cx="0" cy="42973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2" name="Line 19"/>
          <p:cNvSpPr>
            <a:spLocks noChangeShapeType="1"/>
          </p:cNvSpPr>
          <p:nvPr/>
        </p:nvSpPr>
        <p:spPr bwMode="auto">
          <a:xfrm>
            <a:off x="7845425" y="1878013"/>
            <a:ext cx="0" cy="42973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3" name="Line 20"/>
          <p:cNvSpPr>
            <a:spLocks noChangeShapeType="1"/>
          </p:cNvSpPr>
          <p:nvPr/>
        </p:nvSpPr>
        <p:spPr bwMode="auto">
          <a:xfrm>
            <a:off x="347663" y="6175375"/>
            <a:ext cx="8412162" cy="0"/>
          </a:xfrm>
          <a:prstGeom prst="line">
            <a:avLst/>
          </a:prstGeom>
          <a:noFill/>
          <a:ln w="57150" cmpd="thickThin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4" name="Line 21"/>
          <p:cNvSpPr>
            <a:spLocks noChangeShapeType="1"/>
          </p:cNvSpPr>
          <p:nvPr/>
        </p:nvSpPr>
        <p:spPr bwMode="auto">
          <a:xfrm>
            <a:off x="1444625" y="1878013"/>
            <a:ext cx="0" cy="42973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5" name="Line 22"/>
          <p:cNvSpPr>
            <a:spLocks noChangeShapeType="1"/>
          </p:cNvSpPr>
          <p:nvPr/>
        </p:nvSpPr>
        <p:spPr bwMode="auto">
          <a:xfrm>
            <a:off x="714375" y="4713288"/>
            <a:ext cx="786288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3"/>
          <p:cNvSpPr>
            <a:spLocks noChangeShapeType="1"/>
          </p:cNvSpPr>
          <p:nvPr/>
        </p:nvSpPr>
        <p:spPr bwMode="auto">
          <a:xfrm>
            <a:off x="714375" y="3159125"/>
            <a:ext cx="786288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7" name="Rectangle 24"/>
          <p:cNvSpPr>
            <a:spLocks noChangeArrowheads="1"/>
          </p:cNvSpPr>
          <p:nvPr/>
        </p:nvSpPr>
        <p:spPr bwMode="auto">
          <a:xfrm>
            <a:off x="622300" y="3249613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398" name="Rectangle 25"/>
          <p:cNvSpPr>
            <a:spLocks noChangeArrowheads="1"/>
          </p:cNvSpPr>
          <p:nvPr/>
        </p:nvSpPr>
        <p:spPr bwMode="auto">
          <a:xfrm>
            <a:off x="622300" y="3981450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399" name="Rectangle 26"/>
          <p:cNvSpPr>
            <a:spLocks noChangeArrowheads="1"/>
          </p:cNvSpPr>
          <p:nvPr/>
        </p:nvSpPr>
        <p:spPr bwMode="auto">
          <a:xfrm>
            <a:off x="622300" y="2427288"/>
            <a:ext cx="914400" cy="547687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0" name="Rectangle 27"/>
          <p:cNvSpPr>
            <a:spLocks noChangeArrowheads="1"/>
          </p:cNvSpPr>
          <p:nvPr/>
        </p:nvSpPr>
        <p:spPr bwMode="auto">
          <a:xfrm>
            <a:off x="622300" y="5535613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1" name="Rectangle 28"/>
          <p:cNvSpPr>
            <a:spLocks noChangeArrowheads="1"/>
          </p:cNvSpPr>
          <p:nvPr/>
        </p:nvSpPr>
        <p:spPr bwMode="auto">
          <a:xfrm>
            <a:off x="622300" y="4803775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2" name="Rectangle 29"/>
          <p:cNvSpPr>
            <a:spLocks noChangeArrowheads="1"/>
          </p:cNvSpPr>
          <p:nvPr/>
        </p:nvSpPr>
        <p:spPr bwMode="auto">
          <a:xfrm>
            <a:off x="622300" y="1695450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3" name="Rectangle 30"/>
          <p:cNvSpPr>
            <a:spLocks noChangeArrowheads="1"/>
          </p:cNvSpPr>
          <p:nvPr/>
        </p:nvSpPr>
        <p:spPr bwMode="auto">
          <a:xfrm>
            <a:off x="7754938" y="5535613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4" name="Rectangle 31"/>
          <p:cNvSpPr>
            <a:spLocks noChangeArrowheads="1"/>
          </p:cNvSpPr>
          <p:nvPr/>
        </p:nvSpPr>
        <p:spPr bwMode="auto">
          <a:xfrm>
            <a:off x="7754938" y="4803775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5" name="Rectangle 32"/>
          <p:cNvSpPr>
            <a:spLocks noChangeArrowheads="1"/>
          </p:cNvSpPr>
          <p:nvPr/>
        </p:nvSpPr>
        <p:spPr bwMode="auto">
          <a:xfrm>
            <a:off x="7754938" y="3981450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6" name="Rectangle 33"/>
          <p:cNvSpPr>
            <a:spLocks noChangeArrowheads="1"/>
          </p:cNvSpPr>
          <p:nvPr/>
        </p:nvSpPr>
        <p:spPr bwMode="auto">
          <a:xfrm>
            <a:off x="7754938" y="3249613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7" name="Rectangle 34"/>
          <p:cNvSpPr>
            <a:spLocks noChangeArrowheads="1"/>
          </p:cNvSpPr>
          <p:nvPr/>
        </p:nvSpPr>
        <p:spPr bwMode="auto">
          <a:xfrm>
            <a:off x="7754938" y="1695450"/>
            <a:ext cx="914400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8" name="Rectangle 35"/>
          <p:cNvSpPr>
            <a:spLocks noChangeArrowheads="1"/>
          </p:cNvSpPr>
          <p:nvPr/>
        </p:nvSpPr>
        <p:spPr bwMode="auto">
          <a:xfrm>
            <a:off x="7754938" y="2427288"/>
            <a:ext cx="914400" cy="547687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09" name="Rectangle 36"/>
          <p:cNvSpPr>
            <a:spLocks noChangeArrowheads="1"/>
          </p:cNvSpPr>
          <p:nvPr/>
        </p:nvSpPr>
        <p:spPr bwMode="auto">
          <a:xfrm rot="536141">
            <a:off x="2268538" y="2792413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0" name="Rectangle 37"/>
          <p:cNvSpPr>
            <a:spLocks noChangeArrowheads="1"/>
          </p:cNvSpPr>
          <p:nvPr/>
        </p:nvSpPr>
        <p:spPr bwMode="auto">
          <a:xfrm rot="536141">
            <a:off x="2268538" y="4987925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1" name="Rectangle 38"/>
          <p:cNvSpPr>
            <a:spLocks noChangeArrowheads="1"/>
          </p:cNvSpPr>
          <p:nvPr/>
        </p:nvSpPr>
        <p:spPr bwMode="auto">
          <a:xfrm rot="536141">
            <a:off x="2268538" y="3524250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2" name="Rectangle 39"/>
          <p:cNvSpPr>
            <a:spLocks noChangeArrowheads="1"/>
          </p:cNvSpPr>
          <p:nvPr/>
        </p:nvSpPr>
        <p:spPr bwMode="auto">
          <a:xfrm rot="536141">
            <a:off x="2268538" y="38893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3" name="Rectangle 40"/>
          <p:cNvSpPr>
            <a:spLocks noChangeArrowheads="1"/>
          </p:cNvSpPr>
          <p:nvPr/>
        </p:nvSpPr>
        <p:spPr bwMode="auto">
          <a:xfrm rot="536141">
            <a:off x="2268538" y="4256088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4" name="Rectangle 41"/>
          <p:cNvSpPr>
            <a:spLocks noChangeArrowheads="1"/>
          </p:cNvSpPr>
          <p:nvPr/>
        </p:nvSpPr>
        <p:spPr bwMode="auto">
          <a:xfrm rot="536141">
            <a:off x="2268538" y="20605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5" name="Rectangle 42"/>
          <p:cNvSpPr>
            <a:spLocks noChangeArrowheads="1"/>
          </p:cNvSpPr>
          <p:nvPr/>
        </p:nvSpPr>
        <p:spPr bwMode="auto">
          <a:xfrm rot="536141">
            <a:off x="2268538" y="2427288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6" name="Rectangle 43"/>
          <p:cNvSpPr>
            <a:spLocks noChangeArrowheads="1"/>
          </p:cNvSpPr>
          <p:nvPr/>
        </p:nvSpPr>
        <p:spPr bwMode="auto">
          <a:xfrm rot="536141">
            <a:off x="2268538" y="5353050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7" name="Rectangle 44"/>
          <p:cNvSpPr>
            <a:spLocks noChangeArrowheads="1"/>
          </p:cNvSpPr>
          <p:nvPr/>
        </p:nvSpPr>
        <p:spPr bwMode="auto">
          <a:xfrm rot="536141">
            <a:off x="2268538" y="57181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8" name="Rectangle 45"/>
          <p:cNvSpPr>
            <a:spLocks noChangeArrowheads="1"/>
          </p:cNvSpPr>
          <p:nvPr/>
        </p:nvSpPr>
        <p:spPr bwMode="auto">
          <a:xfrm rot="-604579">
            <a:off x="5468938" y="20605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19" name="Rectangle 46"/>
          <p:cNvSpPr>
            <a:spLocks noChangeArrowheads="1"/>
          </p:cNvSpPr>
          <p:nvPr/>
        </p:nvSpPr>
        <p:spPr bwMode="auto">
          <a:xfrm rot="-662030">
            <a:off x="5468938" y="3524250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0" name="Rectangle 47"/>
          <p:cNvSpPr>
            <a:spLocks noChangeArrowheads="1"/>
          </p:cNvSpPr>
          <p:nvPr/>
        </p:nvSpPr>
        <p:spPr bwMode="auto">
          <a:xfrm rot="-662030">
            <a:off x="5468938" y="38893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1" name="Rectangle 48"/>
          <p:cNvSpPr>
            <a:spLocks noChangeArrowheads="1"/>
          </p:cNvSpPr>
          <p:nvPr/>
        </p:nvSpPr>
        <p:spPr bwMode="auto">
          <a:xfrm rot="-662030">
            <a:off x="5468938" y="4256088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2" name="Rectangle 49"/>
          <p:cNvSpPr>
            <a:spLocks noChangeArrowheads="1"/>
          </p:cNvSpPr>
          <p:nvPr/>
        </p:nvSpPr>
        <p:spPr bwMode="auto">
          <a:xfrm rot="-662030">
            <a:off x="5468938" y="5718175"/>
            <a:ext cx="1462087" cy="1841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3" name="Rectangle 50"/>
          <p:cNvSpPr>
            <a:spLocks noChangeArrowheads="1"/>
          </p:cNvSpPr>
          <p:nvPr/>
        </p:nvSpPr>
        <p:spPr bwMode="auto">
          <a:xfrm rot="-662030">
            <a:off x="5468938" y="5353050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4" name="Rectangle 51"/>
          <p:cNvSpPr>
            <a:spLocks noChangeArrowheads="1"/>
          </p:cNvSpPr>
          <p:nvPr/>
        </p:nvSpPr>
        <p:spPr bwMode="auto">
          <a:xfrm rot="-662030">
            <a:off x="5468938" y="4987925"/>
            <a:ext cx="1462087" cy="182563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5" name="Rectangle 52"/>
          <p:cNvSpPr>
            <a:spLocks noChangeArrowheads="1"/>
          </p:cNvSpPr>
          <p:nvPr/>
        </p:nvSpPr>
        <p:spPr bwMode="auto">
          <a:xfrm rot="-662030">
            <a:off x="5468938" y="2427288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6" name="Rectangle 53"/>
          <p:cNvSpPr>
            <a:spLocks noChangeArrowheads="1"/>
          </p:cNvSpPr>
          <p:nvPr/>
        </p:nvSpPr>
        <p:spPr bwMode="auto">
          <a:xfrm rot="-662030">
            <a:off x="5468938" y="2792413"/>
            <a:ext cx="1462087" cy="18256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27" name="Line 54"/>
          <p:cNvSpPr>
            <a:spLocks noChangeShapeType="1"/>
          </p:cNvSpPr>
          <p:nvPr/>
        </p:nvSpPr>
        <p:spPr bwMode="auto">
          <a:xfrm>
            <a:off x="4371975" y="2701925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28" name="Line 55"/>
          <p:cNvSpPr>
            <a:spLocks noChangeShapeType="1"/>
          </p:cNvSpPr>
          <p:nvPr/>
        </p:nvSpPr>
        <p:spPr bwMode="auto">
          <a:xfrm>
            <a:off x="4371975" y="4256088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29" name="Line 56"/>
          <p:cNvSpPr>
            <a:spLocks noChangeShapeType="1"/>
          </p:cNvSpPr>
          <p:nvPr/>
        </p:nvSpPr>
        <p:spPr bwMode="auto">
          <a:xfrm>
            <a:off x="4371975" y="5718175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0" name="Line 57"/>
          <p:cNvSpPr>
            <a:spLocks noChangeShapeType="1"/>
          </p:cNvSpPr>
          <p:nvPr/>
        </p:nvSpPr>
        <p:spPr bwMode="auto">
          <a:xfrm>
            <a:off x="4645025" y="2701925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1" name="Line 58"/>
          <p:cNvSpPr>
            <a:spLocks noChangeShapeType="1"/>
          </p:cNvSpPr>
          <p:nvPr/>
        </p:nvSpPr>
        <p:spPr bwMode="auto">
          <a:xfrm>
            <a:off x="4645025" y="4256088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2" name="Line 59"/>
          <p:cNvSpPr>
            <a:spLocks noChangeShapeType="1"/>
          </p:cNvSpPr>
          <p:nvPr/>
        </p:nvSpPr>
        <p:spPr bwMode="auto">
          <a:xfrm>
            <a:off x="4645025" y="5718175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3" name="Line 60"/>
          <p:cNvSpPr>
            <a:spLocks noChangeShapeType="1"/>
          </p:cNvSpPr>
          <p:nvPr/>
        </p:nvSpPr>
        <p:spPr bwMode="auto">
          <a:xfrm>
            <a:off x="4279900" y="2701925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4" name="Line 61"/>
          <p:cNvSpPr>
            <a:spLocks noChangeShapeType="1"/>
          </p:cNvSpPr>
          <p:nvPr/>
        </p:nvSpPr>
        <p:spPr bwMode="auto">
          <a:xfrm>
            <a:off x="4279900" y="4256088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5" name="Line 62"/>
          <p:cNvSpPr>
            <a:spLocks noChangeShapeType="1"/>
          </p:cNvSpPr>
          <p:nvPr/>
        </p:nvSpPr>
        <p:spPr bwMode="auto">
          <a:xfrm>
            <a:off x="4279900" y="5718175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6" name="Line 63"/>
          <p:cNvSpPr>
            <a:spLocks noChangeShapeType="1"/>
          </p:cNvSpPr>
          <p:nvPr/>
        </p:nvSpPr>
        <p:spPr bwMode="auto">
          <a:xfrm>
            <a:off x="4371975" y="3067050"/>
            <a:ext cx="0" cy="920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7" name="Line 64"/>
          <p:cNvSpPr>
            <a:spLocks noChangeShapeType="1"/>
          </p:cNvSpPr>
          <p:nvPr/>
        </p:nvSpPr>
        <p:spPr bwMode="auto">
          <a:xfrm>
            <a:off x="4645025" y="3067050"/>
            <a:ext cx="0" cy="920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8" name="Line 65"/>
          <p:cNvSpPr>
            <a:spLocks noChangeShapeType="1"/>
          </p:cNvSpPr>
          <p:nvPr/>
        </p:nvSpPr>
        <p:spPr bwMode="auto">
          <a:xfrm>
            <a:off x="4371975" y="4621213"/>
            <a:ext cx="0" cy="920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39" name="Line 66"/>
          <p:cNvSpPr>
            <a:spLocks noChangeShapeType="1"/>
          </p:cNvSpPr>
          <p:nvPr/>
        </p:nvSpPr>
        <p:spPr bwMode="auto">
          <a:xfrm>
            <a:off x="4645025" y="4621213"/>
            <a:ext cx="0" cy="920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40" name="Line 67"/>
          <p:cNvSpPr>
            <a:spLocks noChangeShapeType="1"/>
          </p:cNvSpPr>
          <p:nvPr/>
        </p:nvSpPr>
        <p:spPr bwMode="auto">
          <a:xfrm>
            <a:off x="4371975" y="6084888"/>
            <a:ext cx="0" cy="9048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41" name="Line 68"/>
          <p:cNvSpPr>
            <a:spLocks noChangeShapeType="1"/>
          </p:cNvSpPr>
          <p:nvPr/>
        </p:nvSpPr>
        <p:spPr bwMode="auto">
          <a:xfrm>
            <a:off x="4645025" y="6084888"/>
            <a:ext cx="0" cy="9048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42" name="Oval 69"/>
          <p:cNvSpPr>
            <a:spLocks noChangeArrowheads="1"/>
          </p:cNvSpPr>
          <p:nvPr/>
        </p:nvSpPr>
        <p:spPr bwMode="auto">
          <a:xfrm>
            <a:off x="4005263" y="2060575"/>
            <a:ext cx="92075" cy="1841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3" name="Oval 70"/>
          <p:cNvSpPr>
            <a:spLocks noChangeArrowheads="1"/>
          </p:cNvSpPr>
          <p:nvPr/>
        </p:nvSpPr>
        <p:spPr bwMode="auto">
          <a:xfrm>
            <a:off x="7205663" y="1970088"/>
            <a:ext cx="92075" cy="18256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4" name="Oval 71"/>
          <p:cNvSpPr>
            <a:spLocks noChangeArrowheads="1"/>
          </p:cNvSpPr>
          <p:nvPr/>
        </p:nvSpPr>
        <p:spPr bwMode="auto">
          <a:xfrm>
            <a:off x="4919663" y="3524250"/>
            <a:ext cx="92075" cy="1825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5" name="Oval 72"/>
          <p:cNvSpPr>
            <a:spLocks noChangeArrowheads="1"/>
          </p:cNvSpPr>
          <p:nvPr/>
        </p:nvSpPr>
        <p:spPr bwMode="auto">
          <a:xfrm>
            <a:off x="1901825" y="4987925"/>
            <a:ext cx="92075" cy="1825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6" name="Oval 73"/>
          <p:cNvSpPr>
            <a:spLocks noChangeArrowheads="1"/>
          </p:cNvSpPr>
          <p:nvPr/>
        </p:nvSpPr>
        <p:spPr bwMode="auto">
          <a:xfrm>
            <a:off x="4919663" y="4987925"/>
            <a:ext cx="92075" cy="1825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7" name="Rectangle 74"/>
          <p:cNvSpPr>
            <a:spLocks noChangeArrowheads="1"/>
          </p:cNvSpPr>
          <p:nvPr/>
        </p:nvSpPr>
        <p:spPr bwMode="auto">
          <a:xfrm>
            <a:off x="4371975" y="5445125"/>
            <a:ext cx="273050" cy="27305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8" name="Rectangle 75"/>
          <p:cNvSpPr>
            <a:spLocks noChangeArrowheads="1"/>
          </p:cNvSpPr>
          <p:nvPr/>
        </p:nvSpPr>
        <p:spPr bwMode="auto">
          <a:xfrm>
            <a:off x="4371975" y="3981450"/>
            <a:ext cx="273050" cy="274638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49" name="Rectangle 76"/>
          <p:cNvSpPr>
            <a:spLocks noChangeArrowheads="1"/>
          </p:cNvSpPr>
          <p:nvPr/>
        </p:nvSpPr>
        <p:spPr bwMode="auto">
          <a:xfrm>
            <a:off x="4371975" y="2427288"/>
            <a:ext cx="273050" cy="274637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6450" name="Line 77"/>
          <p:cNvSpPr>
            <a:spLocks noChangeShapeType="1"/>
          </p:cNvSpPr>
          <p:nvPr/>
        </p:nvSpPr>
        <p:spPr bwMode="auto">
          <a:xfrm flipH="1">
            <a:off x="4645025" y="3798888"/>
            <a:ext cx="27463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1" name="Line 78"/>
          <p:cNvSpPr>
            <a:spLocks noChangeShapeType="1"/>
          </p:cNvSpPr>
          <p:nvPr/>
        </p:nvSpPr>
        <p:spPr bwMode="auto">
          <a:xfrm flipH="1">
            <a:off x="7297738" y="2244725"/>
            <a:ext cx="2746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2" name="Line 79"/>
          <p:cNvSpPr>
            <a:spLocks noChangeShapeType="1"/>
          </p:cNvSpPr>
          <p:nvPr/>
        </p:nvSpPr>
        <p:spPr bwMode="auto">
          <a:xfrm flipH="1">
            <a:off x="4919663" y="5260975"/>
            <a:ext cx="2746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3" name="Line 80"/>
          <p:cNvSpPr>
            <a:spLocks noChangeShapeType="1"/>
          </p:cNvSpPr>
          <p:nvPr/>
        </p:nvSpPr>
        <p:spPr bwMode="auto">
          <a:xfrm flipH="1">
            <a:off x="4097338" y="2335213"/>
            <a:ext cx="27463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4" name="Line 81"/>
          <p:cNvSpPr>
            <a:spLocks noChangeShapeType="1"/>
          </p:cNvSpPr>
          <p:nvPr/>
        </p:nvSpPr>
        <p:spPr bwMode="auto">
          <a:xfrm flipH="1">
            <a:off x="1628775" y="5260975"/>
            <a:ext cx="27305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5" name="Line 82"/>
          <p:cNvSpPr>
            <a:spLocks noChangeShapeType="1"/>
          </p:cNvSpPr>
          <p:nvPr/>
        </p:nvSpPr>
        <p:spPr bwMode="auto">
          <a:xfrm>
            <a:off x="4097338" y="2335213"/>
            <a:ext cx="182562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6" name="Line 83"/>
          <p:cNvSpPr>
            <a:spLocks noChangeShapeType="1"/>
          </p:cNvSpPr>
          <p:nvPr/>
        </p:nvSpPr>
        <p:spPr bwMode="auto">
          <a:xfrm>
            <a:off x="4919663" y="5260975"/>
            <a:ext cx="182562" cy="27463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7" name="Line 84"/>
          <p:cNvSpPr>
            <a:spLocks noChangeShapeType="1"/>
          </p:cNvSpPr>
          <p:nvPr/>
        </p:nvSpPr>
        <p:spPr bwMode="auto">
          <a:xfrm>
            <a:off x="7297738" y="2244725"/>
            <a:ext cx="182562" cy="273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8" name="Line 85"/>
          <p:cNvSpPr>
            <a:spLocks noChangeShapeType="1"/>
          </p:cNvSpPr>
          <p:nvPr/>
        </p:nvSpPr>
        <p:spPr bwMode="auto">
          <a:xfrm flipH="1">
            <a:off x="1628775" y="5260975"/>
            <a:ext cx="273050" cy="27463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59" name="Line 86"/>
          <p:cNvSpPr>
            <a:spLocks noChangeShapeType="1"/>
          </p:cNvSpPr>
          <p:nvPr/>
        </p:nvSpPr>
        <p:spPr bwMode="auto">
          <a:xfrm flipH="1">
            <a:off x="4645025" y="3798888"/>
            <a:ext cx="274638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0" name="Line 87"/>
          <p:cNvSpPr>
            <a:spLocks noChangeShapeType="1"/>
          </p:cNvSpPr>
          <p:nvPr/>
        </p:nvSpPr>
        <p:spPr bwMode="auto">
          <a:xfrm flipH="1">
            <a:off x="1901825" y="5229225"/>
            <a:ext cx="6350" cy="9461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1" name="Line 88"/>
          <p:cNvSpPr>
            <a:spLocks noChangeShapeType="1"/>
          </p:cNvSpPr>
          <p:nvPr/>
        </p:nvSpPr>
        <p:spPr bwMode="auto">
          <a:xfrm>
            <a:off x="4067175" y="2276475"/>
            <a:ext cx="30163" cy="8826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2" name="Line 89"/>
          <p:cNvSpPr>
            <a:spLocks noChangeShapeType="1"/>
          </p:cNvSpPr>
          <p:nvPr/>
        </p:nvSpPr>
        <p:spPr bwMode="auto">
          <a:xfrm flipH="1">
            <a:off x="4919663" y="3789363"/>
            <a:ext cx="12700" cy="9239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3" name="Line 90"/>
          <p:cNvSpPr>
            <a:spLocks noChangeShapeType="1"/>
          </p:cNvSpPr>
          <p:nvPr/>
        </p:nvSpPr>
        <p:spPr bwMode="auto">
          <a:xfrm flipH="1">
            <a:off x="4919663" y="5229225"/>
            <a:ext cx="12700" cy="9461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4" name="Line 91"/>
          <p:cNvSpPr>
            <a:spLocks noChangeShapeType="1"/>
          </p:cNvSpPr>
          <p:nvPr/>
        </p:nvSpPr>
        <p:spPr bwMode="auto">
          <a:xfrm flipH="1">
            <a:off x="7297738" y="2205038"/>
            <a:ext cx="11112" cy="9540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5" name="Line 92"/>
          <p:cNvSpPr>
            <a:spLocks noChangeShapeType="1"/>
          </p:cNvSpPr>
          <p:nvPr/>
        </p:nvSpPr>
        <p:spPr bwMode="auto">
          <a:xfrm flipH="1">
            <a:off x="1628775" y="5445125"/>
            <a:ext cx="273050" cy="273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6" name="Line 93"/>
          <p:cNvSpPr>
            <a:spLocks noChangeShapeType="1"/>
          </p:cNvSpPr>
          <p:nvPr/>
        </p:nvSpPr>
        <p:spPr bwMode="auto">
          <a:xfrm flipH="1">
            <a:off x="4645025" y="3981450"/>
            <a:ext cx="274638" cy="27463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7" name="Line 94"/>
          <p:cNvSpPr>
            <a:spLocks noChangeShapeType="1"/>
          </p:cNvSpPr>
          <p:nvPr/>
        </p:nvSpPr>
        <p:spPr bwMode="auto">
          <a:xfrm>
            <a:off x="4645025" y="4256088"/>
            <a:ext cx="184150" cy="365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8" name="Line 95"/>
          <p:cNvSpPr>
            <a:spLocks noChangeShapeType="1"/>
          </p:cNvSpPr>
          <p:nvPr/>
        </p:nvSpPr>
        <p:spPr bwMode="auto">
          <a:xfrm>
            <a:off x="1628775" y="5718175"/>
            <a:ext cx="182563" cy="36671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69" name="Line 96"/>
          <p:cNvSpPr>
            <a:spLocks noChangeShapeType="1"/>
          </p:cNvSpPr>
          <p:nvPr/>
        </p:nvSpPr>
        <p:spPr bwMode="auto">
          <a:xfrm>
            <a:off x="4919663" y="5535613"/>
            <a:ext cx="182562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0" name="Line 97"/>
          <p:cNvSpPr>
            <a:spLocks noChangeShapeType="1"/>
          </p:cNvSpPr>
          <p:nvPr/>
        </p:nvSpPr>
        <p:spPr bwMode="auto">
          <a:xfrm>
            <a:off x="7297738" y="2427288"/>
            <a:ext cx="182562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1" name="Line 98"/>
          <p:cNvSpPr>
            <a:spLocks noChangeShapeType="1"/>
          </p:cNvSpPr>
          <p:nvPr/>
        </p:nvSpPr>
        <p:spPr bwMode="auto">
          <a:xfrm>
            <a:off x="4097338" y="2517775"/>
            <a:ext cx="182562" cy="27463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2" name="Line 99"/>
          <p:cNvSpPr>
            <a:spLocks noChangeShapeType="1"/>
          </p:cNvSpPr>
          <p:nvPr/>
        </p:nvSpPr>
        <p:spPr bwMode="auto">
          <a:xfrm flipH="1">
            <a:off x="4187825" y="2792413"/>
            <a:ext cx="92075" cy="27463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3" name="Line 100"/>
          <p:cNvSpPr>
            <a:spLocks noChangeShapeType="1"/>
          </p:cNvSpPr>
          <p:nvPr/>
        </p:nvSpPr>
        <p:spPr bwMode="auto">
          <a:xfrm flipH="1">
            <a:off x="5011738" y="5810250"/>
            <a:ext cx="90487" cy="27463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4" name="Line 101"/>
          <p:cNvSpPr>
            <a:spLocks noChangeShapeType="1"/>
          </p:cNvSpPr>
          <p:nvPr/>
        </p:nvSpPr>
        <p:spPr bwMode="auto">
          <a:xfrm flipH="1">
            <a:off x="7388225" y="2701925"/>
            <a:ext cx="92075" cy="273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5" name="Line 102"/>
          <p:cNvSpPr>
            <a:spLocks noChangeShapeType="1"/>
          </p:cNvSpPr>
          <p:nvPr/>
        </p:nvSpPr>
        <p:spPr bwMode="auto">
          <a:xfrm>
            <a:off x="7388225" y="2974975"/>
            <a:ext cx="92075" cy="920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6" name="Line 103"/>
          <p:cNvSpPr>
            <a:spLocks noChangeShapeType="1"/>
          </p:cNvSpPr>
          <p:nvPr/>
        </p:nvSpPr>
        <p:spPr bwMode="auto">
          <a:xfrm>
            <a:off x="5011738" y="6084888"/>
            <a:ext cx="90487" cy="904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7" name="Line 104"/>
          <p:cNvSpPr>
            <a:spLocks noChangeShapeType="1"/>
          </p:cNvSpPr>
          <p:nvPr/>
        </p:nvSpPr>
        <p:spPr bwMode="auto">
          <a:xfrm>
            <a:off x="4187825" y="3067050"/>
            <a:ext cx="92075" cy="920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8" name="Line 105"/>
          <p:cNvSpPr>
            <a:spLocks noChangeShapeType="1"/>
          </p:cNvSpPr>
          <p:nvPr/>
        </p:nvSpPr>
        <p:spPr bwMode="auto">
          <a:xfrm flipH="1">
            <a:off x="1719263" y="6084888"/>
            <a:ext cx="92075" cy="904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79" name="Line 106"/>
          <p:cNvSpPr>
            <a:spLocks noChangeShapeType="1"/>
          </p:cNvSpPr>
          <p:nvPr/>
        </p:nvSpPr>
        <p:spPr bwMode="auto">
          <a:xfrm flipH="1">
            <a:off x="4737100" y="4621213"/>
            <a:ext cx="92075" cy="920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0" name="Line 107"/>
          <p:cNvSpPr>
            <a:spLocks noChangeShapeType="1"/>
          </p:cNvSpPr>
          <p:nvPr/>
        </p:nvSpPr>
        <p:spPr bwMode="auto">
          <a:xfrm flipV="1">
            <a:off x="5559425" y="2152650"/>
            <a:ext cx="12811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1" name="Line 108"/>
          <p:cNvSpPr>
            <a:spLocks noChangeShapeType="1"/>
          </p:cNvSpPr>
          <p:nvPr/>
        </p:nvSpPr>
        <p:spPr bwMode="auto">
          <a:xfrm flipV="1">
            <a:off x="5559425" y="5078413"/>
            <a:ext cx="1281113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2" name="Line 109"/>
          <p:cNvSpPr>
            <a:spLocks noChangeShapeType="1"/>
          </p:cNvSpPr>
          <p:nvPr/>
        </p:nvSpPr>
        <p:spPr bwMode="auto">
          <a:xfrm flipV="1">
            <a:off x="5559425" y="2517775"/>
            <a:ext cx="12811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3" name="Line 110"/>
          <p:cNvSpPr>
            <a:spLocks noChangeShapeType="1"/>
          </p:cNvSpPr>
          <p:nvPr/>
        </p:nvSpPr>
        <p:spPr bwMode="auto">
          <a:xfrm flipV="1">
            <a:off x="5559425" y="2884488"/>
            <a:ext cx="1281113" cy="274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4" name="Line 111"/>
          <p:cNvSpPr>
            <a:spLocks noChangeShapeType="1"/>
          </p:cNvSpPr>
          <p:nvPr/>
        </p:nvSpPr>
        <p:spPr bwMode="auto">
          <a:xfrm flipV="1">
            <a:off x="5559425" y="4346575"/>
            <a:ext cx="12811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5" name="Line 112"/>
          <p:cNvSpPr>
            <a:spLocks noChangeShapeType="1"/>
          </p:cNvSpPr>
          <p:nvPr/>
        </p:nvSpPr>
        <p:spPr bwMode="auto">
          <a:xfrm flipV="1">
            <a:off x="5559425" y="3981450"/>
            <a:ext cx="12811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6" name="Line 113"/>
          <p:cNvSpPr>
            <a:spLocks noChangeShapeType="1"/>
          </p:cNvSpPr>
          <p:nvPr/>
        </p:nvSpPr>
        <p:spPr bwMode="auto">
          <a:xfrm flipV="1">
            <a:off x="5559425" y="3616325"/>
            <a:ext cx="1281113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7" name="Line 114"/>
          <p:cNvSpPr>
            <a:spLocks noChangeShapeType="1"/>
          </p:cNvSpPr>
          <p:nvPr/>
        </p:nvSpPr>
        <p:spPr bwMode="auto">
          <a:xfrm flipV="1">
            <a:off x="5559425" y="5810250"/>
            <a:ext cx="1281113" cy="274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8" name="Line 115"/>
          <p:cNvSpPr>
            <a:spLocks noChangeShapeType="1"/>
          </p:cNvSpPr>
          <p:nvPr/>
        </p:nvSpPr>
        <p:spPr bwMode="auto">
          <a:xfrm flipV="1">
            <a:off x="5559425" y="5445125"/>
            <a:ext cx="1281113" cy="273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9" name="Line 116"/>
          <p:cNvSpPr>
            <a:spLocks noChangeShapeType="1"/>
          </p:cNvSpPr>
          <p:nvPr/>
        </p:nvSpPr>
        <p:spPr bwMode="auto">
          <a:xfrm>
            <a:off x="2359025" y="2152650"/>
            <a:ext cx="1281113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0" name="Line 117"/>
          <p:cNvSpPr>
            <a:spLocks noChangeShapeType="1"/>
          </p:cNvSpPr>
          <p:nvPr/>
        </p:nvSpPr>
        <p:spPr bwMode="auto">
          <a:xfrm>
            <a:off x="2359025" y="2517775"/>
            <a:ext cx="1281113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1" name="Line 118"/>
          <p:cNvSpPr>
            <a:spLocks noChangeShapeType="1"/>
          </p:cNvSpPr>
          <p:nvPr/>
        </p:nvSpPr>
        <p:spPr bwMode="auto">
          <a:xfrm>
            <a:off x="2359025" y="2884488"/>
            <a:ext cx="1281113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2" name="Line 119"/>
          <p:cNvSpPr>
            <a:spLocks noChangeShapeType="1"/>
          </p:cNvSpPr>
          <p:nvPr/>
        </p:nvSpPr>
        <p:spPr bwMode="auto">
          <a:xfrm>
            <a:off x="2359025" y="5810250"/>
            <a:ext cx="1281113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3" name="Line 120"/>
          <p:cNvSpPr>
            <a:spLocks noChangeShapeType="1"/>
          </p:cNvSpPr>
          <p:nvPr/>
        </p:nvSpPr>
        <p:spPr bwMode="auto">
          <a:xfrm>
            <a:off x="2359025" y="5445125"/>
            <a:ext cx="1281113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4" name="Line 121"/>
          <p:cNvSpPr>
            <a:spLocks noChangeShapeType="1"/>
          </p:cNvSpPr>
          <p:nvPr/>
        </p:nvSpPr>
        <p:spPr bwMode="auto">
          <a:xfrm>
            <a:off x="2359025" y="5078413"/>
            <a:ext cx="1281113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5" name="Line 122"/>
          <p:cNvSpPr>
            <a:spLocks noChangeShapeType="1"/>
          </p:cNvSpPr>
          <p:nvPr/>
        </p:nvSpPr>
        <p:spPr bwMode="auto">
          <a:xfrm>
            <a:off x="2359025" y="4346575"/>
            <a:ext cx="1281113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6" name="Line 123"/>
          <p:cNvSpPr>
            <a:spLocks noChangeShapeType="1"/>
          </p:cNvSpPr>
          <p:nvPr/>
        </p:nvSpPr>
        <p:spPr bwMode="auto">
          <a:xfrm>
            <a:off x="2359025" y="3981450"/>
            <a:ext cx="1281113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97" name="Line 124"/>
          <p:cNvSpPr>
            <a:spLocks noChangeShapeType="1"/>
          </p:cNvSpPr>
          <p:nvPr/>
        </p:nvSpPr>
        <p:spPr bwMode="auto">
          <a:xfrm>
            <a:off x="2359025" y="3616325"/>
            <a:ext cx="1281113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>
            <a:off x="542925" y="836613"/>
            <a:ext cx="8064500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Využívat patrové kompletační systémy, vyšší využití prostor, kratší cesty při doplňování  kompletačních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zásob.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99" name="Rectangle 15"/>
          <p:cNvSpPr>
            <a:spLocks noChangeArrowheads="1"/>
          </p:cNvSpPr>
          <p:nvPr/>
        </p:nvSpPr>
        <p:spPr bwMode="auto">
          <a:xfrm>
            <a:off x="1258888" y="188913"/>
            <a:ext cx="6626225" cy="522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2. Co nejkratší přepravních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vzdálenosti!        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493712" y="1125538"/>
            <a:ext cx="4078287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Využívat maximálně gravitační regály, snižuje se nutný prostor pro kompletace až o  80%, zkracují se vzdálenosti, poslední přepravka se sklápí pro usnadnění výběru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zboží.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3" name="Rectangle 15"/>
          <p:cNvSpPr>
            <a:spLocks noChangeArrowheads="1"/>
          </p:cNvSpPr>
          <p:nvPr/>
        </p:nvSpPr>
        <p:spPr bwMode="auto">
          <a:xfrm>
            <a:off x="1187450" y="404813"/>
            <a:ext cx="6624638" cy="522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571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71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2. Co nejkratší přepravních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vzdálenosti!        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2" descr="gravr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33845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1901825" y="3106738"/>
            <a:ext cx="639763" cy="549275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66" name="Rectangle 17"/>
          <p:cNvSpPr>
            <a:spLocks noChangeArrowheads="1"/>
          </p:cNvSpPr>
          <p:nvPr/>
        </p:nvSpPr>
        <p:spPr bwMode="auto">
          <a:xfrm>
            <a:off x="1901825" y="3656013"/>
            <a:ext cx="639763" cy="90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1901825" y="3656013"/>
            <a:ext cx="92075" cy="904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68" name="Rectangle 21"/>
          <p:cNvSpPr>
            <a:spLocks noChangeArrowheads="1"/>
          </p:cNvSpPr>
          <p:nvPr/>
        </p:nvSpPr>
        <p:spPr bwMode="auto">
          <a:xfrm>
            <a:off x="2451100" y="3656013"/>
            <a:ext cx="90488" cy="904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69" name="Rectangle 24"/>
          <p:cNvSpPr>
            <a:spLocks noChangeArrowheads="1"/>
          </p:cNvSpPr>
          <p:nvPr/>
        </p:nvSpPr>
        <p:spPr bwMode="auto">
          <a:xfrm>
            <a:off x="2176463" y="3656013"/>
            <a:ext cx="92075" cy="9048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0" name="Line 33"/>
          <p:cNvSpPr>
            <a:spLocks noChangeShapeType="1"/>
          </p:cNvSpPr>
          <p:nvPr/>
        </p:nvSpPr>
        <p:spPr bwMode="auto">
          <a:xfrm>
            <a:off x="2725738" y="4113213"/>
            <a:ext cx="0" cy="10048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1" name="Line 34"/>
          <p:cNvSpPr>
            <a:spLocks noChangeShapeType="1"/>
          </p:cNvSpPr>
          <p:nvPr/>
        </p:nvSpPr>
        <p:spPr bwMode="auto">
          <a:xfrm>
            <a:off x="2998788" y="4113213"/>
            <a:ext cx="0" cy="10048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2" name="Rectangle 38"/>
          <p:cNvSpPr>
            <a:spLocks noChangeArrowheads="1"/>
          </p:cNvSpPr>
          <p:nvPr/>
        </p:nvSpPr>
        <p:spPr bwMode="auto">
          <a:xfrm rot="600366">
            <a:off x="1993900" y="4113213"/>
            <a:ext cx="274638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3" name="Rectangle 39"/>
          <p:cNvSpPr>
            <a:spLocks noChangeArrowheads="1"/>
          </p:cNvSpPr>
          <p:nvPr/>
        </p:nvSpPr>
        <p:spPr bwMode="auto">
          <a:xfrm rot="600366">
            <a:off x="2725738" y="4295775"/>
            <a:ext cx="273050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4" name="Rectangle 40"/>
          <p:cNvSpPr>
            <a:spLocks noChangeArrowheads="1"/>
          </p:cNvSpPr>
          <p:nvPr/>
        </p:nvSpPr>
        <p:spPr bwMode="auto">
          <a:xfrm rot="600366">
            <a:off x="2359025" y="4203700"/>
            <a:ext cx="274638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5" name="Rectangle 41"/>
          <p:cNvSpPr>
            <a:spLocks noChangeArrowheads="1"/>
          </p:cNvSpPr>
          <p:nvPr/>
        </p:nvSpPr>
        <p:spPr bwMode="auto">
          <a:xfrm rot="600366">
            <a:off x="2359025" y="4478338"/>
            <a:ext cx="274638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6" name="Rectangle 42"/>
          <p:cNvSpPr>
            <a:spLocks noChangeArrowheads="1"/>
          </p:cNvSpPr>
          <p:nvPr/>
        </p:nvSpPr>
        <p:spPr bwMode="auto">
          <a:xfrm rot="600366">
            <a:off x="1993900" y="4387850"/>
            <a:ext cx="274638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7" name="Rectangle 43"/>
          <p:cNvSpPr>
            <a:spLocks noChangeArrowheads="1"/>
          </p:cNvSpPr>
          <p:nvPr/>
        </p:nvSpPr>
        <p:spPr bwMode="auto">
          <a:xfrm rot="600366">
            <a:off x="2725738" y="4570413"/>
            <a:ext cx="273050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8" name="Rectangle 44"/>
          <p:cNvSpPr>
            <a:spLocks noChangeArrowheads="1"/>
          </p:cNvSpPr>
          <p:nvPr/>
        </p:nvSpPr>
        <p:spPr bwMode="auto">
          <a:xfrm rot="2347943">
            <a:off x="2998788" y="4660900"/>
            <a:ext cx="274637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79" name="Rectangle 45"/>
          <p:cNvSpPr>
            <a:spLocks noChangeArrowheads="1"/>
          </p:cNvSpPr>
          <p:nvPr/>
        </p:nvSpPr>
        <p:spPr bwMode="auto">
          <a:xfrm rot="2347943">
            <a:off x="2998788" y="4387850"/>
            <a:ext cx="274637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380" name="Line 46"/>
          <p:cNvSpPr>
            <a:spLocks noChangeShapeType="1"/>
          </p:cNvSpPr>
          <p:nvPr/>
        </p:nvSpPr>
        <p:spPr bwMode="auto">
          <a:xfrm>
            <a:off x="1993900" y="4570413"/>
            <a:ext cx="1004888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1" name="Line 47"/>
          <p:cNvSpPr>
            <a:spLocks noChangeShapeType="1"/>
          </p:cNvSpPr>
          <p:nvPr/>
        </p:nvSpPr>
        <p:spPr bwMode="auto">
          <a:xfrm>
            <a:off x="1993900" y="4295775"/>
            <a:ext cx="1004888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2" name="Line 48"/>
          <p:cNvSpPr>
            <a:spLocks noChangeShapeType="1"/>
          </p:cNvSpPr>
          <p:nvPr/>
        </p:nvSpPr>
        <p:spPr bwMode="auto">
          <a:xfrm>
            <a:off x="2998788" y="4752975"/>
            <a:ext cx="184150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3" name="Line 49"/>
          <p:cNvSpPr>
            <a:spLocks noChangeShapeType="1"/>
          </p:cNvSpPr>
          <p:nvPr/>
        </p:nvSpPr>
        <p:spPr bwMode="auto">
          <a:xfrm>
            <a:off x="2998788" y="4478338"/>
            <a:ext cx="18415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4" name="Line 50"/>
          <p:cNvSpPr>
            <a:spLocks noChangeShapeType="1"/>
          </p:cNvSpPr>
          <p:nvPr/>
        </p:nvSpPr>
        <p:spPr bwMode="auto">
          <a:xfrm>
            <a:off x="1993900" y="2924175"/>
            <a:ext cx="0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5" name="Line 51"/>
          <p:cNvSpPr>
            <a:spLocks noChangeShapeType="1"/>
          </p:cNvSpPr>
          <p:nvPr/>
        </p:nvSpPr>
        <p:spPr bwMode="auto">
          <a:xfrm>
            <a:off x="2451100" y="2924175"/>
            <a:ext cx="0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6" name="Line 54"/>
          <p:cNvSpPr>
            <a:spLocks noChangeShapeType="1"/>
          </p:cNvSpPr>
          <p:nvPr/>
        </p:nvSpPr>
        <p:spPr bwMode="auto">
          <a:xfrm>
            <a:off x="1993900" y="3838575"/>
            <a:ext cx="0" cy="12795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7" name="Line 55"/>
          <p:cNvSpPr>
            <a:spLocks noChangeShapeType="1"/>
          </p:cNvSpPr>
          <p:nvPr/>
        </p:nvSpPr>
        <p:spPr bwMode="auto">
          <a:xfrm>
            <a:off x="2451100" y="37465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8" name="Line 56"/>
          <p:cNvSpPr>
            <a:spLocks noChangeShapeType="1"/>
          </p:cNvSpPr>
          <p:nvPr/>
        </p:nvSpPr>
        <p:spPr bwMode="auto">
          <a:xfrm flipV="1">
            <a:off x="1993900" y="3746500"/>
            <a:ext cx="0" cy="10064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9" name="Line 57"/>
          <p:cNvSpPr>
            <a:spLocks noChangeShapeType="1"/>
          </p:cNvSpPr>
          <p:nvPr/>
        </p:nvSpPr>
        <p:spPr bwMode="auto">
          <a:xfrm>
            <a:off x="2451100" y="46609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0" name="Line 58"/>
          <p:cNvSpPr>
            <a:spLocks noChangeShapeType="1"/>
          </p:cNvSpPr>
          <p:nvPr/>
        </p:nvSpPr>
        <p:spPr bwMode="auto">
          <a:xfrm>
            <a:off x="2725738" y="4684713"/>
            <a:ext cx="0" cy="433387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1" name="Line 59"/>
          <p:cNvSpPr>
            <a:spLocks noChangeShapeType="1"/>
          </p:cNvSpPr>
          <p:nvPr/>
        </p:nvSpPr>
        <p:spPr bwMode="auto">
          <a:xfrm>
            <a:off x="2998788" y="4752975"/>
            <a:ext cx="0" cy="365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2" name="Line 60"/>
          <p:cNvSpPr>
            <a:spLocks noChangeShapeType="1"/>
          </p:cNvSpPr>
          <p:nvPr/>
        </p:nvSpPr>
        <p:spPr bwMode="auto">
          <a:xfrm>
            <a:off x="2725738" y="41132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3" name="Line 61"/>
          <p:cNvSpPr>
            <a:spLocks noChangeShapeType="1"/>
          </p:cNvSpPr>
          <p:nvPr/>
        </p:nvSpPr>
        <p:spPr bwMode="auto">
          <a:xfrm>
            <a:off x="2998788" y="41132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4" name="Line 75"/>
          <p:cNvSpPr>
            <a:spLocks noChangeShapeType="1"/>
          </p:cNvSpPr>
          <p:nvPr/>
        </p:nvSpPr>
        <p:spPr bwMode="auto">
          <a:xfrm>
            <a:off x="3730625" y="4752975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5" name="Line 76"/>
          <p:cNvSpPr>
            <a:spLocks noChangeShapeType="1"/>
          </p:cNvSpPr>
          <p:nvPr/>
        </p:nvSpPr>
        <p:spPr bwMode="auto">
          <a:xfrm>
            <a:off x="4097338" y="4752975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6" name="Line 77"/>
          <p:cNvSpPr>
            <a:spLocks noChangeShapeType="1"/>
          </p:cNvSpPr>
          <p:nvPr/>
        </p:nvSpPr>
        <p:spPr bwMode="auto">
          <a:xfrm>
            <a:off x="3730625" y="4935538"/>
            <a:ext cx="0" cy="1825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7" name="Line 78"/>
          <p:cNvSpPr>
            <a:spLocks noChangeShapeType="1"/>
          </p:cNvSpPr>
          <p:nvPr/>
        </p:nvSpPr>
        <p:spPr bwMode="auto">
          <a:xfrm>
            <a:off x="4097338" y="4935538"/>
            <a:ext cx="0" cy="1825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8" name="Line 79"/>
          <p:cNvSpPr>
            <a:spLocks noChangeShapeType="1"/>
          </p:cNvSpPr>
          <p:nvPr/>
        </p:nvSpPr>
        <p:spPr bwMode="auto">
          <a:xfrm>
            <a:off x="3640138" y="4752975"/>
            <a:ext cx="547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9" name="Rectangle 80"/>
          <p:cNvSpPr>
            <a:spLocks noChangeArrowheads="1"/>
          </p:cNvSpPr>
          <p:nvPr/>
        </p:nvSpPr>
        <p:spPr bwMode="auto">
          <a:xfrm>
            <a:off x="3730625" y="4478338"/>
            <a:ext cx="366713" cy="274637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400" name="AutoShape 83"/>
          <p:cNvSpPr>
            <a:spLocks noChangeArrowheads="1"/>
          </p:cNvSpPr>
          <p:nvPr/>
        </p:nvSpPr>
        <p:spPr bwMode="auto">
          <a:xfrm>
            <a:off x="3365500" y="4570413"/>
            <a:ext cx="365125" cy="90487"/>
          </a:xfrm>
          <a:prstGeom prst="rightArrow">
            <a:avLst>
              <a:gd name="adj1" fmla="val 50000"/>
              <a:gd name="adj2" fmla="val 10087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9" name="Rectangle 116"/>
          <p:cNvSpPr>
            <a:spLocks noChangeArrowheads="1"/>
          </p:cNvSpPr>
          <p:nvPr/>
        </p:nvSpPr>
        <p:spPr bwMode="auto">
          <a:xfrm>
            <a:off x="3090863" y="4445000"/>
            <a:ext cx="73025" cy="71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0" name="Rectangle 118"/>
          <p:cNvSpPr>
            <a:spLocks noChangeArrowheads="1"/>
          </p:cNvSpPr>
          <p:nvPr/>
        </p:nvSpPr>
        <p:spPr bwMode="auto">
          <a:xfrm>
            <a:off x="3090863" y="4732338"/>
            <a:ext cx="144462" cy="73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1" name="Rectangle 119"/>
          <p:cNvSpPr>
            <a:spLocks noChangeArrowheads="1"/>
          </p:cNvSpPr>
          <p:nvPr/>
        </p:nvSpPr>
        <p:spPr bwMode="auto">
          <a:xfrm rot="600366">
            <a:off x="1939925" y="3436938"/>
            <a:ext cx="274638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5404" name="Text Box 85"/>
          <p:cNvSpPr txBox="1">
            <a:spLocks noChangeArrowheads="1"/>
          </p:cNvSpPr>
          <p:nvPr/>
        </p:nvSpPr>
        <p:spPr bwMode="auto">
          <a:xfrm>
            <a:off x="3449638" y="3768725"/>
            <a:ext cx="1554162" cy="642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Kompletační vozík</a:t>
            </a:r>
            <a:endParaRPr lang="cs-CZ" altLang="en-US" sz="1800"/>
          </a:p>
        </p:txBody>
      </p:sp>
      <p:sp>
        <p:nvSpPr>
          <p:cNvPr id="15405" name="Text Box 87"/>
          <p:cNvSpPr txBox="1">
            <a:spLocks noChangeArrowheads="1"/>
          </p:cNvSpPr>
          <p:nvPr/>
        </p:nvSpPr>
        <p:spPr bwMode="auto">
          <a:xfrm>
            <a:off x="628650" y="4181475"/>
            <a:ext cx="1270000" cy="365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Gravitační regály</a:t>
            </a:r>
            <a:endParaRPr lang="cs-CZ" altLang="en-US" sz="1800"/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628650" y="5445125"/>
            <a:ext cx="80645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Využívat dopravníky pro přísun zboží do prostoru kompletace (gravitační, poháněné dopravníky) a dopravu kompletovaných objednávek do balení, 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expedice).</a:t>
            </a:r>
            <a:endParaRPr lang="cs-CZ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Šipka doprava 1"/>
          <p:cNvSpPr/>
          <p:nvPr/>
        </p:nvSpPr>
        <p:spPr>
          <a:xfrm rot="16200000">
            <a:off x="6984207" y="4429125"/>
            <a:ext cx="585787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13873E-6 C 0.00521 -0.0104 0.01059 -0.02058 0.0191 -0.02543 C 0.0276 -0.03029 0.04236 -0.03144 0.05087 -0.02959 C 0.05937 -0.02774 0.06632 -0.02566 0.06996 -0.0148 C 0.07361 -0.00393 0.07326 0.01595 0.07309 0.03607 " pathEditMode="relative" ptsTypes="aaaaA">
                                      <p:cBhvr>
                                        <p:cTn id="1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24855E-7 C 0.00573 -0.01965 0.01146 -0.0393 0.02066 -0.05295 C 0.02986 -0.06659 0.04549 -0.07977 0.05556 -0.08254 C 0.06562 -0.08531 0.07535 -0.08254 0.0809 -0.06982 C 0.08646 -0.05711 0.08767 -0.03167 0.08889 -0.00624 " pathEditMode="relative" ptsTypes="aaaaA">
                                      <p:cBhvr>
                                        <p:cTn id="1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-3.93064E-6 C -0.01407 0.0215 -0.02796 0.04301 -0.03334 0.05503 C -0.03872 0.06705 -0.03473 0.0659 -0.03178 0.07191 C -0.02882 0.07792 -0.02344 0.08624 -0.01598 0.09087 C -0.00851 0.09549 0.00798 0.09803 0.01267 0.09942 " pathEditMode="relative" ptsTypes="aaaaA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11560" y="192881"/>
            <a:ext cx="772096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Eliminace evidence pomocí papírových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dokladů!</a:t>
            </a:r>
            <a:endParaRPr lang="cs-CZ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78416" y="797803"/>
            <a:ext cx="691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Klasická evidence je nákladná, zdlouhavá a je zdrojem </a:t>
            </a: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chyb!</a:t>
            </a:r>
            <a:r>
              <a:rPr lang="cs-CZ" altLang="en-US" sz="24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4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64574" t="39200" r="11801" b="25801"/>
          <a:stretch/>
        </p:blipFill>
        <p:spPr>
          <a:xfrm>
            <a:off x="1013968" y="2636912"/>
            <a:ext cx="2051313" cy="1709428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932696" y="2564904"/>
            <a:ext cx="2199144" cy="1872208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32696" y="2564904"/>
            <a:ext cx="2199144" cy="1872208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Šipka doprava 11"/>
          <p:cNvSpPr/>
          <p:nvPr/>
        </p:nvSpPr>
        <p:spPr>
          <a:xfrm>
            <a:off x="3754356" y="2912185"/>
            <a:ext cx="1036499" cy="87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>
            <a:off x="7053115" y="2432844"/>
            <a:ext cx="1510195" cy="789905"/>
            <a:chOff x="5364088" y="4978901"/>
            <a:chExt cx="1757778" cy="90157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7" t="44517" r="56044" b="37647"/>
            <a:stretch/>
          </p:blipFill>
          <p:spPr bwMode="auto">
            <a:xfrm>
              <a:off x="5364088" y="4978901"/>
              <a:ext cx="1757778" cy="733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5580112" y="5681961"/>
              <a:ext cx="1350840" cy="19851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cs-CZ" sz="1000" b="1" smtClean="0"/>
                <a:t>1A504</a:t>
              </a:r>
              <a:endParaRPr lang="cs-CZ" sz="1000" b="1" dirty="0"/>
            </a:p>
          </p:txBody>
        </p:sp>
      </p:grp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t="35000" r="54619" b="45752"/>
          <a:stretch/>
        </p:blipFill>
        <p:spPr bwMode="auto">
          <a:xfrm>
            <a:off x="5740750" y="3990946"/>
            <a:ext cx="822878" cy="12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/>
          <a:srcRect l="64968" t="17917" r="10751" b="24917"/>
          <a:stretch/>
        </p:blipFill>
        <p:spPr>
          <a:xfrm>
            <a:off x="6918553" y="4005705"/>
            <a:ext cx="914766" cy="1211447"/>
          </a:xfrm>
          <a:prstGeom prst="rect">
            <a:avLst/>
          </a:prstGeom>
        </p:spPr>
      </p:pic>
      <p:grpSp>
        <p:nvGrpSpPr>
          <p:cNvPr id="18" name="Skupina 17"/>
          <p:cNvGrpSpPr/>
          <p:nvPr/>
        </p:nvGrpSpPr>
        <p:grpSpPr>
          <a:xfrm>
            <a:off x="5105339" y="2432844"/>
            <a:ext cx="1510857" cy="789905"/>
            <a:chOff x="5868144" y="2311398"/>
            <a:chExt cx="1757778" cy="90157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7" t="44517" r="56044" b="37647"/>
            <a:stretch/>
          </p:blipFill>
          <p:spPr bwMode="auto">
            <a:xfrm>
              <a:off x="5868144" y="2311398"/>
              <a:ext cx="1757778" cy="733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6084168" y="3014458"/>
              <a:ext cx="1350840" cy="198518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cs-CZ" sz="1000" b="1"/>
                <a:t>ATCMICRO1000</a:t>
              </a:r>
              <a:endParaRPr lang="cs-CZ" sz="1000" b="1" dirty="0"/>
            </a:p>
          </p:txBody>
        </p:sp>
      </p:grpSp>
      <p:sp>
        <p:nvSpPr>
          <p:cNvPr id="21" name="Obdélník 20"/>
          <p:cNvSpPr/>
          <p:nvPr/>
        </p:nvSpPr>
        <p:spPr>
          <a:xfrm>
            <a:off x="5066272" y="1772816"/>
            <a:ext cx="3346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Označení zboží a kompletačních lokací čárovými kódy</a:t>
            </a:r>
            <a:endParaRPr lang="cs-CZ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199358" y="3538578"/>
            <a:ext cx="3346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Evidence pomocí čteček/skenerů</a:t>
            </a:r>
            <a:endParaRPr lang="cs-CZ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/>
          <a:srcRect l="59336" t="34637" r="4854" b="35333"/>
          <a:stretch/>
        </p:blipFill>
        <p:spPr>
          <a:xfrm>
            <a:off x="5940152" y="5325314"/>
            <a:ext cx="1633036" cy="7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11560" y="192881"/>
            <a:ext cx="639123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4. Počítačem </a:t>
            </a: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řízené kompletační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systémy!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22320" y="1546658"/>
            <a:ext cx="48295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Každý regál má malý displej pro komunikaci operátor –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počítač.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22321" y="2191183"/>
            <a:ext cx="496996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Svítící signální  světlo označuje místo, odkud má operátor vzít  zboží a na displeji je uveden počet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jednotek.</a:t>
            </a:r>
            <a:endParaRPr lang="en-US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322321" y="3848533"/>
            <a:ext cx="461970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Po vyjmutí požadovaného počtu stisknutím tlačítka operátor sdělí ukončení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operace.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322321" y="3199245"/>
            <a:ext cx="47601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Další rozsvícené světlo vede operátora k dalšímu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místu.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654675" y="1412478"/>
            <a:ext cx="719138" cy="316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>
            <a:off x="5654675" y="17014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25"/>
          <p:cNvSpPr>
            <a:spLocks noChangeShapeType="1"/>
          </p:cNvSpPr>
          <p:nvPr/>
        </p:nvSpPr>
        <p:spPr bwMode="auto">
          <a:xfrm>
            <a:off x="5654675" y="1988741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5654675" y="227607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>
            <a:off x="5654675" y="25650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>
            <a:off x="5654675" y="2852341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5654675" y="314126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30"/>
          <p:cNvSpPr>
            <a:spLocks noChangeShapeType="1"/>
          </p:cNvSpPr>
          <p:nvPr/>
        </p:nvSpPr>
        <p:spPr bwMode="auto">
          <a:xfrm>
            <a:off x="5654675" y="34286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31"/>
          <p:cNvSpPr>
            <a:spLocks noChangeShapeType="1"/>
          </p:cNvSpPr>
          <p:nvPr/>
        </p:nvSpPr>
        <p:spPr bwMode="auto">
          <a:xfrm>
            <a:off x="5654675" y="42922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>
            <a:off x="5654675" y="400486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33"/>
          <p:cNvSpPr>
            <a:spLocks noChangeShapeType="1"/>
          </p:cNvSpPr>
          <p:nvPr/>
        </p:nvSpPr>
        <p:spPr bwMode="auto">
          <a:xfrm>
            <a:off x="5654675" y="371752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7381875" y="1412478"/>
            <a:ext cx="719138" cy="3168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7381875" y="17014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7381875" y="1988741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7381875" y="227607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7381875" y="25650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7381875" y="2852341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7381875" y="314126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7381875" y="34286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7381875" y="429220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381875" y="400486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7381875" y="371752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Rectangle 45"/>
          <p:cNvSpPr>
            <a:spLocks noChangeArrowheads="1"/>
          </p:cNvSpPr>
          <p:nvPr/>
        </p:nvSpPr>
        <p:spPr bwMode="auto">
          <a:xfrm>
            <a:off x="6157913" y="1483916"/>
            <a:ext cx="215900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2" name="Rectangle 46"/>
          <p:cNvSpPr>
            <a:spLocks noChangeArrowheads="1"/>
          </p:cNvSpPr>
          <p:nvPr/>
        </p:nvSpPr>
        <p:spPr bwMode="auto">
          <a:xfrm>
            <a:off x="5942013" y="1483916"/>
            <a:ext cx="215900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3" name="Rectangle 47"/>
          <p:cNvSpPr>
            <a:spLocks noChangeArrowheads="1"/>
          </p:cNvSpPr>
          <p:nvPr/>
        </p:nvSpPr>
        <p:spPr bwMode="auto">
          <a:xfrm>
            <a:off x="5726113" y="1483916"/>
            <a:ext cx="215900" cy="1444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6157913" y="1772841"/>
            <a:ext cx="215900" cy="1444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5942013" y="1772841"/>
            <a:ext cx="215900" cy="1444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6" name="Rectangle 50"/>
          <p:cNvSpPr>
            <a:spLocks noChangeArrowheads="1"/>
          </p:cNvSpPr>
          <p:nvPr/>
        </p:nvSpPr>
        <p:spPr bwMode="auto">
          <a:xfrm>
            <a:off x="5726113" y="1772841"/>
            <a:ext cx="215900" cy="1444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6157913" y="2060178"/>
            <a:ext cx="215900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8" name="Rectangle 52"/>
          <p:cNvSpPr>
            <a:spLocks noChangeArrowheads="1"/>
          </p:cNvSpPr>
          <p:nvPr/>
        </p:nvSpPr>
        <p:spPr bwMode="auto">
          <a:xfrm>
            <a:off x="6157913" y="2349103"/>
            <a:ext cx="215900" cy="1444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>
            <a:off x="5942013" y="2349103"/>
            <a:ext cx="215900" cy="1444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0" name="Rectangle 54"/>
          <p:cNvSpPr>
            <a:spLocks noChangeArrowheads="1"/>
          </p:cNvSpPr>
          <p:nvPr/>
        </p:nvSpPr>
        <p:spPr bwMode="auto">
          <a:xfrm>
            <a:off x="6157913" y="2636441"/>
            <a:ext cx="215900" cy="144462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5942013" y="2636441"/>
            <a:ext cx="215900" cy="144462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2" name="Rectangle 56"/>
          <p:cNvSpPr>
            <a:spLocks noChangeArrowheads="1"/>
          </p:cNvSpPr>
          <p:nvPr/>
        </p:nvSpPr>
        <p:spPr bwMode="auto">
          <a:xfrm>
            <a:off x="5726113" y="2636441"/>
            <a:ext cx="215900" cy="144462"/>
          </a:xfrm>
          <a:prstGeom prst="rect">
            <a:avLst/>
          </a:prstGeom>
          <a:solidFill>
            <a:srgbClr val="D6009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3" name="Rectangle 57"/>
          <p:cNvSpPr>
            <a:spLocks noChangeArrowheads="1"/>
          </p:cNvSpPr>
          <p:nvPr/>
        </p:nvSpPr>
        <p:spPr bwMode="auto">
          <a:xfrm>
            <a:off x="6157913" y="2925366"/>
            <a:ext cx="215900" cy="144462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4" name="Rectangle 58"/>
          <p:cNvSpPr>
            <a:spLocks noChangeArrowheads="1"/>
          </p:cNvSpPr>
          <p:nvPr/>
        </p:nvSpPr>
        <p:spPr bwMode="auto">
          <a:xfrm>
            <a:off x="5942013" y="2925366"/>
            <a:ext cx="215900" cy="144462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5" name="Rectangle 59"/>
          <p:cNvSpPr>
            <a:spLocks noChangeArrowheads="1"/>
          </p:cNvSpPr>
          <p:nvPr/>
        </p:nvSpPr>
        <p:spPr bwMode="auto">
          <a:xfrm>
            <a:off x="5726113" y="2925366"/>
            <a:ext cx="215900" cy="144462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6" name="Rectangle 60"/>
          <p:cNvSpPr>
            <a:spLocks noChangeArrowheads="1"/>
          </p:cNvSpPr>
          <p:nvPr/>
        </p:nvSpPr>
        <p:spPr bwMode="auto">
          <a:xfrm>
            <a:off x="6157913" y="3212703"/>
            <a:ext cx="215900" cy="144463"/>
          </a:xfrm>
          <a:prstGeom prst="rect">
            <a:avLst/>
          </a:prstGeom>
          <a:solidFill>
            <a:srgbClr val="6600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6157913" y="3501628"/>
            <a:ext cx="215900" cy="144463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8" name="Rectangle 62"/>
          <p:cNvSpPr>
            <a:spLocks noChangeArrowheads="1"/>
          </p:cNvSpPr>
          <p:nvPr/>
        </p:nvSpPr>
        <p:spPr bwMode="auto">
          <a:xfrm>
            <a:off x="7381875" y="3212703"/>
            <a:ext cx="215900" cy="144463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9" name="Rectangle 63"/>
          <p:cNvSpPr>
            <a:spLocks noChangeArrowheads="1"/>
          </p:cNvSpPr>
          <p:nvPr/>
        </p:nvSpPr>
        <p:spPr bwMode="auto">
          <a:xfrm>
            <a:off x="7381875" y="2925366"/>
            <a:ext cx="215900" cy="144462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0" name="Rectangle 64"/>
          <p:cNvSpPr>
            <a:spLocks noChangeArrowheads="1"/>
          </p:cNvSpPr>
          <p:nvPr/>
        </p:nvSpPr>
        <p:spPr bwMode="auto">
          <a:xfrm>
            <a:off x="7381875" y="2636441"/>
            <a:ext cx="215900" cy="144462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1" name="Rectangle 65"/>
          <p:cNvSpPr>
            <a:spLocks noChangeArrowheads="1"/>
          </p:cNvSpPr>
          <p:nvPr/>
        </p:nvSpPr>
        <p:spPr bwMode="auto">
          <a:xfrm>
            <a:off x="7381875" y="2349103"/>
            <a:ext cx="215900" cy="144463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2" name="Rectangle 66"/>
          <p:cNvSpPr>
            <a:spLocks noChangeArrowheads="1"/>
          </p:cNvSpPr>
          <p:nvPr/>
        </p:nvSpPr>
        <p:spPr bwMode="auto">
          <a:xfrm>
            <a:off x="5942013" y="3501628"/>
            <a:ext cx="215900" cy="144463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3" name="Rectangle 67"/>
          <p:cNvSpPr>
            <a:spLocks noChangeArrowheads="1"/>
          </p:cNvSpPr>
          <p:nvPr/>
        </p:nvSpPr>
        <p:spPr bwMode="auto">
          <a:xfrm>
            <a:off x="6157913" y="3788966"/>
            <a:ext cx="215900" cy="144462"/>
          </a:xfrm>
          <a:prstGeom prst="rect">
            <a:avLst/>
          </a:prstGeom>
          <a:solidFill>
            <a:srgbClr val="00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4" name="Rectangle 68"/>
          <p:cNvSpPr>
            <a:spLocks noChangeArrowheads="1"/>
          </p:cNvSpPr>
          <p:nvPr/>
        </p:nvSpPr>
        <p:spPr bwMode="auto">
          <a:xfrm>
            <a:off x="6157913" y="4076303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5" name="Rectangle 69"/>
          <p:cNvSpPr>
            <a:spLocks noChangeArrowheads="1"/>
          </p:cNvSpPr>
          <p:nvPr/>
        </p:nvSpPr>
        <p:spPr bwMode="auto">
          <a:xfrm>
            <a:off x="5942013" y="4076303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6" name="Rectangle 70"/>
          <p:cNvSpPr>
            <a:spLocks noChangeArrowheads="1"/>
          </p:cNvSpPr>
          <p:nvPr/>
        </p:nvSpPr>
        <p:spPr bwMode="auto">
          <a:xfrm>
            <a:off x="7381875" y="3501628"/>
            <a:ext cx="215900" cy="144463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7" name="Rectangle 71"/>
          <p:cNvSpPr>
            <a:spLocks noChangeArrowheads="1"/>
          </p:cNvSpPr>
          <p:nvPr/>
        </p:nvSpPr>
        <p:spPr bwMode="auto">
          <a:xfrm>
            <a:off x="5726113" y="4076303"/>
            <a:ext cx="2159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8" name="Rectangle 72"/>
          <p:cNvSpPr>
            <a:spLocks noChangeArrowheads="1"/>
          </p:cNvSpPr>
          <p:nvPr/>
        </p:nvSpPr>
        <p:spPr bwMode="auto">
          <a:xfrm>
            <a:off x="7597775" y="2349103"/>
            <a:ext cx="215900" cy="144463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9" name="Rectangle 73"/>
          <p:cNvSpPr>
            <a:spLocks noChangeArrowheads="1"/>
          </p:cNvSpPr>
          <p:nvPr/>
        </p:nvSpPr>
        <p:spPr bwMode="auto">
          <a:xfrm>
            <a:off x="7597775" y="3212703"/>
            <a:ext cx="215900" cy="144463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0" name="Rectangle 74"/>
          <p:cNvSpPr>
            <a:spLocks noChangeArrowheads="1"/>
          </p:cNvSpPr>
          <p:nvPr/>
        </p:nvSpPr>
        <p:spPr bwMode="auto">
          <a:xfrm>
            <a:off x="7381875" y="2060178"/>
            <a:ext cx="215900" cy="144463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1" name="Rectangle 75"/>
          <p:cNvSpPr>
            <a:spLocks noChangeArrowheads="1"/>
          </p:cNvSpPr>
          <p:nvPr/>
        </p:nvSpPr>
        <p:spPr bwMode="auto">
          <a:xfrm>
            <a:off x="7381875" y="3788966"/>
            <a:ext cx="215900" cy="144462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157913" y="4365228"/>
            <a:ext cx="215900" cy="144463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3" name="Rectangle 77"/>
          <p:cNvSpPr>
            <a:spLocks noChangeArrowheads="1"/>
          </p:cNvSpPr>
          <p:nvPr/>
        </p:nvSpPr>
        <p:spPr bwMode="auto">
          <a:xfrm>
            <a:off x="7381875" y="1772841"/>
            <a:ext cx="215900" cy="144462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4" name="Rectangle 78"/>
          <p:cNvSpPr>
            <a:spLocks noChangeArrowheads="1"/>
          </p:cNvSpPr>
          <p:nvPr/>
        </p:nvSpPr>
        <p:spPr bwMode="auto">
          <a:xfrm>
            <a:off x="7381875" y="1483916"/>
            <a:ext cx="215900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5" name="Rectangle 79"/>
          <p:cNvSpPr>
            <a:spLocks noChangeArrowheads="1"/>
          </p:cNvSpPr>
          <p:nvPr/>
        </p:nvSpPr>
        <p:spPr bwMode="auto">
          <a:xfrm>
            <a:off x="7381875" y="4365228"/>
            <a:ext cx="215900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6" name="Rectangle 80"/>
          <p:cNvSpPr>
            <a:spLocks noChangeArrowheads="1"/>
          </p:cNvSpPr>
          <p:nvPr/>
        </p:nvSpPr>
        <p:spPr bwMode="auto">
          <a:xfrm>
            <a:off x="7381875" y="4076303"/>
            <a:ext cx="215900" cy="144463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7" name="Rectangle 81"/>
          <p:cNvSpPr>
            <a:spLocks noChangeArrowheads="1"/>
          </p:cNvSpPr>
          <p:nvPr/>
        </p:nvSpPr>
        <p:spPr bwMode="auto">
          <a:xfrm>
            <a:off x="7813675" y="1772841"/>
            <a:ext cx="215900" cy="144462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8" name="Rectangle 82"/>
          <p:cNvSpPr>
            <a:spLocks noChangeArrowheads="1"/>
          </p:cNvSpPr>
          <p:nvPr/>
        </p:nvSpPr>
        <p:spPr bwMode="auto">
          <a:xfrm>
            <a:off x="7597775" y="2925366"/>
            <a:ext cx="215900" cy="144462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69" name="Rectangle 83"/>
          <p:cNvSpPr>
            <a:spLocks noChangeArrowheads="1"/>
          </p:cNvSpPr>
          <p:nvPr/>
        </p:nvSpPr>
        <p:spPr bwMode="auto">
          <a:xfrm>
            <a:off x="7597775" y="1772841"/>
            <a:ext cx="215900" cy="144462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70" name="Rectangle 84"/>
          <p:cNvSpPr>
            <a:spLocks noChangeArrowheads="1"/>
          </p:cNvSpPr>
          <p:nvPr/>
        </p:nvSpPr>
        <p:spPr bwMode="auto">
          <a:xfrm>
            <a:off x="7597775" y="4365228"/>
            <a:ext cx="215900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71" name="Rectangle 85"/>
          <p:cNvSpPr>
            <a:spLocks noChangeArrowheads="1"/>
          </p:cNvSpPr>
          <p:nvPr/>
        </p:nvSpPr>
        <p:spPr bwMode="auto">
          <a:xfrm>
            <a:off x="7597775" y="4076303"/>
            <a:ext cx="215900" cy="144463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grpSp>
        <p:nvGrpSpPr>
          <p:cNvPr id="72" name="Group 92"/>
          <p:cNvGrpSpPr>
            <a:grpSpLocks/>
          </p:cNvGrpSpPr>
          <p:nvPr/>
        </p:nvGrpSpPr>
        <p:grpSpPr bwMode="auto">
          <a:xfrm>
            <a:off x="6662738" y="3212703"/>
            <a:ext cx="431800" cy="504825"/>
            <a:chOff x="3833" y="2296"/>
            <a:chExt cx="272" cy="318"/>
          </a:xfrm>
        </p:grpSpPr>
        <p:sp>
          <p:nvSpPr>
            <p:cNvPr id="19550" name="Rectangle 86"/>
            <p:cNvSpPr>
              <a:spLocks noChangeArrowheads="1"/>
            </p:cNvSpPr>
            <p:nvPr/>
          </p:nvSpPr>
          <p:spPr bwMode="auto">
            <a:xfrm>
              <a:off x="3878" y="2296"/>
              <a:ext cx="181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1800"/>
            </a:p>
          </p:txBody>
        </p:sp>
        <p:sp>
          <p:nvSpPr>
            <p:cNvPr id="19551" name="Rectangle 87"/>
            <p:cNvSpPr>
              <a:spLocks noChangeArrowheads="1"/>
            </p:cNvSpPr>
            <p:nvPr/>
          </p:nvSpPr>
          <p:spPr bwMode="auto">
            <a:xfrm>
              <a:off x="3833" y="2296"/>
              <a:ext cx="272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1800"/>
            </a:p>
          </p:txBody>
        </p:sp>
        <p:sp>
          <p:nvSpPr>
            <p:cNvPr id="19552" name="Line 88"/>
            <p:cNvSpPr>
              <a:spLocks noChangeShapeType="1"/>
            </p:cNvSpPr>
            <p:nvPr/>
          </p:nvSpPr>
          <p:spPr bwMode="auto">
            <a:xfrm>
              <a:off x="3878" y="2523"/>
              <a:ext cx="18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553" name="Oval 89"/>
            <p:cNvSpPr>
              <a:spLocks noChangeArrowheads="1"/>
            </p:cNvSpPr>
            <p:nvPr/>
          </p:nvSpPr>
          <p:spPr bwMode="auto">
            <a:xfrm>
              <a:off x="3923" y="2478"/>
              <a:ext cx="90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1800"/>
            </a:p>
          </p:txBody>
        </p:sp>
        <p:sp>
          <p:nvSpPr>
            <p:cNvPr id="19554" name="Line 90"/>
            <p:cNvSpPr>
              <a:spLocks noChangeShapeType="1"/>
            </p:cNvSpPr>
            <p:nvPr/>
          </p:nvSpPr>
          <p:spPr bwMode="auto">
            <a:xfrm flipV="1">
              <a:off x="4059" y="238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555" name="Line 91"/>
            <p:cNvSpPr>
              <a:spLocks noChangeShapeType="1"/>
            </p:cNvSpPr>
            <p:nvPr/>
          </p:nvSpPr>
          <p:spPr bwMode="auto">
            <a:xfrm flipV="1">
              <a:off x="3878" y="238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9" name="Oval 93"/>
          <p:cNvSpPr>
            <a:spLocks noChangeArrowheads="1"/>
          </p:cNvSpPr>
          <p:nvPr/>
        </p:nvSpPr>
        <p:spPr bwMode="auto">
          <a:xfrm>
            <a:off x="7310438" y="141247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0" name="Oval 94"/>
          <p:cNvSpPr>
            <a:spLocks noChangeArrowheads="1"/>
          </p:cNvSpPr>
          <p:nvPr/>
        </p:nvSpPr>
        <p:spPr bwMode="auto">
          <a:xfrm>
            <a:off x="7310438" y="17014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1" name="Oval 95"/>
          <p:cNvSpPr>
            <a:spLocks noChangeArrowheads="1"/>
          </p:cNvSpPr>
          <p:nvPr/>
        </p:nvSpPr>
        <p:spPr bwMode="auto">
          <a:xfrm>
            <a:off x="7310438" y="1988741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2" name="Oval 96"/>
          <p:cNvSpPr>
            <a:spLocks noChangeArrowheads="1"/>
          </p:cNvSpPr>
          <p:nvPr/>
        </p:nvSpPr>
        <p:spPr bwMode="auto">
          <a:xfrm>
            <a:off x="7310438" y="227607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3" name="Oval 97"/>
          <p:cNvSpPr>
            <a:spLocks noChangeArrowheads="1"/>
          </p:cNvSpPr>
          <p:nvPr/>
        </p:nvSpPr>
        <p:spPr bwMode="auto">
          <a:xfrm>
            <a:off x="7310438" y="25650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4" name="Oval 98"/>
          <p:cNvSpPr>
            <a:spLocks noChangeArrowheads="1"/>
          </p:cNvSpPr>
          <p:nvPr/>
        </p:nvSpPr>
        <p:spPr bwMode="auto">
          <a:xfrm>
            <a:off x="7310438" y="2852341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5" name="Oval 99"/>
          <p:cNvSpPr>
            <a:spLocks noChangeArrowheads="1"/>
          </p:cNvSpPr>
          <p:nvPr/>
        </p:nvSpPr>
        <p:spPr bwMode="auto">
          <a:xfrm>
            <a:off x="7310438" y="3141266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6" name="Oval 100"/>
          <p:cNvSpPr>
            <a:spLocks noChangeArrowheads="1"/>
          </p:cNvSpPr>
          <p:nvPr/>
        </p:nvSpPr>
        <p:spPr bwMode="auto">
          <a:xfrm>
            <a:off x="7310438" y="34286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7" name="Oval 101"/>
          <p:cNvSpPr>
            <a:spLocks noChangeArrowheads="1"/>
          </p:cNvSpPr>
          <p:nvPr/>
        </p:nvSpPr>
        <p:spPr bwMode="auto">
          <a:xfrm>
            <a:off x="7310438" y="371752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8" name="Oval 102"/>
          <p:cNvSpPr>
            <a:spLocks noChangeArrowheads="1"/>
          </p:cNvSpPr>
          <p:nvPr/>
        </p:nvSpPr>
        <p:spPr bwMode="auto">
          <a:xfrm>
            <a:off x="7310438" y="4004866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89" name="Oval 103"/>
          <p:cNvSpPr>
            <a:spLocks noChangeArrowheads="1"/>
          </p:cNvSpPr>
          <p:nvPr/>
        </p:nvSpPr>
        <p:spPr bwMode="auto">
          <a:xfrm>
            <a:off x="7310438" y="42922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0" name="Oval 104"/>
          <p:cNvSpPr>
            <a:spLocks noChangeArrowheads="1"/>
          </p:cNvSpPr>
          <p:nvPr/>
        </p:nvSpPr>
        <p:spPr bwMode="auto">
          <a:xfrm>
            <a:off x="6373813" y="141247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1" name="Oval 105"/>
          <p:cNvSpPr>
            <a:spLocks noChangeArrowheads="1"/>
          </p:cNvSpPr>
          <p:nvPr/>
        </p:nvSpPr>
        <p:spPr bwMode="auto">
          <a:xfrm>
            <a:off x="6373813" y="17014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2" name="Oval 106"/>
          <p:cNvSpPr>
            <a:spLocks noChangeArrowheads="1"/>
          </p:cNvSpPr>
          <p:nvPr/>
        </p:nvSpPr>
        <p:spPr bwMode="auto">
          <a:xfrm>
            <a:off x="6373813" y="1988741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3" name="Oval 107"/>
          <p:cNvSpPr>
            <a:spLocks noChangeArrowheads="1"/>
          </p:cNvSpPr>
          <p:nvPr/>
        </p:nvSpPr>
        <p:spPr bwMode="auto">
          <a:xfrm>
            <a:off x="6373813" y="227607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4" name="Oval 108"/>
          <p:cNvSpPr>
            <a:spLocks noChangeArrowheads="1"/>
          </p:cNvSpPr>
          <p:nvPr/>
        </p:nvSpPr>
        <p:spPr bwMode="auto">
          <a:xfrm>
            <a:off x="6373813" y="25650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5" name="Oval 109"/>
          <p:cNvSpPr>
            <a:spLocks noChangeArrowheads="1"/>
          </p:cNvSpPr>
          <p:nvPr/>
        </p:nvSpPr>
        <p:spPr bwMode="auto">
          <a:xfrm>
            <a:off x="6373813" y="2852341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6" name="Oval 110"/>
          <p:cNvSpPr>
            <a:spLocks noChangeArrowheads="1"/>
          </p:cNvSpPr>
          <p:nvPr/>
        </p:nvSpPr>
        <p:spPr bwMode="auto">
          <a:xfrm>
            <a:off x="6373813" y="3141266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7" name="Oval 111"/>
          <p:cNvSpPr>
            <a:spLocks noChangeArrowheads="1"/>
          </p:cNvSpPr>
          <p:nvPr/>
        </p:nvSpPr>
        <p:spPr bwMode="auto">
          <a:xfrm>
            <a:off x="6373813" y="34286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8" name="Oval 112"/>
          <p:cNvSpPr>
            <a:spLocks noChangeArrowheads="1"/>
          </p:cNvSpPr>
          <p:nvPr/>
        </p:nvSpPr>
        <p:spPr bwMode="auto">
          <a:xfrm>
            <a:off x="6373813" y="3717528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99" name="Oval 113"/>
          <p:cNvSpPr>
            <a:spLocks noChangeArrowheads="1"/>
          </p:cNvSpPr>
          <p:nvPr/>
        </p:nvSpPr>
        <p:spPr bwMode="auto">
          <a:xfrm>
            <a:off x="6373813" y="4004866"/>
            <a:ext cx="71437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00" name="Oval 114"/>
          <p:cNvSpPr>
            <a:spLocks noChangeArrowheads="1"/>
          </p:cNvSpPr>
          <p:nvPr/>
        </p:nvSpPr>
        <p:spPr bwMode="auto">
          <a:xfrm>
            <a:off x="6373813" y="4292203"/>
            <a:ext cx="71437" cy="71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01" name="Rectangle 16"/>
          <p:cNvSpPr>
            <a:spLocks noChangeArrowheads="1"/>
          </p:cNvSpPr>
          <p:nvPr/>
        </p:nvSpPr>
        <p:spPr bwMode="auto">
          <a:xfrm>
            <a:off x="323850" y="4847849"/>
            <a:ext cx="82804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857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857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85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Hlavní efekty:</a:t>
            </a: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Snížení počtu chybných kompletací až o 90% - vynikající služby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zákazníkům!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Program optimalizuje cestu operátora a zkracuje potřebný čas na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kompletaci.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Program sleduje počet výdejů a na jeho základě řídí doplňování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zásob.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Automaticky se vystavují potřebné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doklady.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17"/>
          <p:cNvSpPr>
            <a:spLocks noChangeArrowheads="1"/>
          </p:cNvSpPr>
          <p:nvPr/>
        </p:nvSpPr>
        <p:spPr bwMode="auto">
          <a:xfrm>
            <a:off x="611560" y="930417"/>
            <a:ext cx="35743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 "pick by light"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lačítko akce: Dopředu nebo Další 102">
            <a:hlinkClick r:id="rId2" highlightClick="1"/>
          </p:cNvPr>
          <p:cNvSpPr/>
          <p:nvPr/>
        </p:nvSpPr>
        <p:spPr>
          <a:xfrm>
            <a:off x="7348157" y="305832"/>
            <a:ext cx="1008112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6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3.05556E-6 -0.26805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 nodeType="clickPar">
                      <p:stCondLst>
                        <p:cond delay="indefinite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26805 L 3.05556E-6 0.11019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 nodeType="clickPar">
                      <p:stCondLst>
                        <p:cond delay="indefinite"/>
                      </p:stCondLst>
                      <p:childTnLst>
                        <p:par>
                          <p:cTn id="3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 nodeType="clickPar">
                      <p:stCondLst>
                        <p:cond delay="indefinite"/>
                      </p:stCondLst>
                      <p:childTnLst>
                        <p:par>
                          <p:cTn id="3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0" grpId="1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11560" y="192881"/>
            <a:ext cx="639123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4. Počítačem </a:t>
            </a: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řízené kompletační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systémy!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17"/>
          <p:cNvSpPr>
            <a:spLocks noChangeArrowheads="1"/>
          </p:cNvSpPr>
          <p:nvPr/>
        </p:nvSpPr>
        <p:spPr bwMode="auto">
          <a:xfrm>
            <a:off x="611560" y="815366"/>
            <a:ext cx="367530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 "pick by voice"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01320" y="1298775"/>
            <a:ext cx="792049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har char="•"/>
            </a:pPr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racovníci </a:t>
            </a:r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jsou procesem </a:t>
            </a:r>
            <a:r>
              <a:rPr 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kompletace objednávky </a:t>
            </a:r>
            <a:r>
              <a:rPr lang="cs-CZ" b="1">
                <a:latin typeface="Calibri" panose="020F0502020204030204" pitchFamily="34" charset="0"/>
                <a:cs typeface="Calibri" panose="020F0502020204030204" pitchFamily="34" charset="0"/>
              </a:rPr>
              <a:t>naváděni hlasem a zvukovým zpětným hlášením potvrzují jeho správné </a:t>
            </a:r>
            <a:r>
              <a:rPr 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provedení. </a:t>
            </a:r>
          </a:p>
          <a:p>
            <a:pPr marL="342900" indent="-342900">
              <a:spcAft>
                <a:spcPts val="1200"/>
              </a:spcAft>
              <a:buChar char="•"/>
            </a:pPr>
            <a:r>
              <a:rPr 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Ruce zůstávají volné pro manipulaci se zbožím.</a:t>
            </a:r>
            <a:endParaRPr lang="cs-CZ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9552" y="4725144"/>
            <a:ext cx="82804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857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857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857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85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Hlavní efekty:</a:t>
            </a: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zvýšení produktivity (běžně o 10 - 15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%),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zvýšení přesnosti (běžně na 99,99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%),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rychlejší zaškolení obsluhy (snížení nákladů až o 50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%),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5113" indent="-265113" eaLnBrk="1" hangingPunct="1">
              <a:spcBef>
                <a:spcPct val="0"/>
              </a:spcBef>
              <a:spcAft>
                <a:spcPts val="600"/>
              </a:spcAft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zlepšení bezpečnosti při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práci.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54468" t="40833" r="4189" b="12500"/>
          <a:stretch/>
        </p:blipFill>
        <p:spPr>
          <a:xfrm>
            <a:off x="2879552" y="2369112"/>
            <a:ext cx="3600400" cy="2285968"/>
          </a:xfrm>
          <a:prstGeom prst="rect">
            <a:avLst/>
          </a:prstGeom>
        </p:spPr>
      </p:pic>
      <p:sp>
        <p:nvSpPr>
          <p:cNvPr id="6" name="Tlačítko akce: Dopředu nebo Další 5">
            <a:hlinkClick r:id="rId3" highlightClick="1"/>
          </p:cNvPr>
          <p:cNvSpPr/>
          <p:nvPr/>
        </p:nvSpPr>
        <p:spPr>
          <a:xfrm>
            <a:off x="7236296" y="5157192"/>
            <a:ext cx="1008112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827088" y="188913"/>
            <a:ext cx="73564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5. Využití dynamických kompletačních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systémů!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511300" y="1754188"/>
            <a:ext cx="180975" cy="2287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965325" y="1808163"/>
            <a:ext cx="360363" cy="2233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649538" y="1808163"/>
            <a:ext cx="360362" cy="2233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276600" y="1844675"/>
            <a:ext cx="358775" cy="2238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24300" y="1825625"/>
            <a:ext cx="179388" cy="2220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>
            <a:off x="1511300" y="1825625"/>
            <a:ext cx="0" cy="2232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146300" y="1825625"/>
            <a:ext cx="0" cy="2232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803525" y="1825625"/>
            <a:ext cx="0" cy="2232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3455988" y="1808163"/>
            <a:ext cx="0" cy="2233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4103688" y="1808163"/>
            <a:ext cx="0" cy="2233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 rot="16200000">
            <a:off x="2709862" y="2843213"/>
            <a:ext cx="195263" cy="2592388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 rot="16200000">
            <a:off x="2375694" y="116682"/>
            <a:ext cx="179387" cy="32766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 rot="16200000">
            <a:off x="2375694" y="2996407"/>
            <a:ext cx="179387" cy="32766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Obdélník 19"/>
          <p:cNvSpPr/>
          <p:nvPr/>
        </p:nvSpPr>
        <p:spPr>
          <a:xfrm rot="16200000">
            <a:off x="824467" y="1841707"/>
            <a:ext cx="180022" cy="2706531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743325" y="1916113"/>
            <a:ext cx="107950" cy="217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2443163" y="2068513"/>
            <a:ext cx="109537" cy="217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1763713" y="2438400"/>
            <a:ext cx="10795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3095625" y="2924175"/>
            <a:ext cx="107950" cy="217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6" name="Přímá spojnice 25"/>
          <p:cNvCxnSpPr/>
          <p:nvPr/>
        </p:nvCxnSpPr>
        <p:spPr>
          <a:xfrm>
            <a:off x="3779838" y="1811338"/>
            <a:ext cx="0" cy="2232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2484438" y="1844675"/>
            <a:ext cx="0" cy="2232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3132138" y="1844675"/>
            <a:ext cx="0" cy="2232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1835150" y="1825625"/>
            <a:ext cx="0" cy="2232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délník 34"/>
          <p:cNvSpPr/>
          <p:nvPr/>
        </p:nvSpPr>
        <p:spPr>
          <a:xfrm rot="16200000">
            <a:off x="1778575" y="4740030"/>
            <a:ext cx="216023" cy="1194364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bdélník 35"/>
          <p:cNvSpPr/>
          <p:nvPr/>
        </p:nvSpPr>
        <p:spPr>
          <a:xfrm rot="16200000">
            <a:off x="2815181" y="4740030"/>
            <a:ext cx="216023" cy="1194364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1601788" y="4797425"/>
            <a:ext cx="144462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2640013" y="4797425"/>
            <a:ext cx="144462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Obdélník 49"/>
          <p:cNvSpPr/>
          <p:nvPr/>
        </p:nvSpPr>
        <p:spPr>
          <a:xfrm rot="16200000">
            <a:off x="4094947" y="1655801"/>
            <a:ext cx="162019" cy="3096345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59" name="Přímá spojnice 58"/>
          <p:cNvCxnSpPr>
            <a:stCxn id="24" idx="3"/>
          </p:cNvCxnSpPr>
          <p:nvPr/>
        </p:nvCxnSpPr>
        <p:spPr>
          <a:xfrm>
            <a:off x="3203575" y="3033713"/>
            <a:ext cx="252413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>
            <a:endCxn id="24" idx="0"/>
          </p:cNvCxnSpPr>
          <p:nvPr/>
        </p:nvCxnSpPr>
        <p:spPr>
          <a:xfrm>
            <a:off x="3149600" y="1754188"/>
            <a:ext cx="0" cy="1169987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 flipH="1">
            <a:off x="3149600" y="1754188"/>
            <a:ext cx="1027113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4176713" y="1754188"/>
            <a:ext cx="0" cy="2881312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922588" y="4635500"/>
            <a:ext cx="1254125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914400" y="4635500"/>
            <a:ext cx="1893888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>
            <a:off x="914400" y="1754188"/>
            <a:ext cx="0" cy="2881312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 flipH="1">
            <a:off x="954088" y="1754188"/>
            <a:ext cx="2141537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 flipH="1" flipV="1">
            <a:off x="3038475" y="1754188"/>
            <a:ext cx="20638" cy="1350962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 flipH="1">
            <a:off x="3038475" y="3141663"/>
            <a:ext cx="417513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Šipka dolů 88"/>
          <p:cNvSpPr/>
          <p:nvPr/>
        </p:nvSpPr>
        <p:spPr>
          <a:xfrm>
            <a:off x="1817688" y="4887913"/>
            <a:ext cx="171450" cy="80803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0" name="Šipka dolů 89"/>
          <p:cNvSpPr/>
          <p:nvPr/>
        </p:nvSpPr>
        <p:spPr>
          <a:xfrm>
            <a:off x="2835275" y="4887913"/>
            <a:ext cx="171450" cy="80803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1" name="Obdélník 90"/>
          <p:cNvSpPr/>
          <p:nvPr/>
        </p:nvSpPr>
        <p:spPr>
          <a:xfrm rot="16200000">
            <a:off x="1062832" y="872331"/>
            <a:ext cx="195262" cy="701675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451" name="TextovéPole 91"/>
          <p:cNvSpPr txBox="1">
            <a:spLocks noChangeArrowheads="1"/>
          </p:cNvSpPr>
          <p:nvPr/>
        </p:nvSpPr>
        <p:spPr bwMode="auto">
          <a:xfrm>
            <a:off x="1763713" y="1009650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válečkové tratě</a:t>
            </a:r>
          </a:p>
        </p:txBody>
      </p:sp>
      <p:sp>
        <p:nvSpPr>
          <p:cNvPr id="93" name="Obdélník 92"/>
          <p:cNvSpPr/>
          <p:nvPr/>
        </p:nvSpPr>
        <p:spPr>
          <a:xfrm>
            <a:off x="3446463" y="1009650"/>
            <a:ext cx="311150" cy="527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4" name="Přímá spojnice 93"/>
          <p:cNvCxnSpPr>
            <a:endCxn id="93" idx="2"/>
          </p:cNvCxnSpPr>
          <p:nvPr/>
        </p:nvCxnSpPr>
        <p:spPr>
          <a:xfrm>
            <a:off x="3602038" y="1016000"/>
            <a:ext cx="0" cy="520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54" name="TextovéPole 95"/>
          <p:cNvSpPr txBox="1">
            <a:spLocks noChangeArrowheads="1"/>
          </p:cNvSpPr>
          <p:nvPr/>
        </p:nvSpPr>
        <p:spPr bwMode="auto">
          <a:xfrm>
            <a:off x="3851275" y="981075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krabicové regály</a:t>
            </a:r>
          </a:p>
        </p:txBody>
      </p:sp>
      <p:cxnSp>
        <p:nvCxnSpPr>
          <p:cNvPr id="97" name="Přímá spojnice 96"/>
          <p:cNvCxnSpPr/>
          <p:nvPr/>
        </p:nvCxnSpPr>
        <p:spPr>
          <a:xfrm>
            <a:off x="5867400" y="1052513"/>
            <a:ext cx="0" cy="327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bdélník 98"/>
          <p:cNvSpPr/>
          <p:nvPr/>
        </p:nvSpPr>
        <p:spPr>
          <a:xfrm>
            <a:off x="5813425" y="1108075"/>
            <a:ext cx="10795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457" name="TextovéPole 99"/>
          <p:cNvSpPr txBox="1">
            <a:spLocks noChangeArrowheads="1"/>
          </p:cNvSpPr>
          <p:nvPr/>
        </p:nvSpPr>
        <p:spPr bwMode="auto">
          <a:xfrm>
            <a:off x="6011863" y="981075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automatické zakladače</a:t>
            </a:r>
          </a:p>
        </p:txBody>
      </p:sp>
      <p:sp>
        <p:nvSpPr>
          <p:cNvPr id="17458" name="TextovéPole 100"/>
          <p:cNvSpPr txBox="1">
            <a:spLocks noChangeArrowheads="1"/>
          </p:cNvSpPr>
          <p:nvPr/>
        </p:nvSpPr>
        <p:spPr bwMode="auto">
          <a:xfrm>
            <a:off x="1712913" y="5949950"/>
            <a:ext cx="1419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 expedici</a:t>
            </a:r>
          </a:p>
        </p:txBody>
      </p:sp>
      <p:sp>
        <p:nvSpPr>
          <p:cNvPr id="17459" name="TextovéPole 101"/>
          <p:cNvSpPr txBox="1">
            <a:spLocks noChangeArrowheads="1"/>
          </p:cNvSpPr>
          <p:nvPr/>
        </p:nvSpPr>
        <p:spPr bwMode="auto">
          <a:xfrm>
            <a:off x="6156325" y="1379538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kompletační místa</a:t>
            </a:r>
          </a:p>
        </p:txBody>
      </p:sp>
      <p:sp>
        <p:nvSpPr>
          <p:cNvPr id="103" name="Ovál 102"/>
          <p:cNvSpPr/>
          <p:nvPr/>
        </p:nvSpPr>
        <p:spPr>
          <a:xfrm>
            <a:off x="5795963" y="1484313"/>
            <a:ext cx="144462" cy="127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04" name="Picture 73" descr="krabic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030413"/>
            <a:ext cx="35623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ChangeArrowheads="1"/>
          </p:cNvSpPr>
          <p:nvPr/>
        </p:nvSpPr>
        <p:spPr bwMode="auto">
          <a:xfrm>
            <a:off x="468313" y="4659313"/>
            <a:ext cx="8208962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13"/>
          <p:cNvSpPr>
            <a:spLocks noChangeArrowheads="1"/>
          </p:cNvSpPr>
          <p:nvPr/>
        </p:nvSpPr>
        <p:spPr bwMode="auto">
          <a:xfrm>
            <a:off x="827881" y="620688"/>
            <a:ext cx="7489825" cy="2246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Kompletace („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vychystávání, pikování“) </a:t>
            </a: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je soubor činností spojených se sestavením zásilky obsahující požadovaná množství jednotlivých položek uvedených na objednávce zákazníka ze zásob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dodavatele.</a:t>
            </a:r>
            <a:endParaRPr lang="en-US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6" name="Rectangle 14"/>
          <p:cNvSpPr>
            <a:spLocks noChangeArrowheads="1"/>
          </p:cNvSpPr>
          <p:nvPr/>
        </p:nvSpPr>
        <p:spPr bwMode="auto">
          <a:xfrm>
            <a:off x="512937" y="3212976"/>
            <a:ext cx="842339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Kompletace je velmi pracná, tvoří až 55% nákladů spojených s provozem skladu.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8" name="Rectangle 16"/>
          <p:cNvSpPr>
            <a:spLocks noChangeArrowheads="1"/>
          </p:cNvSpPr>
          <p:nvPr/>
        </p:nvSpPr>
        <p:spPr bwMode="auto">
          <a:xfrm>
            <a:off x="972343" y="5496133"/>
            <a:ext cx="72009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Kompletace je velmi náročná </a:t>
            </a: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dobrou organizaci </a:t>
            </a: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práce.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15241" y="4246519"/>
            <a:ext cx="842339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Až 50% času kompletace je spotřebováno na pohyb manipulantů za zbožím lokalizovaným na kompletačních pozicích.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827088" y="746125"/>
            <a:ext cx="73564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5. Využití dynamických kompletačních </a:t>
            </a:r>
            <a:r>
              <a:rPr lang="cs-CZ" alt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systémů!</a:t>
            </a:r>
            <a:endParaRPr lang="cs-CZ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5" name="Rectangle 13"/>
          <p:cNvSpPr>
            <a:spLocks noChangeArrowheads="1"/>
          </p:cNvSpPr>
          <p:nvPr/>
        </p:nvSpPr>
        <p:spPr bwMode="auto">
          <a:xfrm>
            <a:off x="2052638" y="4076700"/>
            <a:ext cx="48244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36" name="Line 14"/>
          <p:cNvSpPr>
            <a:spLocks noChangeShapeType="1"/>
          </p:cNvSpPr>
          <p:nvPr/>
        </p:nvSpPr>
        <p:spPr bwMode="auto">
          <a:xfrm>
            <a:off x="2484438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15"/>
          <p:cNvSpPr>
            <a:spLocks noChangeShapeType="1"/>
          </p:cNvSpPr>
          <p:nvPr/>
        </p:nvSpPr>
        <p:spPr bwMode="auto">
          <a:xfrm>
            <a:off x="29892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Line 16"/>
          <p:cNvSpPr>
            <a:spLocks noChangeShapeType="1"/>
          </p:cNvSpPr>
          <p:nvPr/>
        </p:nvSpPr>
        <p:spPr bwMode="auto">
          <a:xfrm>
            <a:off x="34210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9" name="Line 17"/>
          <p:cNvSpPr>
            <a:spLocks noChangeShapeType="1"/>
          </p:cNvSpPr>
          <p:nvPr/>
        </p:nvSpPr>
        <p:spPr bwMode="auto">
          <a:xfrm>
            <a:off x="38528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Line 18"/>
          <p:cNvSpPr>
            <a:spLocks noChangeShapeType="1"/>
          </p:cNvSpPr>
          <p:nvPr/>
        </p:nvSpPr>
        <p:spPr bwMode="auto">
          <a:xfrm>
            <a:off x="42846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Line 19"/>
          <p:cNvSpPr>
            <a:spLocks noChangeShapeType="1"/>
          </p:cNvSpPr>
          <p:nvPr/>
        </p:nvSpPr>
        <p:spPr bwMode="auto">
          <a:xfrm>
            <a:off x="47164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2" name="Line 20"/>
          <p:cNvSpPr>
            <a:spLocks noChangeShapeType="1"/>
          </p:cNvSpPr>
          <p:nvPr/>
        </p:nvSpPr>
        <p:spPr bwMode="auto">
          <a:xfrm>
            <a:off x="5148263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Line 21"/>
          <p:cNvSpPr>
            <a:spLocks noChangeShapeType="1"/>
          </p:cNvSpPr>
          <p:nvPr/>
        </p:nvSpPr>
        <p:spPr bwMode="auto">
          <a:xfrm>
            <a:off x="5581650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4" name="Line 22"/>
          <p:cNvSpPr>
            <a:spLocks noChangeShapeType="1"/>
          </p:cNvSpPr>
          <p:nvPr/>
        </p:nvSpPr>
        <p:spPr bwMode="auto">
          <a:xfrm>
            <a:off x="6013450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5" name="Line 23"/>
          <p:cNvSpPr>
            <a:spLocks noChangeShapeType="1"/>
          </p:cNvSpPr>
          <p:nvPr/>
        </p:nvSpPr>
        <p:spPr bwMode="auto">
          <a:xfrm>
            <a:off x="6445250" y="407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6" name="Rectangle 24"/>
          <p:cNvSpPr>
            <a:spLocks noChangeArrowheads="1"/>
          </p:cNvSpPr>
          <p:nvPr/>
        </p:nvSpPr>
        <p:spPr bwMode="auto">
          <a:xfrm>
            <a:off x="2124075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47" name="Rectangle 25"/>
          <p:cNvSpPr>
            <a:spLocks noChangeArrowheads="1"/>
          </p:cNvSpPr>
          <p:nvPr/>
        </p:nvSpPr>
        <p:spPr bwMode="auto">
          <a:xfrm>
            <a:off x="3060700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48" name="Rectangle 26"/>
          <p:cNvSpPr>
            <a:spLocks noChangeArrowheads="1"/>
          </p:cNvSpPr>
          <p:nvPr/>
        </p:nvSpPr>
        <p:spPr bwMode="auto">
          <a:xfrm>
            <a:off x="3492500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3924300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0" name="Rectangle 28"/>
          <p:cNvSpPr>
            <a:spLocks noChangeArrowheads="1"/>
          </p:cNvSpPr>
          <p:nvPr/>
        </p:nvSpPr>
        <p:spPr bwMode="auto">
          <a:xfrm>
            <a:off x="4356100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1" name="Rectangle 29"/>
          <p:cNvSpPr>
            <a:spLocks noChangeArrowheads="1"/>
          </p:cNvSpPr>
          <p:nvPr/>
        </p:nvSpPr>
        <p:spPr bwMode="auto">
          <a:xfrm>
            <a:off x="4789488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5221288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3" name="Rectangle 31"/>
          <p:cNvSpPr>
            <a:spLocks noChangeArrowheads="1"/>
          </p:cNvSpPr>
          <p:nvPr/>
        </p:nvSpPr>
        <p:spPr bwMode="auto">
          <a:xfrm>
            <a:off x="5653088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4" name="Rectangle 32"/>
          <p:cNvSpPr>
            <a:spLocks noChangeArrowheads="1"/>
          </p:cNvSpPr>
          <p:nvPr/>
        </p:nvSpPr>
        <p:spPr bwMode="auto">
          <a:xfrm>
            <a:off x="6084888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6516688" y="4148138"/>
            <a:ext cx="28892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6" name="Rectangle 34"/>
          <p:cNvSpPr>
            <a:spLocks noChangeArrowheads="1"/>
          </p:cNvSpPr>
          <p:nvPr/>
        </p:nvSpPr>
        <p:spPr bwMode="auto">
          <a:xfrm>
            <a:off x="2052638" y="2852738"/>
            <a:ext cx="48244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57" name="Line 35"/>
          <p:cNvSpPr>
            <a:spLocks noChangeShapeType="1"/>
          </p:cNvSpPr>
          <p:nvPr/>
        </p:nvSpPr>
        <p:spPr bwMode="auto">
          <a:xfrm>
            <a:off x="2484438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8" name="Line 36"/>
          <p:cNvSpPr>
            <a:spLocks noChangeShapeType="1"/>
          </p:cNvSpPr>
          <p:nvPr/>
        </p:nvSpPr>
        <p:spPr bwMode="auto">
          <a:xfrm>
            <a:off x="29892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9" name="Line 37"/>
          <p:cNvSpPr>
            <a:spLocks noChangeShapeType="1"/>
          </p:cNvSpPr>
          <p:nvPr/>
        </p:nvSpPr>
        <p:spPr bwMode="auto">
          <a:xfrm>
            <a:off x="34210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0" name="Line 38"/>
          <p:cNvSpPr>
            <a:spLocks noChangeShapeType="1"/>
          </p:cNvSpPr>
          <p:nvPr/>
        </p:nvSpPr>
        <p:spPr bwMode="auto">
          <a:xfrm>
            <a:off x="38528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1" name="Line 39"/>
          <p:cNvSpPr>
            <a:spLocks noChangeShapeType="1"/>
          </p:cNvSpPr>
          <p:nvPr/>
        </p:nvSpPr>
        <p:spPr bwMode="auto">
          <a:xfrm>
            <a:off x="42846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2" name="Line 40"/>
          <p:cNvSpPr>
            <a:spLocks noChangeShapeType="1"/>
          </p:cNvSpPr>
          <p:nvPr/>
        </p:nvSpPr>
        <p:spPr bwMode="auto">
          <a:xfrm>
            <a:off x="47164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3" name="Line 41"/>
          <p:cNvSpPr>
            <a:spLocks noChangeShapeType="1"/>
          </p:cNvSpPr>
          <p:nvPr/>
        </p:nvSpPr>
        <p:spPr bwMode="auto">
          <a:xfrm>
            <a:off x="5148263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4" name="Line 42"/>
          <p:cNvSpPr>
            <a:spLocks noChangeShapeType="1"/>
          </p:cNvSpPr>
          <p:nvPr/>
        </p:nvSpPr>
        <p:spPr bwMode="auto">
          <a:xfrm>
            <a:off x="5581650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5" name="Line 43"/>
          <p:cNvSpPr>
            <a:spLocks noChangeShapeType="1"/>
          </p:cNvSpPr>
          <p:nvPr/>
        </p:nvSpPr>
        <p:spPr bwMode="auto">
          <a:xfrm>
            <a:off x="6013450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6" name="Line 44"/>
          <p:cNvSpPr>
            <a:spLocks noChangeShapeType="1"/>
          </p:cNvSpPr>
          <p:nvPr/>
        </p:nvSpPr>
        <p:spPr bwMode="auto">
          <a:xfrm>
            <a:off x="6445250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7" name="Rectangle 45"/>
          <p:cNvSpPr>
            <a:spLocks noChangeArrowheads="1"/>
          </p:cNvSpPr>
          <p:nvPr/>
        </p:nvSpPr>
        <p:spPr bwMode="auto">
          <a:xfrm>
            <a:off x="2124075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68" name="Rectangle 46"/>
          <p:cNvSpPr>
            <a:spLocks noChangeArrowheads="1"/>
          </p:cNvSpPr>
          <p:nvPr/>
        </p:nvSpPr>
        <p:spPr bwMode="auto">
          <a:xfrm>
            <a:off x="3060700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2628900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0" name="Rectangle 48"/>
          <p:cNvSpPr>
            <a:spLocks noChangeArrowheads="1"/>
          </p:cNvSpPr>
          <p:nvPr/>
        </p:nvSpPr>
        <p:spPr bwMode="auto">
          <a:xfrm>
            <a:off x="3924300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1" name="Rectangle 49"/>
          <p:cNvSpPr>
            <a:spLocks noChangeArrowheads="1"/>
          </p:cNvSpPr>
          <p:nvPr/>
        </p:nvSpPr>
        <p:spPr bwMode="auto">
          <a:xfrm>
            <a:off x="4356100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2" name="Rectangle 50"/>
          <p:cNvSpPr>
            <a:spLocks noChangeArrowheads="1"/>
          </p:cNvSpPr>
          <p:nvPr/>
        </p:nvSpPr>
        <p:spPr bwMode="auto">
          <a:xfrm>
            <a:off x="4789488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3" name="Rectangle 51"/>
          <p:cNvSpPr>
            <a:spLocks noChangeArrowheads="1"/>
          </p:cNvSpPr>
          <p:nvPr/>
        </p:nvSpPr>
        <p:spPr bwMode="auto">
          <a:xfrm>
            <a:off x="5221288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4" name="Rectangle 52"/>
          <p:cNvSpPr>
            <a:spLocks noChangeArrowheads="1"/>
          </p:cNvSpPr>
          <p:nvPr/>
        </p:nvSpPr>
        <p:spPr bwMode="auto">
          <a:xfrm>
            <a:off x="5653088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5" name="Rectangle 53"/>
          <p:cNvSpPr>
            <a:spLocks noChangeArrowheads="1"/>
          </p:cNvSpPr>
          <p:nvPr/>
        </p:nvSpPr>
        <p:spPr bwMode="auto">
          <a:xfrm>
            <a:off x="6084888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6" name="Rectangle 54"/>
          <p:cNvSpPr>
            <a:spLocks noChangeArrowheads="1"/>
          </p:cNvSpPr>
          <p:nvPr/>
        </p:nvSpPr>
        <p:spPr bwMode="auto">
          <a:xfrm>
            <a:off x="6516688" y="2924175"/>
            <a:ext cx="2889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8477" name="Rectangle 55"/>
          <p:cNvSpPr>
            <a:spLocks noChangeArrowheads="1"/>
          </p:cNvSpPr>
          <p:nvPr/>
        </p:nvSpPr>
        <p:spPr bwMode="auto">
          <a:xfrm>
            <a:off x="2052638" y="3500438"/>
            <a:ext cx="4824412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en-US" sz="1800">
              <a:solidFill>
                <a:schemeClr val="folHlink"/>
              </a:solidFill>
            </a:endParaRP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7308850" y="3355975"/>
            <a:ext cx="433388" cy="576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49" name="Rectangle 57"/>
          <p:cNvSpPr>
            <a:spLocks noChangeArrowheads="1"/>
          </p:cNvSpPr>
          <p:nvPr/>
        </p:nvSpPr>
        <p:spPr bwMode="auto">
          <a:xfrm>
            <a:off x="7308850" y="4148138"/>
            <a:ext cx="433388" cy="5762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0" name="Rectangle 58"/>
          <p:cNvSpPr>
            <a:spLocks noChangeArrowheads="1"/>
          </p:cNvSpPr>
          <p:nvPr/>
        </p:nvSpPr>
        <p:spPr bwMode="auto">
          <a:xfrm>
            <a:off x="7308850" y="4940300"/>
            <a:ext cx="433388" cy="576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51" name="Ovál 50"/>
          <p:cNvSpPr/>
          <p:nvPr/>
        </p:nvSpPr>
        <p:spPr>
          <a:xfrm>
            <a:off x="7019925" y="3068638"/>
            <a:ext cx="1081088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82" name="TextovéPole 51"/>
          <p:cNvSpPr txBox="1">
            <a:spLocks noChangeArrowheads="1"/>
          </p:cNvSpPr>
          <p:nvPr/>
        </p:nvSpPr>
        <p:spPr bwMode="auto">
          <a:xfrm>
            <a:off x="6275388" y="1341438"/>
            <a:ext cx="1417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/>
              <a:t>k expedici</a:t>
            </a:r>
          </a:p>
        </p:txBody>
      </p:sp>
      <p:sp>
        <p:nvSpPr>
          <p:cNvPr id="18483" name="TextovéPole 52"/>
          <p:cNvSpPr txBox="1">
            <a:spLocks noChangeArrowheads="1"/>
          </p:cNvSpPr>
          <p:nvPr/>
        </p:nvSpPr>
        <p:spPr bwMode="auto">
          <a:xfrm>
            <a:off x="539750" y="3419475"/>
            <a:ext cx="1439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válečková trať</a:t>
            </a:r>
          </a:p>
        </p:txBody>
      </p:sp>
      <p:sp>
        <p:nvSpPr>
          <p:cNvPr id="18484" name="TextovéPole 53"/>
          <p:cNvSpPr txBox="1">
            <a:spLocks noChangeArrowheads="1"/>
          </p:cNvSpPr>
          <p:nvPr/>
        </p:nvSpPr>
        <p:spPr bwMode="auto">
          <a:xfrm>
            <a:off x="3384550" y="2349500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regály</a:t>
            </a:r>
          </a:p>
        </p:txBody>
      </p:sp>
      <p:sp>
        <p:nvSpPr>
          <p:cNvPr id="18485" name="TextovéPole 54"/>
          <p:cNvSpPr txBox="1">
            <a:spLocks noChangeArrowheads="1"/>
          </p:cNvSpPr>
          <p:nvPr/>
        </p:nvSpPr>
        <p:spPr bwMode="auto">
          <a:xfrm rot="5400000">
            <a:off x="7292975" y="3444875"/>
            <a:ext cx="2190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kompletační místo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 rot="5400000">
            <a:off x="5663406" y="3559969"/>
            <a:ext cx="3744913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en-US" sz="1800">
              <a:solidFill>
                <a:schemeClr val="folHlink"/>
              </a:solidFill>
            </a:endParaRPr>
          </a:p>
        </p:txBody>
      </p:sp>
      <p:sp>
        <p:nvSpPr>
          <p:cNvPr id="56" name="Tlačítko akce: Dopředu nebo Další 55">
            <a:hlinkClick r:id="rId2" highlightClick="1"/>
          </p:cNvPr>
          <p:cNvSpPr/>
          <p:nvPr/>
        </p:nvSpPr>
        <p:spPr>
          <a:xfrm>
            <a:off x="6005475" y="5830390"/>
            <a:ext cx="759933" cy="5492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1"/>
          <p:cNvSpPr txBox="1">
            <a:spLocks noChangeArrowheads="1"/>
          </p:cNvSpPr>
          <p:nvPr/>
        </p:nvSpPr>
        <p:spPr bwMode="auto">
          <a:xfrm>
            <a:off x="5723455" y="5220256"/>
            <a:ext cx="145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smtClean="0"/>
              <a:t>AGV/AMR</a:t>
            </a:r>
            <a:endParaRPr lang="cs-CZ" altLang="en-US" sz="1800" dirty="0"/>
          </a:p>
        </p:txBody>
      </p:sp>
      <p:sp>
        <p:nvSpPr>
          <p:cNvPr id="58" name="Tlačítko akce: Dopředu nebo Další 57">
            <a:hlinkClick r:id="rId3" highlightClick="1"/>
          </p:cNvPr>
          <p:cNvSpPr/>
          <p:nvPr/>
        </p:nvSpPr>
        <p:spPr>
          <a:xfrm>
            <a:off x="3188047" y="5830390"/>
            <a:ext cx="759933" cy="5492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ovéPole 51"/>
          <p:cNvSpPr txBox="1">
            <a:spLocks noChangeArrowheads="1"/>
          </p:cNvSpPr>
          <p:nvPr/>
        </p:nvSpPr>
        <p:spPr bwMode="auto">
          <a:xfrm>
            <a:off x="2732049" y="5081757"/>
            <a:ext cx="1671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err="1" smtClean="0"/>
              <a:t>Miniload</a:t>
            </a:r>
            <a:r>
              <a:rPr lang="cs-CZ" altLang="en-US" sz="1800" dirty="0" smtClean="0"/>
              <a:t> </a:t>
            </a:r>
            <a:r>
              <a:rPr lang="cs-CZ" altLang="en-US" sz="1800" dirty="0" err="1" smtClean="0"/>
              <a:t>Stacker</a:t>
            </a:r>
            <a:r>
              <a:rPr lang="cs-CZ" altLang="en-US" sz="1800" dirty="0" smtClean="0"/>
              <a:t> </a:t>
            </a:r>
            <a:r>
              <a:rPr lang="cs-CZ" altLang="en-US" sz="1800" dirty="0" err="1" smtClean="0"/>
              <a:t>Crane</a:t>
            </a:r>
            <a:endParaRPr lang="cs-CZ" altLang="en-US" sz="1800" dirty="0"/>
          </a:p>
        </p:txBody>
      </p:sp>
      <p:sp>
        <p:nvSpPr>
          <p:cNvPr id="60" name="TextovéPole 51"/>
          <p:cNvSpPr txBox="1">
            <a:spLocks noChangeArrowheads="1"/>
          </p:cNvSpPr>
          <p:nvPr/>
        </p:nvSpPr>
        <p:spPr bwMode="auto">
          <a:xfrm>
            <a:off x="4272838" y="5210717"/>
            <a:ext cx="1671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err="1" smtClean="0"/>
              <a:t>Shuttle</a:t>
            </a:r>
            <a:endParaRPr lang="cs-CZ" altLang="en-US" sz="1800" dirty="0"/>
          </a:p>
        </p:txBody>
      </p:sp>
      <p:sp>
        <p:nvSpPr>
          <p:cNvPr id="61" name="Tlačítko akce: Dopředu nebo Další 60">
            <a:hlinkClick r:id="rId4" highlightClick="1"/>
          </p:cNvPr>
          <p:cNvSpPr/>
          <p:nvPr/>
        </p:nvSpPr>
        <p:spPr>
          <a:xfrm>
            <a:off x="4723973" y="5830390"/>
            <a:ext cx="759933" cy="5492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Tlačítko akce: Dopředu nebo Další 61">
            <a:hlinkClick r:id="rId5" highlightClick="1"/>
          </p:cNvPr>
          <p:cNvSpPr/>
          <p:nvPr/>
        </p:nvSpPr>
        <p:spPr>
          <a:xfrm>
            <a:off x="1278308" y="5830390"/>
            <a:ext cx="759933" cy="5492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TextovéPole 51"/>
          <p:cNvSpPr txBox="1">
            <a:spLocks noChangeArrowheads="1"/>
          </p:cNvSpPr>
          <p:nvPr/>
        </p:nvSpPr>
        <p:spPr bwMode="auto">
          <a:xfrm>
            <a:off x="687651" y="5080154"/>
            <a:ext cx="1941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err="1" smtClean="0"/>
              <a:t>Haipick</a:t>
            </a:r>
            <a:r>
              <a:rPr lang="cs-CZ" altLang="en-US" sz="1800" dirty="0" smtClean="0"/>
              <a:t> autonomní roboti</a:t>
            </a:r>
            <a:endParaRPr lang="cs-CZ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1.38889E-6 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8426 L 0.4882 0.0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2 0.08426 L -1.38889E-6 0.0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8426 L -1.38889E-6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23 L 1.94444E-6 -0.094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9421 L 0.33871 -0.09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53 -0.09421 L 1.94444E-6 -0.094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9421 L 1.94444E-6 1.48148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-0.22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2.5E-6 -0.1259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363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1065 L -3.05556E-6 -0.094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9444 L 0.04723 -0.094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-0.09421 L -3.05556E-6 -0.094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9444 L -3.05556E-6 -1.85185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3.61111E-6 -0.094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9467 L 0.19687 -0.094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68 -0.09421 L 3.61111E-6 -0.094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9467 L 3.61111E-6 -0.0002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39" grpId="0" animBg="1"/>
      <p:bldP spid="39" grpId="1" animBg="1"/>
      <p:bldP spid="39" grpId="2" animBg="1"/>
      <p:bldP spid="39" grpId="3" animBg="1"/>
      <p:bldP spid="48" grpId="0" animBg="1"/>
      <p:bldP spid="48" grpId="1" animBg="1"/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6"/>
          <p:cNvSpPr>
            <a:spLocks noChangeArrowheads="1"/>
          </p:cNvSpPr>
          <p:nvPr/>
        </p:nvSpPr>
        <p:spPr bwMode="auto">
          <a:xfrm>
            <a:off x="899592" y="368287"/>
            <a:ext cx="5623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smtClean="0">
                <a:latin typeface="Calibri" panose="020F0502020204030204" pitchFamily="34" charset="0"/>
                <a:cs typeface="Calibri" panose="020F0502020204030204" pitchFamily="34" charset="0"/>
              </a:rPr>
              <a:t>Kompletace - obecný postup</a:t>
            </a:r>
            <a:endParaRPr lang="cs-CZ" alt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Rectangle 37"/>
          <p:cNvSpPr>
            <a:spLocks noChangeArrowheads="1"/>
          </p:cNvSpPr>
          <p:nvPr/>
        </p:nvSpPr>
        <p:spPr bwMode="auto">
          <a:xfrm>
            <a:off x="971600" y="1419274"/>
            <a:ext cx="5956631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Zpracování </a:t>
            </a:r>
            <a:r>
              <a:rPr lang="cs-CZ" altLang="en-US" sz="3000" b="1">
                <a:latin typeface="Calibri" panose="020F0502020204030204" pitchFamily="34" charset="0"/>
                <a:cs typeface="Calibri" panose="020F0502020204030204" pitchFamily="34" charset="0"/>
              </a:rPr>
              <a:t>objednávek </a:t>
            </a:r>
            <a:r>
              <a:rPr lang="cs-CZ" alt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zákazníků.</a:t>
            </a:r>
            <a:endParaRPr lang="cs-CZ" alt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971600" y="2558500"/>
            <a:ext cx="7632848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000" b="1">
                <a:latin typeface="Calibri" panose="020F0502020204030204" pitchFamily="34" charset="0"/>
                <a:cs typeface="Calibri" panose="020F0502020204030204" pitchFamily="34" charset="0"/>
              </a:rPr>
              <a:t>2. Zásobování kompletačních linek požadovaným sortimentem </a:t>
            </a:r>
            <a:r>
              <a:rPr lang="cs-CZ" alt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výrobků.</a:t>
            </a:r>
            <a:endParaRPr lang="cs-CZ" alt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055096" y="4221088"/>
            <a:ext cx="7045296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000" b="1">
                <a:latin typeface="Calibri" panose="020F0502020204030204" pitchFamily="34" charset="0"/>
                <a:cs typeface="Calibri" panose="020F0502020204030204" pitchFamily="34" charset="0"/>
              </a:rPr>
              <a:t>3. Vlastní kompletační </a:t>
            </a:r>
            <a:r>
              <a:rPr lang="cs-CZ" altLang="en-US" sz="3000" b="1" smtClean="0">
                <a:latin typeface="Calibri" panose="020F0502020204030204" pitchFamily="34" charset="0"/>
                <a:cs typeface="Calibri" panose="020F0502020204030204" pitchFamily="34" charset="0"/>
              </a:rPr>
              <a:t>manipulace.</a:t>
            </a:r>
            <a:endParaRPr lang="en-US" alt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4967857" y="2054751"/>
            <a:ext cx="3169245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Doplnění údajů nutných pro identifikaci </a:t>
            </a:r>
            <a:r>
              <a:rPr lang="cs-CZ" altLang="en-US" sz="20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požadovaných </a:t>
            </a:r>
            <a:r>
              <a:rPr lang="cs-CZ" altLang="en-US" sz="2000" b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položek ve </a:t>
            </a:r>
            <a:r>
              <a:rPr lang="cs-CZ" altLang="en-US" sz="20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skladu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00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7686" name="Group 3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771326356"/>
              </p:ext>
            </p:extLst>
          </p:nvPr>
        </p:nvGraphicFramePr>
        <p:xfrm>
          <a:off x="5436468" y="3267869"/>
          <a:ext cx="2232025" cy="1676400"/>
        </p:xfrm>
        <a:graphic>
          <a:graphicData uri="http://schemas.openxmlformats.org/drawingml/2006/table">
            <a:tbl>
              <a:tblPr/>
              <a:tblGrid>
                <a:gridCol w="1008062">
                  <a:extLst>
                    <a:ext uri="{9D8B030D-6E8A-4147-A177-3AD203B41FA5}">
                      <a16:colId xmlns:a16="http://schemas.microsoft.com/office/drawing/2014/main" val="90516922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113850833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položka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lokalizace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987117"/>
                  </a:ext>
                </a:extLst>
              </a:tr>
              <a:tr h="21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 A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851792"/>
                  </a:ext>
                </a:extLst>
              </a:tr>
              <a:tr h="2857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112 C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1158"/>
                  </a:ext>
                </a:extLst>
              </a:tr>
              <a:tr h="211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73365"/>
                  </a:ext>
                </a:extLst>
              </a:tr>
              <a:tr h="21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890 A</a:t>
                      </a:r>
                    </a:p>
                  </a:txBody>
                  <a:tcPr marL="91419" marR="9141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6668"/>
                  </a:ext>
                </a:extLst>
              </a:tr>
            </a:tbl>
          </a:graphicData>
        </a:graphic>
      </p:graphicFrame>
      <p:sp>
        <p:nvSpPr>
          <p:cNvPr id="5145" name="Rectangle 37"/>
          <p:cNvSpPr>
            <a:spLocks noChangeArrowheads="1"/>
          </p:cNvSpPr>
          <p:nvPr/>
        </p:nvSpPr>
        <p:spPr bwMode="auto">
          <a:xfrm>
            <a:off x="895056" y="513961"/>
            <a:ext cx="5302250" cy="522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Zpracování objednávek zákazníků</a:t>
            </a:r>
          </a:p>
        </p:txBody>
      </p:sp>
      <p:pic>
        <p:nvPicPr>
          <p:cNvPr id="27764" name="Picture 116" descr="objedná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5450"/>
            <a:ext cx="3671887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65" name="Oval 117"/>
          <p:cNvSpPr>
            <a:spLocks noChangeArrowheads="1"/>
          </p:cNvSpPr>
          <p:nvPr/>
        </p:nvSpPr>
        <p:spPr bwMode="auto">
          <a:xfrm>
            <a:off x="3204642" y="2301875"/>
            <a:ext cx="792162" cy="3063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766" name="Oval 118"/>
          <p:cNvSpPr>
            <a:spLocks noChangeArrowheads="1"/>
          </p:cNvSpPr>
          <p:nvPr/>
        </p:nvSpPr>
        <p:spPr bwMode="auto">
          <a:xfrm>
            <a:off x="2988742" y="3114675"/>
            <a:ext cx="720725" cy="3063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767" name="Text Box 119"/>
          <p:cNvSpPr txBox="1">
            <a:spLocks noChangeArrowheads="1"/>
          </p:cNvSpPr>
          <p:nvPr/>
        </p:nvSpPr>
        <p:spPr bwMode="auto">
          <a:xfrm>
            <a:off x="1837482" y="2455069"/>
            <a:ext cx="136716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en-US" sz="12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Termín vyřízení objednávky 2 </a:t>
            </a:r>
            <a:r>
              <a:rPr lang="cs-CZ" altLang="en-US" sz="1200" b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dny!</a:t>
            </a:r>
            <a:endParaRPr lang="cs-CZ" altLang="en-US" sz="1200" b="1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Přímá spojnice se šipkou 2"/>
          <p:cNvCxnSpPr>
            <a:stCxn id="27764" idx="3"/>
          </p:cNvCxnSpPr>
          <p:nvPr/>
        </p:nvCxnSpPr>
        <p:spPr>
          <a:xfrm flipV="1">
            <a:off x="4571479" y="3786187"/>
            <a:ext cx="79260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4571479" y="4088917"/>
            <a:ext cx="79260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4571479" y="4861262"/>
            <a:ext cx="79260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2" name="Rectangle 38"/>
          <p:cNvSpPr>
            <a:spLocks noChangeArrowheads="1"/>
          </p:cNvSpPr>
          <p:nvPr/>
        </p:nvSpPr>
        <p:spPr bwMode="auto">
          <a:xfrm>
            <a:off x="681608" y="1197283"/>
            <a:ext cx="3889821" cy="2323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 případě, kdy objednávka obsahuje několik skupin výrobků a ty jsou kompletovány zvlášť, je nutno</a:t>
            </a: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rozdělit objednávku na objednávky dílčí pro jednotlivé kompletační </a:t>
            </a:r>
            <a:r>
              <a:rPr lang="cs-CZ" altLang="en-US" sz="2000" b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linky (tj. "zone picking").</a:t>
            </a:r>
            <a:endParaRPr lang="cs-CZ" altLang="en-US" sz="2000" b="1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83" name="Text Box 39"/>
          <p:cNvSpPr txBox="1">
            <a:spLocks noChangeArrowheads="1"/>
          </p:cNvSpPr>
          <p:nvPr/>
        </p:nvSpPr>
        <p:spPr bwMode="auto">
          <a:xfrm>
            <a:off x="2051050" y="3827463"/>
            <a:ext cx="1152525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Objednávka</a:t>
            </a:r>
          </a:p>
        </p:txBody>
      </p:sp>
      <p:sp>
        <p:nvSpPr>
          <p:cNvPr id="31784" name="Text Box 40"/>
          <p:cNvSpPr txBox="1">
            <a:spLocks noChangeArrowheads="1"/>
          </p:cNvSpPr>
          <p:nvPr/>
        </p:nvSpPr>
        <p:spPr bwMode="auto">
          <a:xfrm>
            <a:off x="755650" y="4403725"/>
            <a:ext cx="11509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Interní objednávka 1</a:t>
            </a:r>
          </a:p>
        </p:txBody>
      </p:sp>
      <p:sp>
        <p:nvSpPr>
          <p:cNvPr id="31785" name="Text Box 41"/>
          <p:cNvSpPr txBox="1">
            <a:spLocks noChangeArrowheads="1"/>
          </p:cNvSpPr>
          <p:nvPr/>
        </p:nvSpPr>
        <p:spPr bwMode="auto">
          <a:xfrm>
            <a:off x="2051050" y="4403725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Interní objednávka 2</a:t>
            </a:r>
          </a:p>
        </p:txBody>
      </p:sp>
      <p:sp>
        <p:nvSpPr>
          <p:cNvPr id="31786" name="Text Box 42"/>
          <p:cNvSpPr txBox="1">
            <a:spLocks noChangeArrowheads="1"/>
          </p:cNvSpPr>
          <p:nvPr/>
        </p:nvSpPr>
        <p:spPr bwMode="auto">
          <a:xfrm>
            <a:off x="3348038" y="4403725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Interní objednávka 3</a:t>
            </a:r>
          </a:p>
        </p:txBody>
      </p:sp>
      <p:sp>
        <p:nvSpPr>
          <p:cNvPr id="31787" name="Text Box 43"/>
          <p:cNvSpPr txBox="1">
            <a:spLocks noChangeArrowheads="1"/>
          </p:cNvSpPr>
          <p:nvPr/>
        </p:nvSpPr>
        <p:spPr bwMode="auto">
          <a:xfrm>
            <a:off x="755650" y="5122863"/>
            <a:ext cx="11509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Kompletační linka A</a:t>
            </a:r>
          </a:p>
        </p:txBody>
      </p:sp>
      <p:sp>
        <p:nvSpPr>
          <p:cNvPr id="31788" name="Text Box 44"/>
          <p:cNvSpPr txBox="1">
            <a:spLocks noChangeArrowheads="1"/>
          </p:cNvSpPr>
          <p:nvPr/>
        </p:nvSpPr>
        <p:spPr bwMode="auto">
          <a:xfrm>
            <a:off x="2051050" y="5122863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Kompletační linka B</a:t>
            </a:r>
          </a:p>
        </p:txBody>
      </p:sp>
      <p:sp>
        <p:nvSpPr>
          <p:cNvPr id="31789" name="Text Box 45"/>
          <p:cNvSpPr txBox="1">
            <a:spLocks noChangeArrowheads="1"/>
          </p:cNvSpPr>
          <p:nvPr/>
        </p:nvSpPr>
        <p:spPr bwMode="auto">
          <a:xfrm>
            <a:off x="3348038" y="5122863"/>
            <a:ext cx="11525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Kompletační linka C</a:t>
            </a:r>
          </a:p>
        </p:txBody>
      </p:sp>
      <p:cxnSp>
        <p:nvCxnSpPr>
          <p:cNvPr id="31790" name="AutoShape 46"/>
          <p:cNvCxnSpPr>
            <a:cxnSpLocks noChangeShapeType="1"/>
            <a:stCxn id="31783" idx="2"/>
            <a:endCxn id="31784" idx="0"/>
          </p:cNvCxnSpPr>
          <p:nvPr/>
        </p:nvCxnSpPr>
        <p:spPr bwMode="auto">
          <a:xfrm rot="5400000">
            <a:off x="1833563" y="3609975"/>
            <a:ext cx="292100" cy="12954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1" name="AutoShape 47"/>
          <p:cNvCxnSpPr>
            <a:cxnSpLocks noChangeShapeType="1"/>
            <a:stCxn id="31783" idx="2"/>
            <a:endCxn id="31786" idx="0"/>
          </p:cNvCxnSpPr>
          <p:nvPr/>
        </p:nvCxnSpPr>
        <p:spPr bwMode="auto">
          <a:xfrm rot="16200000" flipH="1">
            <a:off x="3129757" y="3609181"/>
            <a:ext cx="292100" cy="12969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92" name="Line 48"/>
          <p:cNvSpPr>
            <a:spLocks noChangeShapeType="1"/>
          </p:cNvSpPr>
          <p:nvPr/>
        </p:nvSpPr>
        <p:spPr bwMode="auto">
          <a:xfrm>
            <a:off x="2627313" y="41148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1793" name="AutoShape 49"/>
          <p:cNvCxnSpPr>
            <a:cxnSpLocks noChangeShapeType="1"/>
            <a:stCxn id="31784" idx="2"/>
            <a:endCxn id="31787" idx="0"/>
          </p:cNvCxnSpPr>
          <p:nvPr/>
        </p:nvCxnSpPr>
        <p:spPr bwMode="auto">
          <a:xfrm rot="5400000">
            <a:off x="1205706" y="4996657"/>
            <a:ext cx="2524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4" name="AutoShape 50"/>
          <p:cNvCxnSpPr>
            <a:cxnSpLocks noChangeShapeType="1"/>
            <a:stCxn id="31785" idx="2"/>
            <a:endCxn id="31788" idx="0"/>
          </p:cNvCxnSpPr>
          <p:nvPr/>
        </p:nvCxnSpPr>
        <p:spPr bwMode="auto">
          <a:xfrm rot="5400000">
            <a:off x="2501106" y="4996657"/>
            <a:ext cx="2524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5" name="AutoShape 51"/>
          <p:cNvCxnSpPr>
            <a:cxnSpLocks noChangeShapeType="1"/>
            <a:stCxn id="31786" idx="2"/>
            <a:endCxn id="31789" idx="0"/>
          </p:cNvCxnSpPr>
          <p:nvPr/>
        </p:nvCxnSpPr>
        <p:spPr bwMode="auto">
          <a:xfrm rot="5400000">
            <a:off x="3798093" y="4996657"/>
            <a:ext cx="2524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96" name="Text Box 52"/>
          <p:cNvSpPr txBox="1">
            <a:spLocks noChangeArrowheads="1"/>
          </p:cNvSpPr>
          <p:nvPr/>
        </p:nvSpPr>
        <p:spPr bwMode="auto">
          <a:xfrm>
            <a:off x="2051050" y="5915025"/>
            <a:ext cx="11509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Kompletace objednávky</a:t>
            </a:r>
          </a:p>
        </p:txBody>
      </p:sp>
      <p:cxnSp>
        <p:nvCxnSpPr>
          <p:cNvPr id="31797" name="AutoShape 53"/>
          <p:cNvCxnSpPr>
            <a:cxnSpLocks noChangeShapeType="1"/>
            <a:stCxn id="31787" idx="2"/>
            <a:endCxn id="31796" idx="0"/>
          </p:cNvCxnSpPr>
          <p:nvPr/>
        </p:nvCxnSpPr>
        <p:spPr bwMode="auto">
          <a:xfrm rot="16200000" flipH="1">
            <a:off x="1816894" y="5104607"/>
            <a:ext cx="325437" cy="1295400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8" name="AutoShape 54"/>
          <p:cNvCxnSpPr>
            <a:cxnSpLocks noChangeShapeType="1"/>
            <a:stCxn id="31789" idx="2"/>
            <a:endCxn id="31796" idx="0"/>
          </p:cNvCxnSpPr>
          <p:nvPr/>
        </p:nvCxnSpPr>
        <p:spPr bwMode="auto">
          <a:xfrm rot="5400000">
            <a:off x="3113088" y="5103813"/>
            <a:ext cx="325437" cy="1296987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99" name="AutoShape 55"/>
          <p:cNvCxnSpPr>
            <a:cxnSpLocks noChangeShapeType="1"/>
            <a:stCxn id="31788" idx="2"/>
            <a:endCxn id="31796" idx="0"/>
          </p:cNvCxnSpPr>
          <p:nvPr/>
        </p:nvCxnSpPr>
        <p:spPr bwMode="auto">
          <a:xfrm rot="5400000">
            <a:off x="2464594" y="5752307"/>
            <a:ext cx="3254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801" name="Rectangle 57"/>
          <p:cNvSpPr>
            <a:spLocks noChangeArrowheads="1"/>
          </p:cNvSpPr>
          <p:nvPr/>
        </p:nvSpPr>
        <p:spPr bwMode="auto">
          <a:xfrm>
            <a:off x="4606925" y="1197283"/>
            <a:ext cx="3637483" cy="2092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600"/>
              </a:spcAft>
              <a:buFont typeface="+mj-lt"/>
              <a:buAutoNum type="arabicPeriod" startAt="2"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en-US" sz="2000" b="1" smtClean="0">
                <a:latin typeface="Calibri" panose="020F0502020204030204" pitchFamily="34" charset="0"/>
                <a:cs typeface="Calibri" panose="020F0502020204030204" pitchFamily="34" charset="0"/>
              </a:rPr>
              <a:t>ři  </a:t>
            </a: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zpracování více objednávek najednou jsou </a:t>
            </a:r>
          </a:p>
          <a:p>
            <a:pPr algn="ctr">
              <a:spcAft>
                <a:spcPts val="0"/>
              </a:spcAft>
            </a:pPr>
            <a:r>
              <a:rPr lang="cs-CZ" alt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objednávky spojovány podle sortimentu do hromadných interních </a:t>
            </a:r>
            <a:r>
              <a:rPr lang="cs-CZ" altLang="en-US" sz="2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objednávek </a:t>
            </a:r>
          </a:p>
          <a:p>
            <a:pPr algn="ctr">
              <a:spcAft>
                <a:spcPts val="600"/>
              </a:spcAft>
            </a:pPr>
            <a:r>
              <a:rPr lang="cs-CZ" altLang="en-US" sz="2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(tj. "batch picking").</a:t>
            </a:r>
            <a:endParaRPr lang="en-US" altLang="en-US" sz="2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802" name="Text Box 58"/>
          <p:cNvSpPr txBox="1">
            <a:spLocks noChangeArrowheads="1"/>
          </p:cNvSpPr>
          <p:nvPr/>
        </p:nvSpPr>
        <p:spPr bwMode="auto">
          <a:xfrm>
            <a:off x="4643438" y="3898900"/>
            <a:ext cx="115252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Objednávka 1</a:t>
            </a:r>
          </a:p>
        </p:txBody>
      </p:sp>
      <p:sp>
        <p:nvSpPr>
          <p:cNvPr id="31803" name="Text Box 59"/>
          <p:cNvSpPr txBox="1">
            <a:spLocks noChangeArrowheads="1"/>
          </p:cNvSpPr>
          <p:nvPr/>
        </p:nvSpPr>
        <p:spPr bwMode="auto">
          <a:xfrm>
            <a:off x="5940425" y="3898900"/>
            <a:ext cx="108108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Objednávka 2</a:t>
            </a:r>
          </a:p>
        </p:txBody>
      </p:sp>
      <p:sp>
        <p:nvSpPr>
          <p:cNvPr id="31804" name="Text Box 60"/>
          <p:cNvSpPr txBox="1">
            <a:spLocks noChangeArrowheads="1"/>
          </p:cNvSpPr>
          <p:nvPr/>
        </p:nvSpPr>
        <p:spPr bwMode="auto">
          <a:xfrm>
            <a:off x="7092950" y="3898900"/>
            <a:ext cx="108108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Objednávka k</a:t>
            </a:r>
          </a:p>
        </p:txBody>
      </p:sp>
      <p:sp>
        <p:nvSpPr>
          <p:cNvPr id="31806" name="Text Box 62"/>
          <p:cNvSpPr txBox="1">
            <a:spLocks noChangeArrowheads="1"/>
          </p:cNvSpPr>
          <p:nvPr/>
        </p:nvSpPr>
        <p:spPr bwMode="auto">
          <a:xfrm>
            <a:off x="5867400" y="5338763"/>
            <a:ext cx="12255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Kompletační linka </a:t>
            </a:r>
          </a:p>
        </p:txBody>
      </p:sp>
      <p:sp>
        <p:nvSpPr>
          <p:cNvPr id="31807" name="Text Box 63"/>
          <p:cNvSpPr txBox="1">
            <a:spLocks noChangeArrowheads="1"/>
          </p:cNvSpPr>
          <p:nvPr/>
        </p:nvSpPr>
        <p:spPr bwMode="auto">
          <a:xfrm>
            <a:off x="5795963" y="4691063"/>
            <a:ext cx="1295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Interní objednávka </a:t>
            </a:r>
          </a:p>
        </p:txBody>
      </p:sp>
      <p:sp>
        <p:nvSpPr>
          <p:cNvPr id="31808" name="Text Box 64"/>
          <p:cNvSpPr txBox="1">
            <a:spLocks noChangeArrowheads="1"/>
          </p:cNvSpPr>
          <p:nvPr/>
        </p:nvSpPr>
        <p:spPr bwMode="auto">
          <a:xfrm>
            <a:off x="5867400" y="5986463"/>
            <a:ext cx="12255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latin typeface="Calibri" panose="020F0502020204030204" pitchFamily="34" charset="0"/>
                <a:cs typeface="Calibri" panose="020F0502020204030204" pitchFamily="34" charset="0"/>
              </a:rPr>
              <a:t>Rozdělení na dílčí objednávky </a:t>
            </a:r>
          </a:p>
        </p:txBody>
      </p:sp>
      <p:cxnSp>
        <p:nvCxnSpPr>
          <p:cNvPr id="31809" name="AutoShape 65"/>
          <p:cNvCxnSpPr>
            <a:cxnSpLocks noChangeShapeType="1"/>
            <a:stCxn id="31802" idx="2"/>
            <a:endCxn id="31807" idx="0"/>
          </p:cNvCxnSpPr>
          <p:nvPr/>
        </p:nvCxnSpPr>
        <p:spPr bwMode="auto">
          <a:xfrm rot="16200000" flipH="1">
            <a:off x="5577682" y="3825081"/>
            <a:ext cx="508000" cy="12239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810" name="AutoShape 66"/>
          <p:cNvCxnSpPr>
            <a:cxnSpLocks noChangeShapeType="1"/>
            <a:stCxn id="31804" idx="2"/>
            <a:endCxn id="31807" idx="0"/>
          </p:cNvCxnSpPr>
          <p:nvPr/>
        </p:nvCxnSpPr>
        <p:spPr bwMode="auto">
          <a:xfrm rot="5400000">
            <a:off x="6784976" y="3841750"/>
            <a:ext cx="508000" cy="11906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812" name="Line 68"/>
          <p:cNvSpPr>
            <a:spLocks noChangeShapeType="1"/>
          </p:cNvSpPr>
          <p:nvPr/>
        </p:nvSpPr>
        <p:spPr bwMode="auto">
          <a:xfrm>
            <a:off x="6443663" y="41878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814" name="Line 70"/>
          <p:cNvSpPr>
            <a:spLocks noChangeShapeType="1"/>
          </p:cNvSpPr>
          <p:nvPr/>
        </p:nvSpPr>
        <p:spPr bwMode="auto">
          <a:xfrm>
            <a:off x="6443663" y="519588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815" name="Line 71"/>
          <p:cNvSpPr>
            <a:spLocks noChangeShapeType="1"/>
          </p:cNvSpPr>
          <p:nvPr/>
        </p:nvSpPr>
        <p:spPr bwMode="auto">
          <a:xfrm>
            <a:off x="6443663" y="584358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935260" y="429151"/>
            <a:ext cx="713060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Rozdělování a spojování objednávek před kompletací</a:t>
            </a:r>
            <a:endParaRPr lang="cs-CZ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2" grpId="0" animBg="1"/>
      <p:bldP spid="31783" grpId="0" animBg="1"/>
      <p:bldP spid="31784" grpId="0" animBg="1"/>
      <p:bldP spid="31785" grpId="0" animBg="1"/>
      <p:bldP spid="31786" grpId="0" animBg="1"/>
      <p:bldP spid="31787" grpId="0" animBg="1"/>
      <p:bldP spid="31788" grpId="0" animBg="1"/>
      <p:bldP spid="31789" grpId="0" animBg="1"/>
      <p:bldP spid="31792" grpId="0" animBg="1"/>
      <p:bldP spid="31796" grpId="0" animBg="1"/>
      <p:bldP spid="31801" grpId="0" animBg="1"/>
      <p:bldP spid="31802" grpId="0" animBg="1"/>
      <p:bldP spid="31803" grpId="0" animBg="1"/>
      <p:bldP spid="31804" grpId="0" animBg="1"/>
      <p:bldP spid="31806" grpId="0" animBg="1"/>
      <p:bldP spid="31807" grpId="0" animBg="1"/>
      <p:bldP spid="31808" grpId="0" animBg="1"/>
      <p:bldP spid="31812" grpId="0" animBg="1"/>
      <p:bldP spid="31814" grpId="0" animBg="1"/>
      <p:bldP spid="318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23850" y="620713"/>
            <a:ext cx="8099425" cy="95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Zásobování kompletačních linek požadovaným sortimentem výrobků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971600" y="2060848"/>
            <a:ext cx="7200900" cy="3354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Jsou-li kompletační linky oddělené od vlastních skladovacích prostor, je třeba doplňovat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kompletační </a:t>
            </a: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regálové systémy požadovaným zbožím. Zboží může mít</a:t>
            </a:r>
            <a:r>
              <a:rPr lang="cs-CZ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pevně určené regály, nebo se</a:t>
            </a:r>
            <a:r>
              <a:rPr lang="cs-CZ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zakládání zboží mění podle změn struktury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objednávek. </a:t>
            </a:r>
            <a:endParaRPr lang="cs-CZ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240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en-US" sz="2400" b="1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Doporučuje se vymezovat místa pro skupiny                                  A, B a C </a:t>
            </a:r>
            <a:r>
              <a:rPr lang="cs-CZ" altLang="en-US" sz="2400" b="1" i="1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podle četnosti výskytu položek v objednávkách či podle </a:t>
            </a:r>
            <a:r>
              <a:rPr lang="cs-CZ" altLang="en-US" sz="2400" b="1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obratu!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0250" y="332656"/>
            <a:ext cx="7632700" cy="585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cs typeface="Calibri" panose="020F0502020204030204" pitchFamily="34" charset="0"/>
              </a:rPr>
              <a:t>Vlastní kompletační manipulace</a:t>
            </a:r>
            <a:endParaRPr lang="en-US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803530" y="1233922"/>
            <a:ext cx="7705725" cy="831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Výběr a ukládání požadovaného množství zboží do kompletačních obalů (přepravky, kartony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770418" y="2165785"/>
            <a:ext cx="7329974" cy="2092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lvl="1" indent="-342900" eaLnBrk="1" hangingPunct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Jednostupňový v případě individuální kompletace jednotlivých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objednávek.</a:t>
            </a:r>
          </a:p>
          <a:p>
            <a:pPr marL="800100" lvl="1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Dvoustupňový, v případě kompletace spojených/rozdělených objednávek.</a:t>
            </a:r>
          </a:p>
          <a:p>
            <a:pPr lvl="1" eaLnBrk="1" hangingPunct="1">
              <a:spcBef>
                <a:spcPct val="0"/>
              </a:spcBef>
              <a:buNone/>
            </a:pPr>
            <a:endParaRPr lang="cs-CZ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797890" y="4486275"/>
            <a:ext cx="755967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 startAt="2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Doprava kompletovaných zásilek do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expedice.</a:t>
            </a:r>
            <a:endParaRPr lang="en-US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62938" y="5074849"/>
            <a:ext cx="7127875" cy="1354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lvl="1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Vlastní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doprava.</a:t>
            </a:r>
            <a:endParaRPr lang="cs-CZ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Kontrola úplnosti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objednávky.</a:t>
            </a:r>
            <a:endParaRPr lang="cs-CZ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Balení, zpracování </a:t>
            </a:r>
            <a:r>
              <a:rPr lang="cs-CZ" altLang="en-US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dokumentace.</a:t>
            </a:r>
            <a:endParaRPr lang="en-US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6948488" y="3789363"/>
            <a:ext cx="1727200" cy="195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Omezený přístup k položkám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Vysoké pořizovací náklady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Malá adaptabilita na změny požadavků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Delší průběžné doby vyřizování objednávek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5292725" y="3771900"/>
            <a:ext cx="1674813" cy="1957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Vysoké výkony, vysoká produktivita práce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Optimalizace pracovního procesu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Možnost mechanizace, realizace dalších operací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2627313" y="3789363"/>
            <a:ext cx="2652712" cy="195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Pro větší počty odebíraných kusů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Pro menší počet položek na objednávce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Manipulace vyžaduje mechanizaci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Vysoký stupeň využití linek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684213" y="3789363"/>
            <a:ext cx="1943100" cy="195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Dynamický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  Zboží se podle požadavku pracovníka posouvá na kompletační místo a po odběru požadovaného množství se vrací zpět do skladu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6948488" y="1862138"/>
            <a:ext cx="1727200" cy="1927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Nízká produktivita práce u jednoduchých zakázek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Náročnější systém zásobování linek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5076825" y="1844675"/>
            <a:ext cx="1873250" cy="1927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Relativně nízké pořizovací náklady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Pružná reakce na náhodné výkyvy ve struktuře objednávek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Přímá dostupnost jednotlivých položek  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2627313" y="1844675"/>
            <a:ext cx="2449512" cy="1927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Pro malé odběry ze skladovaného množství (cca do 5 kusů)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Pro větší počet položek na objednávce (cca nad 10 položek)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Pro vyřizování urgentních objednávek</a:t>
            </a:r>
          </a:p>
          <a:p>
            <a:pPr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Nejsou třeba mechanizační prostředky</a:t>
            </a: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684213" y="1862138"/>
            <a:ext cx="1943100" cy="1927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Statický                                  Pracovník se při kompletaci pohybuje za zbožím, které je pevně lokalizováno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6948488" y="1341438"/>
            <a:ext cx="172720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Nevýhody</a:t>
            </a:r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5292725" y="1341438"/>
            <a:ext cx="167481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Přednosti</a:t>
            </a:r>
          </a:p>
        </p:txBody>
      </p:sp>
      <p:sp>
        <p:nvSpPr>
          <p:cNvPr id="9228" name="Rectangle 23"/>
          <p:cNvSpPr>
            <a:spLocks noChangeArrowheads="1"/>
          </p:cNvSpPr>
          <p:nvPr/>
        </p:nvSpPr>
        <p:spPr bwMode="auto">
          <a:xfrm>
            <a:off x="2627313" y="1341438"/>
            <a:ext cx="2665412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Použití</a:t>
            </a:r>
          </a:p>
        </p:txBody>
      </p:sp>
      <p:sp>
        <p:nvSpPr>
          <p:cNvPr id="9229" name="Rectangle 24"/>
          <p:cNvSpPr>
            <a:spLocks noChangeArrowheads="1"/>
          </p:cNvSpPr>
          <p:nvPr/>
        </p:nvSpPr>
        <p:spPr bwMode="auto">
          <a:xfrm>
            <a:off x="684213" y="1341438"/>
            <a:ext cx="194310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>
                <a:latin typeface="Calibri" panose="020F0502020204030204" pitchFamily="34" charset="0"/>
                <a:cs typeface="Calibri" panose="020F0502020204030204" pitchFamily="34" charset="0"/>
              </a:rPr>
              <a:t>Systém</a:t>
            </a:r>
          </a:p>
        </p:txBody>
      </p:sp>
      <p:sp>
        <p:nvSpPr>
          <p:cNvPr id="9230" name="Line 25"/>
          <p:cNvSpPr>
            <a:spLocks noChangeShapeType="1"/>
          </p:cNvSpPr>
          <p:nvPr/>
        </p:nvSpPr>
        <p:spPr bwMode="auto">
          <a:xfrm>
            <a:off x="684213" y="1341438"/>
            <a:ext cx="79914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" name="Line 26"/>
          <p:cNvSpPr>
            <a:spLocks noChangeShapeType="1"/>
          </p:cNvSpPr>
          <p:nvPr/>
        </p:nvSpPr>
        <p:spPr bwMode="auto">
          <a:xfrm>
            <a:off x="684213" y="5734050"/>
            <a:ext cx="79914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" name="Line 27"/>
          <p:cNvSpPr>
            <a:spLocks noChangeShapeType="1"/>
          </p:cNvSpPr>
          <p:nvPr/>
        </p:nvSpPr>
        <p:spPr bwMode="auto">
          <a:xfrm>
            <a:off x="684213" y="1341438"/>
            <a:ext cx="0" cy="43926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3" name="Line 28"/>
          <p:cNvSpPr>
            <a:spLocks noChangeShapeType="1"/>
          </p:cNvSpPr>
          <p:nvPr/>
        </p:nvSpPr>
        <p:spPr bwMode="auto">
          <a:xfrm>
            <a:off x="8675688" y="1341438"/>
            <a:ext cx="0" cy="43926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4" name="Line 29"/>
          <p:cNvSpPr>
            <a:spLocks noChangeShapeType="1"/>
          </p:cNvSpPr>
          <p:nvPr/>
        </p:nvSpPr>
        <p:spPr bwMode="auto">
          <a:xfrm>
            <a:off x="684213" y="1700213"/>
            <a:ext cx="79914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5" name="Line 30"/>
          <p:cNvSpPr>
            <a:spLocks noChangeShapeType="1"/>
          </p:cNvSpPr>
          <p:nvPr/>
        </p:nvSpPr>
        <p:spPr bwMode="auto">
          <a:xfrm>
            <a:off x="2627313" y="1341438"/>
            <a:ext cx="0" cy="43926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6" name="Line 31"/>
          <p:cNvSpPr>
            <a:spLocks noChangeShapeType="1"/>
          </p:cNvSpPr>
          <p:nvPr/>
        </p:nvSpPr>
        <p:spPr bwMode="auto">
          <a:xfrm>
            <a:off x="5076825" y="1341438"/>
            <a:ext cx="0" cy="447040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7" name="Line 32"/>
          <p:cNvSpPr>
            <a:spLocks noChangeShapeType="1"/>
          </p:cNvSpPr>
          <p:nvPr/>
        </p:nvSpPr>
        <p:spPr bwMode="auto">
          <a:xfrm>
            <a:off x="6948488" y="1341438"/>
            <a:ext cx="0" cy="43926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8" name="Line 33"/>
          <p:cNvSpPr>
            <a:spLocks noChangeShapeType="1"/>
          </p:cNvSpPr>
          <p:nvPr/>
        </p:nvSpPr>
        <p:spPr bwMode="auto">
          <a:xfrm>
            <a:off x="684213" y="3789363"/>
            <a:ext cx="79914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303463" y="404813"/>
            <a:ext cx="39243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cs typeface="Calibri" panose="020F0502020204030204" pitchFamily="34" charset="0"/>
              </a:rPr>
              <a:t>Kompletační systémy</a:t>
            </a:r>
            <a:endParaRPr lang="en-US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lačítko akce: Dopředu nebo Další 23">
            <a:hlinkClick r:id="rId2" highlightClick="1"/>
          </p:cNvPr>
          <p:cNvSpPr/>
          <p:nvPr/>
        </p:nvSpPr>
        <p:spPr>
          <a:xfrm>
            <a:off x="1301511" y="2994044"/>
            <a:ext cx="759933" cy="5492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2050976" y="1089750"/>
            <a:ext cx="639762" cy="547688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2662163" y="1912075"/>
            <a:ext cx="639763" cy="549275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6411838" y="1912075"/>
            <a:ext cx="639763" cy="54927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87" name="Rectangle 15"/>
          <p:cNvSpPr>
            <a:spLocks noChangeArrowheads="1"/>
          </p:cNvSpPr>
          <p:nvPr/>
        </p:nvSpPr>
        <p:spPr bwMode="auto">
          <a:xfrm>
            <a:off x="6411838" y="1089750"/>
            <a:ext cx="639763" cy="547688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2050976" y="1637438"/>
            <a:ext cx="639762" cy="92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89" name="Rectangle 17"/>
          <p:cNvSpPr>
            <a:spLocks noChangeArrowheads="1"/>
          </p:cNvSpPr>
          <p:nvPr/>
        </p:nvSpPr>
        <p:spPr bwMode="auto">
          <a:xfrm>
            <a:off x="2662163" y="2461350"/>
            <a:ext cx="639763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0" name="Rectangle 18"/>
          <p:cNvSpPr>
            <a:spLocks noChangeArrowheads="1"/>
          </p:cNvSpPr>
          <p:nvPr/>
        </p:nvSpPr>
        <p:spPr bwMode="auto">
          <a:xfrm>
            <a:off x="6411838" y="2461350"/>
            <a:ext cx="639763" cy="904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1" name="Rectangle 19"/>
          <p:cNvSpPr>
            <a:spLocks noChangeArrowheads="1"/>
          </p:cNvSpPr>
          <p:nvPr/>
        </p:nvSpPr>
        <p:spPr bwMode="auto">
          <a:xfrm>
            <a:off x="6411838" y="1637438"/>
            <a:ext cx="639763" cy="92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2" name="Rectangle 20"/>
          <p:cNvSpPr>
            <a:spLocks noChangeArrowheads="1"/>
          </p:cNvSpPr>
          <p:nvPr/>
        </p:nvSpPr>
        <p:spPr bwMode="auto">
          <a:xfrm>
            <a:off x="2662163" y="2461350"/>
            <a:ext cx="92075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3" name="Rectangle 21"/>
          <p:cNvSpPr>
            <a:spLocks noChangeArrowheads="1"/>
          </p:cNvSpPr>
          <p:nvPr/>
        </p:nvSpPr>
        <p:spPr bwMode="auto">
          <a:xfrm>
            <a:off x="3211438" y="2461350"/>
            <a:ext cx="90488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2600251" y="1637438"/>
            <a:ext cx="90487" cy="920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839" name="Rectangle 23"/>
          <p:cNvSpPr>
            <a:spLocks noChangeArrowheads="1"/>
          </p:cNvSpPr>
          <p:nvPr/>
        </p:nvSpPr>
        <p:spPr bwMode="auto">
          <a:xfrm>
            <a:off x="2325613" y="1637438"/>
            <a:ext cx="92075" cy="920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6" name="Rectangle 24"/>
          <p:cNvSpPr>
            <a:spLocks noChangeArrowheads="1"/>
          </p:cNvSpPr>
          <p:nvPr/>
        </p:nvSpPr>
        <p:spPr bwMode="auto">
          <a:xfrm>
            <a:off x="2936801" y="2461350"/>
            <a:ext cx="92075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7" name="Rectangle 25"/>
          <p:cNvSpPr>
            <a:spLocks noChangeArrowheads="1"/>
          </p:cNvSpPr>
          <p:nvPr/>
        </p:nvSpPr>
        <p:spPr bwMode="auto">
          <a:xfrm>
            <a:off x="6411838" y="1637438"/>
            <a:ext cx="90488" cy="920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8" name="Rectangle 26"/>
          <p:cNvSpPr>
            <a:spLocks noChangeArrowheads="1"/>
          </p:cNvSpPr>
          <p:nvPr/>
        </p:nvSpPr>
        <p:spPr bwMode="auto">
          <a:xfrm>
            <a:off x="6686476" y="1637438"/>
            <a:ext cx="90487" cy="920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499" name="Rectangle 27"/>
          <p:cNvSpPr>
            <a:spLocks noChangeArrowheads="1"/>
          </p:cNvSpPr>
          <p:nvPr/>
        </p:nvSpPr>
        <p:spPr bwMode="auto">
          <a:xfrm>
            <a:off x="6959526" y="1637438"/>
            <a:ext cx="92075" cy="920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00" name="Rectangle 28"/>
          <p:cNvSpPr>
            <a:spLocks noChangeArrowheads="1"/>
          </p:cNvSpPr>
          <p:nvPr/>
        </p:nvSpPr>
        <p:spPr bwMode="auto">
          <a:xfrm>
            <a:off x="6411838" y="2461350"/>
            <a:ext cx="90488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01" name="Rectangle 29"/>
          <p:cNvSpPr>
            <a:spLocks noChangeArrowheads="1"/>
          </p:cNvSpPr>
          <p:nvPr/>
        </p:nvSpPr>
        <p:spPr bwMode="auto">
          <a:xfrm>
            <a:off x="6686476" y="2461350"/>
            <a:ext cx="90487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02" name="Rectangle 30"/>
          <p:cNvSpPr>
            <a:spLocks noChangeArrowheads="1"/>
          </p:cNvSpPr>
          <p:nvPr/>
        </p:nvSpPr>
        <p:spPr bwMode="auto">
          <a:xfrm>
            <a:off x="6959526" y="2461350"/>
            <a:ext cx="92075" cy="904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03" name="Line 31"/>
          <p:cNvSpPr>
            <a:spLocks noChangeShapeType="1"/>
          </p:cNvSpPr>
          <p:nvPr/>
        </p:nvSpPr>
        <p:spPr bwMode="auto">
          <a:xfrm>
            <a:off x="6502326" y="1729513"/>
            <a:ext cx="0" cy="2193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Line 32"/>
          <p:cNvSpPr>
            <a:spLocks noChangeShapeType="1"/>
          </p:cNvSpPr>
          <p:nvPr/>
        </p:nvSpPr>
        <p:spPr bwMode="auto">
          <a:xfrm>
            <a:off x="6959526" y="1729513"/>
            <a:ext cx="0" cy="2193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5" name="Line 33"/>
          <p:cNvSpPr>
            <a:spLocks noChangeShapeType="1"/>
          </p:cNvSpPr>
          <p:nvPr/>
        </p:nvSpPr>
        <p:spPr bwMode="auto">
          <a:xfrm>
            <a:off x="3486076" y="2918550"/>
            <a:ext cx="0" cy="1004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6" name="Line 34"/>
          <p:cNvSpPr>
            <a:spLocks noChangeShapeType="1"/>
          </p:cNvSpPr>
          <p:nvPr/>
        </p:nvSpPr>
        <p:spPr bwMode="auto">
          <a:xfrm>
            <a:off x="3759126" y="2918550"/>
            <a:ext cx="0" cy="1004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7" name="Line 35"/>
          <p:cNvSpPr>
            <a:spLocks noChangeShapeType="1"/>
          </p:cNvSpPr>
          <p:nvPr/>
        </p:nvSpPr>
        <p:spPr bwMode="auto">
          <a:xfrm>
            <a:off x="5587926" y="2918550"/>
            <a:ext cx="0" cy="100488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8" name="Line 36"/>
          <p:cNvSpPr>
            <a:spLocks noChangeShapeType="1"/>
          </p:cNvSpPr>
          <p:nvPr/>
        </p:nvSpPr>
        <p:spPr bwMode="auto">
          <a:xfrm>
            <a:off x="6045126" y="2918550"/>
            <a:ext cx="0" cy="1004888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9" name="Line 37"/>
          <p:cNvSpPr>
            <a:spLocks noChangeShapeType="1"/>
          </p:cNvSpPr>
          <p:nvPr/>
        </p:nvSpPr>
        <p:spPr bwMode="auto">
          <a:xfrm flipV="1">
            <a:off x="755576" y="3923438"/>
            <a:ext cx="6388100" cy="476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0" name="Rectangle 38"/>
          <p:cNvSpPr>
            <a:spLocks noChangeArrowheads="1"/>
          </p:cNvSpPr>
          <p:nvPr/>
        </p:nvSpPr>
        <p:spPr bwMode="auto">
          <a:xfrm rot="600366">
            <a:off x="2754238" y="2918550"/>
            <a:ext cx="274638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1" name="Rectangle 39"/>
          <p:cNvSpPr>
            <a:spLocks noChangeArrowheads="1"/>
          </p:cNvSpPr>
          <p:nvPr/>
        </p:nvSpPr>
        <p:spPr bwMode="auto">
          <a:xfrm rot="600366">
            <a:off x="3486076" y="3101113"/>
            <a:ext cx="273050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2" name="Rectangle 40"/>
          <p:cNvSpPr>
            <a:spLocks noChangeArrowheads="1"/>
          </p:cNvSpPr>
          <p:nvPr/>
        </p:nvSpPr>
        <p:spPr bwMode="auto">
          <a:xfrm rot="600366">
            <a:off x="3119363" y="3009038"/>
            <a:ext cx="274638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3" name="Rectangle 41"/>
          <p:cNvSpPr>
            <a:spLocks noChangeArrowheads="1"/>
          </p:cNvSpPr>
          <p:nvPr/>
        </p:nvSpPr>
        <p:spPr bwMode="auto">
          <a:xfrm rot="600366">
            <a:off x="3119363" y="3283675"/>
            <a:ext cx="274638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4" name="Rectangle 42"/>
          <p:cNvSpPr>
            <a:spLocks noChangeArrowheads="1"/>
          </p:cNvSpPr>
          <p:nvPr/>
        </p:nvSpPr>
        <p:spPr bwMode="auto">
          <a:xfrm rot="600366">
            <a:off x="2754238" y="3193188"/>
            <a:ext cx="274638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5" name="Rectangle 43"/>
          <p:cNvSpPr>
            <a:spLocks noChangeArrowheads="1"/>
          </p:cNvSpPr>
          <p:nvPr/>
        </p:nvSpPr>
        <p:spPr bwMode="auto">
          <a:xfrm rot="600366">
            <a:off x="3486076" y="3375750"/>
            <a:ext cx="273050" cy="18256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6" name="Rectangle 44"/>
          <p:cNvSpPr>
            <a:spLocks noChangeArrowheads="1"/>
          </p:cNvSpPr>
          <p:nvPr/>
        </p:nvSpPr>
        <p:spPr bwMode="auto">
          <a:xfrm rot="2347943">
            <a:off x="3759126" y="3466238"/>
            <a:ext cx="274637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7" name="Rectangle 45"/>
          <p:cNvSpPr>
            <a:spLocks noChangeArrowheads="1"/>
          </p:cNvSpPr>
          <p:nvPr/>
        </p:nvSpPr>
        <p:spPr bwMode="auto">
          <a:xfrm rot="2347943">
            <a:off x="3759126" y="3193188"/>
            <a:ext cx="274637" cy="182562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18" name="Line 46"/>
          <p:cNvSpPr>
            <a:spLocks noChangeShapeType="1"/>
          </p:cNvSpPr>
          <p:nvPr/>
        </p:nvSpPr>
        <p:spPr bwMode="auto">
          <a:xfrm>
            <a:off x="2754238" y="3375750"/>
            <a:ext cx="1004888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19" name="Line 47"/>
          <p:cNvSpPr>
            <a:spLocks noChangeShapeType="1"/>
          </p:cNvSpPr>
          <p:nvPr/>
        </p:nvSpPr>
        <p:spPr bwMode="auto">
          <a:xfrm>
            <a:off x="2754238" y="3101113"/>
            <a:ext cx="1004888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0" name="Line 48"/>
          <p:cNvSpPr>
            <a:spLocks noChangeShapeType="1"/>
          </p:cNvSpPr>
          <p:nvPr/>
        </p:nvSpPr>
        <p:spPr bwMode="auto">
          <a:xfrm>
            <a:off x="3759126" y="3558313"/>
            <a:ext cx="18415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1" name="Line 49"/>
          <p:cNvSpPr>
            <a:spLocks noChangeShapeType="1"/>
          </p:cNvSpPr>
          <p:nvPr/>
        </p:nvSpPr>
        <p:spPr bwMode="auto">
          <a:xfrm>
            <a:off x="3759126" y="3283675"/>
            <a:ext cx="184150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2" name="Line 50"/>
          <p:cNvSpPr>
            <a:spLocks noChangeShapeType="1"/>
          </p:cNvSpPr>
          <p:nvPr/>
        </p:nvSpPr>
        <p:spPr bwMode="auto">
          <a:xfrm>
            <a:off x="2754238" y="17295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3" name="Line 51"/>
          <p:cNvSpPr>
            <a:spLocks noChangeShapeType="1"/>
          </p:cNvSpPr>
          <p:nvPr/>
        </p:nvSpPr>
        <p:spPr bwMode="auto">
          <a:xfrm>
            <a:off x="3211438" y="17295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4" name="Line 52"/>
          <p:cNvSpPr>
            <a:spLocks noChangeShapeType="1"/>
          </p:cNvSpPr>
          <p:nvPr/>
        </p:nvSpPr>
        <p:spPr bwMode="auto">
          <a:xfrm>
            <a:off x="6502326" y="17295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5" name="Line 53"/>
          <p:cNvSpPr>
            <a:spLocks noChangeShapeType="1"/>
          </p:cNvSpPr>
          <p:nvPr/>
        </p:nvSpPr>
        <p:spPr bwMode="auto">
          <a:xfrm>
            <a:off x="6959526" y="1729513"/>
            <a:ext cx="0" cy="18256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6" name="Line 54"/>
          <p:cNvSpPr>
            <a:spLocks noChangeShapeType="1"/>
          </p:cNvSpPr>
          <p:nvPr/>
        </p:nvSpPr>
        <p:spPr bwMode="auto">
          <a:xfrm>
            <a:off x="2754238" y="2643913"/>
            <a:ext cx="0" cy="12795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7" name="Line 55"/>
          <p:cNvSpPr>
            <a:spLocks noChangeShapeType="1"/>
          </p:cNvSpPr>
          <p:nvPr/>
        </p:nvSpPr>
        <p:spPr bwMode="auto">
          <a:xfrm>
            <a:off x="3211438" y="2551838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8" name="Line 56"/>
          <p:cNvSpPr>
            <a:spLocks noChangeShapeType="1"/>
          </p:cNvSpPr>
          <p:nvPr/>
        </p:nvSpPr>
        <p:spPr bwMode="auto">
          <a:xfrm flipV="1">
            <a:off x="2754238" y="2551838"/>
            <a:ext cx="0" cy="10064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29" name="Line 57"/>
          <p:cNvSpPr>
            <a:spLocks noChangeShapeType="1"/>
          </p:cNvSpPr>
          <p:nvPr/>
        </p:nvSpPr>
        <p:spPr bwMode="auto">
          <a:xfrm>
            <a:off x="3211438" y="3466238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0" name="Line 58"/>
          <p:cNvSpPr>
            <a:spLocks noChangeShapeType="1"/>
          </p:cNvSpPr>
          <p:nvPr/>
        </p:nvSpPr>
        <p:spPr bwMode="auto">
          <a:xfrm>
            <a:off x="3486076" y="3558313"/>
            <a:ext cx="0" cy="365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1" name="Line 59"/>
          <p:cNvSpPr>
            <a:spLocks noChangeShapeType="1"/>
          </p:cNvSpPr>
          <p:nvPr/>
        </p:nvSpPr>
        <p:spPr bwMode="auto">
          <a:xfrm>
            <a:off x="3759126" y="3558313"/>
            <a:ext cx="0" cy="365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2" name="Line 60"/>
          <p:cNvSpPr>
            <a:spLocks noChangeShapeType="1"/>
          </p:cNvSpPr>
          <p:nvPr/>
        </p:nvSpPr>
        <p:spPr bwMode="auto">
          <a:xfrm>
            <a:off x="3486076" y="2918550"/>
            <a:ext cx="0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3" name="Line 61"/>
          <p:cNvSpPr>
            <a:spLocks noChangeShapeType="1"/>
          </p:cNvSpPr>
          <p:nvPr/>
        </p:nvSpPr>
        <p:spPr bwMode="auto">
          <a:xfrm>
            <a:off x="3759126" y="2918550"/>
            <a:ext cx="0" cy="1825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4" name="Rectangle 62"/>
          <p:cNvSpPr>
            <a:spLocks noChangeArrowheads="1"/>
          </p:cNvSpPr>
          <p:nvPr/>
        </p:nvSpPr>
        <p:spPr bwMode="auto">
          <a:xfrm rot="-1015650">
            <a:off x="5587926" y="3283675"/>
            <a:ext cx="274637" cy="92075"/>
          </a:xfrm>
          <a:prstGeom prst="rect">
            <a:avLst/>
          </a:pr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35" name="Rectangle 63"/>
          <p:cNvSpPr>
            <a:spLocks noChangeArrowheads="1"/>
          </p:cNvSpPr>
          <p:nvPr/>
        </p:nvSpPr>
        <p:spPr bwMode="auto">
          <a:xfrm rot="-1015650">
            <a:off x="5862563" y="3193188"/>
            <a:ext cx="274638" cy="90487"/>
          </a:xfrm>
          <a:prstGeom prst="rect">
            <a:avLst/>
          </a:pr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36" name="Rectangle 64"/>
          <p:cNvSpPr>
            <a:spLocks noChangeArrowheads="1"/>
          </p:cNvSpPr>
          <p:nvPr/>
        </p:nvSpPr>
        <p:spPr bwMode="auto">
          <a:xfrm rot="-1015650">
            <a:off x="6137201" y="3101113"/>
            <a:ext cx="274637" cy="92075"/>
          </a:xfrm>
          <a:prstGeom prst="rect">
            <a:avLst/>
          </a:pr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37" name="Rectangle 65"/>
          <p:cNvSpPr>
            <a:spLocks noChangeArrowheads="1"/>
          </p:cNvSpPr>
          <p:nvPr/>
        </p:nvSpPr>
        <p:spPr bwMode="auto">
          <a:xfrm rot="-1015650">
            <a:off x="6411838" y="3009038"/>
            <a:ext cx="274638" cy="92075"/>
          </a:xfrm>
          <a:prstGeom prst="rect">
            <a:avLst/>
          </a:pr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38" name="Line 66"/>
          <p:cNvSpPr>
            <a:spLocks noChangeShapeType="1"/>
          </p:cNvSpPr>
          <p:nvPr/>
        </p:nvSpPr>
        <p:spPr bwMode="auto">
          <a:xfrm flipV="1">
            <a:off x="5587926" y="3009038"/>
            <a:ext cx="1371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39" name="Line 67"/>
          <p:cNvSpPr>
            <a:spLocks noChangeShapeType="1"/>
          </p:cNvSpPr>
          <p:nvPr/>
        </p:nvSpPr>
        <p:spPr bwMode="auto">
          <a:xfrm flipV="1">
            <a:off x="5587926" y="3283675"/>
            <a:ext cx="1371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0" name="Line 68"/>
          <p:cNvSpPr>
            <a:spLocks noChangeShapeType="1"/>
          </p:cNvSpPr>
          <p:nvPr/>
        </p:nvSpPr>
        <p:spPr bwMode="auto">
          <a:xfrm flipH="1">
            <a:off x="5314876" y="3466238"/>
            <a:ext cx="273050" cy="184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1" name="Line 69"/>
          <p:cNvSpPr>
            <a:spLocks noChangeShapeType="1"/>
          </p:cNvSpPr>
          <p:nvPr/>
        </p:nvSpPr>
        <p:spPr bwMode="auto">
          <a:xfrm flipH="1">
            <a:off x="5314876" y="3740875"/>
            <a:ext cx="273050" cy="182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2" name="Line 70"/>
          <p:cNvSpPr>
            <a:spLocks noChangeShapeType="1"/>
          </p:cNvSpPr>
          <p:nvPr/>
        </p:nvSpPr>
        <p:spPr bwMode="auto">
          <a:xfrm flipV="1">
            <a:off x="5587926" y="2735988"/>
            <a:ext cx="1371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3" name="Line 71"/>
          <p:cNvSpPr>
            <a:spLocks noChangeShapeType="1"/>
          </p:cNvSpPr>
          <p:nvPr/>
        </p:nvSpPr>
        <p:spPr bwMode="auto">
          <a:xfrm flipH="1">
            <a:off x="5314876" y="3193188"/>
            <a:ext cx="273050" cy="182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4" name="Rectangle 72"/>
          <p:cNvSpPr>
            <a:spLocks noChangeArrowheads="1"/>
          </p:cNvSpPr>
          <p:nvPr/>
        </p:nvSpPr>
        <p:spPr bwMode="auto">
          <a:xfrm rot="-2545503">
            <a:off x="5314876" y="3466238"/>
            <a:ext cx="273050" cy="92075"/>
          </a:xfrm>
          <a:prstGeom prst="rect">
            <a:avLst/>
          </a:prstGeom>
          <a:solidFill>
            <a:srgbClr val="3333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45" name="Line 73"/>
          <p:cNvSpPr>
            <a:spLocks noChangeShapeType="1"/>
          </p:cNvSpPr>
          <p:nvPr/>
        </p:nvSpPr>
        <p:spPr bwMode="auto">
          <a:xfrm>
            <a:off x="6959526" y="2551838"/>
            <a:ext cx="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6" name="Line 74"/>
          <p:cNvSpPr>
            <a:spLocks noChangeShapeType="1"/>
          </p:cNvSpPr>
          <p:nvPr/>
        </p:nvSpPr>
        <p:spPr bwMode="auto">
          <a:xfrm>
            <a:off x="6502326" y="2551838"/>
            <a:ext cx="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7" name="Line 75"/>
          <p:cNvSpPr>
            <a:spLocks noChangeShapeType="1"/>
          </p:cNvSpPr>
          <p:nvPr/>
        </p:nvSpPr>
        <p:spPr bwMode="auto">
          <a:xfrm>
            <a:off x="4490963" y="3558313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8" name="Line 76"/>
          <p:cNvSpPr>
            <a:spLocks noChangeShapeType="1"/>
          </p:cNvSpPr>
          <p:nvPr/>
        </p:nvSpPr>
        <p:spPr bwMode="auto">
          <a:xfrm>
            <a:off x="4857676" y="3558313"/>
            <a:ext cx="0" cy="365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49" name="Line 77"/>
          <p:cNvSpPr>
            <a:spLocks noChangeShapeType="1"/>
          </p:cNvSpPr>
          <p:nvPr/>
        </p:nvSpPr>
        <p:spPr bwMode="auto">
          <a:xfrm>
            <a:off x="4490963" y="3740875"/>
            <a:ext cx="0" cy="18256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50" name="Line 78"/>
          <p:cNvSpPr>
            <a:spLocks noChangeShapeType="1"/>
          </p:cNvSpPr>
          <p:nvPr/>
        </p:nvSpPr>
        <p:spPr bwMode="auto">
          <a:xfrm>
            <a:off x="4857676" y="3740875"/>
            <a:ext cx="0" cy="18256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51" name="Line 79"/>
          <p:cNvSpPr>
            <a:spLocks noChangeShapeType="1"/>
          </p:cNvSpPr>
          <p:nvPr/>
        </p:nvSpPr>
        <p:spPr bwMode="auto">
          <a:xfrm>
            <a:off x="4400476" y="3558313"/>
            <a:ext cx="547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52" name="Rectangle 80"/>
          <p:cNvSpPr>
            <a:spLocks noChangeArrowheads="1"/>
          </p:cNvSpPr>
          <p:nvPr/>
        </p:nvSpPr>
        <p:spPr bwMode="auto">
          <a:xfrm>
            <a:off x="4490963" y="3283675"/>
            <a:ext cx="366713" cy="27463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55" name="AutoShape 83"/>
          <p:cNvSpPr>
            <a:spLocks noChangeArrowheads="1"/>
          </p:cNvSpPr>
          <p:nvPr/>
        </p:nvSpPr>
        <p:spPr bwMode="auto">
          <a:xfrm>
            <a:off x="4125838" y="3375750"/>
            <a:ext cx="365125" cy="90488"/>
          </a:xfrm>
          <a:prstGeom prst="rightArrow">
            <a:avLst>
              <a:gd name="adj1" fmla="val 50000"/>
              <a:gd name="adj2" fmla="val 10087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56" name="AutoShape 84"/>
          <p:cNvSpPr>
            <a:spLocks noChangeArrowheads="1"/>
          </p:cNvSpPr>
          <p:nvPr/>
        </p:nvSpPr>
        <p:spPr bwMode="auto">
          <a:xfrm>
            <a:off x="4948163" y="3375750"/>
            <a:ext cx="366713" cy="90488"/>
          </a:xfrm>
          <a:prstGeom prst="leftArrow">
            <a:avLst>
              <a:gd name="adj1" fmla="val 50000"/>
              <a:gd name="adj2" fmla="val 10131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57" name="Text Box 85"/>
          <p:cNvSpPr txBox="1">
            <a:spLocks noChangeArrowheads="1"/>
          </p:cNvSpPr>
          <p:nvPr/>
        </p:nvSpPr>
        <p:spPr bwMode="auto">
          <a:xfrm>
            <a:off x="4059163" y="1739038"/>
            <a:ext cx="1554163" cy="642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Kompletační vozík</a:t>
            </a:r>
            <a:endParaRPr lang="cs-CZ" altLang="en-US" sz="1800"/>
          </a:p>
        </p:txBody>
      </p:sp>
      <p:sp>
        <p:nvSpPr>
          <p:cNvPr id="20558" name="Text Box 86"/>
          <p:cNvSpPr txBox="1">
            <a:spLocks noChangeArrowheads="1"/>
          </p:cNvSpPr>
          <p:nvPr/>
        </p:nvSpPr>
        <p:spPr bwMode="auto">
          <a:xfrm>
            <a:off x="3851201" y="1089750"/>
            <a:ext cx="2011362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Paletové regály</a:t>
            </a:r>
            <a:endParaRPr lang="cs-CZ" altLang="en-US" sz="1800"/>
          </a:p>
        </p:txBody>
      </p:sp>
      <p:sp>
        <p:nvSpPr>
          <p:cNvPr id="20559" name="Text Box 87"/>
          <p:cNvSpPr txBox="1">
            <a:spLocks noChangeArrowheads="1"/>
          </p:cNvSpPr>
          <p:nvPr/>
        </p:nvSpPr>
        <p:spPr bwMode="auto">
          <a:xfrm>
            <a:off x="2545448" y="4108287"/>
            <a:ext cx="4197225" cy="365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 smtClean="0"/>
              <a:t>Paletové, policové či gravitační </a:t>
            </a:r>
            <a:r>
              <a:rPr lang="cs-CZ" altLang="en-US" sz="1600" b="1"/>
              <a:t>regály</a:t>
            </a:r>
            <a:endParaRPr lang="cs-CZ" altLang="en-US" sz="1800"/>
          </a:p>
        </p:txBody>
      </p:sp>
      <p:sp>
        <p:nvSpPr>
          <p:cNvPr id="20560" name="Line 88"/>
          <p:cNvSpPr>
            <a:spLocks noChangeShapeType="1"/>
          </p:cNvSpPr>
          <p:nvPr/>
        </p:nvSpPr>
        <p:spPr bwMode="auto">
          <a:xfrm flipH="1">
            <a:off x="3301926" y="1454875"/>
            <a:ext cx="549275" cy="366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61" name="Line 89"/>
          <p:cNvSpPr>
            <a:spLocks noChangeShapeType="1"/>
          </p:cNvSpPr>
          <p:nvPr/>
        </p:nvSpPr>
        <p:spPr bwMode="auto">
          <a:xfrm>
            <a:off x="5862563" y="1454875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62" name="Line 90"/>
          <p:cNvSpPr>
            <a:spLocks noChangeShapeType="1"/>
          </p:cNvSpPr>
          <p:nvPr/>
        </p:nvSpPr>
        <p:spPr bwMode="auto">
          <a:xfrm flipV="1">
            <a:off x="6045126" y="3650388"/>
            <a:ext cx="274637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63" name="Line 91"/>
          <p:cNvSpPr>
            <a:spLocks noChangeShapeType="1"/>
          </p:cNvSpPr>
          <p:nvPr/>
        </p:nvSpPr>
        <p:spPr bwMode="auto">
          <a:xfrm flipH="1" flipV="1">
            <a:off x="3301926" y="3558313"/>
            <a:ext cx="457200" cy="549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64" name="Line 92"/>
          <p:cNvSpPr>
            <a:spLocks noChangeShapeType="1"/>
          </p:cNvSpPr>
          <p:nvPr/>
        </p:nvSpPr>
        <p:spPr bwMode="auto">
          <a:xfrm>
            <a:off x="4673526" y="2280375"/>
            <a:ext cx="0" cy="8239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65" name="AutoShape 93"/>
          <p:cNvSpPr>
            <a:spLocks noChangeArrowheads="1"/>
          </p:cNvSpPr>
          <p:nvPr/>
        </p:nvSpPr>
        <p:spPr bwMode="auto">
          <a:xfrm>
            <a:off x="2189088" y="4745528"/>
            <a:ext cx="457200" cy="365125"/>
          </a:xfrm>
          <a:prstGeom prst="rightArrow">
            <a:avLst>
              <a:gd name="adj1" fmla="val 50000"/>
              <a:gd name="adj2" fmla="val 3130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66" name="AutoShape 94"/>
          <p:cNvSpPr>
            <a:spLocks noChangeArrowheads="1"/>
          </p:cNvSpPr>
          <p:nvPr/>
        </p:nvSpPr>
        <p:spPr bwMode="auto">
          <a:xfrm>
            <a:off x="6803951" y="4693394"/>
            <a:ext cx="457200" cy="365125"/>
          </a:xfrm>
          <a:prstGeom prst="leftArrow">
            <a:avLst>
              <a:gd name="adj1" fmla="val 50000"/>
              <a:gd name="adj2" fmla="val 3130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67" name="AutoShape 95"/>
          <p:cNvSpPr>
            <a:spLocks noChangeArrowheads="1"/>
          </p:cNvSpPr>
          <p:nvPr/>
        </p:nvSpPr>
        <p:spPr bwMode="auto">
          <a:xfrm>
            <a:off x="2291386" y="2047013"/>
            <a:ext cx="274638" cy="1154094"/>
          </a:xfrm>
          <a:prstGeom prst="curvedRightArrow">
            <a:avLst>
              <a:gd name="adj1" fmla="val 46705"/>
              <a:gd name="adj2" fmla="val 9341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68" name="AutoShape 96"/>
          <p:cNvSpPr>
            <a:spLocks noChangeArrowheads="1"/>
          </p:cNvSpPr>
          <p:nvPr/>
        </p:nvSpPr>
        <p:spPr bwMode="auto">
          <a:xfrm>
            <a:off x="6978946" y="5445825"/>
            <a:ext cx="274637" cy="641350"/>
          </a:xfrm>
          <a:prstGeom prst="curvedLeftArrow">
            <a:avLst>
              <a:gd name="adj1" fmla="val 46705"/>
              <a:gd name="adj2" fmla="val 93411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69" name="Text Box 97"/>
          <p:cNvSpPr txBox="1">
            <a:spLocks noChangeArrowheads="1"/>
          </p:cNvSpPr>
          <p:nvPr/>
        </p:nvSpPr>
        <p:spPr bwMode="auto">
          <a:xfrm>
            <a:off x="2882012" y="4638807"/>
            <a:ext cx="3767175" cy="6103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 smtClean="0"/>
              <a:t>Zaskladnění přijatého zboží na skladovací pozice</a:t>
            </a:r>
            <a:endParaRPr lang="cs-CZ" altLang="en-US" sz="1800"/>
          </a:p>
        </p:txBody>
      </p:sp>
      <p:sp>
        <p:nvSpPr>
          <p:cNvPr id="20570" name="Text Box 98"/>
          <p:cNvSpPr txBox="1">
            <a:spLocks noChangeArrowheads="1"/>
          </p:cNvSpPr>
          <p:nvPr/>
        </p:nvSpPr>
        <p:spPr bwMode="auto">
          <a:xfrm>
            <a:off x="2811387" y="5445825"/>
            <a:ext cx="4049713" cy="593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 smtClean="0"/>
              <a:t>Přeskladnění zboží na kompletační pozice </a:t>
            </a:r>
            <a:endParaRPr lang="cs-CZ" altLang="en-US" sz="1800"/>
          </a:p>
        </p:txBody>
      </p:sp>
      <p:sp>
        <p:nvSpPr>
          <p:cNvPr id="20571" name="AutoShape 99"/>
          <p:cNvSpPr>
            <a:spLocks noChangeArrowheads="1"/>
          </p:cNvSpPr>
          <p:nvPr/>
        </p:nvSpPr>
        <p:spPr bwMode="auto">
          <a:xfrm>
            <a:off x="2209821" y="6446865"/>
            <a:ext cx="366713" cy="90487"/>
          </a:xfrm>
          <a:prstGeom prst="rightArrow">
            <a:avLst>
              <a:gd name="adj1" fmla="val 50000"/>
              <a:gd name="adj2" fmla="val 1013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72" name="AutoShape 100"/>
          <p:cNvSpPr>
            <a:spLocks noChangeArrowheads="1"/>
          </p:cNvSpPr>
          <p:nvPr/>
        </p:nvSpPr>
        <p:spPr bwMode="auto">
          <a:xfrm>
            <a:off x="7022307" y="6499008"/>
            <a:ext cx="366712" cy="90487"/>
          </a:xfrm>
          <a:prstGeom prst="leftArrow">
            <a:avLst>
              <a:gd name="adj1" fmla="val 50000"/>
              <a:gd name="adj2" fmla="val 10131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20573" name="Text Box 101"/>
          <p:cNvSpPr txBox="1">
            <a:spLocks noChangeArrowheads="1"/>
          </p:cNvSpPr>
          <p:nvPr/>
        </p:nvSpPr>
        <p:spPr bwMode="auto">
          <a:xfrm>
            <a:off x="2817019" y="6314858"/>
            <a:ext cx="4022725" cy="3545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Vlastní kompletace</a:t>
            </a:r>
            <a:endParaRPr lang="cs-CZ" altLang="en-US" sz="1800"/>
          </a:p>
        </p:txBody>
      </p:sp>
      <p:sp>
        <p:nvSpPr>
          <p:cNvPr id="20574" name="Text Box 102"/>
          <p:cNvSpPr txBox="1">
            <a:spLocks noChangeArrowheads="1"/>
          </p:cNvSpPr>
          <p:nvPr/>
        </p:nvSpPr>
        <p:spPr bwMode="auto">
          <a:xfrm>
            <a:off x="715192" y="194748"/>
            <a:ext cx="81008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600" b="1" smtClean="0">
                <a:latin typeface="Calibri" panose="020F0502020204030204" pitchFamily="34" charset="0"/>
                <a:cs typeface="Calibri" panose="020F0502020204030204" pitchFamily="34" charset="0"/>
              </a:rPr>
              <a:t>Typické uspořádání statického kompletačního systému</a:t>
            </a:r>
            <a:endParaRPr lang="cs-CZ" altLang="en-US" sz="2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919" name="Oval 103"/>
          <p:cNvSpPr>
            <a:spLocks noChangeArrowheads="1"/>
          </p:cNvSpPr>
          <p:nvPr/>
        </p:nvSpPr>
        <p:spPr bwMode="auto">
          <a:xfrm>
            <a:off x="1835076" y="37551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0" name="Oval 104"/>
          <p:cNvSpPr>
            <a:spLocks noChangeArrowheads="1"/>
          </p:cNvSpPr>
          <p:nvPr/>
        </p:nvSpPr>
        <p:spPr bwMode="auto">
          <a:xfrm>
            <a:off x="1187376" y="37551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1" name="Line 105"/>
          <p:cNvSpPr>
            <a:spLocks noChangeShapeType="1"/>
          </p:cNvSpPr>
          <p:nvPr/>
        </p:nvSpPr>
        <p:spPr bwMode="auto">
          <a:xfrm>
            <a:off x="1474713" y="3899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22" name="Rectangle 106"/>
          <p:cNvSpPr>
            <a:spLocks noChangeArrowheads="1"/>
          </p:cNvSpPr>
          <p:nvPr/>
        </p:nvSpPr>
        <p:spPr bwMode="auto">
          <a:xfrm>
            <a:off x="1474713" y="3755163"/>
            <a:ext cx="288925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3" name="Rectangle 107"/>
          <p:cNvSpPr>
            <a:spLocks noChangeArrowheads="1"/>
          </p:cNvSpPr>
          <p:nvPr/>
        </p:nvSpPr>
        <p:spPr bwMode="auto">
          <a:xfrm>
            <a:off x="1187376" y="3610700"/>
            <a:ext cx="863600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4" name="Rectangle 108"/>
          <p:cNvSpPr>
            <a:spLocks noChangeArrowheads="1"/>
          </p:cNvSpPr>
          <p:nvPr/>
        </p:nvSpPr>
        <p:spPr bwMode="auto">
          <a:xfrm>
            <a:off x="1906513" y="2891563"/>
            <a:ext cx="71438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5" name="Line 109"/>
          <p:cNvSpPr>
            <a:spLocks noChangeShapeType="1"/>
          </p:cNvSpPr>
          <p:nvPr/>
        </p:nvSpPr>
        <p:spPr bwMode="auto">
          <a:xfrm flipV="1">
            <a:off x="1906513" y="1667600"/>
            <a:ext cx="0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26" name="Line 110"/>
          <p:cNvSpPr>
            <a:spLocks noChangeShapeType="1"/>
          </p:cNvSpPr>
          <p:nvPr/>
        </p:nvSpPr>
        <p:spPr bwMode="auto">
          <a:xfrm>
            <a:off x="1979538" y="116277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27" name="Line 111"/>
          <p:cNvSpPr>
            <a:spLocks noChangeShapeType="1"/>
          </p:cNvSpPr>
          <p:nvPr/>
        </p:nvSpPr>
        <p:spPr bwMode="auto">
          <a:xfrm rot="-2700000">
            <a:off x="2030338" y="1621563"/>
            <a:ext cx="376238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28" name="Rectangle 112"/>
          <p:cNvSpPr>
            <a:spLocks noChangeArrowheads="1"/>
          </p:cNvSpPr>
          <p:nvPr/>
        </p:nvSpPr>
        <p:spPr bwMode="auto">
          <a:xfrm>
            <a:off x="1187376" y="2891563"/>
            <a:ext cx="50323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29" name="Rectangle 113"/>
          <p:cNvSpPr>
            <a:spLocks noChangeArrowheads="1"/>
          </p:cNvSpPr>
          <p:nvPr/>
        </p:nvSpPr>
        <p:spPr bwMode="auto">
          <a:xfrm>
            <a:off x="971476" y="3251925"/>
            <a:ext cx="215900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30" name="Line 114"/>
          <p:cNvSpPr>
            <a:spLocks noChangeShapeType="1"/>
          </p:cNvSpPr>
          <p:nvPr/>
        </p:nvSpPr>
        <p:spPr bwMode="auto">
          <a:xfrm>
            <a:off x="1258813" y="3178900"/>
            <a:ext cx="71438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31" name="Line 115"/>
          <p:cNvSpPr>
            <a:spLocks noChangeShapeType="1"/>
          </p:cNvSpPr>
          <p:nvPr/>
        </p:nvSpPr>
        <p:spPr bwMode="auto">
          <a:xfrm flipV="1">
            <a:off x="1330251" y="3394800"/>
            <a:ext cx="144462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932" name="Rectangle 116"/>
          <p:cNvSpPr>
            <a:spLocks noChangeArrowheads="1"/>
          </p:cNvSpPr>
          <p:nvPr/>
        </p:nvSpPr>
        <p:spPr bwMode="auto">
          <a:xfrm>
            <a:off x="3851201" y="3250338"/>
            <a:ext cx="73025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33" name="Oval 117"/>
          <p:cNvSpPr>
            <a:spLocks noChangeArrowheads="1"/>
          </p:cNvSpPr>
          <p:nvPr/>
        </p:nvSpPr>
        <p:spPr bwMode="auto">
          <a:xfrm>
            <a:off x="5435526" y="3466238"/>
            <a:ext cx="71437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34" name="Rectangle 118"/>
          <p:cNvSpPr>
            <a:spLocks noChangeArrowheads="1"/>
          </p:cNvSpPr>
          <p:nvPr/>
        </p:nvSpPr>
        <p:spPr bwMode="auto">
          <a:xfrm>
            <a:off x="3851201" y="3537675"/>
            <a:ext cx="144462" cy="73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34935" name="Rectangle 119"/>
          <p:cNvSpPr>
            <a:spLocks noChangeArrowheads="1"/>
          </p:cNvSpPr>
          <p:nvPr/>
        </p:nvSpPr>
        <p:spPr bwMode="auto">
          <a:xfrm rot="600366">
            <a:off x="2700263" y="2242275"/>
            <a:ext cx="274638" cy="18415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11" name="AutoShape 93"/>
          <p:cNvSpPr>
            <a:spLocks noChangeArrowheads="1"/>
          </p:cNvSpPr>
          <p:nvPr/>
        </p:nvSpPr>
        <p:spPr bwMode="auto">
          <a:xfrm>
            <a:off x="1339775" y="1239611"/>
            <a:ext cx="457200" cy="365125"/>
          </a:xfrm>
          <a:prstGeom prst="rightArrow">
            <a:avLst>
              <a:gd name="adj1" fmla="val 50000"/>
              <a:gd name="adj2" fmla="val 3130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12" name="AutoShape 94"/>
          <p:cNvSpPr>
            <a:spLocks noChangeArrowheads="1"/>
          </p:cNvSpPr>
          <p:nvPr/>
        </p:nvSpPr>
        <p:spPr bwMode="auto">
          <a:xfrm>
            <a:off x="7238354" y="1162775"/>
            <a:ext cx="457200" cy="365125"/>
          </a:xfrm>
          <a:prstGeom prst="leftArrow">
            <a:avLst>
              <a:gd name="adj1" fmla="val 50000"/>
              <a:gd name="adj2" fmla="val 3130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13" name="AutoShape 95"/>
          <p:cNvSpPr>
            <a:spLocks noChangeArrowheads="1"/>
          </p:cNvSpPr>
          <p:nvPr/>
        </p:nvSpPr>
        <p:spPr bwMode="auto">
          <a:xfrm>
            <a:off x="2304202" y="5422012"/>
            <a:ext cx="274638" cy="641350"/>
          </a:xfrm>
          <a:prstGeom prst="curvedRightArrow">
            <a:avLst>
              <a:gd name="adj1" fmla="val 46705"/>
              <a:gd name="adj2" fmla="val 9341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  <p:sp>
        <p:nvSpPr>
          <p:cNvPr id="114" name="AutoShape 96"/>
          <p:cNvSpPr>
            <a:spLocks noChangeArrowheads="1"/>
          </p:cNvSpPr>
          <p:nvPr/>
        </p:nvSpPr>
        <p:spPr bwMode="auto">
          <a:xfrm>
            <a:off x="7192317" y="2050981"/>
            <a:ext cx="274637" cy="1027798"/>
          </a:xfrm>
          <a:prstGeom prst="curvedLeftArrow">
            <a:avLst>
              <a:gd name="adj1" fmla="val 46705"/>
              <a:gd name="adj2" fmla="val 93411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</p:txBody>
      </p:sp>
    </p:spTree>
    <p:extLst>
      <p:ext uri="{BB962C8B-B14F-4D97-AF65-F5344CB8AC3E}">
        <p14:creationId xmlns:p14="http://schemas.microsoft.com/office/powerpoint/2010/main" val="23753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5" grpId="0" animBg="1"/>
      <p:bldP spid="20556" grpId="0" animBg="1"/>
      <p:bldP spid="20565" grpId="0" animBg="1"/>
      <p:bldP spid="20566" grpId="0" animBg="1"/>
      <p:bldP spid="20567" grpId="0" animBg="1"/>
      <p:bldP spid="20568" grpId="0" animBg="1"/>
      <p:bldP spid="20569" grpId="0" animBg="1"/>
      <p:bldP spid="20570" grpId="0" animBg="1"/>
      <p:bldP spid="20571" grpId="0" animBg="1"/>
      <p:bldP spid="20572" grpId="0" animBg="1"/>
      <p:bldP spid="20573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1122</Words>
  <Application>Microsoft Office PowerPoint</Application>
  <PresentationFormat>Předvádění na obrazovce (4:3)</PresentationFormat>
  <Paragraphs>181</Paragraphs>
  <Slides>20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Výchozí návrh</vt:lpstr>
      <vt:lpstr>Motiv systému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VŠCHT v Praze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jakub.dyntar</cp:lastModifiedBy>
  <cp:revision>80</cp:revision>
  <dcterms:created xsi:type="dcterms:W3CDTF">2005-10-31T15:11:38Z</dcterms:created>
  <dcterms:modified xsi:type="dcterms:W3CDTF">2024-04-17T08:43:06Z</dcterms:modified>
</cp:coreProperties>
</file>