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9"/>
  </p:notesMasterIdLst>
  <p:sldIdLst>
    <p:sldId id="275" r:id="rId2"/>
    <p:sldId id="277" r:id="rId3"/>
    <p:sldId id="278" r:id="rId4"/>
    <p:sldId id="283" r:id="rId5"/>
    <p:sldId id="286" r:id="rId6"/>
    <p:sldId id="281" r:id="rId7"/>
    <p:sldId id="288" r:id="rId8"/>
    <p:sldId id="289" r:id="rId9"/>
    <p:sldId id="290" r:id="rId10"/>
    <p:sldId id="291" r:id="rId11"/>
    <p:sldId id="292" r:id="rId12"/>
    <p:sldId id="293" r:id="rId13"/>
    <p:sldId id="287" r:id="rId14"/>
    <p:sldId id="284" r:id="rId15"/>
    <p:sldId id="285" r:id="rId16"/>
    <p:sldId id="280" r:id="rId17"/>
    <p:sldId id="276" r:id="rId18"/>
  </p:sldIdLst>
  <p:sldSz cx="9144000" cy="6858000" type="screen4x3"/>
  <p:notesSz cx="7104063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51D"/>
    <a:srgbClr val="7E1A47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60"/>
  </p:normalViewPr>
  <p:slideViewPr>
    <p:cSldViewPr>
      <p:cViewPr varScale="1">
        <p:scale>
          <a:sx n="155" d="100"/>
          <a:sy n="155" d="100"/>
        </p:scale>
        <p:origin x="240" y="156"/>
      </p:cViewPr>
      <p:guideLst>
        <p:guide orient="horz" pos="2160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84E52B96-8F7F-4CBB-B800-51390AB682EC}" type="datetimeFigureOut">
              <a:rPr lang="cs-CZ"/>
              <a:pPr>
                <a:defRPr/>
              </a:pPr>
              <a:t>24.11.2021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D6E96EA-E9FC-4CED-800E-CD7D2F847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062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4986" indent="-30961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38441" indent="-24768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33817" indent="-24768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229193" indent="-24768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724569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219945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715322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210698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9EC83-E084-48D0-9568-8C6C2AD14F5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18632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11188" y="3886200"/>
            <a:ext cx="7921625" cy="622920"/>
          </a:xfrm>
        </p:spPr>
        <p:txBody>
          <a:bodyPr/>
          <a:lstStyle>
            <a:lvl1pPr marL="0" indent="0" algn="ctr">
              <a:buNone/>
              <a:defRPr i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vložíte Jméno Příjmení </a:t>
            </a:r>
            <a:r>
              <a:rPr lang="en-US" dirty="0" smtClean="0"/>
              <a:t>|</a:t>
            </a:r>
            <a:r>
              <a:rPr lang="cs-CZ" dirty="0" smtClean="0"/>
              <a:t> Datum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11188" y="2276872"/>
            <a:ext cx="7921625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název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8F9B-1931-4F52-AD9E-88EBCF6B3CE2}" type="datetimeFigureOut">
              <a:rPr lang="cs-CZ" smtClean="0"/>
              <a:pPr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684" r:id="rId12"/>
    <p:sldLayoutId id="214748374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sto.com/cms/cs_cz/9457.htm" TargetMode="External"/><Relationship Id="rId2" Type="http://schemas.openxmlformats.org/officeDocument/2006/relationships/hyperlink" Target="https://etul.publi.cz/book/1275-uvod-do-automatizace-a-robotizace-ve-strojirenstv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5" y="2603309"/>
            <a:ext cx="6400800" cy="1091295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Automatizace a robotizace ve strojírenství  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0"/>
            <a:ext cx="6479771" cy="1438102"/>
          </a:xfrm>
          <a:prstGeom prst="rect">
            <a:avLst/>
          </a:prstGeom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1411560" y="4797152"/>
            <a:ext cx="6400800" cy="803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tx1"/>
                </a:solidFill>
              </a:rPr>
              <a:t>Ing. Marie Stará, Ph.D.</a:t>
            </a:r>
            <a:endParaRPr lang="cs-CZ" sz="2000" dirty="0">
              <a:solidFill>
                <a:schemeClr val="tx1"/>
              </a:solidFill>
            </a:endParaRPr>
          </a:p>
          <a:p>
            <a:pPr algn="l"/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619672" y="1268760"/>
            <a:ext cx="5628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   </a:t>
            </a:r>
            <a:r>
              <a:rPr lang="cs-CZ" b="1" dirty="0"/>
              <a:t>Rozvoj lidských zdrojů TUL pro zvyšování relevance, </a:t>
            </a:r>
          </a:p>
          <a:p>
            <a:r>
              <a:rPr lang="cs-CZ" b="1" dirty="0"/>
              <a:t>kvality a přístupu ke vzdělání v podmínkách Průmyslu 4.0</a:t>
            </a:r>
            <a:endParaRPr lang="cs-CZ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59832" y="1916832"/>
            <a:ext cx="269979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CZ.02.2.69/0.0/0.0/16_015/0002329</a:t>
            </a:r>
            <a:r>
              <a:rPr kumimoji="0" lang="cs-CZ" altLang="cs-CZ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1" name="Obrázek 10" descr="varianta-a-p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5949280"/>
            <a:ext cx="4972060" cy="648072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9802125D-FE7F-4C06-B9CE-E99C00101DB5}"/>
              </a:ext>
            </a:extLst>
          </p:cNvPr>
          <p:cNvSpPr/>
          <p:nvPr/>
        </p:nvSpPr>
        <p:spPr>
          <a:xfrm>
            <a:off x="3785703" y="3837801"/>
            <a:ext cx="1572611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3390" indent="-226695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b="1" dirty="0" smtClean="0">
                <a:solidFill>
                  <a:srgbClr val="63242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Strojírenství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666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 txBox="1">
            <a:spLocks noGrp="1"/>
          </p:cNvSpPr>
          <p:nvPr/>
        </p:nvSpPr>
        <p:spPr>
          <a:xfrm>
            <a:off x="6552567" y="6189441"/>
            <a:ext cx="2133962" cy="343443"/>
          </a:xfrm>
          <a:prstGeom prst="rect">
            <a:avLst/>
          </a:prstGeom>
          <a:noFill/>
        </p:spPr>
        <p:txBody>
          <a:bodyPr lIns="89193" tIns="44596" rIns="89193" bIns="44596" anchor="ctr"/>
          <a:lstStyle/>
          <a:p>
            <a:pPr algn="r" defTabSz="891917" fontAlgn="auto">
              <a:spcBef>
                <a:spcPts val="0"/>
              </a:spcBef>
              <a:spcAft>
                <a:spcPts val="0"/>
              </a:spcAft>
              <a:defRPr/>
            </a:pPr>
            <a:fld id="{25BA7B8D-D7C1-43B0-B261-3B292EE0666F}" type="slidenum">
              <a:rPr lang="cs-CZ" sz="1197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defTabSz="891917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cs-CZ" sz="1197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Kapacitní snímače</a:t>
            </a:r>
            <a:endParaRPr lang="cs-CZ" sz="24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95536" y="1412776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 smtClean="0"/>
              <a:t>Kapacitní přibližovací čidla </a:t>
            </a:r>
            <a:r>
              <a:rPr lang="cs-CZ" sz="1600" dirty="0" smtClean="0"/>
              <a:t>– při přiblížení kovového nebo nekovového předmětu k aktivní ploše snímače se indikuje činnost snímače a dojde k sepnutí.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6703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 txBox="1">
            <a:spLocks noGrp="1"/>
          </p:cNvSpPr>
          <p:nvPr/>
        </p:nvSpPr>
        <p:spPr>
          <a:xfrm>
            <a:off x="6552567" y="6189441"/>
            <a:ext cx="2133962" cy="343443"/>
          </a:xfrm>
          <a:prstGeom prst="rect">
            <a:avLst/>
          </a:prstGeom>
          <a:noFill/>
        </p:spPr>
        <p:txBody>
          <a:bodyPr lIns="89193" tIns="44596" rIns="89193" bIns="44596" anchor="ctr"/>
          <a:lstStyle/>
          <a:p>
            <a:pPr algn="r" defTabSz="891917" fontAlgn="auto">
              <a:spcBef>
                <a:spcPts val="0"/>
              </a:spcBef>
              <a:spcAft>
                <a:spcPts val="0"/>
              </a:spcAft>
              <a:defRPr/>
            </a:pPr>
            <a:fld id="{25BA7B8D-D7C1-43B0-B261-3B292EE0666F}" type="slidenum">
              <a:rPr lang="cs-CZ" sz="1197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defTabSz="891917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cs-CZ" sz="1197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Optoelektronické snímače</a:t>
            </a:r>
            <a:endParaRPr lang="cs-CZ" sz="24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95536" y="1412776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 smtClean="0"/>
              <a:t>Optoelektronické snímače </a:t>
            </a:r>
            <a:r>
              <a:rPr lang="cs-CZ" sz="1600" dirty="0" smtClean="0"/>
              <a:t>– reagují na přerušení paprsku v optické ploše. Indikují kovové a nekovové materiály, sklo, keramiku, papír a kapaliny. Lze se využít i na třídění materiálu s rozličným indexem lomu, pohltivostí světla.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Podle konstrukce se dělí: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b="1" dirty="0" smtClean="0"/>
              <a:t>1. Optoelektronické snímače separátní</a:t>
            </a:r>
            <a:r>
              <a:rPr lang="cs-CZ" sz="1600" dirty="0" smtClean="0"/>
              <a:t> </a:t>
            </a:r>
            <a:r>
              <a:rPr lang="cs-CZ" sz="1600" b="1" dirty="0" smtClean="0"/>
              <a:t>(světelné závory)</a:t>
            </a:r>
            <a:r>
              <a:rPr lang="cs-CZ" sz="1600" dirty="0" smtClean="0"/>
              <a:t> – mají oddělený zdroj světla (vysílač) od snímače světla (přijímač). Indikován je předmět vložený do dráhy světelného paprsku, který způsobuje jeho přerušení.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4077073"/>
            <a:ext cx="4587716" cy="132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34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 txBox="1">
            <a:spLocks noGrp="1"/>
          </p:cNvSpPr>
          <p:nvPr/>
        </p:nvSpPr>
        <p:spPr>
          <a:xfrm>
            <a:off x="6552567" y="6189441"/>
            <a:ext cx="2133962" cy="343443"/>
          </a:xfrm>
          <a:prstGeom prst="rect">
            <a:avLst/>
          </a:prstGeom>
          <a:noFill/>
        </p:spPr>
        <p:txBody>
          <a:bodyPr lIns="89193" tIns="44596" rIns="89193" bIns="44596" anchor="ctr"/>
          <a:lstStyle/>
          <a:p>
            <a:pPr algn="r" defTabSz="891917" fontAlgn="auto">
              <a:spcBef>
                <a:spcPts val="0"/>
              </a:spcBef>
              <a:spcAft>
                <a:spcPts val="0"/>
              </a:spcAft>
              <a:defRPr/>
            </a:pPr>
            <a:fld id="{25BA7B8D-D7C1-43B0-B261-3B292EE0666F}" type="slidenum">
              <a:rPr lang="cs-CZ" sz="1197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defTabSz="891917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cs-CZ" sz="1197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Optoelektronické snímače</a:t>
            </a:r>
            <a:endParaRPr lang="cs-CZ" sz="24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95536" y="1412776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/>
              <a:t>2</a:t>
            </a:r>
            <a:r>
              <a:rPr lang="cs-CZ" sz="1600" b="1" dirty="0" smtClean="0"/>
              <a:t>. Reflexní snímače se zrcadlem</a:t>
            </a:r>
            <a:r>
              <a:rPr lang="cs-CZ" sz="1600" dirty="0" smtClean="0"/>
              <a:t> – mají zdroj světla i přijímač v jednom pouzdře. Paprsek vysílaná vysílačem je odražen od odrazky a vyhodnocován přijímačem. Pokud dojde k přerušení dráhy paprsku objektem, změna je registrována.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5536" y="414908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 smtClean="0"/>
              <a:t>3. Reflexní snímače bez zrcadla (difúzní)</a:t>
            </a:r>
            <a:r>
              <a:rPr lang="cs-CZ" sz="1600" dirty="0" smtClean="0"/>
              <a:t> – nejčastější využití, princip je založen na odrazu paprsku emitovaného z vysílače přímo od indikovaného objektu a jeho vyhodnocení přijímačem.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t="6833" r="1587" b="6544"/>
          <a:stretch/>
        </p:blipFill>
        <p:spPr>
          <a:xfrm>
            <a:off x="1979712" y="2356226"/>
            <a:ext cx="4277282" cy="142574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935" y="4817142"/>
            <a:ext cx="4280059" cy="133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12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813" y="5022356"/>
            <a:ext cx="1338263" cy="1076325"/>
          </a:xfrm>
          <a:prstGeom prst="rect">
            <a:avLst/>
          </a:prstGeom>
        </p:spPr>
      </p:pic>
      <p:sp>
        <p:nvSpPr>
          <p:cNvPr id="6" name="Zástupný symbol pro číslo snímku 5"/>
          <p:cNvSpPr txBox="1">
            <a:spLocks noGrp="1"/>
          </p:cNvSpPr>
          <p:nvPr/>
        </p:nvSpPr>
        <p:spPr>
          <a:xfrm>
            <a:off x="6552567" y="6189441"/>
            <a:ext cx="2133962" cy="343443"/>
          </a:xfrm>
          <a:prstGeom prst="rect">
            <a:avLst/>
          </a:prstGeom>
          <a:noFill/>
        </p:spPr>
        <p:txBody>
          <a:bodyPr lIns="89193" tIns="44596" rIns="89193" bIns="44596" anchor="ctr"/>
          <a:lstStyle/>
          <a:p>
            <a:pPr algn="r" defTabSz="891917" fontAlgn="auto">
              <a:spcBef>
                <a:spcPts val="0"/>
              </a:spcBef>
              <a:spcAft>
                <a:spcPts val="0"/>
              </a:spcAft>
              <a:defRPr/>
            </a:pPr>
            <a:fld id="{25BA7B8D-D7C1-43B0-B261-3B292EE0666F}" type="slidenum">
              <a:rPr lang="cs-CZ" sz="1197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defTabSz="891917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cs-CZ" sz="1197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25" name="Skupina 24"/>
          <p:cNvGrpSpPr/>
          <p:nvPr/>
        </p:nvGrpSpPr>
        <p:grpSpPr>
          <a:xfrm>
            <a:off x="457200" y="3010563"/>
            <a:ext cx="1296144" cy="343855"/>
            <a:chOff x="457200" y="3010563"/>
            <a:chExt cx="1296144" cy="343855"/>
          </a:xfrm>
        </p:grpSpPr>
        <p:cxnSp>
          <p:nvCxnSpPr>
            <p:cNvPr id="5" name="Přímá spojnice se šipkou 4"/>
            <p:cNvCxnSpPr/>
            <p:nvPr/>
          </p:nvCxnSpPr>
          <p:spPr>
            <a:xfrm>
              <a:off x="1177280" y="3354418"/>
              <a:ext cx="43204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ovéPole 8"/>
            <p:cNvSpPr txBox="1"/>
            <p:nvPr/>
          </p:nvSpPr>
          <p:spPr>
            <a:xfrm>
              <a:off x="457200" y="3010563"/>
              <a:ext cx="12961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 smtClean="0"/>
                <a:t>Ovládací síla</a:t>
              </a:r>
              <a:endParaRPr lang="cs-CZ" sz="1600" b="1" dirty="0"/>
            </a:p>
          </p:txBody>
        </p:sp>
      </p:grpSp>
      <p:sp>
        <p:nvSpPr>
          <p:cNvPr id="10" name="TextovéPole 9"/>
          <p:cNvSpPr txBox="1"/>
          <p:nvPr/>
        </p:nvSpPr>
        <p:spPr>
          <a:xfrm>
            <a:off x="2890678" y="2844076"/>
            <a:ext cx="301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3</a:t>
            </a:r>
          </a:p>
          <a:p>
            <a:endParaRPr lang="cs-CZ" sz="1600" b="1" dirty="0"/>
          </a:p>
          <a:p>
            <a:r>
              <a:rPr lang="cs-CZ" sz="1600" b="1" dirty="0" smtClean="0"/>
              <a:t>4</a:t>
            </a:r>
            <a:endParaRPr lang="cs-CZ" sz="1600" b="1" dirty="0"/>
          </a:p>
        </p:txBody>
      </p:sp>
      <p:grpSp>
        <p:nvGrpSpPr>
          <p:cNvPr id="26" name="Skupina 25"/>
          <p:cNvGrpSpPr/>
          <p:nvPr/>
        </p:nvGrpSpPr>
        <p:grpSpPr>
          <a:xfrm>
            <a:off x="529208" y="5579172"/>
            <a:ext cx="1296144" cy="343855"/>
            <a:chOff x="529208" y="5579172"/>
            <a:chExt cx="1296144" cy="343855"/>
          </a:xfrm>
        </p:grpSpPr>
        <p:cxnSp>
          <p:nvCxnSpPr>
            <p:cNvPr id="12" name="Přímá spojnice se šipkou 11"/>
            <p:cNvCxnSpPr/>
            <p:nvPr/>
          </p:nvCxnSpPr>
          <p:spPr>
            <a:xfrm>
              <a:off x="1249288" y="5923027"/>
              <a:ext cx="43204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ovéPole 12"/>
            <p:cNvSpPr txBox="1"/>
            <p:nvPr/>
          </p:nvSpPr>
          <p:spPr>
            <a:xfrm>
              <a:off x="529208" y="5579172"/>
              <a:ext cx="12961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 smtClean="0"/>
                <a:t>Ovládací síla</a:t>
              </a:r>
              <a:endParaRPr lang="cs-CZ" sz="1600" b="1" dirty="0"/>
            </a:p>
          </p:txBody>
        </p:sp>
      </p:grpSp>
      <p:sp>
        <p:nvSpPr>
          <p:cNvPr id="14" name="TextovéPole 13"/>
          <p:cNvSpPr txBox="1"/>
          <p:nvPr/>
        </p:nvSpPr>
        <p:spPr>
          <a:xfrm>
            <a:off x="2959076" y="5157117"/>
            <a:ext cx="301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1</a:t>
            </a:r>
          </a:p>
          <a:p>
            <a:endParaRPr lang="cs-CZ" sz="1600" b="1" dirty="0"/>
          </a:p>
          <a:p>
            <a:r>
              <a:rPr lang="cs-CZ" sz="1600" b="1" dirty="0"/>
              <a:t>2</a:t>
            </a:r>
          </a:p>
        </p:txBody>
      </p:sp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/>
          </a:bodyPr>
          <a:lstStyle/>
          <a:p>
            <a:r>
              <a:rPr lang="cs-CZ" sz="2400" b="1" dirty="0"/>
              <a:t>Mechanické koncové spínače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95536" y="1412776"/>
            <a:ext cx="3744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lphaLcParenR"/>
            </a:pPr>
            <a:r>
              <a:rPr lang="cs-CZ" sz="1600" b="1" dirty="0"/>
              <a:t>Spínací prvky</a:t>
            </a:r>
          </a:p>
          <a:p>
            <a:pPr marL="342900" indent="-342900" algn="just">
              <a:buAutoNum type="alphaLcParenR"/>
            </a:pPr>
            <a:endParaRPr lang="cs-CZ" sz="1600" b="1" dirty="0"/>
          </a:p>
          <a:p>
            <a:pPr algn="just"/>
            <a:r>
              <a:rPr lang="cs-CZ" sz="1600" b="1" dirty="0"/>
              <a:t>Spínací </a:t>
            </a:r>
            <a:r>
              <a:rPr lang="cs-CZ" sz="1600" b="1" dirty="0" smtClean="0"/>
              <a:t>kontakty </a:t>
            </a:r>
            <a:r>
              <a:rPr lang="cs-CZ" sz="1600" dirty="0"/>
              <a:t>– se sepnou při působení ovládací síly na </a:t>
            </a:r>
            <a:r>
              <a:rPr lang="cs-CZ" sz="1600" dirty="0" smtClean="0"/>
              <a:t>kontakt </a:t>
            </a:r>
            <a:endParaRPr lang="cs-CZ" sz="16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2639566"/>
            <a:ext cx="1195388" cy="1085850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4860032" y="1859191"/>
            <a:ext cx="37444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 smtClean="0"/>
              <a:t>Přepínací </a:t>
            </a:r>
            <a:r>
              <a:rPr lang="cs-CZ" sz="1600" b="1" dirty="0"/>
              <a:t>kontakty</a:t>
            </a:r>
            <a:r>
              <a:rPr lang="cs-CZ" sz="1600" dirty="0"/>
              <a:t> – přepínače obsahují dvojici kontaktů, jeden spínací a jeden rozpínací kontakt. (Kontakty jsou galvanicky odděleny, kontakt 1 je současně kontaktem 3 a značka kontaktu se může kreslit obráceně</a:t>
            </a:r>
            <a:r>
              <a:rPr lang="cs-CZ" sz="1600" dirty="0" smtClean="0"/>
              <a:t>).</a:t>
            </a:r>
          </a:p>
          <a:p>
            <a:pPr algn="just"/>
            <a:r>
              <a:rPr lang="cs-CZ" sz="1600" dirty="0" smtClean="0"/>
              <a:t> </a:t>
            </a:r>
            <a:endParaRPr lang="cs-CZ" sz="16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95536" y="4123707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 smtClean="0"/>
              <a:t>Rozpínací </a:t>
            </a:r>
            <a:r>
              <a:rPr lang="cs-CZ" sz="1600" b="1" dirty="0"/>
              <a:t>kontakt </a:t>
            </a:r>
            <a:r>
              <a:rPr lang="cs-CZ" sz="1600" dirty="0"/>
              <a:t>– se rozepnou při působení ovládací síly na </a:t>
            </a:r>
            <a:r>
              <a:rPr lang="cs-CZ" sz="1600" dirty="0" smtClean="0"/>
              <a:t>kontakt </a:t>
            </a:r>
            <a:endParaRPr lang="cs-CZ" sz="1600" dirty="0"/>
          </a:p>
        </p:txBody>
      </p:sp>
      <p:pic>
        <p:nvPicPr>
          <p:cNvPr id="20" name="Obrázek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096" y="3675073"/>
            <a:ext cx="1419225" cy="1081088"/>
          </a:xfrm>
          <a:prstGeom prst="rect">
            <a:avLst/>
          </a:prstGeom>
        </p:spPr>
      </p:pic>
      <p:sp>
        <p:nvSpPr>
          <p:cNvPr id="21" name="TextovéPole 20"/>
          <p:cNvSpPr txBox="1"/>
          <p:nvPr/>
        </p:nvSpPr>
        <p:spPr>
          <a:xfrm>
            <a:off x="6228184" y="384514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2          4</a:t>
            </a:r>
          </a:p>
          <a:p>
            <a:endParaRPr lang="cs-CZ" sz="1600" b="1" dirty="0"/>
          </a:p>
          <a:p>
            <a:r>
              <a:rPr lang="cs-CZ" sz="1600" b="1" dirty="0" smtClean="0"/>
              <a:t>1</a:t>
            </a:r>
            <a:endParaRPr lang="cs-CZ" sz="1600" b="1" dirty="0"/>
          </a:p>
        </p:txBody>
      </p:sp>
      <p:grpSp>
        <p:nvGrpSpPr>
          <p:cNvPr id="22" name="Skupina 21"/>
          <p:cNvGrpSpPr/>
          <p:nvPr/>
        </p:nvGrpSpPr>
        <p:grpSpPr>
          <a:xfrm>
            <a:off x="4479057" y="4308007"/>
            <a:ext cx="1296144" cy="343855"/>
            <a:chOff x="971600" y="3300070"/>
            <a:chExt cx="1296144" cy="343855"/>
          </a:xfrm>
        </p:grpSpPr>
        <p:cxnSp>
          <p:nvCxnSpPr>
            <p:cNvPr id="23" name="Přímá spojnice se šipkou 22"/>
            <p:cNvCxnSpPr/>
            <p:nvPr/>
          </p:nvCxnSpPr>
          <p:spPr>
            <a:xfrm>
              <a:off x="1691680" y="3643925"/>
              <a:ext cx="43204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ovéPole 23"/>
            <p:cNvSpPr txBox="1"/>
            <p:nvPr/>
          </p:nvSpPr>
          <p:spPr>
            <a:xfrm>
              <a:off x="971600" y="3300070"/>
              <a:ext cx="12961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 smtClean="0"/>
                <a:t>Ovládací síla</a:t>
              </a:r>
              <a:endParaRPr lang="cs-CZ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25797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 txBox="1">
            <a:spLocks noGrp="1"/>
          </p:cNvSpPr>
          <p:nvPr/>
        </p:nvSpPr>
        <p:spPr>
          <a:xfrm>
            <a:off x="6552567" y="6189441"/>
            <a:ext cx="2133962" cy="343443"/>
          </a:xfrm>
          <a:prstGeom prst="rect">
            <a:avLst/>
          </a:prstGeom>
          <a:noFill/>
        </p:spPr>
        <p:txBody>
          <a:bodyPr lIns="89193" tIns="44596" rIns="89193" bIns="44596" anchor="ctr"/>
          <a:lstStyle/>
          <a:p>
            <a:pPr algn="r" defTabSz="891917" fontAlgn="auto">
              <a:spcBef>
                <a:spcPts val="0"/>
              </a:spcBef>
              <a:spcAft>
                <a:spcPts val="0"/>
              </a:spcAft>
              <a:defRPr/>
            </a:pPr>
            <a:fld id="{25BA7B8D-D7C1-43B0-B261-3B292EE0666F}" type="slidenum">
              <a:rPr lang="cs-CZ" sz="1197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defTabSz="891917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cs-CZ" sz="1197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/>
          </a:bodyPr>
          <a:lstStyle/>
          <a:p>
            <a:r>
              <a:rPr lang="cs-CZ" sz="2400" b="1" dirty="0"/>
              <a:t>Mechanické koncové spínače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95536" y="1412776"/>
            <a:ext cx="12241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lphaLcParenR"/>
            </a:pPr>
            <a:r>
              <a:rPr lang="cs-CZ" sz="1600" b="1" dirty="0" smtClean="0"/>
              <a:t>Tlačítka</a:t>
            </a:r>
            <a:endParaRPr lang="cs-CZ" sz="1600" b="1" dirty="0"/>
          </a:p>
          <a:p>
            <a:pPr marL="342900" indent="-342900" algn="just">
              <a:buAutoNum type="alphaLcParenR"/>
            </a:pPr>
            <a:endParaRPr lang="cs-CZ" sz="1600" b="1" dirty="0"/>
          </a:p>
          <a:p>
            <a:pPr algn="just"/>
            <a:endParaRPr lang="cs-CZ" sz="1600" b="1" dirty="0" smtClean="0"/>
          </a:p>
          <a:p>
            <a:pPr algn="just"/>
            <a:endParaRPr lang="cs-CZ" sz="1600" b="1" dirty="0" smtClean="0"/>
          </a:p>
          <a:p>
            <a:pPr algn="just"/>
            <a:r>
              <a:rPr lang="cs-CZ" sz="1600" b="1" dirty="0" smtClean="0"/>
              <a:t>Spínací</a:t>
            </a:r>
          </a:p>
          <a:p>
            <a:pPr algn="just"/>
            <a:endParaRPr lang="cs-CZ" sz="1600" b="1" dirty="0"/>
          </a:p>
          <a:p>
            <a:pPr algn="just"/>
            <a:endParaRPr lang="cs-CZ" sz="1600" b="1" dirty="0" smtClean="0"/>
          </a:p>
          <a:p>
            <a:pPr algn="just"/>
            <a:endParaRPr lang="cs-CZ" sz="1600" b="1" dirty="0"/>
          </a:p>
          <a:p>
            <a:pPr algn="just"/>
            <a:endParaRPr lang="cs-CZ" sz="1600" b="1" dirty="0" smtClean="0"/>
          </a:p>
          <a:p>
            <a:pPr algn="just"/>
            <a:endParaRPr lang="cs-CZ" sz="1600" b="1" dirty="0"/>
          </a:p>
          <a:p>
            <a:pPr algn="just"/>
            <a:r>
              <a:rPr lang="cs-CZ" sz="1600" b="1" dirty="0" smtClean="0"/>
              <a:t>Rozpínací</a:t>
            </a:r>
          </a:p>
          <a:p>
            <a:pPr algn="just"/>
            <a:endParaRPr lang="cs-CZ" sz="1600" b="1" dirty="0"/>
          </a:p>
          <a:p>
            <a:pPr algn="just"/>
            <a:endParaRPr lang="cs-CZ" sz="1600" b="1" dirty="0" smtClean="0"/>
          </a:p>
          <a:p>
            <a:pPr algn="just"/>
            <a:endParaRPr lang="cs-CZ" sz="1600" b="1" dirty="0"/>
          </a:p>
          <a:p>
            <a:pPr algn="just"/>
            <a:endParaRPr lang="cs-CZ" sz="1600" b="1" dirty="0" smtClean="0"/>
          </a:p>
          <a:p>
            <a:pPr algn="just"/>
            <a:endParaRPr lang="cs-CZ" sz="1600" b="1" dirty="0"/>
          </a:p>
          <a:p>
            <a:pPr algn="just"/>
            <a:endParaRPr lang="cs-CZ" sz="1600" b="1" dirty="0" smtClean="0"/>
          </a:p>
          <a:p>
            <a:pPr algn="just"/>
            <a:r>
              <a:rPr lang="cs-CZ" sz="1600" b="1" dirty="0" smtClean="0"/>
              <a:t>Přepínací</a:t>
            </a:r>
            <a:endParaRPr lang="cs-CZ" sz="16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600" y="2204862"/>
            <a:ext cx="640080" cy="3926205"/>
          </a:xfrm>
          <a:prstGeom prst="rect">
            <a:avLst/>
          </a:prstGeom>
        </p:spPr>
      </p:pic>
      <p:sp>
        <p:nvSpPr>
          <p:cNvPr id="30" name="TextovéPole 29"/>
          <p:cNvSpPr txBox="1"/>
          <p:nvPr/>
        </p:nvSpPr>
        <p:spPr>
          <a:xfrm>
            <a:off x="2854530" y="1412776"/>
            <a:ext cx="214951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lphaLcParenR"/>
            </a:pPr>
            <a:r>
              <a:rPr lang="cs-CZ" sz="1600" b="1" dirty="0" smtClean="0"/>
              <a:t>Kladičkové spínače</a:t>
            </a:r>
            <a:endParaRPr lang="cs-CZ" sz="1600" b="1" dirty="0"/>
          </a:p>
          <a:p>
            <a:pPr marL="342900" indent="-342900" algn="just">
              <a:buAutoNum type="alphaLcParenR"/>
            </a:pPr>
            <a:endParaRPr lang="cs-CZ" sz="1600" b="1" dirty="0"/>
          </a:p>
          <a:p>
            <a:pPr algn="just"/>
            <a:endParaRPr lang="cs-CZ" sz="1600" b="1" dirty="0" smtClean="0"/>
          </a:p>
          <a:p>
            <a:pPr algn="just"/>
            <a:r>
              <a:rPr lang="cs-CZ" sz="1600" b="1" dirty="0" smtClean="0"/>
              <a:t>Spínací</a:t>
            </a:r>
          </a:p>
          <a:p>
            <a:pPr algn="just"/>
            <a:endParaRPr lang="cs-CZ" sz="1600" b="1" dirty="0"/>
          </a:p>
          <a:p>
            <a:pPr algn="just"/>
            <a:endParaRPr lang="cs-CZ" sz="1600" b="1" dirty="0" smtClean="0"/>
          </a:p>
          <a:p>
            <a:pPr algn="just"/>
            <a:endParaRPr lang="cs-CZ" sz="1600" b="1" dirty="0"/>
          </a:p>
          <a:p>
            <a:pPr algn="just"/>
            <a:endParaRPr lang="cs-CZ" sz="1600" b="1" dirty="0" smtClean="0"/>
          </a:p>
          <a:p>
            <a:pPr algn="just"/>
            <a:endParaRPr lang="cs-CZ" sz="1600" b="1" dirty="0"/>
          </a:p>
          <a:p>
            <a:pPr algn="just"/>
            <a:endParaRPr lang="cs-CZ" sz="1600" b="1" dirty="0" smtClean="0"/>
          </a:p>
          <a:p>
            <a:pPr algn="just"/>
            <a:r>
              <a:rPr lang="cs-CZ" sz="1600" b="1" dirty="0" smtClean="0"/>
              <a:t>Rozpínací</a:t>
            </a:r>
          </a:p>
          <a:p>
            <a:pPr algn="just"/>
            <a:endParaRPr lang="cs-CZ" sz="1600" b="1" dirty="0"/>
          </a:p>
          <a:p>
            <a:pPr algn="just"/>
            <a:endParaRPr lang="cs-CZ" sz="1600" b="1" dirty="0" smtClean="0"/>
          </a:p>
          <a:p>
            <a:pPr algn="just"/>
            <a:endParaRPr lang="cs-CZ" sz="1600" b="1" dirty="0"/>
          </a:p>
          <a:p>
            <a:pPr algn="just"/>
            <a:endParaRPr lang="cs-CZ" sz="1600" b="1" dirty="0" smtClean="0"/>
          </a:p>
          <a:p>
            <a:pPr algn="just"/>
            <a:endParaRPr lang="cs-CZ" sz="1600" b="1" dirty="0"/>
          </a:p>
          <a:p>
            <a:pPr algn="just"/>
            <a:r>
              <a:rPr lang="cs-CZ" sz="1600" i="1" dirty="0" smtClean="0"/>
              <a:t>V klidové</a:t>
            </a:r>
          </a:p>
          <a:p>
            <a:pPr algn="just"/>
            <a:r>
              <a:rPr lang="cs-CZ" sz="1600" i="1" dirty="0" smtClean="0"/>
              <a:t>poloze </a:t>
            </a:r>
          </a:p>
          <a:p>
            <a:pPr algn="just"/>
            <a:r>
              <a:rPr lang="cs-CZ" sz="1600" i="1" dirty="0" smtClean="0"/>
              <a:t>sepnut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5681" y="2204862"/>
            <a:ext cx="634365" cy="2411730"/>
          </a:xfrm>
          <a:prstGeom prst="rect">
            <a:avLst/>
          </a:prstGeom>
        </p:spPr>
      </p:pic>
      <p:sp>
        <p:nvSpPr>
          <p:cNvPr id="32" name="TextovéPole 31"/>
          <p:cNvSpPr txBox="1"/>
          <p:nvPr/>
        </p:nvSpPr>
        <p:spPr>
          <a:xfrm>
            <a:off x="5573324" y="1412776"/>
            <a:ext cx="19510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lphaLcParenR"/>
            </a:pPr>
            <a:r>
              <a:rPr lang="cs-CZ" sz="1600" b="1" dirty="0" smtClean="0"/>
              <a:t>Aretační tlačítka</a:t>
            </a:r>
            <a:endParaRPr lang="cs-CZ" sz="1600" b="1" dirty="0"/>
          </a:p>
          <a:p>
            <a:pPr marL="342900" indent="-342900" algn="just">
              <a:buAutoNum type="alphaLcParenR"/>
            </a:pPr>
            <a:endParaRPr lang="cs-CZ" sz="1600" b="1" dirty="0"/>
          </a:p>
          <a:p>
            <a:pPr algn="just"/>
            <a:endParaRPr lang="cs-CZ" sz="1600" b="1" dirty="0" smtClean="0"/>
          </a:p>
          <a:p>
            <a:pPr algn="just"/>
            <a:r>
              <a:rPr lang="cs-CZ" sz="1600" b="1" dirty="0" smtClean="0"/>
              <a:t>Spínací</a:t>
            </a:r>
          </a:p>
          <a:p>
            <a:pPr algn="just"/>
            <a:endParaRPr lang="cs-CZ" sz="1600" b="1" dirty="0"/>
          </a:p>
          <a:p>
            <a:pPr algn="just"/>
            <a:endParaRPr lang="cs-CZ" sz="1600" b="1" dirty="0" smtClean="0"/>
          </a:p>
          <a:p>
            <a:pPr algn="just"/>
            <a:endParaRPr lang="cs-CZ" sz="1600" b="1" dirty="0"/>
          </a:p>
          <a:p>
            <a:pPr algn="just"/>
            <a:endParaRPr lang="cs-CZ" sz="1600" b="1" dirty="0" smtClean="0"/>
          </a:p>
          <a:p>
            <a:pPr algn="just"/>
            <a:endParaRPr lang="cs-CZ" sz="1600" b="1" dirty="0"/>
          </a:p>
          <a:p>
            <a:pPr algn="just"/>
            <a:endParaRPr lang="cs-CZ" sz="1600" b="1" dirty="0" smtClean="0"/>
          </a:p>
          <a:p>
            <a:pPr algn="just"/>
            <a:r>
              <a:rPr lang="cs-CZ" sz="1600" b="1" dirty="0" smtClean="0"/>
              <a:t>Rozpínací</a:t>
            </a:r>
          </a:p>
          <a:p>
            <a:pPr algn="just"/>
            <a:endParaRPr lang="cs-CZ" sz="1600" b="1" dirty="0"/>
          </a:p>
          <a:p>
            <a:pPr algn="just"/>
            <a:endParaRPr lang="cs-CZ" sz="1600" b="1" dirty="0" smtClean="0"/>
          </a:p>
          <a:p>
            <a:pPr algn="just"/>
            <a:endParaRPr lang="cs-CZ" sz="1600" b="1" dirty="0" smtClean="0"/>
          </a:p>
          <a:p>
            <a:pPr algn="just"/>
            <a:endParaRPr lang="cs-CZ" sz="1600" b="1" dirty="0"/>
          </a:p>
          <a:p>
            <a:pPr algn="just"/>
            <a:endParaRPr lang="cs-CZ" sz="1600" b="1" dirty="0" smtClean="0"/>
          </a:p>
          <a:p>
            <a:pPr algn="just"/>
            <a:endParaRPr lang="cs-CZ" sz="1600" b="1" dirty="0"/>
          </a:p>
          <a:p>
            <a:pPr algn="just"/>
            <a:r>
              <a:rPr lang="cs-CZ" sz="1600" b="1" dirty="0" smtClean="0"/>
              <a:t>Rozpínací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6256" y="2204862"/>
            <a:ext cx="571500" cy="389191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1920" y="5045551"/>
            <a:ext cx="617220" cy="89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7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ázek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30" y="4542879"/>
            <a:ext cx="2697480" cy="874395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5443" y="4496109"/>
            <a:ext cx="3097530" cy="86296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3194" y="2199793"/>
            <a:ext cx="2388870" cy="891540"/>
          </a:xfrm>
          <a:prstGeom prst="rect">
            <a:avLst/>
          </a:prstGeom>
        </p:spPr>
      </p:pic>
      <p:sp>
        <p:nvSpPr>
          <p:cNvPr id="6" name="Zástupný symbol pro číslo snímku 5"/>
          <p:cNvSpPr txBox="1">
            <a:spLocks noGrp="1"/>
          </p:cNvSpPr>
          <p:nvPr/>
        </p:nvSpPr>
        <p:spPr>
          <a:xfrm>
            <a:off x="6552567" y="6189441"/>
            <a:ext cx="2133962" cy="343443"/>
          </a:xfrm>
          <a:prstGeom prst="rect">
            <a:avLst/>
          </a:prstGeom>
          <a:noFill/>
        </p:spPr>
        <p:txBody>
          <a:bodyPr lIns="89193" tIns="44596" rIns="89193" bIns="44596" anchor="ctr"/>
          <a:lstStyle/>
          <a:p>
            <a:pPr algn="r" defTabSz="891917" fontAlgn="auto">
              <a:spcBef>
                <a:spcPts val="0"/>
              </a:spcBef>
              <a:spcAft>
                <a:spcPts val="0"/>
              </a:spcAft>
              <a:defRPr/>
            </a:pPr>
            <a:fld id="{25BA7B8D-D7C1-43B0-B261-3B292EE0666F}" type="slidenum">
              <a:rPr lang="cs-CZ" sz="1197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defTabSz="891917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cs-CZ" sz="1197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/>
          </a:bodyPr>
          <a:lstStyle/>
          <a:p>
            <a:r>
              <a:rPr lang="cs-CZ" sz="2400" b="1" dirty="0"/>
              <a:t>Mechanické koncové </a:t>
            </a:r>
            <a:r>
              <a:rPr lang="cs-CZ" sz="2400" b="1" dirty="0" smtClean="0"/>
              <a:t>spínače – příklady</a:t>
            </a:r>
            <a:endParaRPr lang="cs-CZ" sz="24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95536" y="1412776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i="1" dirty="0" smtClean="0"/>
              <a:t>Kladičkový snímač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499" y="2124605"/>
            <a:ext cx="982980" cy="874395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1062407" y="2168003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</a:rPr>
              <a:t>1</a:t>
            </a:r>
            <a:r>
              <a:rPr lang="cs-CZ" sz="1600" b="1" dirty="0" smtClean="0"/>
              <a:t>3         </a:t>
            </a:r>
            <a:r>
              <a:rPr lang="cs-CZ" sz="1600" b="1" dirty="0" smtClean="0">
                <a:solidFill>
                  <a:srgbClr val="FF0000"/>
                </a:solidFill>
              </a:rPr>
              <a:t>2</a:t>
            </a:r>
            <a:r>
              <a:rPr lang="cs-CZ" sz="1600" b="1" dirty="0" smtClean="0"/>
              <a:t>1</a:t>
            </a:r>
          </a:p>
          <a:p>
            <a:endParaRPr lang="cs-CZ" sz="1600" b="1" dirty="0"/>
          </a:p>
          <a:p>
            <a:r>
              <a:rPr lang="cs-CZ" sz="1600" b="1" dirty="0" smtClean="0">
                <a:solidFill>
                  <a:srgbClr val="FF0000"/>
                </a:solidFill>
              </a:rPr>
              <a:t>1</a:t>
            </a:r>
            <a:r>
              <a:rPr lang="cs-CZ" sz="1600" b="1" dirty="0" smtClean="0"/>
              <a:t>4         </a:t>
            </a:r>
            <a:r>
              <a:rPr lang="cs-CZ" sz="1600" b="1" dirty="0" smtClean="0">
                <a:solidFill>
                  <a:srgbClr val="FF0000"/>
                </a:solidFill>
              </a:rPr>
              <a:t>2</a:t>
            </a:r>
            <a:r>
              <a:rPr lang="cs-CZ" sz="1600" b="1" dirty="0" smtClean="0"/>
              <a:t>2 </a:t>
            </a:r>
            <a:endParaRPr lang="cs-CZ" sz="16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293194" y="1412776"/>
            <a:ext cx="3367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i="1" dirty="0" smtClean="0"/>
              <a:t>Nearetované tlačítko se 3 spínacími a 3 rozpínacími kontakty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541307" y="2193615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13    23    33    41   51    61</a:t>
            </a:r>
          </a:p>
          <a:p>
            <a:endParaRPr lang="cs-CZ" sz="1600" dirty="0" smtClean="0"/>
          </a:p>
          <a:p>
            <a:r>
              <a:rPr lang="cs-CZ" sz="1600" dirty="0" smtClean="0"/>
              <a:t>14    24    34   42    52    62      </a:t>
            </a:r>
            <a:endParaRPr lang="cs-CZ" sz="16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062264" y="3724104"/>
            <a:ext cx="33670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i="1" dirty="0" smtClean="0"/>
              <a:t>S přepínacími kontakty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53752" y="3724104"/>
            <a:ext cx="33670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i="1" dirty="0" smtClean="0"/>
              <a:t>S oddělenými kontakty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499992" y="4477526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A1           12  13    22  23   32  33   42  43</a:t>
            </a:r>
          </a:p>
          <a:p>
            <a:endParaRPr lang="cs-CZ" sz="1600" dirty="0"/>
          </a:p>
          <a:p>
            <a:endParaRPr lang="cs-CZ" sz="600" dirty="0" smtClean="0"/>
          </a:p>
          <a:p>
            <a:r>
              <a:rPr lang="cs-CZ" sz="1600" dirty="0" smtClean="0"/>
              <a:t>A2                     11          21          31         41      </a:t>
            </a:r>
            <a:endParaRPr lang="cs-CZ" sz="16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34171" y="4481863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A1                     13       23       33     41</a:t>
            </a:r>
          </a:p>
          <a:p>
            <a:endParaRPr lang="cs-CZ" sz="1600" dirty="0" smtClean="0"/>
          </a:p>
          <a:p>
            <a:endParaRPr lang="cs-CZ" sz="600" dirty="0" smtClean="0"/>
          </a:p>
          <a:p>
            <a:r>
              <a:rPr lang="cs-CZ" sz="1600" dirty="0" smtClean="0"/>
              <a:t>A2                     14       24       34     42     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6097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 txBox="1">
            <a:spLocks noGrp="1"/>
          </p:cNvSpPr>
          <p:nvPr/>
        </p:nvSpPr>
        <p:spPr>
          <a:xfrm>
            <a:off x="6552567" y="6189441"/>
            <a:ext cx="2133962" cy="343443"/>
          </a:xfrm>
          <a:prstGeom prst="rect">
            <a:avLst/>
          </a:prstGeom>
          <a:noFill/>
        </p:spPr>
        <p:txBody>
          <a:bodyPr lIns="89193" tIns="44596" rIns="89193" bIns="44596" anchor="ctr"/>
          <a:lstStyle/>
          <a:p>
            <a:pPr algn="r" defTabSz="891917" fontAlgn="auto">
              <a:spcBef>
                <a:spcPts val="0"/>
              </a:spcBef>
              <a:spcAft>
                <a:spcPts val="0"/>
              </a:spcAft>
              <a:defRPr/>
            </a:pPr>
            <a:fld id="{25BA7B8D-D7C1-43B0-B261-3B292EE0666F}" type="slidenum">
              <a:rPr lang="cs-CZ" sz="1197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defTabSz="891917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cs-CZ" sz="1197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9553" y="476672"/>
            <a:ext cx="8146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u="sng" dirty="0" smtClean="0"/>
              <a:t>PŘÍKLAD 1:</a:t>
            </a:r>
            <a:r>
              <a:rPr lang="cs-CZ" dirty="0" smtClean="0"/>
              <a:t> Jednoduchý pneumatický obvod s elektrickým reléovým ovládáním zajišťuje tuto činnost: Dvojčinný pneumotor se stisknutím tlačítka vysune a poté automaticky zasune do výchozí polohy. Obě koncové polohy pneumotoru jsou signalizovány pomocí koncových spínačů S1 a S2.</a:t>
            </a:r>
          </a:p>
          <a:p>
            <a:pPr algn="just"/>
            <a:endParaRPr lang="cs-CZ" dirty="0"/>
          </a:p>
          <a:p>
            <a:pPr algn="just"/>
            <a:r>
              <a:rPr lang="cs-CZ" u="sng" dirty="0" smtClean="0"/>
              <a:t>Pneumatický výkonový </a:t>
            </a:r>
            <a:r>
              <a:rPr lang="cs-CZ" u="sng" dirty="0"/>
              <a:t>obvod</a:t>
            </a:r>
            <a:r>
              <a:rPr lang="cs-CZ" dirty="0"/>
              <a:t>			</a:t>
            </a:r>
            <a:r>
              <a:rPr lang="cs-CZ" u="sng" dirty="0"/>
              <a:t>Ovládací reléový </a:t>
            </a:r>
            <a:r>
              <a:rPr lang="cs-CZ" u="sng" dirty="0" smtClean="0"/>
              <a:t>obvod</a:t>
            </a:r>
            <a:endParaRPr lang="cs-CZ" u="sng" dirty="0"/>
          </a:p>
        </p:txBody>
      </p:sp>
      <p:pic>
        <p:nvPicPr>
          <p:cNvPr id="5" name="Obráze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568693"/>
            <a:ext cx="2271395" cy="2645410"/>
          </a:xfrm>
          <a:prstGeom prst="rect">
            <a:avLst/>
          </a:prstGeom>
        </p:spPr>
      </p:pic>
      <p:pic>
        <p:nvPicPr>
          <p:cNvPr id="7" name="Obrázek 6" descr="C:\Users\lrs\AppData\Local\Microsoft\Windows\INetCache\Content.Word\el_schem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651681"/>
            <a:ext cx="2875915" cy="23323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829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Literatura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5536" y="1412776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NOVOTNÝ, František, Vlastimil HOTAŘ, Marcel HORÁK, Marie STARÁ a Michal STARÝ. </a:t>
            </a:r>
            <a:r>
              <a:rPr lang="cs-CZ" sz="1600" i="1" dirty="0"/>
              <a:t>Úvod do automatizace a robotizace ve strojírenství</a:t>
            </a:r>
            <a:r>
              <a:rPr lang="cs-CZ" sz="1600" dirty="0"/>
              <a:t> [online]. Liberec: Technická univerzita v Liberci, 2020 [cit. </a:t>
            </a:r>
            <a:r>
              <a:rPr lang="cs-CZ" sz="1600" dirty="0" smtClean="0"/>
              <a:t>2021-10-19</a:t>
            </a:r>
            <a:r>
              <a:rPr lang="cs-CZ" sz="1600" dirty="0"/>
              <a:t>]. ISBN 978-80-7494-545-8. Dostupné z: </a:t>
            </a:r>
            <a:r>
              <a:rPr lang="cs-CZ" sz="1600" dirty="0">
                <a:hlinkClick r:id="rId2"/>
              </a:rPr>
              <a:t>https://</a:t>
            </a:r>
            <a:r>
              <a:rPr lang="cs-CZ" sz="1600" dirty="0" smtClean="0">
                <a:hlinkClick r:id="rId2"/>
              </a:rPr>
              <a:t>etul.publi.cz/</a:t>
            </a:r>
            <a:r>
              <a:rPr lang="cs-CZ" sz="1600" dirty="0" err="1" smtClean="0">
                <a:hlinkClick r:id="rId2"/>
              </a:rPr>
              <a:t>book</a:t>
            </a:r>
            <a:r>
              <a:rPr lang="cs-CZ" sz="1600" dirty="0" smtClean="0">
                <a:hlinkClick r:id="rId2"/>
              </a:rPr>
              <a:t>/1275-uvod-do-automatizace-a-robotizace-ve-strojirenstvi</a:t>
            </a:r>
            <a:r>
              <a:rPr lang="cs-CZ" sz="1600" dirty="0" smtClean="0"/>
              <a:t>.</a:t>
            </a:r>
          </a:p>
          <a:p>
            <a:endParaRPr lang="cs-CZ" sz="1600" dirty="0" smtClean="0"/>
          </a:p>
          <a:p>
            <a:r>
              <a:rPr lang="pl-PL" sz="1600" i="1" dirty="0" smtClean="0"/>
              <a:t>FESTO: Katalog produktů</a:t>
            </a:r>
            <a:r>
              <a:rPr lang="pl-PL" sz="1600" dirty="0" smtClean="0"/>
              <a:t> </a:t>
            </a:r>
            <a:r>
              <a:rPr lang="pl-PL" sz="1600" dirty="0"/>
              <a:t>[online]. [cit. </a:t>
            </a:r>
            <a:r>
              <a:rPr lang="pl-PL" sz="1600" dirty="0" smtClean="0"/>
              <a:t>2019-04-12]. </a:t>
            </a:r>
            <a:r>
              <a:rPr lang="pl-PL" sz="1600" dirty="0"/>
              <a:t>Dostupné z: </a:t>
            </a:r>
            <a:r>
              <a:rPr lang="pl-PL" sz="1600" dirty="0">
                <a:hlinkClick r:id="rId3"/>
              </a:rPr>
              <a:t>https://</a:t>
            </a:r>
            <a:r>
              <a:rPr lang="pl-PL" sz="1600" dirty="0" smtClean="0">
                <a:hlinkClick r:id="rId3"/>
              </a:rPr>
              <a:t>www.festo.com/cms/cs_cz/9457.htm</a:t>
            </a:r>
            <a:endParaRPr lang="pl-PL" sz="1600" dirty="0" smtClean="0"/>
          </a:p>
          <a:p>
            <a:endParaRPr lang="cs-CZ" sz="1600" i="1" dirty="0" smtClean="0"/>
          </a:p>
          <a:p>
            <a:r>
              <a:rPr lang="cs-CZ" sz="1600" dirty="0" smtClean="0"/>
              <a:t>NOVOTNÝ</a:t>
            </a:r>
            <a:r>
              <a:rPr lang="cs-CZ" sz="1600" dirty="0"/>
              <a:t>, F. a M. HORÁK. Základy pneumatiky (Úvod do pneumatiky a </a:t>
            </a:r>
            <a:r>
              <a:rPr lang="cs-CZ" sz="1600" dirty="0" err="1"/>
              <a:t>Elektropneumatika</a:t>
            </a:r>
            <a:r>
              <a:rPr lang="cs-CZ" sz="1600" dirty="0" smtClean="0"/>
              <a:t>) [</a:t>
            </a:r>
            <a:r>
              <a:rPr lang="cs-CZ" sz="1600" dirty="0"/>
              <a:t>DVD]. Liberec: Technická univerzita v Liberci, 2016.</a:t>
            </a:r>
            <a:endParaRPr lang="cs-CZ" sz="1600" i="1" dirty="0"/>
          </a:p>
          <a:p>
            <a:endParaRPr lang="cs-CZ" sz="1600" dirty="0"/>
          </a:p>
          <a:p>
            <a:r>
              <a:rPr lang="cs-CZ" sz="1600" i="1" dirty="0" smtClean="0"/>
              <a:t>GOOGLE</a:t>
            </a:r>
            <a:r>
              <a:rPr lang="cs-CZ" sz="1600" i="1" dirty="0"/>
              <a:t>: Picture</a:t>
            </a:r>
            <a:r>
              <a:rPr lang="cs-CZ" sz="1600" dirty="0"/>
              <a:t> [online]. [cit. </a:t>
            </a:r>
            <a:r>
              <a:rPr lang="cs-CZ" sz="1600" dirty="0" smtClean="0"/>
              <a:t>2019-05-07]. </a:t>
            </a:r>
            <a:r>
              <a:rPr lang="cs-CZ" sz="1600" dirty="0"/>
              <a:t>Dostupné z: </a:t>
            </a:r>
            <a:r>
              <a:rPr lang="cs-CZ" sz="1600" dirty="0">
                <a:hlinkClick r:id="rId4"/>
              </a:rPr>
              <a:t>https://www.google.com</a:t>
            </a:r>
            <a:r>
              <a:rPr lang="cs-CZ" sz="1600" dirty="0" smtClean="0">
                <a:hlinkClick r:id="rId4"/>
              </a:rPr>
              <a:t>/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9863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cs-CZ" altLang="cs-CZ" dirty="0">
                <a:latin typeface="Arial" pitchFamily="34" charset="0"/>
                <a:cs typeface="Arial" pitchFamily="34" charset="0"/>
              </a:rPr>
              <a:t>E</a:t>
            </a:r>
            <a:r>
              <a:rPr lang="cs-CZ" altLang="cs-CZ" dirty="0" smtClean="0">
                <a:latin typeface="Arial" pitchFamily="34" charset="0"/>
                <a:cs typeface="Arial" pitchFamily="34" charset="0"/>
              </a:rPr>
              <a:t>lektropneumatické obvody</a:t>
            </a:r>
            <a:br>
              <a:rPr lang="cs-CZ" altLang="cs-CZ" dirty="0" smtClean="0">
                <a:latin typeface="Arial" pitchFamily="34" charset="0"/>
                <a:cs typeface="Arial" pitchFamily="34" charset="0"/>
              </a:rPr>
            </a:br>
            <a:r>
              <a:rPr lang="cs-CZ" altLang="cs-CZ" dirty="0" smtClean="0">
                <a:latin typeface="Arial" pitchFamily="34" charset="0"/>
                <a:cs typeface="Arial" pitchFamily="34" charset="0"/>
              </a:rPr>
              <a:t>Snímače</a:t>
            </a:r>
            <a:br>
              <a:rPr lang="cs-CZ" altLang="cs-CZ" dirty="0" smtClean="0">
                <a:latin typeface="Arial" pitchFamily="34" charset="0"/>
                <a:cs typeface="Arial" pitchFamily="34" charset="0"/>
              </a:rPr>
            </a:br>
            <a:r>
              <a:rPr lang="cs-CZ" altLang="cs-CZ" dirty="0" smtClean="0">
                <a:latin typeface="Arial" pitchFamily="34" charset="0"/>
                <a:cs typeface="Arial" pitchFamily="34" charset="0"/>
              </a:rPr>
              <a:t>Laboratoř FESTO</a:t>
            </a:r>
            <a:r>
              <a:rPr lang="cs-CZ" altLang="cs-CZ" sz="800" dirty="0">
                <a:latin typeface="Arial" pitchFamily="34" charset="0"/>
                <a:cs typeface="Arial" pitchFamily="34" charset="0"/>
              </a:rPr>
              <a:t/>
            </a:r>
            <a:br>
              <a:rPr lang="cs-CZ" altLang="cs-CZ" sz="800" dirty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64412"/>
            <a:ext cx="4176464" cy="926913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Textové pole 2"/>
          <p:cNvSpPr txBox="1">
            <a:spLocks noChangeArrowheads="1"/>
          </p:cNvSpPr>
          <p:nvPr/>
        </p:nvSpPr>
        <p:spPr bwMode="auto">
          <a:xfrm>
            <a:off x="251520" y="5805264"/>
            <a:ext cx="8424935" cy="48540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Rozvoj lidských zdrojů TUL pro zvy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š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ov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relevance, kvality a př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stupu ke vzděl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 podm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nk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 Průmyslu 4.0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CZ.02.2.69/0.0/0.0/16_015/0002329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41729"/>
            <a:ext cx="184731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66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 txBox="1">
            <a:spLocks noGrp="1"/>
          </p:cNvSpPr>
          <p:nvPr/>
        </p:nvSpPr>
        <p:spPr>
          <a:xfrm>
            <a:off x="6552567" y="6189441"/>
            <a:ext cx="2133962" cy="343443"/>
          </a:xfrm>
          <a:prstGeom prst="rect">
            <a:avLst/>
          </a:prstGeom>
          <a:noFill/>
        </p:spPr>
        <p:txBody>
          <a:bodyPr lIns="89193" tIns="44596" rIns="89193" bIns="44596" anchor="ctr"/>
          <a:lstStyle/>
          <a:p>
            <a:pPr algn="r" defTabSz="891917" fontAlgn="auto">
              <a:spcBef>
                <a:spcPts val="0"/>
              </a:spcBef>
              <a:spcAft>
                <a:spcPts val="0"/>
              </a:spcAft>
              <a:defRPr/>
            </a:pPr>
            <a:fld id="{25BA7B8D-D7C1-43B0-B261-3B292EE0666F}" type="slidenum">
              <a:rPr lang="cs-CZ" sz="1197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defTabSz="891917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cs-CZ" sz="1197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9553" y="700381"/>
            <a:ext cx="8146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Pneumatické obvody  - podle způsobu ovládání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11560" y="1528623"/>
            <a:ext cx="3672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Ryze pneumatické obvody</a:t>
            </a:r>
          </a:p>
          <a:p>
            <a:pPr algn="ctr"/>
            <a:r>
              <a:rPr lang="cs-CZ" dirty="0" smtClean="0"/>
              <a:t>čistě PNEU obvod s PNEU ovládáním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734892" y="1411799"/>
            <a:ext cx="3672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Elektropneumatické obvody</a:t>
            </a:r>
          </a:p>
          <a:p>
            <a:pPr algn="ctr"/>
            <a:r>
              <a:rPr lang="cs-CZ" dirty="0" smtClean="0"/>
              <a:t>čistě PNEU obvod s ELEKTRO ovládáním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064964" y="2905580"/>
            <a:ext cx="23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 elektrickým řízením</a:t>
            </a:r>
          </a:p>
          <a:p>
            <a:pPr algn="ctr"/>
            <a:r>
              <a:rPr lang="cs-CZ" dirty="0" smtClean="0"/>
              <a:t>(reléové)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336543" y="2687278"/>
            <a:ext cx="23573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Řízení programovatelným automatem</a:t>
            </a:r>
          </a:p>
          <a:p>
            <a:pPr algn="ctr"/>
            <a:r>
              <a:rPr lang="cs-CZ" dirty="0" smtClean="0"/>
              <a:t>(PLC řízení)</a:t>
            </a:r>
          </a:p>
          <a:p>
            <a:pPr algn="ctr"/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734892" y="4131223"/>
            <a:ext cx="343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Výkresová dokumentace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923928" y="4725144"/>
            <a:ext cx="24485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Schéma pneumatického výkonového obvodu  (vyznačeny signální vstupy a výstupy)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422352" y="4708752"/>
            <a:ext cx="23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Reléový řídicí obvod, příp. PLC program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115616" y="4725144"/>
            <a:ext cx="25108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Schéma pneumatického výkonového obvodu  s pneumatickým ovládáním v jednom výkrese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836335" y="4131223"/>
            <a:ext cx="343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Výkresová dokumentace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1411799"/>
            <a:ext cx="3662282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4905533" y="1411799"/>
            <a:ext cx="3662282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6516215" y="2687278"/>
            <a:ext cx="2051600" cy="11923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4139951" y="2687278"/>
            <a:ext cx="2196591" cy="11923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1331640" y="4099394"/>
            <a:ext cx="2448272" cy="4283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5230197" y="4099394"/>
            <a:ext cx="2448272" cy="4283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3923928" y="4738499"/>
            <a:ext cx="2412615" cy="1192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1174549" y="4738499"/>
            <a:ext cx="2412615" cy="13975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6562096" y="4738499"/>
            <a:ext cx="2131836" cy="7494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Šipka nahoru, doprava i doleva 31"/>
          <p:cNvSpPr/>
          <p:nvPr/>
        </p:nvSpPr>
        <p:spPr>
          <a:xfrm>
            <a:off x="4283968" y="1101542"/>
            <a:ext cx="621566" cy="959306"/>
          </a:xfrm>
          <a:prstGeom prst="leftRightUpArrow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Přímá spojnice se šipkou 34"/>
          <p:cNvCxnSpPr/>
          <p:nvPr/>
        </p:nvCxnSpPr>
        <p:spPr>
          <a:xfrm flipH="1">
            <a:off x="2434282" y="2341605"/>
            <a:ext cx="12313" cy="17546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6425514" y="2353962"/>
            <a:ext cx="0" cy="17423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18" idx="2"/>
            <a:endCxn id="19" idx="0"/>
          </p:cNvCxnSpPr>
          <p:nvPr/>
        </p:nvCxnSpPr>
        <p:spPr>
          <a:xfrm>
            <a:off x="6736674" y="2335129"/>
            <a:ext cx="805341" cy="352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>
            <a:stCxn id="18" idx="2"/>
            <a:endCxn id="20" idx="0"/>
          </p:cNvCxnSpPr>
          <p:nvPr/>
        </p:nvCxnSpPr>
        <p:spPr>
          <a:xfrm flipH="1">
            <a:off x="5238247" y="2335129"/>
            <a:ext cx="1498427" cy="352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05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 txBox="1">
            <a:spLocks noGrp="1"/>
          </p:cNvSpPr>
          <p:nvPr/>
        </p:nvSpPr>
        <p:spPr>
          <a:xfrm>
            <a:off x="6552567" y="6189441"/>
            <a:ext cx="2133962" cy="343443"/>
          </a:xfrm>
          <a:prstGeom prst="rect">
            <a:avLst/>
          </a:prstGeom>
          <a:noFill/>
        </p:spPr>
        <p:txBody>
          <a:bodyPr lIns="89193" tIns="44596" rIns="89193" bIns="44596" anchor="ctr"/>
          <a:lstStyle/>
          <a:p>
            <a:pPr algn="r" defTabSz="891917" fontAlgn="auto">
              <a:spcBef>
                <a:spcPts val="0"/>
              </a:spcBef>
              <a:spcAft>
                <a:spcPts val="0"/>
              </a:spcAft>
              <a:defRPr/>
            </a:pPr>
            <a:fld id="{25BA7B8D-D7C1-43B0-B261-3B292EE0666F}" type="slidenum">
              <a:rPr lang="cs-CZ" sz="1197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defTabSz="891917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cs-CZ" sz="1197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9553" y="700381"/>
            <a:ext cx="8146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Typy ovládacích obvodů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976700" y="1418275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Klasické elektropneumatické ovládání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921975" y="1671980"/>
            <a:ext cx="367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Programovatelné automaty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390988" y="2677215"/>
            <a:ext cx="24887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Hardwarové spojení elektrickými spínacími prvky.</a:t>
            </a:r>
          </a:p>
          <a:p>
            <a:pPr algn="ctr"/>
            <a:r>
              <a:rPr lang="cs-CZ" dirty="0" smtClean="0"/>
              <a:t>(Reléové ovládací obvody, logické obvody)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589549" y="2677215"/>
            <a:ext cx="23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Změny řídicího cyklu se provádějí softwarově</a:t>
            </a:r>
          </a:p>
          <a:p>
            <a:pPr algn="ctr"/>
            <a:r>
              <a:rPr lang="cs-CZ" dirty="0" smtClean="0"/>
              <a:t>(PLC řízení)</a:t>
            </a:r>
          </a:p>
          <a:p>
            <a:pPr algn="ctr"/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259632" y="1411799"/>
            <a:ext cx="2620101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5292079" y="1411799"/>
            <a:ext cx="2952329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Šipka nahoru, doprava i doleva 31"/>
          <p:cNvSpPr/>
          <p:nvPr/>
        </p:nvSpPr>
        <p:spPr>
          <a:xfrm>
            <a:off x="3879733" y="1101542"/>
            <a:ext cx="1412345" cy="959306"/>
          </a:xfrm>
          <a:prstGeom prst="leftRightUpArrow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539553" y="4333267"/>
            <a:ext cx="8146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Struktura elektropneumatického obvodu</a:t>
            </a:r>
            <a:endParaRPr lang="cs-CZ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745429" y="4879047"/>
            <a:ext cx="13630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700" dirty="0" smtClean="0"/>
              <a:t>Vstupy signálů</a:t>
            </a:r>
            <a:endParaRPr lang="cs-CZ" sz="17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3253566" y="4879047"/>
            <a:ext cx="13630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700" dirty="0" smtClean="0"/>
              <a:t>Zpracování signálů</a:t>
            </a:r>
            <a:endParaRPr lang="cs-CZ" sz="1700" dirty="0"/>
          </a:p>
        </p:txBody>
      </p:sp>
      <p:sp>
        <p:nvSpPr>
          <p:cNvPr id="37" name="Obdélník 36"/>
          <p:cNvSpPr/>
          <p:nvPr/>
        </p:nvSpPr>
        <p:spPr>
          <a:xfrm>
            <a:off x="3393151" y="4881323"/>
            <a:ext cx="1080120" cy="6528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TextovéPole 39"/>
          <p:cNvSpPr txBox="1"/>
          <p:nvPr/>
        </p:nvSpPr>
        <p:spPr>
          <a:xfrm>
            <a:off x="4797324" y="4877142"/>
            <a:ext cx="13630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700" dirty="0" smtClean="0"/>
              <a:t>Převodníky signálů</a:t>
            </a:r>
            <a:endParaRPr lang="cs-CZ" sz="17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6313877" y="4877142"/>
            <a:ext cx="13630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700" dirty="0" smtClean="0"/>
              <a:t>Výstupy signálů</a:t>
            </a:r>
            <a:endParaRPr lang="cs-CZ" sz="1700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436857" y="4973656"/>
            <a:ext cx="1363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Tok signálů</a:t>
            </a:r>
            <a:endParaRPr lang="cs-CZ" sz="1600" dirty="0"/>
          </a:p>
        </p:txBody>
      </p:sp>
      <p:sp>
        <p:nvSpPr>
          <p:cNvPr id="46" name="Obdélník 45"/>
          <p:cNvSpPr/>
          <p:nvPr/>
        </p:nvSpPr>
        <p:spPr>
          <a:xfrm>
            <a:off x="4936910" y="4879418"/>
            <a:ext cx="1080120" cy="6528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TextovéPole 46"/>
          <p:cNvSpPr txBox="1"/>
          <p:nvPr/>
        </p:nvSpPr>
        <p:spPr>
          <a:xfrm>
            <a:off x="436856" y="5838629"/>
            <a:ext cx="14708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Prvky obvodu</a:t>
            </a:r>
            <a:endParaRPr lang="cs-CZ" sz="1600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1752110" y="5820065"/>
            <a:ext cx="136305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700" dirty="0" smtClean="0"/>
              <a:t>Snímače</a:t>
            </a:r>
            <a:endParaRPr lang="cs-CZ" sz="1700" dirty="0"/>
          </a:p>
        </p:txBody>
      </p:sp>
      <p:sp>
        <p:nvSpPr>
          <p:cNvPr id="50" name="Obdélník 49"/>
          <p:cNvSpPr/>
          <p:nvPr/>
        </p:nvSpPr>
        <p:spPr>
          <a:xfrm>
            <a:off x="6464624" y="4879418"/>
            <a:ext cx="1080120" cy="6528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bdélník 50"/>
          <p:cNvSpPr/>
          <p:nvPr/>
        </p:nvSpPr>
        <p:spPr>
          <a:xfrm>
            <a:off x="1879449" y="4881323"/>
            <a:ext cx="1080120" cy="6528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bdélník 51"/>
          <p:cNvSpPr/>
          <p:nvPr/>
        </p:nvSpPr>
        <p:spPr>
          <a:xfrm>
            <a:off x="1879449" y="5709225"/>
            <a:ext cx="1080120" cy="6528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TextovéPole 52"/>
          <p:cNvSpPr txBox="1"/>
          <p:nvPr/>
        </p:nvSpPr>
        <p:spPr>
          <a:xfrm>
            <a:off x="3255983" y="5746013"/>
            <a:ext cx="13630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700" dirty="0" smtClean="0"/>
              <a:t>Řízení (Relé, PLC)</a:t>
            </a:r>
            <a:endParaRPr lang="cs-CZ" sz="1700" dirty="0"/>
          </a:p>
        </p:txBody>
      </p:sp>
      <p:sp>
        <p:nvSpPr>
          <p:cNvPr id="54" name="Obdélník 53"/>
          <p:cNvSpPr/>
          <p:nvPr/>
        </p:nvSpPr>
        <p:spPr>
          <a:xfrm>
            <a:off x="3393152" y="5709225"/>
            <a:ext cx="1080120" cy="6528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ovéPole 54"/>
          <p:cNvSpPr txBox="1"/>
          <p:nvPr/>
        </p:nvSpPr>
        <p:spPr>
          <a:xfrm>
            <a:off x="4801622" y="5704648"/>
            <a:ext cx="1363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Elektropneu. ventily</a:t>
            </a:r>
            <a:endParaRPr lang="cs-CZ" sz="1600" dirty="0"/>
          </a:p>
        </p:txBody>
      </p:sp>
      <p:sp>
        <p:nvSpPr>
          <p:cNvPr id="56" name="Obdélník 55"/>
          <p:cNvSpPr/>
          <p:nvPr/>
        </p:nvSpPr>
        <p:spPr>
          <a:xfrm>
            <a:off x="4936910" y="5676429"/>
            <a:ext cx="1080120" cy="6528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TextovéPole 56"/>
          <p:cNvSpPr txBox="1"/>
          <p:nvPr/>
        </p:nvSpPr>
        <p:spPr>
          <a:xfrm>
            <a:off x="6323158" y="5704648"/>
            <a:ext cx="1363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Akční členy (PM)</a:t>
            </a:r>
            <a:endParaRPr lang="cs-CZ" sz="1600" dirty="0"/>
          </a:p>
        </p:txBody>
      </p:sp>
      <p:sp>
        <p:nvSpPr>
          <p:cNvPr id="58" name="Obdélník 57"/>
          <p:cNvSpPr/>
          <p:nvPr/>
        </p:nvSpPr>
        <p:spPr>
          <a:xfrm>
            <a:off x="6458446" y="5676429"/>
            <a:ext cx="1080120" cy="6528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Přímá spojnice se šipkou 25"/>
          <p:cNvCxnSpPr>
            <a:stCxn id="51" idx="3"/>
            <a:endCxn id="37" idx="1"/>
          </p:cNvCxnSpPr>
          <p:nvPr/>
        </p:nvCxnSpPr>
        <p:spPr>
          <a:xfrm>
            <a:off x="2959569" y="5207727"/>
            <a:ext cx="433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>
            <a:off x="4491807" y="5207727"/>
            <a:ext cx="433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>
            <a:off x="6017030" y="5207727"/>
            <a:ext cx="433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>
            <a:off x="2959569" y="6054165"/>
            <a:ext cx="433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Přímá spojnice se šipkou 61"/>
          <p:cNvCxnSpPr/>
          <p:nvPr/>
        </p:nvCxnSpPr>
        <p:spPr>
          <a:xfrm>
            <a:off x="4491807" y="5992381"/>
            <a:ext cx="433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Přímá spojnice se šipkou 62"/>
          <p:cNvCxnSpPr/>
          <p:nvPr/>
        </p:nvCxnSpPr>
        <p:spPr>
          <a:xfrm>
            <a:off x="6017030" y="5992381"/>
            <a:ext cx="433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59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 txBox="1">
            <a:spLocks noGrp="1"/>
          </p:cNvSpPr>
          <p:nvPr/>
        </p:nvSpPr>
        <p:spPr>
          <a:xfrm>
            <a:off x="6552567" y="6189441"/>
            <a:ext cx="2133962" cy="343443"/>
          </a:xfrm>
          <a:prstGeom prst="rect">
            <a:avLst/>
          </a:prstGeom>
          <a:noFill/>
        </p:spPr>
        <p:txBody>
          <a:bodyPr lIns="89193" tIns="44596" rIns="89193" bIns="44596" anchor="ctr"/>
          <a:lstStyle/>
          <a:p>
            <a:pPr algn="r" defTabSz="891917" fontAlgn="auto">
              <a:spcBef>
                <a:spcPts val="0"/>
              </a:spcBef>
              <a:spcAft>
                <a:spcPts val="0"/>
              </a:spcAft>
              <a:defRPr/>
            </a:pPr>
            <a:fld id="{25BA7B8D-D7C1-43B0-B261-3B292EE0666F}" type="slidenum">
              <a:rPr lang="cs-CZ" sz="1197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defTabSz="891917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cs-CZ" sz="1197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9553" y="700381"/>
            <a:ext cx="8146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S N Í M A Č E – slouží jako signální vstupy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92094" y="1528549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Mechanické koncové spínače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921975" y="1671980"/>
            <a:ext cx="367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Bezdotykové snímače polohy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65014" y="2862104"/>
            <a:ext cx="23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Kontaktní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259632" y="1411799"/>
            <a:ext cx="2620101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5292079" y="1411799"/>
            <a:ext cx="2952329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Šipka nahoru, doprava i doleva 31"/>
          <p:cNvSpPr/>
          <p:nvPr/>
        </p:nvSpPr>
        <p:spPr>
          <a:xfrm>
            <a:off x="3879733" y="1101542"/>
            <a:ext cx="1412345" cy="959306"/>
          </a:xfrm>
          <a:prstGeom prst="leftRightUpArrow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2893077" y="3876640"/>
            <a:ext cx="136305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700" dirty="0" smtClean="0"/>
              <a:t>Indukční</a:t>
            </a:r>
            <a:endParaRPr lang="cs-CZ" sz="17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4746272" y="3849297"/>
            <a:ext cx="136305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700" dirty="0" smtClean="0"/>
              <a:t>Kapacitní</a:t>
            </a:r>
            <a:endParaRPr lang="cs-CZ" sz="1700" dirty="0"/>
          </a:p>
        </p:txBody>
      </p:sp>
      <p:sp>
        <p:nvSpPr>
          <p:cNvPr id="37" name="Obdélník 36"/>
          <p:cNvSpPr/>
          <p:nvPr/>
        </p:nvSpPr>
        <p:spPr>
          <a:xfrm>
            <a:off x="4889898" y="3717460"/>
            <a:ext cx="1080120" cy="6528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TextovéPole 39"/>
          <p:cNvSpPr txBox="1"/>
          <p:nvPr/>
        </p:nvSpPr>
        <p:spPr>
          <a:xfrm>
            <a:off x="6520647" y="3845172"/>
            <a:ext cx="187796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700" dirty="0" smtClean="0"/>
              <a:t>Optoelektrické</a:t>
            </a:r>
            <a:endParaRPr lang="cs-CZ" sz="1700" dirty="0"/>
          </a:p>
        </p:txBody>
      </p:sp>
      <p:sp>
        <p:nvSpPr>
          <p:cNvPr id="46" name="Obdélník 45"/>
          <p:cNvSpPr/>
          <p:nvPr/>
        </p:nvSpPr>
        <p:spPr>
          <a:xfrm>
            <a:off x="6660232" y="3717460"/>
            <a:ext cx="1488149" cy="6528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bdélník 50"/>
          <p:cNvSpPr/>
          <p:nvPr/>
        </p:nvSpPr>
        <p:spPr>
          <a:xfrm>
            <a:off x="3056439" y="3717460"/>
            <a:ext cx="1080120" cy="6528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4243507" y="2862105"/>
            <a:ext cx="23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Bezkontaktní</a:t>
            </a:r>
            <a:endParaRPr lang="cs-CZ" dirty="0"/>
          </a:p>
        </p:txBody>
      </p:sp>
      <p:sp>
        <p:nvSpPr>
          <p:cNvPr id="39" name="Obdélník 38"/>
          <p:cNvSpPr/>
          <p:nvPr/>
        </p:nvSpPr>
        <p:spPr>
          <a:xfrm>
            <a:off x="1403648" y="2749781"/>
            <a:ext cx="1080120" cy="6528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/>
          <p:cNvSpPr/>
          <p:nvPr/>
        </p:nvSpPr>
        <p:spPr>
          <a:xfrm>
            <a:off x="4771760" y="2749781"/>
            <a:ext cx="1300881" cy="6528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se šipkou 4"/>
          <p:cNvCxnSpPr>
            <a:stCxn id="39" idx="0"/>
            <a:endCxn id="18" idx="2"/>
          </p:cNvCxnSpPr>
          <p:nvPr/>
        </p:nvCxnSpPr>
        <p:spPr>
          <a:xfrm flipV="1">
            <a:off x="1943708" y="2335129"/>
            <a:ext cx="4824536" cy="414652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>
            <a:stCxn id="41" idx="0"/>
            <a:endCxn id="18" idx="2"/>
          </p:cNvCxnSpPr>
          <p:nvPr/>
        </p:nvCxnSpPr>
        <p:spPr>
          <a:xfrm flipV="1">
            <a:off x="5422201" y="2335129"/>
            <a:ext cx="1346043" cy="414652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1316175" y="3514911"/>
            <a:ext cx="12550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Kontakty uzavřené v baňce s inertním plynem – ovládané magnetem.</a:t>
            </a:r>
            <a:endParaRPr lang="cs-CZ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3105282" y="4533366"/>
            <a:ext cx="12550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Reagují na přiblížení kovového materiálu.</a:t>
            </a:r>
          </a:p>
          <a:p>
            <a:r>
              <a:rPr lang="cs-CZ" sz="1600" dirty="0" smtClean="0"/>
              <a:t>Speciální PM – ovládané magnetem.</a:t>
            </a:r>
            <a:endParaRPr lang="cs-CZ" sz="1600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4975791" y="4533366"/>
            <a:ext cx="12550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Reagují na kovy i na nekovové materiály.</a:t>
            </a:r>
            <a:endParaRPr lang="cs-CZ" sz="1600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6655249" y="4502594"/>
            <a:ext cx="17338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Separátní světelné závory.</a:t>
            </a:r>
          </a:p>
          <a:p>
            <a:r>
              <a:rPr lang="cs-CZ" sz="1600" dirty="0" smtClean="0"/>
              <a:t>Reflexní snímače se zrcadlem.</a:t>
            </a:r>
          </a:p>
          <a:p>
            <a:r>
              <a:rPr lang="cs-CZ" sz="1600" dirty="0" smtClean="0"/>
              <a:t>Reflexní snímače bez zrcadla – difúzní.</a:t>
            </a:r>
            <a:endParaRPr lang="cs-CZ" sz="1600" dirty="0"/>
          </a:p>
        </p:txBody>
      </p:sp>
      <p:cxnSp>
        <p:nvCxnSpPr>
          <p:cNvPr id="67" name="Přímá spojnice se šipkou 66"/>
          <p:cNvCxnSpPr>
            <a:stCxn id="51" idx="0"/>
            <a:endCxn id="41" idx="2"/>
          </p:cNvCxnSpPr>
          <p:nvPr/>
        </p:nvCxnSpPr>
        <p:spPr>
          <a:xfrm flipV="1">
            <a:off x="3596499" y="3402588"/>
            <a:ext cx="1825702" cy="314872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Přímá spojnice se šipkou 67"/>
          <p:cNvCxnSpPr>
            <a:stCxn id="37" idx="0"/>
            <a:endCxn id="41" idx="2"/>
          </p:cNvCxnSpPr>
          <p:nvPr/>
        </p:nvCxnSpPr>
        <p:spPr>
          <a:xfrm flipH="1" flipV="1">
            <a:off x="5422201" y="3402588"/>
            <a:ext cx="7757" cy="314872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Přímá spojnice se šipkou 68"/>
          <p:cNvCxnSpPr>
            <a:stCxn id="46" idx="0"/>
            <a:endCxn id="41" idx="2"/>
          </p:cNvCxnSpPr>
          <p:nvPr/>
        </p:nvCxnSpPr>
        <p:spPr>
          <a:xfrm flipH="1" flipV="1">
            <a:off x="5422201" y="3402588"/>
            <a:ext cx="1982106" cy="314872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99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 txBox="1">
            <a:spLocks noGrp="1"/>
          </p:cNvSpPr>
          <p:nvPr/>
        </p:nvSpPr>
        <p:spPr>
          <a:xfrm>
            <a:off x="6552567" y="6189441"/>
            <a:ext cx="2133962" cy="343443"/>
          </a:xfrm>
          <a:prstGeom prst="rect">
            <a:avLst/>
          </a:prstGeom>
          <a:noFill/>
        </p:spPr>
        <p:txBody>
          <a:bodyPr lIns="89193" tIns="44596" rIns="89193" bIns="44596" anchor="ctr"/>
          <a:lstStyle/>
          <a:p>
            <a:pPr algn="r" defTabSz="891917" fontAlgn="auto">
              <a:spcBef>
                <a:spcPts val="0"/>
              </a:spcBef>
              <a:spcAft>
                <a:spcPts val="0"/>
              </a:spcAft>
              <a:defRPr/>
            </a:pPr>
            <a:fld id="{25BA7B8D-D7C1-43B0-B261-3B292EE0666F}" type="slidenum">
              <a:rPr lang="cs-CZ" sz="1197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defTabSz="891917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197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1. Mechanické </a:t>
            </a:r>
            <a:r>
              <a:rPr lang="cs-CZ" sz="2400" b="1" dirty="0"/>
              <a:t>koncové spínače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95536" y="1412776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 smtClean="0"/>
              <a:t>Mechanicky ovládané elektro kontaktní snímače jsou založeny na </a:t>
            </a:r>
            <a:r>
              <a:rPr lang="cs-CZ" sz="1600" b="1" dirty="0" smtClean="0"/>
              <a:t>mechanickém ovládání polohy kontaktů vnější silou</a:t>
            </a:r>
            <a:r>
              <a:rPr lang="cs-CZ" sz="1600" dirty="0" smtClean="0"/>
              <a:t> (snímače se spínací, rozpínací funkcí a nejčastěji s kombinací obou typů kontaktů).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 smtClean="0"/>
              <a:t>Jednotlivé snímače se liší </a:t>
            </a:r>
            <a:r>
              <a:rPr lang="cs-CZ" sz="1600" b="1" dirty="0" smtClean="0"/>
              <a:t>provedením, velikostí, spínacím proudem, způsobem mechanického přenosu ovládací síly na kontakty</a:t>
            </a:r>
            <a:r>
              <a:rPr lang="cs-CZ" sz="1600" dirty="0" smtClean="0"/>
              <a:t> (kladičkové výkyvné, suvné).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b="1" dirty="0" smtClean="0"/>
              <a:t>Výhodou těchto spínačů je jednoduchost a cena.</a:t>
            </a:r>
          </a:p>
          <a:p>
            <a:pPr algn="just"/>
            <a:r>
              <a:rPr lang="cs-CZ" sz="1600" b="1" dirty="0" smtClean="0"/>
              <a:t>Nevýhodou</a:t>
            </a:r>
            <a:r>
              <a:rPr lang="cs-CZ" sz="1600" dirty="0" smtClean="0"/>
              <a:t> je omezená životnost z hlediska počtu sepnutí (opalování/opotřebení kontaktů) a závislost funkční spolehlivosti na nastavení snímače oproti dorazu a kvality této mechanické vazby.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220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 txBox="1">
            <a:spLocks noGrp="1"/>
          </p:cNvSpPr>
          <p:nvPr/>
        </p:nvSpPr>
        <p:spPr>
          <a:xfrm>
            <a:off x="6552567" y="6189441"/>
            <a:ext cx="2133962" cy="343443"/>
          </a:xfrm>
          <a:prstGeom prst="rect">
            <a:avLst/>
          </a:prstGeom>
          <a:noFill/>
        </p:spPr>
        <p:txBody>
          <a:bodyPr lIns="89193" tIns="44596" rIns="89193" bIns="44596" anchor="ctr"/>
          <a:lstStyle/>
          <a:p>
            <a:pPr algn="r" defTabSz="891917" fontAlgn="auto">
              <a:spcBef>
                <a:spcPts val="0"/>
              </a:spcBef>
              <a:spcAft>
                <a:spcPts val="0"/>
              </a:spcAft>
              <a:defRPr/>
            </a:pPr>
            <a:fld id="{25BA7B8D-D7C1-43B0-B261-3B292EE0666F}" type="slidenum">
              <a:rPr lang="cs-CZ" sz="1197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defTabSz="891917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197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2</a:t>
            </a:r>
            <a:r>
              <a:rPr lang="cs-CZ" sz="2400" b="1" dirty="0" smtClean="0"/>
              <a:t>. Bezdotykově (magneticky) ovládané kontaktní spínače</a:t>
            </a:r>
            <a:endParaRPr lang="cs-CZ" sz="24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95536" y="1412776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 smtClean="0"/>
              <a:t>Snímače (jazýčková relé) jsou založené na </a:t>
            </a:r>
            <a:r>
              <a:rPr lang="cs-CZ" sz="1600" b="1" dirty="0" smtClean="0"/>
              <a:t>bezkontaktním ovládání polohy kontaktů</a:t>
            </a:r>
            <a:r>
              <a:rPr lang="cs-CZ" sz="1600" dirty="0" smtClean="0"/>
              <a:t>. Pružné kontakty z magneticky měkkého materiálu jsou při přiblížení magnetu zmagnetizovány s opačnou polaritou a dojde tak k jejich přitáhnutí a spojení.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 smtClean="0"/>
              <a:t>Velice často se používají </a:t>
            </a:r>
            <a:r>
              <a:rPr lang="cs-CZ" sz="1600" b="1" dirty="0" smtClean="0"/>
              <a:t>pro signalizaci polohy přímočarých </a:t>
            </a:r>
            <a:r>
              <a:rPr lang="cs-CZ" sz="1600" b="1" dirty="0" err="1" smtClean="0"/>
              <a:t>pneumotorů</a:t>
            </a:r>
            <a:r>
              <a:rPr lang="cs-CZ" sz="1600" b="1" dirty="0" smtClean="0"/>
              <a:t>.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226583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 txBox="1">
            <a:spLocks noGrp="1"/>
          </p:cNvSpPr>
          <p:nvPr/>
        </p:nvSpPr>
        <p:spPr>
          <a:xfrm>
            <a:off x="6552567" y="6189441"/>
            <a:ext cx="2133962" cy="343443"/>
          </a:xfrm>
          <a:prstGeom prst="rect">
            <a:avLst/>
          </a:prstGeom>
          <a:noFill/>
        </p:spPr>
        <p:txBody>
          <a:bodyPr lIns="89193" tIns="44596" rIns="89193" bIns="44596" anchor="ctr"/>
          <a:lstStyle/>
          <a:p>
            <a:pPr algn="r" defTabSz="891917" fontAlgn="auto">
              <a:spcBef>
                <a:spcPts val="0"/>
              </a:spcBef>
              <a:spcAft>
                <a:spcPts val="0"/>
              </a:spcAft>
              <a:defRPr/>
            </a:pPr>
            <a:fld id="{25BA7B8D-D7C1-43B0-B261-3B292EE0666F}" type="slidenum">
              <a:rPr lang="cs-CZ" sz="1197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defTabSz="891917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cs-CZ" sz="1197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3. Snímače pro bezkontaktní snímání polohy</a:t>
            </a:r>
            <a:endParaRPr lang="cs-CZ" sz="24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95536" y="1412776"/>
            <a:ext cx="8352928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N</a:t>
            </a:r>
            <a:r>
              <a:rPr lang="cs-CZ" sz="1600" dirty="0" smtClean="0"/>
              <a:t>ejmodernější snímače pro snímání polohy jsou </a:t>
            </a:r>
            <a:r>
              <a:rPr lang="cs-CZ" sz="1600" b="1" dirty="0" smtClean="0"/>
              <a:t>bezkontaktní snímače s elektronickým spínáním</a:t>
            </a:r>
            <a:r>
              <a:rPr lang="cs-CZ" sz="1600" dirty="0" smtClean="0"/>
              <a:t>. Mají řadu výhod: </a:t>
            </a:r>
            <a:r>
              <a:rPr lang="cs-CZ" sz="1600" b="1" dirty="0" smtClean="0"/>
              <a:t>vysokou rychlost spínání, vysokou životnost a jsou spolehlivé</a:t>
            </a:r>
            <a:r>
              <a:rPr lang="cs-CZ" sz="1600" dirty="0" smtClean="0"/>
              <a:t>, pokud se dodrží základní technické podmínky.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b="1" dirty="0" smtClean="0"/>
              <a:t>Indukční  bezkontaktní snímač</a:t>
            </a:r>
            <a:r>
              <a:rPr lang="cs-CZ" sz="1600" dirty="0" smtClean="0"/>
              <a:t> – reagují pouze na přiblížení kovového materiálu. Tyto snímače musí mít napájení a jsou v provedení pro stejnosměrný nebo střídavý proud.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b="1" dirty="0" smtClean="0"/>
              <a:t>Kapacitní snímače</a:t>
            </a:r>
          </a:p>
          <a:p>
            <a:pPr algn="just"/>
            <a:endParaRPr lang="cs-CZ" sz="1600" dirty="0"/>
          </a:p>
          <a:p>
            <a:pPr algn="just">
              <a:spcAft>
                <a:spcPts val="600"/>
              </a:spcAft>
            </a:pPr>
            <a:r>
              <a:rPr lang="cs-CZ" sz="1600" b="1" dirty="0" smtClean="0"/>
              <a:t>Optoelektronické snímače: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cs-CZ" sz="1600" dirty="0" smtClean="0"/>
              <a:t>Optoelektronické snímače separátní (světelné závory)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cs-CZ" sz="1600" dirty="0" smtClean="0"/>
              <a:t>Reflexní snímače se zrcadlem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cs-CZ" sz="1600" dirty="0"/>
              <a:t>Reflexní snímače </a:t>
            </a:r>
            <a:r>
              <a:rPr lang="cs-CZ" sz="1600" dirty="0" smtClean="0"/>
              <a:t>bez zrcadla (difúzní)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8706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 txBox="1">
            <a:spLocks noGrp="1"/>
          </p:cNvSpPr>
          <p:nvPr/>
        </p:nvSpPr>
        <p:spPr>
          <a:xfrm>
            <a:off x="6552567" y="6189441"/>
            <a:ext cx="2133962" cy="343443"/>
          </a:xfrm>
          <a:prstGeom prst="rect">
            <a:avLst/>
          </a:prstGeom>
          <a:noFill/>
        </p:spPr>
        <p:txBody>
          <a:bodyPr lIns="89193" tIns="44596" rIns="89193" bIns="44596" anchor="ctr"/>
          <a:lstStyle/>
          <a:p>
            <a:pPr algn="r" defTabSz="891917" fontAlgn="auto">
              <a:spcBef>
                <a:spcPts val="0"/>
              </a:spcBef>
              <a:spcAft>
                <a:spcPts val="0"/>
              </a:spcAft>
              <a:defRPr/>
            </a:pPr>
            <a:fld id="{25BA7B8D-D7C1-43B0-B261-3B292EE0666F}" type="slidenum">
              <a:rPr lang="cs-CZ" sz="1197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defTabSz="891917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cs-CZ" sz="1197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Indukční bezkontaktní snímač</a:t>
            </a:r>
            <a:endParaRPr lang="cs-CZ" sz="24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95536" y="1412776"/>
            <a:ext cx="8352928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 smtClean="0"/>
              <a:t>Indukční  bezkontaktní snímač</a:t>
            </a:r>
            <a:r>
              <a:rPr lang="cs-CZ" sz="1600" dirty="0" smtClean="0"/>
              <a:t> – reagují pouze na přiblížení kovového materiálu. Tyto snímače musí mít napájení  (5 – 30 V) a jsou v provedení pro stejnosměrný nebo střídavý proud.</a:t>
            </a:r>
          </a:p>
          <a:p>
            <a:pPr algn="just"/>
            <a:endParaRPr lang="cs-CZ" sz="800" dirty="0" smtClean="0"/>
          </a:p>
          <a:p>
            <a:pPr algn="just">
              <a:spcAft>
                <a:spcPts val="600"/>
              </a:spcAft>
            </a:pPr>
            <a:r>
              <a:rPr lang="cs-CZ" sz="1600" b="1" dirty="0" smtClean="0"/>
              <a:t>Základní parametry snímačů pro stejnosměrný proud:</a:t>
            </a:r>
            <a:endParaRPr lang="cs-CZ" sz="1600" dirty="0" smtClean="0"/>
          </a:p>
          <a:p>
            <a:pPr algn="just">
              <a:spcAft>
                <a:spcPts val="600"/>
              </a:spcAft>
            </a:pPr>
            <a:r>
              <a:rPr lang="cs-CZ" sz="1600" dirty="0" smtClean="0"/>
              <a:t>Nominální spínací dosah - vzdálenost od čela snímače, sepne při přiblížení k aktivní zóně.</a:t>
            </a:r>
          </a:p>
          <a:p>
            <a:pPr algn="just">
              <a:spcAft>
                <a:spcPts val="600"/>
              </a:spcAft>
            </a:pPr>
            <a:r>
              <a:rPr lang="cs-CZ" sz="1600" dirty="0" smtClean="0"/>
              <a:t>Hystereze snímače – rozdíl mezi bodem sepnutí a bodem rozepnutí.</a:t>
            </a:r>
          </a:p>
          <a:p>
            <a:pPr algn="just">
              <a:spcAft>
                <a:spcPts val="600"/>
              </a:spcAft>
            </a:pPr>
            <a:r>
              <a:rPr lang="cs-CZ" sz="1600" dirty="0" smtClean="0"/>
              <a:t>Spínací frekvence – maximální počet sepnutí za 1 sec.</a:t>
            </a:r>
          </a:p>
          <a:p>
            <a:pPr algn="just">
              <a:spcAft>
                <a:spcPts val="600"/>
              </a:spcAft>
            </a:pPr>
            <a:r>
              <a:rPr lang="cs-CZ" sz="1600" dirty="0" smtClean="0"/>
              <a:t>Zapojení snímače – NPN, PNP a zapojení ve funkci relé</a:t>
            </a:r>
          </a:p>
          <a:p>
            <a:pPr algn="just">
              <a:spcAft>
                <a:spcPts val="600"/>
              </a:spcAft>
            </a:pPr>
            <a:r>
              <a:rPr lang="cs-CZ" sz="1600" dirty="0" smtClean="0"/>
              <a:t>Zabudovatelnost snímače – musí mít stíněné provedení a není citlivý na vodivé předměty po stranách snímače.</a:t>
            </a:r>
            <a:endParaRPr lang="cs-CZ" sz="1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5301208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i="1" dirty="0" err="1" smtClean="0"/>
              <a:t>Pzn</a:t>
            </a:r>
            <a:r>
              <a:rPr lang="cs-CZ" sz="1600" i="1" dirty="0" smtClean="0"/>
              <a:t>.: Ve speciálních případech, zejména  u PM, se vyrábějí snímače, které nejsou ovládány přiblížením kovového materiálu, ale reagují na elektromagnetické pole.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4896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-prezentace-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UL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fs-prezentace-cz</Template>
  <TotalTime>13077</TotalTime>
  <Words>1152</Words>
  <Application>Microsoft Office PowerPoint</Application>
  <PresentationFormat>Předvádění na obrazovce (4:3)</PresentationFormat>
  <Paragraphs>220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Myriad Pro</vt:lpstr>
      <vt:lpstr>Times New Roman</vt:lpstr>
      <vt:lpstr>fs-prezentace-cz</vt:lpstr>
      <vt:lpstr>Prezentace aplikace PowerPoint</vt:lpstr>
      <vt:lpstr>Elektropneumatické obvody Snímače Laboratoř FESTO </vt:lpstr>
      <vt:lpstr>Prezentace aplikace PowerPoint</vt:lpstr>
      <vt:lpstr>Prezentace aplikace PowerPoint</vt:lpstr>
      <vt:lpstr>Prezentace aplikace PowerPoint</vt:lpstr>
      <vt:lpstr>1. Mechanické koncové spínače</vt:lpstr>
      <vt:lpstr>2. Bezdotykově (magneticky) ovládané kontaktní spínače</vt:lpstr>
      <vt:lpstr>3. Snímače pro bezkontaktní snímání polohy</vt:lpstr>
      <vt:lpstr>Indukční bezkontaktní snímač</vt:lpstr>
      <vt:lpstr>Kapacitní snímače</vt:lpstr>
      <vt:lpstr>Optoelektronické snímače</vt:lpstr>
      <vt:lpstr>Optoelektronické snímače</vt:lpstr>
      <vt:lpstr>Mechanické koncové spínače</vt:lpstr>
      <vt:lpstr>Mechanické koncové spínače</vt:lpstr>
      <vt:lpstr>Mechanické koncové spínače – příklady</vt:lpstr>
      <vt:lpstr>Prezentace aplikace PowerPoint</vt:lpstr>
      <vt:lpstr>Literatura</vt:lpstr>
    </vt:vector>
  </TitlesOfParts>
  <Company>TUL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zuzana.horcickova</dc:creator>
  <cp:keywords>TUL</cp:keywords>
  <cp:lastModifiedBy>LRS</cp:lastModifiedBy>
  <cp:revision>188</cp:revision>
  <dcterms:created xsi:type="dcterms:W3CDTF">2018-11-26T09:19:37Z</dcterms:created>
  <dcterms:modified xsi:type="dcterms:W3CDTF">2021-11-24T11:32:23Z</dcterms:modified>
</cp:coreProperties>
</file>