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85"/>
  </p:notesMasterIdLst>
  <p:handoutMasterIdLst>
    <p:handoutMasterId r:id="rId86"/>
  </p:handoutMasterIdLst>
  <p:sldIdLst>
    <p:sldId id="608" r:id="rId2"/>
    <p:sldId id="400" r:id="rId3"/>
    <p:sldId id="441" r:id="rId4"/>
    <p:sldId id="443" r:id="rId5"/>
    <p:sldId id="444" r:id="rId6"/>
    <p:sldId id="445" r:id="rId7"/>
    <p:sldId id="594" r:id="rId8"/>
    <p:sldId id="446" r:id="rId9"/>
    <p:sldId id="447" r:id="rId10"/>
    <p:sldId id="464" r:id="rId11"/>
    <p:sldId id="604" r:id="rId12"/>
    <p:sldId id="480" r:id="rId13"/>
    <p:sldId id="484" r:id="rId14"/>
    <p:sldId id="496" r:id="rId15"/>
    <p:sldId id="493" r:id="rId16"/>
    <p:sldId id="455" r:id="rId17"/>
    <p:sldId id="456" r:id="rId18"/>
    <p:sldId id="457" r:id="rId19"/>
    <p:sldId id="483" r:id="rId20"/>
    <p:sldId id="458" r:id="rId21"/>
    <p:sldId id="459" r:id="rId22"/>
    <p:sldId id="460" r:id="rId23"/>
    <p:sldId id="461" r:id="rId24"/>
    <p:sldId id="492" r:id="rId25"/>
    <p:sldId id="582" r:id="rId26"/>
    <p:sldId id="466" r:id="rId27"/>
    <p:sldId id="474" r:id="rId28"/>
    <p:sldId id="590" r:id="rId29"/>
    <p:sldId id="475" r:id="rId30"/>
    <p:sldId id="476" r:id="rId31"/>
    <p:sldId id="477" r:id="rId32"/>
    <p:sldId id="591" r:id="rId33"/>
    <p:sldId id="478" r:id="rId34"/>
    <p:sldId id="479" r:id="rId35"/>
    <p:sldId id="592" r:id="rId36"/>
    <p:sldId id="462" r:id="rId37"/>
    <p:sldId id="473" r:id="rId38"/>
    <p:sldId id="463" r:id="rId39"/>
    <p:sldId id="605" r:id="rId40"/>
    <p:sldId id="485" r:id="rId41"/>
    <p:sldId id="490" r:id="rId42"/>
    <p:sldId id="606" r:id="rId43"/>
    <p:sldId id="467" r:id="rId44"/>
    <p:sldId id="589" r:id="rId45"/>
    <p:sldId id="521" r:id="rId46"/>
    <p:sldId id="607" r:id="rId47"/>
    <p:sldId id="486" r:id="rId48"/>
    <p:sldId id="497" r:id="rId49"/>
    <p:sldId id="487" r:id="rId50"/>
    <p:sldId id="502" r:id="rId51"/>
    <p:sldId id="510" r:id="rId52"/>
    <p:sldId id="501" r:id="rId53"/>
    <p:sldId id="503" r:id="rId54"/>
    <p:sldId id="504" r:id="rId55"/>
    <p:sldId id="505" r:id="rId56"/>
    <p:sldId id="500" r:id="rId57"/>
    <p:sldId id="498" r:id="rId58"/>
    <p:sldId id="499" r:id="rId59"/>
    <p:sldId id="488" r:id="rId60"/>
    <p:sldId id="506" r:id="rId61"/>
    <p:sldId id="524" r:id="rId62"/>
    <p:sldId id="525" r:id="rId63"/>
    <p:sldId id="526" r:id="rId64"/>
    <p:sldId id="527" r:id="rId65"/>
    <p:sldId id="528" r:id="rId66"/>
    <p:sldId id="529" r:id="rId67"/>
    <p:sldId id="530" r:id="rId68"/>
    <p:sldId id="531" r:id="rId69"/>
    <p:sldId id="532" r:id="rId70"/>
    <p:sldId id="507" r:id="rId71"/>
    <p:sldId id="508" r:id="rId72"/>
    <p:sldId id="509" r:id="rId73"/>
    <p:sldId id="520" r:id="rId74"/>
    <p:sldId id="603" r:id="rId75"/>
    <p:sldId id="595" r:id="rId76"/>
    <p:sldId id="596" r:id="rId77"/>
    <p:sldId id="597" r:id="rId78"/>
    <p:sldId id="598" r:id="rId79"/>
    <p:sldId id="599" r:id="rId80"/>
    <p:sldId id="600" r:id="rId81"/>
    <p:sldId id="601" r:id="rId82"/>
    <p:sldId id="602" r:id="rId83"/>
    <p:sldId id="523" r:id="rId84"/>
  </p:sldIdLst>
  <p:sldSz cx="12192000" cy="6858000"/>
  <p:notesSz cx="6858000" cy="9144000"/>
  <p:defaultTextStyle>
    <a:defPPr>
      <a:defRPr lang="cs-CZ"/>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el Holec" initials="PH" lastIdx="1" clrIdx="0">
    <p:extLst>
      <p:ext uri="{19B8F6BF-5375-455C-9EA6-DF929625EA0E}">
        <p15:presenceInfo xmlns:p15="http://schemas.microsoft.com/office/powerpoint/2012/main" userId="S::pavel.holec@tul.cz::168dc419-4436-452b-b75a-cd243a5e6b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21C"/>
    <a:srgbClr val="385723"/>
    <a:srgbClr val="61953F"/>
    <a:srgbClr val="F3F3F3"/>
    <a:srgbClr val="F4F9F1"/>
    <a:srgbClr val="171CE5"/>
    <a:srgbClr val="FF0066"/>
    <a:srgbClr val="FF0000"/>
    <a:srgbClr val="8C6850"/>
    <a:srgbClr val="6C4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99" autoAdjust="0"/>
  </p:normalViewPr>
  <p:slideViewPr>
    <p:cSldViewPr>
      <p:cViewPr varScale="1">
        <p:scale>
          <a:sx n="118" d="100"/>
          <a:sy n="118" d="100"/>
        </p:scale>
        <p:origin x="84"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90"/>
    </p:cViewPr>
  </p:sorterViewPr>
  <p:notesViewPr>
    <p:cSldViewPr>
      <p:cViewPr varScale="1">
        <p:scale>
          <a:sx n="84" d="100"/>
          <a:sy n="84" d="100"/>
        </p:scale>
        <p:origin x="289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avel\&#352;kola\Studium\V&#253;uka\-=PPO=-\02%20-%20Synt&#233;za%20polymer&#367;\nap&#283;t&#237;%20v%20kruh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2000" dirty="0" err="1"/>
              <a:t>Steric</a:t>
            </a:r>
            <a:r>
              <a:rPr lang="cs-CZ" sz="2000" dirty="0"/>
              <a:t> </a:t>
            </a:r>
            <a:r>
              <a:rPr lang="cs-CZ" sz="2000" dirty="0" err="1"/>
              <a:t>strain</a:t>
            </a:r>
            <a:r>
              <a:rPr lang="cs-CZ" sz="2000" dirty="0"/>
              <a:t> in </a:t>
            </a:r>
            <a:r>
              <a:rPr lang="cs-CZ" sz="2000" dirty="0" err="1"/>
              <a:t>cycloalkanes</a:t>
            </a:r>
            <a:endParaRPr lang="cs-CZ" sz="2000" dirty="0"/>
          </a:p>
        </c:rich>
      </c:tx>
      <c:layout>
        <c:manualLayout>
          <c:xMode val="edge"/>
          <c:yMode val="edge"/>
          <c:x val="0.2501978346456693"/>
          <c:y val="2.28634386611746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6"/>
            </a:solidFill>
            <a:ln>
              <a:noFill/>
            </a:ln>
            <a:effectLst/>
          </c:spPr>
          <c:invertIfNegative val="0"/>
          <c:cat>
            <c:numRef>
              <c:f>List1!$A$2:$A$15</c:f>
              <c:numCache>
                <c:formatCode>General</c:formatCode>
                <c:ptCount val="14"/>
                <c:pt idx="0">
                  <c:v>3</c:v>
                </c:pt>
                <c:pt idx="1">
                  <c:v>4</c:v>
                </c:pt>
                <c:pt idx="2">
                  <c:v>5</c:v>
                </c:pt>
                <c:pt idx="3">
                  <c:v>6</c:v>
                </c:pt>
                <c:pt idx="4">
                  <c:v>7</c:v>
                </c:pt>
                <c:pt idx="5">
                  <c:v>8</c:v>
                </c:pt>
                <c:pt idx="6">
                  <c:v>9</c:v>
                </c:pt>
                <c:pt idx="7">
                  <c:v>10</c:v>
                </c:pt>
                <c:pt idx="8">
                  <c:v>11</c:v>
                </c:pt>
                <c:pt idx="9">
                  <c:v>12</c:v>
                </c:pt>
                <c:pt idx="10">
                  <c:v>13</c:v>
                </c:pt>
                <c:pt idx="11">
                  <c:v>14</c:v>
                </c:pt>
                <c:pt idx="12">
                  <c:v>15</c:v>
                </c:pt>
                <c:pt idx="13">
                  <c:v>16</c:v>
                </c:pt>
              </c:numCache>
            </c:numRef>
          </c:cat>
          <c:val>
            <c:numRef>
              <c:f>List1!$B$2:$B$15</c:f>
              <c:numCache>
                <c:formatCode>General</c:formatCode>
                <c:ptCount val="14"/>
                <c:pt idx="0">
                  <c:v>115.1</c:v>
                </c:pt>
                <c:pt idx="1">
                  <c:v>110.1</c:v>
                </c:pt>
                <c:pt idx="2">
                  <c:v>26</c:v>
                </c:pt>
                <c:pt idx="3">
                  <c:v>0.5</c:v>
                </c:pt>
                <c:pt idx="4">
                  <c:v>26.2</c:v>
                </c:pt>
                <c:pt idx="5">
                  <c:v>40.5</c:v>
                </c:pt>
                <c:pt idx="6">
                  <c:v>52.7</c:v>
                </c:pt>
                <c:pt idx="7">
                  <c:v>51.8</c:v>
                </c:pt>
                <c:pt idx="8">
                  <c:v>47.3</c:v>
                </c:pt>
                <c:pt idx="9">
                  <c:v>17.2</c:v>
                </c:pt>
                <c:pt idx="10">
                  <c:v>21.5</c:v>
                </c:pt>
                <c:pt idx="11">
                  <c:v>8</c:v>
                </c:pt>
                <c:pt idx="12">
                  <c:v>7.8</c:v>
                </c:pt>
                <c:pt idx="13">
                  <c:v>8</c:v>
                </c:pt>
              </c:numCache>
            </c:numRef>
          </c:val>
          <c:extLst>
            <c:ext xmlns:c16="http://schemas.microsoft.com/office/drawing/2014/chart" uri="{C3380CC4-5D6E-409C-BE32-E72D297353CC}">
              <c16:uniqueId val="{00000000-5505-4FA6-918B-8CD933A880BD}"/>
            </c:ext>
          </c:extLst>
        </c:ser>
        <c:dLbls>
          <c:showLegendKey val="0"/>
          <c:showVal val="0"/>
          <c:showCatName val="0"/>
          <c:showSerName val="0"/>
          <c:showPercent val="0"/>
          <c:showBubbleSize val="0"/>
        </c:dLbls>
        <c:gapWidth val="75"/>
        <c:axId val="1070106944"/>
        <c:axId val="1059690896"/>
      </c:barChart>
      <c:catAx>
        <c:axId val="10701069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s-CZ" sz="1200" dirty="0" err="1"/>
                  <a:t>number</a:t>
                </a:r>
                <a:r>
                  <a:rPr lang="cs-CZ" sz="1200" dirty="0"/>
                  <a:t> </a:t>
                </a:r>
                <a:r>
                  <a:rPr lang="cs-CZ" sz="1200" dirty="0" err="1"/>
                  <a:t>of</a:t>
                </a:r>
                <a:r>
                  <a:rPr lang="cs-CZ" sz="1200" dirty="0"/>
                  <a:t> C </a:t>
                </a:r>
                <a:r>
                  <a:rPr lang="cs-CZ" sz="1200" dirty="0" err="1"/>
                  <a:t>atoms</a:t>
                </a:r>
                <a:r>
                  <a:rPr lang="cs-CZ" sz="1200" dirty="0"/>
                  <a:t> in </a:t>
                </a:r>
                <a:r>
                  <a:rPr lang="cs-CZ" sz="1200" dirty="0" err="1"/>
                  <a:t>the</a:t>
                </a:r>
                <a:r>
                  <a:rPr lang="cs-CZ" sz="1200" baseline="0" dirty="0"/>
                  <a:t> </a:t>
                </a:r>
                <a:r>
                  <a:rPr lang="cs-CZ" sz="1200" baseline="0" dirty="0" err="1"/>
                  <a:t>circle</a:t>
                </a:r>
                <a:endParaRPr lang="cs-CZ" sz="1200" dirty="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1059690896"/>
        <c:crosses val="autoZero"/>
        <c:auto val="1"/>
        <c:lblAlgn val="ctr"/>
        <c:lblOffset val="100"/>
        <c:noMultiLvlLbl val="0"/>
      </c:catAx>
      <c:valAx>
        <c:axId val="1059690896"/>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s-CZ" sz="1200" dirty="0"/>
                  <a:t>stran </a:t>
                </a:r>
                <a:r>
                  <a:rPr lang="cs-CZ" sz="1200" dirty="0" err="1"/>
                  <a:t>energy</a:t>
                </a:r>
                <a:r>
                  <a:rPr lang="cs-CZ" sz="1200" dirty="0"/>
                  <a:t> (</a:t>
                </a:r>
                <a:r>
                  <a:rPr lang="cs-CZ" sz="1200" dirty="0" err="1"/>
                  <a:t>kJ</a:t>
                </a:r>
                <a:r>
                  <a:rPr lang="cs-CZ" sz="1200" dirty="0"/>
                  <a:t>/mol)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cs-CZ"/>
          </a:p>
        </c:txPr>
        <c:crossAx val="1070106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5EC319-95EF-49F8-8188-F5B42CF9002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cs-CZ"/>
        </a:p>
      </dgm:t>
    </dgm:pt>
    <dgm:pt modelId="{E09623DE-9DD6-49D5-9528-E0722AACCC4A}">
      <dgm:prSet phldrT="[Text]" custT="1"/>
      <dgm:spPr>
        <a:solidFill>
          <a:schemeClr val="accent6">
            <a:lumMod val="60000"/>
            <a:lumOff val="40000"/>
          </a:schemeClr>
        </a:solidFill>
      </dgm:spPr>
      <dgm:t>
        <a:bodyPr/>
        <a:lstStyle/>
        <a:p>
          <a:r>
            <a:rPr lang="cs-CZ" sz="2400" b="1" cap="none" spc="0" dirty="0">
              <a:ln w="0">
                <a:noFill/>
              </a:ln>
              <a:solidFill>
                <a:schemeClr val="tx1"/>
              </a:solidFill>
              <a:effectLst/>
              <a:latin typeface="+mn-lt"/>
            </a:rPr>
            <a:t>Polymer </a:t>
          </a:r>
          <a:r>
            <a:rPr lang="cs-CZ" sz="2400" b="1" cap="none" spc="0" dirty="0" err="1">
              <a:ln w="0">
                <a:noFill/>
              </a:ln>
              <a:solidFill>
                <a:schemeClr val="tx1"/>
              </a:solidFill>
              <a:effectLst/>
              <a:latin typeface="+mn-lt"/>
            </a:rPr>
            <a:t>synthesis</a:t>
          </a:r>
          <a:endParaRPr lang="cs-CZ" sz="2400" b="1" cap="none" spc="0" dirty="0">
            <a:ln w="0">
              <a:noFill/>
            </a:ln>
            <a:solidFill>
              <a:schemeClr val="tx1"/>
            </a:solidFill>
            <a:effectLst/>
            <a:latin typeface="+mn-lt"/>
          </a:endParaRPr>
        </a:p>
      </dgm:t>
    </dgm:pt>
    <dgm:pt modelId="{65FD0BF7-6886-4617-BAED-EB80F103EC42}" type="parTrans" cxnId="{719731F8-23B8-418A-A617-1E8CED92ED2F}">
      <dgm:prSet/>
      <dgm:spPr/>
      <dgm:t>
        <a:bodyPr/>
        <a:lstStyle/>
        <a:p>
          <a:endParaRPr lang="cs-CZ" sz="1800"/>
        </a:p>
      </dgm:t>
    </dgm:pt>
    <dgm:pt modelId="{482F80B0-4AC2-4968-AF1C-FA571DD58135}" type="sibTrans" cxnId="{719731F8-23B8-418A-A617-1E8CED92ED2F}">
      <dgm:prSet/>
      <dgm:spPr/>
      <dgm:t>
        <a:bodyPr/>
        <a:lstStyle/>
        <a:p>
          <a:endParaRPr lang="cs-CZ" sz="1800"/>
        </a:p>
      </dgm:t>
    </dgm:pt>
    <dgm:pt modelId="{25DABCB8-1D5F-4751-9129-7AC861095F10}">
      <dgm:prSet phldrT="[Text]" custT="1"/>
      <dgm:spPr>
        <a:solidFill>
          <a:schemeClr val="accent6">
            <a:lumMod val="40000"/>
            <a:lumOff val="60000"/>
          </a:schemeClr>
        </a:solidFill>
      </dgm:spPr>
      <dgm:t>
        <a:bodyPr/>
        <a:lstStyle/>
        <a:p>
          <a:r>
            <a:rPr lang="cs-CZ" sz="2000" b="0" cap="none" spc="0" dirty="0" err="1">
              <a:ln w="0">
                <a:noFill/>
              </a:ln>
              <a:solidFill>
                <a:schemeClr val="tx1"/>
              </a:solidFill>
              <a:effectLst/>
              <a:latin typeface="+mn-lt"/>
            </a:rPr>
            <a:t>chain-growth</a:t>
          </a:r>
          <a:endParaRPr lang="cs-CZ" sz="2000" b="0" cap="none" spc="0" dirty="0">
            <a:ln w="0">
              <a:noFill/>
            </a:ln>
            <a:solidFill>
              <a:schemeClr val="tx1"/>
            </a:solidFill>
            <a:effectLst/>
            <a:latin typeface="+mn-lt"/>
          </a:endParaRPr>
        </a:p>
      </dgm:t>
    </dgm:pt>
    <dgm:pt modelId="{66A70B8A-66D8-4BF0-8836-0EDE57AC508D}" type="parTrans" cxnId="{9328A633-039F-472A-AF7F-3F8B0B8D61F6}">
      <dgm:prSet/>
      <dgm:spPr/>
      <dgm:t>
        <a:bodyPr/>
        <a:lstStyle/>
        <a:p>
          <a:endParaRPr lang="cs-CZ" sz="2000">
            <a:latin typeface="+mn-lt"/>
          </a:endParaRPr>
        </a:p>
      </dgm:t>
    </dgm:pt>
    <dgm:pt modelId="{28CA7E1D-FE29-42BC-B2A1-8BA7A87A7CB0}" type="sibTrans" cxnId="{9328A633-039F-472A-AF7F-3F8B0B8D61F6}">
      <dgm:prSet/>
      <dgm:spPr/>
      <dgm:t>
        <a:bodyPr/>
        <a:lstStyle/>
        <a:p>
          <a:endParaRPr lang="cs-CZ" sz="1800"/>
        </a:p>
      </dgm:t>
    </dgm:pt>
    <dgm:pt modelId="{3437636F-501B-477A-87CD-B7CB3D11A040}">
      <dgm:prSet phldrT="[Text]" custT="1"/>
      <dgm:spPr>
        <a:solidFill>
          <a:schemeClr val="accent6">
            <a:lumMod val="40000"/>
            <a:lumOff val="60000"/>
          </a:schemeClr>
        </a:solidFill>
      </dgm:spPr>
      <dgm:t>
        <a:bodyPr/>
        <a:lstStyle/>
        <a:p>
          <a:r>
            <a:rPr lang="cs-CZ" sz="2000" b="0" cap="none" spc="0" dirty="0">
              <a:ln w="0">
                <a:noFill/>
              </a:ln>
              <a:solidFill>
                <a:schemeClr val="tx1"/>
              </a:solidFill>
              <a:effectLst/>
              <a:latin typeface="+mn-lt"/>
            </a:rPr>
            <a:t>step-</a:t>
          </a:r>
          <a:r>
            <a:rPr lang="cs-CZ" sz="2000" b="0" cap="none" spc="0" dirty="0" err="1">
              <a:ln w="0">
                <a:noFill/>
              </a:ln>
              <a:solidFill>
                <a:schemeClr val="tx1"/>
              </a:solidFill>
              <a:effectLst/>
              <a:latin typeface="+mn-lt"/>
            </a:rPr>
            <a:t>growth</a:t>
          </a:r>
          <a:endParaRPr lang="cs-CZ" sz="2000" b="0" cap="none" spc="0" dirty="0">
            <a:ln w="0">
              <a:noFill/>
            </a:ln>
            <a:solidFill>
              <a:schemeClr val="tx1"/>
            </a:solidFill>
            <a:effectLst/>
            <a:latin typeface="+mn-lt"/>
          </a:endParaRPr>
        </a:p>
      </dgm:t>
    </dgm:pt>
    <dgm:pt modelId="{47493036-077F-47D3-8A15-A10C68E564FD}" type="parTrans" cxnId="{97B389F8-DDA6-4AAF-9E88-8D215824DD64}">
      <dgm:prSet/>
      <dgm:spPr/>
      <dgm:t>
        <a:bodyPr/>
        <a:lstStyle/>
        <a:p>
          <a:endParaRPr lang="cs-CZ" sz="2000">
            <a:latin typeface="+mn-lt"/>
          </a:endParaRPr>
        </a:p>
      </dgm:t>
    </dgm:pt>
    <dgm:pt modelId="{3D7117F8-4285-4974-B9CF-565DAC39DF4A}" type="sibTrans" cxnId="{97B389F8-DDA6-4AAF-9E88-8D215824DD64}">
      <dgm:prSet/>
      <dgm:spPr/>
      <dgm:t>
        <a:bodyPr/>
        <a:lstStyle/>
        <a:p>
          <a:endParaRPr lang="cs-CZ" sz="1800"/>
        </a:p>
      </dgm:t>
    </dgm:pt>
    <dgm:pt modelId="{CF720349-6FFE-4FFB-AEEA-DC5F771C9967}">
      <dgm:prSet phldrT="[Text]" custT="1"/>
      <dgm:spPr>
        <a:solidFill>
          <a:schemeClr val="accent6">
            <a:lumMod val="20000"/>
            <a:lumOff val="80000"/>
          </a:schemeClr>
        </a:solidFill>
      </dgm:spPr>
      <dgm:t>
        <a:bodyPr/>
        <a:lstStyle/>
        <a:p>
          <a:r>
            <a:rPr lang="cs-CZ" sz="1800" b="0" cap="none" spc="0" dirty="0" err="1">
              <a:ln w="0">
                <a:noFill/>
              </a:ln>
              <a:solidFill>
                <a:schemeClr val="tx1"/>
              </a:solidFill>
              <a:effectLst/>
              <a:latin typeface="+mn-lt"/>
            </a:rPr>
            <a:t>radical</a:t>
          </a:r>
          <a:endParaRPr lang="cs-CZ" sz="1800" b="0" cap="none" spc="0" dirty="0">
            <a:ln w="0">
              <a:noFill/>
            </a:ln>
            <a:solidFill>
              <a:schemeClr val="tx1"/>
            </a:solidFill>
            <a:effectLst/>
            <a:latin typeface="+mn-lt"/>
          </a:endParaRPr>
        </a:p>
      </dgm:t>
    </dgm:pt>
    <dgm:pt modelId="{DD574D49-A53E-4B8C-82C0-88E5E63B4C41}" type="parTrans" cxnId="{458A56B7-661D-4286-B1F1-724A5F0BE23A}">
      <dgm:prSet/>
      <dgm:spPr/>
      <dgm:t>
        <a:bodyPr/>
        <a:lstStyle/>
        <a:p>
          <a:endParaRPr lang="cs-CZ" sz="2000">
            <a:latin typeface="+mn-lt"/>
          </a:endParaRPr>
        </a:p>
      </dgm:t>
    </dgm:pt>
    <dgm:pt modelId="{2CB8C40E-88D5-4FB6-918D-726B8D144AF1}" type="sibTrans" cxnId="{458A56B7-661D-4286-B1F1-724A5F0BE23A}">
      <dgm:prSet/>
      <dgm:spPr/>
      <dgm:t>
        <a:bodyPr/>
        <a:lstStyle/>
        <a:p>
          <a:endParaRPr lang="cs-CZ" sz="1800"/>
        </a:p>
      </dgm:t>
    </dgm:pt>
    <dgm:pt modelId="{AE29B2E9-979E-410B-B4B2-E9E5BE58858B}">
      <dgm:prSet phldrT="[Text]" custT="1"/>
      <dgm:spPr>
        <a:solidFill>
          <a:schemeClr val="accent6">
            <a:lumMod val="20000"/>
            <a:lumOff val="80000"/>
          </a:schemeClr>
        </a:solidFill>
      </dgm:spPr>
      <dgm:t>
        <a:bodyPr/>
        <a:lstStyle/>
        <a:p>
          <a:r>
            <a:rPr lang="cs-CZ" sz="1800" b="0" cap="none" spc="0" dirty="0" err="1">
              <a:ln w="0">
                <a:noFill/>
              </a:ln>
              <a:solidFill>
                <a:schemeClr val="tx1"/>
              </a:solidFill>
              <a:effectLst/>
              <a:latin typeface="+mn-lt"/>
            </a:rPr>
            <a:t>ionic</a:t>
          </a:r>
          <a:endParaRPr lang="cs-CZ" sz="1800" b="0" cap="none" spc="0" dirty="0">
            <a:ln w="0">
              <a:noFill/>
            </a:ln>
            <a:solidFill>
              <a:schemeClr val="tx1"/>
            </a:solidFill>
            <a:effectLst/>
            <a:latin typeface="+mn-lt"/>
          </a:endParaRPr>
        </a:p>
      </dgm:t>
    </dgm:pt>
    <dgm:pt modelId="{1F7DCDF4-2BCA-46CA-AD67-C0EFB9028AE3}" type="parTrans" cxnId="{CD760F46-C629-4DE8-A311-E52D04D32263}">
      <dgm:prSet/>
      <dgm:spPr/>
      <dgm:t>
        <a:bodyPr/>
        <a:lstStyle/>
        <a:p>
          <a:endParaRPr lang="cs-CZ" sz="2000">
            <a:latin typeface="+mn-lt"/>
          </a:endParaRPr>
        </a:p>
      </dgm:t>
    </dgm:pt>
    <dgm:pt modelId="{0959E1EA-216B-4A29-ABFD-F45C9F5362F1}" type="sibTrans" cxnId="{CD760F46-C629-4DE8-A311-E52D04D32263}">
      <dgm:prSet/>
      <dgm:spPr/>
      <dgm:t>
        <a:bodyPr/>
        <a:lstStyle/>
        <a:p>
          <a:endParaRPr lang="cs-CZ" sz="1800"/>
        </a:p>
      </dgm:t>
    </dgm:pt>
    <dgm:pt modelId="{033AF4DA-1206-43E6-B557-36CF1ED9AF4E}">
      <dgm:prSet phldrT="[Text]" custT="1"/>
      <dgm:spPr>
        <a:solidFill>
          <a:srgbClr val="F4F9F1"/>
        </a:solidFill>
      </dgm:spPr>
      <dgm:t>
        <a:bodyPr/>
        <a:lstStyle/>
        <a:p>
          <a:r>
            <a:rPr lang="cs-CZ" sz="1800" b="0" cap="none" spc="0" dirty="0" err="1">
              <a:ln w="0">
                <a:noFill/>
              </a:ln>
              <a:solidFill>
                <a:schemeClr val="tx1"/>
              </a:solidFill>
              <a:effectLst/>
              <a:latin typeface="+mn-lt"/>
            </a:rPr>
            <a:t>anionic</a:t>
          </a:r>
          <a:endParaRPr lang="cs-CZ" sz="1800" b="0" cap="none" spc="0" dirty="0">
            <a:ln w="0">
              <a:noFill/>
            </a:ln>
            <a:solidFill>
              <a:schemeClr val="tx1"/>
            </a:solidFill>
            <a:effectLst/>
            <a:latin typeface="+mn-lt"/>
          </a:endParaRPr>
        </a:p>
      </dgm:t>
    </dgm:pt>
    <dgm:pt modelId="{2DD5A798-F041-41EC-B7D7-CC3A22140B1B}" type="parTrans" cxnId="{6CA9BDB4-68CE-49BD-BE1E-C38F09BA0FFA}">
      <dgm:prSet/>
      <dgm:spPr/>
      <dgm:t>
        <a:bodyPr/>
        <a:lstStyle/>
        <a:p>
          <a:endParaRPr lang="cs-CZ" sz="2000">
            <a:latin typeface="+mn-lt"/>
          </a:endParaRPr>
        </a:p>
      </dgm:t>
    </dgm:pt>
    <dgm:pt modelId="{47E8244C-FFCD-4FD0-9883-15AA9F7616FD}" type="sibTrans" cxnId="{6CA9BDB4-68CE-49BD-BE1E-C38F09BA0FFA}">
      <dgm:prSet/>
      <dgm:spPr/>
      <dgm:t>
        <a:bodyPr/>
        <a:lstStyle/>
        <a:p>
          <a:endParaRPr lang="cs-CZ" sz="1800"/>
        </a:p>
      </dgm:t>
    </dgm:pt>
    <dgm:pt modelId="{C16EB870-E41B-40C9-A178-CB9710834F60}">
      <dgm:prSet phldrT="[Text]" custT="1"/>
      <dgm:spPr>
        <a:solidFill>
          <a:srgbClr val="F4F9F1"/>
        </a:solidFill>
      </dgm:spPr>
      <dgm:t>
        <a:bodyPr/>
        <a:lstStyle/>
        <a:p>
          <a:r>
            <a:rPr lang="cs-CZ" sz="1800" b="0" cap="none" spc="0" dirty="0" err="1">
              <a:ln w="0">
                <a:noFill/>
              </a:ln>
              <a:solidFill>
                <a:schemeClr val="tx1"/>
              </a:solidFill>
              <a:effectLst/>
              <a:latin typeface="+mn-lt"/>
            </a:rPr>
            <a:t>cationic</a:t>
          </a:r>
          <a:endParaRPr lang="cs-CZ" sz="1800" b="0" cap="none" spc="0" dirty="0">
            <a:ln w="0">
              <a:noFill/>
            </a:ln>
            <a:solidFill>
              <a:schemeClr val="tx1"/>
            </a:solidFill>
            <a:effectLst/>
            <a:latin typeface="+mn-lt"/>
          </a:endParaRPr>
        </a:p>
      </dgm:t>
    </dgm:pt>
    <dgm:pt modelId="{B9291D27-5F6A-43EA-A132-6A94FD462129}" type="parTrans" cxnId="{D7E8A59D-2874-4FDD-BF41-78D1DFA0881B}">
      <dgm:prSet/>
      <dgm:spPr/>
      <dgm:t>
        <a:bodyPr/>
        <a:lstStyle/>
        <a:p>
          <a:endParaRPr lang="cs-CZ" sz="2000">
            <a:latin typeface="+mn-lt"/>
          </a:endParaRPr>
        </a:p>
      </dgm:t>
    </dgm:pt>
    <dgm:pt modelId="{5C061809-7967-4013-A50E-8806C1547F63}" type="sibTrans" cxnId="{D7E8A59D-2874-4FDD-BF41-78D1DFA0881B}">
      <dgm:prSet/>
      <dgm:spPr/>
      <dgm:t>
        <a:bodyPr/>
        <a:lstStyle/>
        <a:p>
          <a:endParaRPr lang="cs-CZ" sz="1800"/>
        </a:p>
      </dgm:t>
    </dgm:pt>
    <dgm:pt modelId="{C1946D4D-D483-4B22-8A14-30436AC0D333}">
      <dgm:prSet phldrT="[Text]" custT="1"/>
      <dgm:spPr>
        <a:solidFill>
          <a:schemeClr val="accent6">
            <a:lumMod val="20000"/>
            <a:lumOff val="80000"/>
          </a:schemeClr>
        </a:solidFill>
      </dgm:spPr>
      <dgm:t>
        <a:bodyPr/>
        <a:lstStyle/>
        <a:p>
          <a:r>
            <a:rPr lang="cs-CZ" sz="1800" b="0" cap="none" spc="0" dirty="0" err="1">
              <a:ln w="0">
                <a:noFill/>
              </a:ln>
              <a:solidFill>
                <a:schemeClr val="tx1"/>
              </a:solidFill>
              <a:effectLst/>
              <a:latin typeface="+mn-lt"/>
            </a:rPr>
            <a:t>coordination</a:t>
          </a:r>
          <a:r>
            <a:rPr lang="cs-CZ" sz="1800" b="0" cap="none" spc="0" dirty="0">
              <a:ln w="0">
                <a:noFill/>
              </a:ln>
              <a:solidFill>
                <a:schemeClr val="tx1"/>
              </a:solidFill>
              <a:effectLst/>
              <a:latin typeface="+mn-lt"/>
            </a:rPr>
            <a:t/>
          </a:r>
          <a:br>
            <a:rPr lang="cs-CZ" sz="1800" b="0" cap="none" spc="0" dirty="0">
              <a:ln w="0">
                <a:noFill/>
              </a:ln>
              <a:solidFill>
                <a:schemeClr val="tx1"/>
              </a:solidFill>
              <a:effectLst/>
              <a:latin typeface="+mn-lt"/>
            </a:rPr>
          </a:br>
          <a:r>
            <a:rPr lang="cs-CZ" sz="1800" b="0" cap="none" spc="0" dirty="0">
              <a:ln w="0">
                <a:noFill/>
              </a:ln>
              <a:solidFill>
                <a:schemeClr val="tx1"/>
              </a:solidFill>
              <a:effectLst/>
              <a:latin typeface="+mn-lt"/>
            </a:rPr>
            <a:t>(</a:t>
          </a:r>
          <a:r>
            <a:rPr lang="cs-CZ" sz="1800" b="0" cap="none" spc="0" dirty="0" err="1">
              <a:ln w="0">
                <a:noFill/>
              </a:ln>
              <a:solidFill>
                <a:schemeClr val="tx1"/>
              </a:solidFill>
              <a:effectLst/>
              <a:latin typeface="+mn-lt"/>
            </a:rPr>
            <a:t>polyinsertion</a:t>
          </a:r>
          <a:r>
            <a:rPr lang="cs-CZ" sz="1800" b="0" cap="none" spc="0" dirty="0">
              <a:ln w="0">
                <a:noFill/>
              </a:ln>
              <a:solidFill>
                <a:schemeClr val="tx1"/>
              </a:solidFill>
              <a:effectLst/>
              <a:latin typeface="+mn-lt"/>
            </a:rPr>
            <a:t>)</a:t>
          </a:r>
        </a:p>
      </dgm:t>
    </dgm:pt>
    <dgm:pt modelId="{844E0AE7-4815-43F3-B1FF-D7E265FD9354}" type="parTrans" cxnId="{603DE560-5FC0-43E5-A154-60E65C86E685}">
      <dgm:prSet/>
      <dgm:spPr/>
      <dgm:t>
        <a:bodyPr/>
        <a:lstStyle/>
        <a:p>
          <a:endParaRPr lang="cs-CZ" sz="2000">
            <a:latin typeface="+mn-lt"/>
          </a:endParaRPr>
        </a:p>
      </dgm:t>
    </dgm:pt>
    <dgm:pt modelId="{886DAC69-1B81-46C6-AF8B-15F6880C3E5D}" type="sibTrans" cxnId="{603DE560-5FC0-43E5-A154-60E65C86E685}">
      <dgm:prSet/>
      <dgm:spPr/>
      <dgm:t>
        <a:bodyPr/>
        <a:lstStyle/>
        <a:p>
          <a:endParaRPr lang="cs-CZ" sz="1800"/>
        </a:p>
      </dgm:t>
    </dgm:pt>
    <dgm:pt modelId="{9DD1BDD3-97CD-4151-B2AB-1E46587EB575}">
      <dgm:prSet phldrT="[Text]" custT="1"/>
      <dgm:spPr>
        <a:solidFill>
          <a:schemeClr val="accent6">
            <a:lumMod val="20000"/>
            <a:lumOff val="80000"/>
          </a:schemeClr>
        </a:solidFill>
      </dgm:spPr>
      <dgm:t>
        <a:bodyPr/>
        <a:lstStyle/>
        <a:p>
          <a:r>
            <a:rPr lang="cs-CZ" sz="1800" b="0" cap="none" spc="0" dirty="0">
              <a:ln w="0">
                <a:noFill/>
              </a:ln>
              <a:solidFill>
                <a:schemeClr val="tx1"/>
              </a:solidFill>
              <a:effectLst/>
              <a:latin typeface="+mn-lt"/>
            </a:rPr>
            <a:t>ring </a:t>
          </a:r>
          <a:r>
            <a:rPr lang="cs-CZ" sz="1800" b="0" cap="none" spc="0" dirty="0" err="1">
              <a:ln w="0">
                <a:noFill/>
              </a:ln>
              <a:solidFill>
                <a:schemeClr val="tx1"/>
              </a:solidFill>
              <a:effectLst/>
              <a:latin typeface="+mn-lt"/>
            </a:rPr>
            <a:t>opening</a:t>
          </a:r>
          <a:endParaRPr lang="cs-CZ" sz="1800" b="0" cap="none" spc="0" dirty="0">
            <a:ln w="0">
              <a:noFill/>
            </a:ln>
            <a:solidFill>
              <a:schemeClr val="tx1"/>
            </a:solidFill>
            <a:effectLst/>
            <a:latin typeface="+mn-lt"/>
          </a:endParaRPr>
        </a:p>
      </dgm:t>
    </dgm:pt>
    <dgm:pt modelId="{6B35F0E6-B565-4CD0-AC0C-769ABF940B2E}" type="parTrans" cxnId="{D0FDADE9-27E0-46F9-9BA6-4DDB9CCF50CB}">
      <dgm:prSet/>
      <dgm:spPr/>
      <dgm:t>
        <a:bodyPr/>
        <a:lstStyle/>
        <a:p>
          <a:endParaRPr lang="cs-CZ" sz="2000">
            <a:latin typeface="+mn-lt"/>
          </a:endParaRPr>
        </a:p>
      </dgm:t>
    </dgm:pt>
    <dgm:pt modelId="{95428623-0CED-486B-BFEF-36F4DC49C098}" type="sibTrans" cxnId="{D0FDADE9-27E0-46F9-9BA6-4DDB9CCF50CB}">
      <dgm:prSet/>
      <dgm:spPr/>
      <dgm:t>
        <a:bodyPr/>
        <a:lstStyle/>
        <a:p>
          <a:endParaRPr lang="cs-CZ" sz="1800"/>
        </a:p>
      </dgm:t>
    </dgm:pt>
    <dgm:pt modelId="{87C97E45-68FC-409F-9582-0F4921737BCE}">
      <dgm:prSet phldrT="[Text]" custT="1"/>
      <dgm:spPr>
        <a:solidFill>
          <a:srgbClr val="F4F9F1"/>
        </a:solidFill>
      </dgm:spPr>
      <dgm:t>
        <a:bodyPr/>
        <a:lstStyle/>
        <a:p>
          <a:r>
            <a:rPr lang="cs-CZ" sz="1800" b="0" cap="none" spc="0" dirty="0">
              <a:ln w="0">
                <a:noFill/>
              </a:ln>
              <a:solidFill>
                <a:schemeClr val="tx1"/>
              </a:solidFill>
              <a:effectLst/>
              <a:latin typeface="+mn-lt"/>
            </a:rPr>
            <a:t>Ziegler-</a:t>
          </a:r>
          <a:r>
            <a:rPr lang="cs-CZ" sz="1800" b="0" cap="none" spc="0" dirty="0" err="1">
              <a:ln w="0">
                <a:noFill/>
              </a:ln>
              <a:solidFill>
                <a:schemeClr val="tx1"/>
              </a:solidFill>
              <a:effectLst/>
              <a:latin typeface="+mn-lt"/>
            </a:rPr>
            <a:t>Natta</a:t>
          </a:r>
          <a:endParaRPr lang="cs-CZ" sz="1800" b="0" cap="none" spc="0" dirty="0">
            <a:ln w="0">
              <a:noFill/>
            </a:ln>
            <a:solidFill>
              <a:schemeClr val="tx1"/>
            </a:solidFill>
            <a:effectLst/>
            <a:latin typeface="+mn-lt"/>
          </a:endParaRPr>
        </a:p>
      </dgm:t>
    </dgm:pt>
    <dgm:pt modelId="{C164810C-62D9-47C6-935B-C625FBDD3AC8}" type="parTrans" cxnId="{C40E6B67-6885-40B6-9267-6228AFD92425}">
      <dgm:prSet/>
      <dgm:spPr/>
      <dgm:t>
        <a:bodyPr/>
        <a:lstStyle/>
        <a:p>
          <a:endParaRPr lang="cs-CZ" sz="2000">
            <a:latin typeface="+mn-lt"/>
          </a:endParaRPr>
        </a:p>
      </dgm:t>
    </dgm:pt>
    <dgm:pt modelId="{78390BF3-8B8D-44AE-B6EE-79E424644AC0}" type="sibTrans" cxnId="{C40E6B67-6885-40B6-9267-6228AFD92425}">
      <dgm:prSet/>
      <dgm:spPr/>
      <dgm:t>
        <a:bodyPr/>
        <a:lstStyle/>
        <a:p>
          <a:endParaRPr lang="cs-CZ" sz="1800"/>
        </a:p>
      </dgm:t>
    </dgm:pt>
    <dgm:pt modelId="{562E4FB1-6340-4820-908F-9D23F8FE54EB}">
      <dgm:prSet phldrT="[Text]" custT="1"/>
      <dgm:spPr>
        <a:solidFill>
          <a:srgbClr val="F4F9F1"/>
        </a:solidFill>
      </dgm:spPr>
      <dgm:t>
        <a:bodyPr/>
        <a:lstStyle/>
        <a:p>
          <a:r>
            <a:rPr lang="cs-CZ" sz="1800" b="0" cap="none" spc="0" dirty="0" err="1">
              <a:ln w="0">
                <a:noFill/>
              </a:ln>
              <a:solidFill>
                <a:schemeClr val="tx1"/>
              </a:solidFill>
              <a:effectLst/>
              <a:latin typeface="+mn-lt"/>
            </a:rPr>
            <a:t>metallocene</a:t>
          </a:r>
          <a:endParaRPr lang="cs-CZ" sz="1800" b="0" cap="none" spc="0" dirty="0">
            <a:ln w="0">
              <a:noFill/>
            </a:ln>
            <a:solidFill>
              <a:schemeClr val="tx1"/>
            </a:solidFill>
            <a:effectLst/>
            <a:latin typeface="+mn-lt"/>
          </a:endParaRPr>
        </a:p>
      </dgm:t>
    </dgm:pt>
    <dgm:pt modelId="{409B16B5-51C2-490C-BFEE-49BF758D6940}" type="parTrans" cxnId="{CF5D6418-10D1-492C-B2EE-0F8E1F156791}">
      <dgm:prSet/>
      <dgm:spPr/>
      <dgm:t>
        <a:bodyPr/>
        <a:lstStyle/>
        <a:p>
          <a:endParaRPr lang="cs-CZ" sz="2000">
            <a:latin typeface="+mn-lt"/>
          </a:endParaRPr>
        </a:p>
      </dgm:t>
    </dgm:pt>
    <dgm:pt modelId="{E1A2CFF5-78D9-4ACC-85DD-A669BD6ED784}" type="sibTrans" cxnId="{CF5D6418-10D1-492C-B2EE-0F8E1F156791}">
      <dgm:prSet/>
      <dgm:spPr/>
      <dgm:t>
        <a:bodyPr/>
        <a:lstStyle/>
        <a:p>
          <a:endParaRPr lang="cs-CZ" sz="1800"/>
        </a:p>
      </dgm:t>
    </dgm:pt>
    <dgm:pt modelId="{0490269C-7E78-4DC9-9C50-F49F48CADE20}">
      <dgm:prSet phldrT="[Text]" custT="1"/>
      <dgm:spPr>
        <a:solidFill>
          <a:schemeClr val="accent6">
            <a:lumMod val="20000"/>
            <a:lumOff val="80000"/>
          </a:schemeClr>
        </a:solidFill>
      </dgm:spPr>
      <dgm:t>
        <a:bodyPr/>
        <a:lstStyle/>
        <a:p>
          <a:r>
            <a:rPr lang="cs-CZ" sz="1800" b="0" cap="none" spc="0" dirty="0" err="1">
              <a:ln w="0">
                <a:noFill/>
              </a:ln>
              <a:solidFill>
                <a:schemeClr val="tx1"/>
              </a:solidFill>
              <a:effectLst/>
              <a:latin typeface="+mn-lt"/>
            </a:rPr>
            <a:t>polycondensation</a:t>
          </a:r>
          <a:endParaRPr lang="cs-CZ" sz="1800" b="0" cap="none" spc="0" dirty="0">
            <a:ln w="0">
              <a:noFill/>
            </a:ln>
            <a:solidFill>
              <a:schemeClr val="tx1"/>
            </a:solidFill>
            <a:effectLst/>
            <a:latin typeface="+mn-lt"/>
          </a:endParaRPr>
        </a:p>
      </dgm:t>
    </dgm:pt>
    <dgm:pt modelId="{0EB245DE-0071-4001-A0A1-7455A20B496C}" type="parTrans" cxnId="{216842BD-1BD2-455A-90BE-699DBE361526}">
      <dgm:prSet/>
      <dgm:spPr/>
      <dgm:t>
        <a:bodyPr/>
        <a:lstStyle/>
        <a:p>
          <a:endParaRPr lang="cs-CZ" sz="2000">
            <a:latin typeface="+mn-lt"/>
          </a:endParaRPr>
        </a:p>
      </dgm:t>
    </dgm:pt>
    <dgm:pt modelId="{6007FA8B-39A9-40C9-A8B1-BBB591297B68}" type="sibTrans" cxnId="{216842BD-1BD2-455A-90BE-699DBE361526}">
      <dgm:prSet/>
      <dgm:spPr/>
      <dgm:t>
        <a:bodyPr/>
        <a:lstStyle/>
        <a:p>
          <a:endParaRPr lang="cs-CZ" sz="1800"/>
        </a:p>
      </dgm:t>
    </dgm:pt>
    <dgm:pt modelId="{F138E65C-4963-4559-9D4C-C469405E4EFE}">
      <dgm:prSet phldrT="[Text]" custT="1"/>
      <dgm:spPr>
        <a:solidFill>
          <a:schemeClr val="accent6">
            <a:lumMod val="20000"/>
            <a:lumOff val="80000"/>
          </a:schemeClr>
        </a:solidFill>
      </dgm:spPr>
      <dgm:t>
        <a:bodyPr/>
        <a:lstStyle/>
        <a:p>
          <a:r>
            <a:rPr lang="cs-CZ" sz="1800" b="0" cap="none" spc="0" dirty="0" err="1">
              <a:ln w="0">
                <a:noFill/>
              </a:ln>
              <a:solidFill>
                <a:schemeClr val="tx1"/>
              </a:solidFill>
              <a:effectLst/>
              <a:latin typeface="+mn-lt"/>
            </a:rPr>
            <a:t>polyaddition</a:t>
          </a:r>
          <a:endParaRPr lang="cs-CZ" sz="1800" b="0" cap="none" spc="0" dirty="0">
            <a:ln w="0">
              <a:noFill/>
            </a:ln>
            <a:solidFill>
              <a:schemeClr val="tx1"/>
            </a:solidFill>
            <a:effectLst/>
            <a:latin typeface="+mn-lt"/>
          </a:endParaRPr>
        </a:p>
      </dgm:t>
    </dgm:pt>
    <dgm:pt modelId="{6F2A9316-01C1-43F0-B484-66CCDBBF9E22}" type="parTrans" cxnId="{C4C34974-A315-4825-A00F-0224F2678AB4}">
      <dgm:prSet/>
      <dgm:spPr/>
      <dgm:t>
        <a:bodyPr/>
        <a:lstStyle/>
        <a:p>
          <a:endParaRPr lang="cs-CZ" sz="2000">
            <a:latin typeface="+mn-lt"/>
          </a:endParaRPr>
        </a:p>
      </dgm:t>
    </dgm:pt>
    <dgm:pt modelId="{D355CF43-26CA-4777-ABF3-EF1088AC86F2}" type="sibTrans" cxnId="{C4C34974-A315-4825-A00F-0224F2678AB4}">
      <dgm:prSet/>
      <dgm:spPr/>
      <dgm:t>
        <a:bodyPr/>
        <a:lstStyle/>
        <a:p>
          <a:endParaRPr lang="cs-CZ" sz="1800"/>
        </a:p>
      </dgm:t>
    </dgm:pt>
    <dgm:pt modelId="{F891CEF6-2504-4BE2-9AAA-13930FE7BDB0}" type="pres">
      <dgm:prSet presAssocID="{575EC319-95EF-49F8-8188-F5B42CF9002D}" presName="hierChild1" presStyleCnt="0">
        <dgm:presLayoutVars>
          <dgm:orgChart val="1"/>
          <dgm:chPref val="1"/>
          <dgm:dir/>
          <dgm:animOne val="branch"/>
          <dgm:animLvl val="lvl"/>
          <dgm:resizeHandles/>
        </dgm:presLayoutVars>
      </dgm:prSet>
      <dgm:spPr/>
      <dgm:t>
        <a:bodyPr/>
        <a:lstStyle/>
        <a:p>
          <a:endParaRPr lang="cs-CZ"/>
        </a:p>
      </dgm:t>
    </dgm:pt>
    <dgm:pt modelId="{AA30BA4D-450F-4C38-86C6-CAC686416DC3}" type="pres">
      <dgm:prSet presAssocID="{E09623DE-9DD6-49D5-9528-E0722AACCC4A}" presName="hierRoot1" presStyleCnt="0">
        <dgm:presLayoutVars>
          <dgm:hierBranch val="init"/>
        </dgm:presLayoutVars>
      </dgm:prSet>
      <dgm:spPr/>
    </dgm:pt>
    <dgm:pt modelId="{46D2ED32-1239-4280-A392-AFC7930BA318}" type="pres">
      <dgm:prSet presAssocID="{E09623DE-9DD6-49D5-9528-E0722AACCC4A}" presName="rootComposite1" presStyleCnt="0"/>
      <dgm:spPr/>
    </dgm:pt>
    <dgm:pt modelId="{7C12D0D9-C054-4A63-9DF1-A6F86503F755}" type="pres">
      <dgm:prSet presAssocID="{E09623DE-9DD6-49D5-9528-E0722AACCC4A}" presName="rootText1" presStyleLbl="node0" presStyleIdx="0" presStyleCnt="1" custScaleX="230466">
        <dgm:presLayoutVars>
          <dgm:chPref val="3"/>
        </dgm:presLayoutVars>
      </dgm:prSet>
      <dgm:spPr/>
      <dgm:t>
        <a:bodyPr/>
        <a:lstStyle/>
        <a:p>
          <a:endParaRPr lang="cs-CZ"/>
        </a:p>
      </dgm:t>
    </dgm:pt>
    <dgm:pt modelId="{D118814C-E9D7-4291-BDC6-6435400C6707}" type="pres">
      <dgm:prSet presAssocID="{E09623DE-9DD6-49D5-9528-E0722AACCC4A}" presName="rootConnector1" presStyleLbl="node1" presStyleIdx="0" presStyleCnt="0"/>
      <dgm:spPr/>
      <dgm:t>
        <a:bodyPr/>
        <a:lstStyle/>
        <a:p>
          <a:endParaRPr lang="cs-CZ"/>
        </a:p>
      </dgm:t>
    </dgm:pt>
    <dgm:pt modelId="{EDDF3E9B-1A72-4916-876C-C650C1235C32}" type="pres">
      <dgm:prSet presAssocID="{E09623DE-9DD6-49D5-9528-E0722AACCC4A}" presName="hierChild2" presStyleCnt="0"/>
      <dgm:spPr/>
    </dgm:pt>
    <dgm:pt modelId="{A1A56028-5A32-4109-848A-21EF29F121E5}" type="pres">
      <dgm:prSet presAssocID="{66A70B8A-66D8-4BF0-8836-0EDE57AC508D}" presName="Name37" presStyleLbl="parChTrans1D2" presStyleIdx="0" presStyleCnt="2"/>
      <dgm:spPr/>
      <dgm:t>
        <a:bodyPr/>
        <a:lstStyle/>
        <a:p>
          <a:endParaRPr lang="cs-CZ"/>
        </a:p>
      </dgm:t>
    </dgm:pt>
    <dgm:pt modelId="{A5BD9206-D8AB-4D10-8296-FE8EFA0D9A1E}" type="pres">
      <dgm:prSet presAssocID="{25DABCB8-1D5F-4751-9129-7AC861095F10}" presName="hierRoot2" presStyleCnt="0">
        <dgm:presLayoutVars>
          <dgm:hierBranch/>
        </dgm:presLayoutVars>
      </dgm:prSet>
      <dgm:spPr/>
    </dgm:pt>
    <dgm:pt modelId="{A27466FF-DB7B-4968-839C-CF09E7FCC02D}" type="pres">
      <dgm:prSet presAssocID="{25DABCB8-1D5F-4751-9129-7AC861095F10}" presName="rootComposite" presStyleCnt="0"/>
      <dgm:spPr/>
    </dgm:pt>
    <dgm:pt modelId="{6AB05CFF-DF89-4B21-A671-AE7362137E27}" type="pres">
      <dgm:prSet presAssocID="{25DABCB8-1D5F-4751-9129-7AC861095F10}" presName="rootText" presStyleLbl="node2" presStyleIdx="0" presStyleCnt="2">
        <dgm:presLayoutVars>
          <dgm:chPref val="3"/>
        </dgm:presLayoutVars>
      </dgm:prSet>
      <dgm:spPr/>
      <dgm:t>
        <a:bodyPr/>
        <a:lstStyle/>
        <a:p>
          <a:endParaRPr lang="cs-CZ"/>
        </a:p>
      </dgm:t>
    </dgm:pt>
    <dgm:pt modelId="{40443FAB-2D93-43C8-B218-C5B163797673}" type="pres">
      <dgm:prSet presAssocID="{25DABCB8-1D5F-4751-9129-7AC861095F10}" presName="rootConnector" presStyleLbl="node2" presStyleIdx="0" presStyleCnt="2"/>
      <dgm:spPr/>
      <dgm:t>
        <a:bodyPr/>
        <a:lstStyle/>
        <a:p>
          <a:endParaRPr lang="cs-CZ"/>
        </a:p>
      </dgm:t>
    </dgm:pt>
    <dgm:pt modelId="{B6CC2ECA-103D-4617-9397-2B7A3201E37C}" type="pres">
      <dgm:prSet presAssocID="{25DABCB8-1D5F-4751-9129-7AC861095F10}" presName="hierChild4" presStyleCnt="0"/>
      <dgm:spPr/>
    </dgm:pt>
    <dgm:pt modelId="{644E880F-AB0C-4712-9EF1-FE90CC604834}" type="pres">
      <dgm:prSet presAssocID="{DD574D49-A53E-4B8C-82C0-88E5E63B4C41}" presName="Name35" presStyleLbl="parChTrans1D3" presStyleIdx="0" presStyleCnt="6"/>
      <dgm:spPr/>
      <dgm:t>
        <a:bodyPr/>
        <a:lstStyle/>
        <a:p>
          <a:endParaRPr lang="cs-CZ"/>
        </a:p>
      </dgm:t>
    </dgm:pt>
    <dgm:pt modelId="{BB284E38-CDC2-4C5A-88B5-EB205C0AACC4}" type="pres">
      <dgm:prSet presAssocID="{CF720349-6FFE-4FFB-AEEA-DC5F771C9967}" presName="hierRoot2" presStyleCnt="0">
        <dgm:presLayoutVars>
          <dgm:hierBranch/>
        </dgm:presLayoutVars>
      </dgm:prSet>
      <dgm:spPr/>
    </dgm:pt>
    <dgm:pt modelId="{8A6D052E-0278-4423-A021-7478CB9B44BE}" type="pres">
      <dgm:prSet presAssocID="{CF720349-6FFE-4FFB-AEEA-DC5F771C9967}" presName="rootComposite" presStyleCnt="0"/>
      <dgm:spPr/>
    </dgm:pt>
    <dgm:pt modelId="{1D8E9C32-D43D-49EB-8043-05FE5E49AA67}" type="pres">
      <dgm:prSet presAssocID="{CF720349-6FFE-4FFB-AEEA-DC5F771C9967}" presName="rootText" presStyleLbl="node3" presStyleIdx="0" presStyleCnt="6">
        <dgm:presLayoutVars>
          <dgm:chPref val="3"/>
        </dgm:presLayoutVars>
      </dgm:prSet>
      <dgm:spPr/>
      <dgm:t>
        <a:bodyPr/>
        <a:lstStyle/>
        <a:p>
          <a:endParaRPr lang="cs-CZ"/>
        </a:p>
      </dgm:t>
    </dgm:pt>
    <dgm:pt modelId="{7FA5CE33-91CE-4FFD-86CE-9FECC5FD4802}" type="pres">
      <dgm:prSet presAssocID="{CF720349-6FFE-4FFB-AEEA-DC5F771C9967}" presName="rootConnector" presStyleLbl="node3" presStyleIdx="0" presStyleCnt="6"/>
      <dgm:spPr/>
      <dgm:t>
        <a:bodyPr/>
        <a:lstStyle/>
        <a:p>
          <a:endParaRPr lang="cs-CZ"/>
        </a:p>
      </dgm:t>
    </dgm:pt>
    <dgm:pt modelId="{9305E928-BA29-421A-80F3-C49AADDCC35D}" type="pres">
      <dgm:prSet presAssocID="{CF720349-6FFE-4FFB-AEEA-DC5F771C9967}" presName="hierChild4" presStyleCnt="0"/>
      <dgm:spPr/>
    </dgm:pt>
    <dgm:pt modelId="{DC98975F-88BC-4D50-ACAC-3C80DB8C3AC9}" type="pres">
      <dgm:prSet presAssocID="{CF720349-6FFE-4FFB-AEEA-DC5F771C9967}" presName="hierChild5" presStyleCnt="0"/>
      <dgm:spPr/>
    </dgm:pt>
    <dgm:pt modelId="{F7419B8D-D057-49D2-8FA0-1A69AAA2235A}" type="pres">
      <dgm:prSet presAssocID="{1F7DCDF4-2BCA-46CA-AD67-C0EFB9028AE3}" presName="Name35" presStyleLbl="parChTrans1D3" presStyleIdx="1" presStyleCnt="6"/>
      <dgm:spPr/>
      <dgm:t>
        <a:bodyPr/>
        <a:lstStyle/>
        <a:p>
          <a:endParaRPr lang="cs-CZ"/>
        </a:p>
      </dgm:t>
    </dgm:pt>
    <dgm:pt modelId="{7A9AC54B-8314-4A7B-8EB6-FF5C5A522065}" type="pres">
      <dgm:prSet presAssocID="{AE29B2E9-979E-410B-B4B2-E9E5BE58858B}" presName="hierRoot2" presStyleCnt="0">
        <dgm:presLayoutVars>
          <dgm:hierBranch val="hang"/>
        </dgm:presLayoutVars>
      </dgm:prSet>
      <dgm:spPr/>
    </dgm:pt>
    <dgm:pt modelId="{8102E83A-AEA3-4015-BBDA-9D3E3FC94B7D}" type="pres">
      <dgm:prSet presAssocID="{AE29B2E9-979E-410B-B4B2-E9E5BE58858B}" presName="rootComposite" presStyleCnt="0"/>
      <dgm:spPr/>
    </dgm:pt>
    <dgm:pt modelId="{0933FFA2-1452-4E70-8F11-577A3CE638EE}" type="pres">
      <dgm:prSet presAssocID="{AE29B2E9-979E-410B-B4B2-E9E5BE58858B}" presName="rootText" presStyleLbl="node3" presStyleIdx="1" presStyleCnt="6">
        <dgm:presLayoutVars>
          <dgm:chPref val="3"/>
        </dgm:presLayoutVars>
      </dgm:prSet>
      <dgm:spPr/>
      <dgm:t>
        <a:bodyPr/>
        <a:lstStyle/>
        <a:p>
          <a:endParaRPr lang="cs-CZ"/>
        </a:p>
      </dgm:t>
    </dgm:pt>
    <dgm:pt modelId="{75200F9A-8120-4B66-9AB2-178E4DA3B44E}" type="pres">
      <dgm:prSet presAssocID="{AE29B2E9-979E-410B-B4B2-E9E5BE58858B}" presName="rootConnector" presStyleLbl="node3" presStyleIdx="1" presStyleCnt="6"/>
      <dgm:spPr/>
      <dgm:t>
        <a:bodyPr/>
        <a:lstStyle/>
        <a:p>
          <a:endParaRPr lang="cs-CZ"/>
        </a:p>
      </dgm:t>
    </dgm:pt>
    <dgm:pt modelId="{3F805D5A-C327-46E5-8792-E738CF711ED8}" type="pres">
      <dgm:prSet presAssocID="{AE29B2E9-979E-410B-B4B2-E9E5BE58858B}" presName="hierChild4" presStyleCnt="0"/>
      <dgm:spPr/>
    </dgm:pt>
    <dgm:pt modelId="{7D2FAB7E-5E00-4053-893F-688944F48683}" type="pres">
      <dgm:prSet presAssocID="{2DD5A798-F041-41EC-B7D7-CC3A22140B1B}" presName="Name48" presStyleLbl="parChTrans1D4" presStyleIdx="0" presStyleCnt="4"/>
      <dgm:spPr/>
      <dgm:t>
        <a:bodyPr/>
        <a:lstStyle/>
        <a:p>
          <a:endParaRPr lang="cs-CZ"/>
        </a:p>
      </dgm:t>
    </dgm:pt>
    <dgm:pt modelId="{260CE948-3882-4E43-B6BD-2D25400E26B9}" type="pres">
      <dgm:prSet presAssocID="{033AF4DA-1206-43E6-B557-36CF1ED9AF4E}" presName="hierRoot2" presStyleCnt="0">
        <dgm:presLayoutVars>
          <dgm:hierBranch val="hang"/>
        </dgm:presLayoutVars>
      </dgm:prSet>
      <dgm:spPr/>
    </dgm:pt>
    <dgm:pt modelId="{A6C62946-AC02-40B7-834E-2B886CB1138B}" type="pres">
      <dgm:prSet presAssocID="{033AF4DA-1206-43E6-B557-36CF1ED9AF4E}" presName="rootComposite" presStyleCnt="0"/>
      <dgm:spPr/>
    </dgm:pt>
    <dgm:pt modelId="{94681FA1-F4BD-4C71-9B31-277104C71711}" type="pres">
      <dgm:prSet presAssocID="{033AF4DA-1206-43E6-B557-36CF1ED9AF4E}" presName="rootText" presStyleLbl="node4" presStyleIdx="0" presStyleCnt="4">
        <dgm:presLayoutVars>
          <dgm:chPref val="3"/>
        </dgm:presLayoutVars>
      </dgm:prSet>
      <dgm:spPr/>
      <dgm:t>
        <a:bodyPr/>
        <a:lstStyle/>
        <a:p>
          <a:endParaRPr lang="cs-CZ"/>
        </a:p>
      </dgm:t>
    </dgm:pt>
    <dgm:pt modelId="{70CF0FC5-8E31-4BA7-A4B8-EBE4EA1445C4}" type="pres">
      <dgm:prSet presAssocID="{033AF4DA-1206-43E6-B557-36CF1ED9AF4E}" presName="rootConnector" presStyleLbl="node4" presStyleIdx="0" presStyleCnt="4"/>
      <dgm:spPr/>
      <dgm:t>
        <a:bodyPr/>
        <a:lstStyle/>
        <a:p>
          <a:endParaRPr lang="cs-CZ"/>
        </a:p>
      </dgm:t>
    </dgm:pt>
    <dgm:pt modelId="{C1A1F840-66F7-4319-85C4-CB68E0C3AEDF}" type="pres">
      <dgm:prSet presAssocID="{033AF4DA-1206-43E6-B557-36CF1ED9AF4E}" presName="hierChild4" presStyleCnt="0"/>
      <dgm:spPr/>
    </dgm:pt>
    <dgm:pt modelId="{1AEB548B-10E6-484F-B3D9-7E3B8D668E64}" type="pres">
      <dgm:prSet presAssocID="{033AF4DA-1206-43E6-B557-36CF1ED9AF4E}" presName="hierChild5" presStyleCnt="0"/>
      <dgm:spPr/>
    </dgm:pt>
    <dgm:pt modelId="{B425DBD8-C64D-4592-B469-FA90BC7BA02F}" type="pres">
      <dgm:prSet presAssocID="{B9291D27-5F6A-43EA-A132-6A94FD462129}" presName="Name48" presStyleLbl="parChTrans1D4" presStyleIdx="1" presStyleCnt="4"/>
      <dgm:spPr/>
      <dgm:t>
        <a:bodyPr/>
        <a:lstStyle/>
        <a:p>
          <a:endParaRPr lang="cs-CZ"/>
        </a:p>
      </dgm:t>
    </dgm:pt>
    <dgm:pt modelId="{59CBBC8B-0A5E-4B4D-95BA-32881EAF2874}" type="pres">
      <dgm:prSet presAssocID="{C16EB870-E41B-40C9-A178-CB9710834F60}" presName="hierRoot2" presStyleCnt="0">
        <dgm:presLayoutVars>
          <dgm:hierBranch val="hang"/>
        </dgm:presLayoutVars>
      </dgm:prSet>
      <dgm:spPr/>
    </dgm:pt>
    <dgm:pt modelId="{C973903E-8FB2-4DB7-B475-2E5F76366A09}" type="pres">
      <dgm:prSet presAssocID="{C16EB870-E41B-40C9-A178-CB9710834F60}" presName="rootComposite" presStyleCnt="0"/>
      <dgm:spPr/>
    </dgm:pt>
    <dgm:pt modelId="{68F41874-E7B4-4F9C-B033-C48697E03E2F}" type="pres">
      <dgm:prSet presAssocID="{C16EB870-E41B-40C9-A178-CB9710834F60}" presName="rootText" presStyleLbl="node4" presStyleIdx="1" presStyleCnt="4">
        <dgm:presLayoutVars>
          <dgm:chPref val="3"/>
        </dgm:presLayoutVars>
      </dgm:prSet>
      <dgm:spPr/>
      <dgm:t>
        <a:bodyPr/>
        <a:lstStyle/>
        <a:p>
          <a:endParaRPr lang="cs-CZ"/>
        </a:p>
      </dgm:t>
    </dgm:pt>
    <dgm:pt modelId="{79AA77A2-F23F-48C0-AEC2-0BCD37F1D7A9}" type="pres">
      <dgm:prSet presAssocID="{C16EB870-E41B-40C9-A178-CB9710834F60}" presName="rootConnector" presStyleLbl="node4" presStyleIdx="1" presStyleCnt="4"/>
      <dgm:spPr/>
      <dgm:t>
        <a:bodyPr/>
        <a:lstStyle/>
        <a:p>
          <a:endParaRPr lang="cs-CZ"/>
        </a:p>
      </dgm:t>
    </dgm:pt>
    <dgm:pt modelId="{C3DF6891-6DBF-4666-ACB0-96A42685D196}" type="pres">
      <dgm:prSet presAssocID="{C16EB870-E41B-40C9-A178-CB9710834F60}" presName="hierChild4" presStyleCnt="0"/>
      <dgm:spPr/>
    </dgm:pt>
    <dgm:pt modelId="{85CEF57B-0BC7-49E3-85AA-03F1B2BAFDEE}" type="pres">
      <dgm:prSet presAssocID="{C16EB870-E41B-40C9-A178-CB9710834F60}" presName="hierChild5" presStyleCnt="0"/>
      <dgm:spPr/>
    </dgm:pt>
    <dgm:pt modelId="{2984796F-4820-40BB-8DB3-64F9D746A1CB}" type="pres">
      <dgm:prSet presAssocID="{AE29B2E9-979E-410B-B4B2-E9E5BE58858B}" presName="hierChild5" presStyleCnt="0"/>
      <dgm:spPr/>
    </dgm:pt>
    <dgm:pt modelId="{8BEDC85D-DDD9-4254-AA85-F3354D33DBF7}" type="pres">
      <dgm:prSet presAssocID="{6B35F0E6-B565-4CD0-AC0C-769ABF940B2E}" presName="Name35" presStyleLbl="parChTrans1D3" presStyleIdx="2" presStyleCnt="6"/>
      <dgm:spPr/>
      <dgm:t>
        <a:bodyPr/>
        <a:lstStyle/>
        <a:p>
          <a:endParaRPr lang="cs-CZ"/>
        </a:p>
      </dgm:t>
    </dgm:pt>
    <dgm:pt modelId="{823B1AE8-3944-4627-B0E6-BF0AD49FAB89}" type="pres">
      <dgm:prSet presAssocID="{9DD1BDD3-97CD-4151-B2AB-1E46587EB575}" presName="hierRoot2" presStyleCnt="0">
        <dgm:presLayoutVars>
          <dgm:hierBranch/>
        </dgm:presLayoutVars>
      </dgm:prSet>
      <dgm:spPr/>
    </dgm:pt>
    <dgm:pt modelId="{FC38ABD2-1B24-485F-AB79-470811CFFDEF}" type="pres">
      <dgm:prSet presAssocID="{9DD1BDD3-97CD-4151-B2AB-1E46587EB575}" presName="rootComposite" presStyleCnt="0"/>
      <dgm:spPr/>
    </dgm:pt>
    <dgm:pt modelId="{ED601604-CFF7-4783-B951-26ECA5EC9A6C}" type="pres">
      <dgm:prSet presAssocID="{9DD1BDD3-97CD-4151-B2AB-1E46587EB575}" presName="rootText" presStyleLbl="node3" presStyleIdx="2" presStyleCnt="6">
        <dgm:presLayoutVars>
          <dgm:chPref val="3"/>
        </dgm:presLayoutVars>
      </dgm:prSet>
      <dgm:spPr/>
      <dgm:t>
        <a:bodyPr/>
        <a:lstStyle/>
        <a:p>
          <a:endParaRPr lang="cs-CZ"/>
        </a:p>
      </dgm:t>
    </dgm:pt>
    <dgm:pt modelId="{46B75532-D2A6-4132-856E-62C35ACA57AA}" type="pres">
      <dgm:prSet presAssocID="{9DD1BDD3-97CD-4151-B2AB-1E46587EB575}" presName="rootConnector" presStyleLbl="node3" presStyleIdx="2" presStyleCnt="6"/>
      <dgm:spPr/>
      <dgm:t>
        <a:bodyPr/>
        <a:lstStyle/>
        <a:p>
          <a:endParaRPr lang="cs-CZ"/>
        </a:p>
      </dgm:t>
    </dgm:pt>
    <dgm:pt modelId="{8386B39E-967C-41E2-971E-F9D54023E385}" type="pres">
      <dgm:prSet presAssocID="{9DD1BDD3-97CD-4151-B2AB-1E46587EB575}" presName="hierChild4" presStyleCnt="0"/>
      <dgm:spPr/>
    </dgm:pt>
    <dgm:pt modelId="{7681D62D-5F3C-432D-BAD1-5FF33D92CBD4}" type="pres">
      <dgm:prSet presAssocID="{9DD1BDD3-97CD-4151-B2AB-1E46587EB575}" presName="hierChild5" presStyleCnt="0"/>
      <dgm:spPr/>
    </dgm:pt>
    <dgm:pt modelId="{4A85758F-AD90-4F6E-ACB5-FE87CE26A8AE}" type="pres">
      <dgm:prSet presAssocID="{844E0AE7-4815-43F3-B1FF-D7E265FD9354}" presName="Name35" presStyleLbl="parChTrans1D3" presStyleIdx="3" presStyleCnt="6"/>
      <dgm:spPr/>
      <dgm:t>
        <a:bodyPr/>
        <a:lstStyle/>
        <a:p>
          <a:endParaRPr lang="cs-CZ"/>
        </a:p>
      </dgm:t>
    </dgm:pt>
    <dgm:pt modelId="{51231BD6-4594-409E-B392-63B1A17003E6}" type="pres">
      <dgm:prSet presAssocID="{C1946D4D-D483-4B22-8A14-30436AC0D333}" presName="hierRoot2" presStyleCnt="0">
        <dgm:presLayoutVars>
          <dgm:hierBranch/>
        </dgm:presLayoutVars>
      </dgm:prSet>
      <dgm:spPr/>
    </dgm:pt>
    <dgm:pt modelId="{0A37231C-BD45-4F62-AA49-7EA6FD919F08}" type="pres">
      <dgm:prSet presAssocID="{C1946D4D-D483-4B22-8A14-30436AC0D333}" presName="rootComposite" presStyleCnt="0"/>
      <dgm:spPr/>
    </dgm:pt>
    <dgm:pt modelId="{269C524B-8414-4FA5-B210-112A0CEB3903}" type="pres">
      <dgm:prSet presAssocID="{C1946D4D-D483-4B22-8A14-30436AC0D333}" presName="rootText" presStyleLbl="node3" presStyleIdx="3" presStyleCnt="6">
        <dgm:presLayoutVars>
          <dgm:chPref val="3"/>
        </dgm:presLayoutVars>
      </dgm:prSet>
      <dgm:spPr/>
      <dgm:t>
        <a:bodyPr/>
        <a:lstStyle/>
        <a:p>
          <a:endParaRPr lang="cs-CZ"/>
        </a:p>
      </dgm:t>
    </dgm:pt>
    <dgm:pt modelId="{DE2C12CB-5B6C-45E5-A7A4-8D32EB866562}" type="pres">
      <dgm:prSet presAssocID="{C1946D4D-D483-4B22-8A14-30436AC0D333}" presName="rootConnector" presStyleLbl="node3" presStyleIdx="3" presStyleCnt="6"/>
      <dgm:spPr/>
      <dgm:t>
        <a:bodyPr/>
        <a:lstStyle/>
        <a:p>
          <a:endParaRPr lang="cs-CZ"/>
        </a:p>
      </dgm:t>
    </dgm:pt>
    <dgm:pt modelId="{9033C8B5-7A95-4830-AF72-C8E74C6BACBD}" type="pres">
      <dgm:prSet presAssocID="{C1946D4D-D483-4B22-8A14-30436AC0D333}" presName="hierChild4" presStyleCnt="0"/>
      <dgm:spPr/>
    </dgm:pt>
    <dgm:pt modelId="{B218C567-1414-47D2-91A1-75EC43CFA906}" type="pres">
      <dgm:prSet presAssocID="{C164810C-62D9-47C6-935B-C625FBDD3AC8}" presName="Name35" presStyleLbl="parChTrans1D4" presStyleIdx="2" presStyleCnt="4"/>
      <dgm:spPr/>
      <dgm:t>
        <a:bodyPr/>
        <a:lstStyle/>
        <a:p>
          <a:endParaRPr lang="cs-CZ"/>
        </a:p>
      </dgm:t>
    </dgm:pt>
    <dgm:pt modelId="{CEAE2B2D-02FF-4583-B177-6DDFD793293D}" type="pres">
      <dgm:prSet presAssocID="{87C97E45-68FC-409F-9582-0F4921737BCE}" presName="hierRoot2" presStyleCnt="0">
        <dgm:presLayoutVars>
          <dgm:hierBranch val="init"/>
        </dgm:presLayoutVars>
      </dgm:prSet>
      <dgm:spPr/>
    </dgm:pt>
    <dgm:pt modelId="{6CEB387F-42F7-4E83-8C4F-BFD2327A06AA}" type="pres">
      <dgm:prSet presAssocID="{87C97E45-68FC-409F-9582-0F4921737BCE}" presName="rootComposite" presStyleCnt="0"/>
      <dgm:spPr/>
    </dgm:pt>
    <dgm:pt modelId="{B3392EF9-D875-47F9-9158-4880E249D9C0}" type="pres">
      <dgm:prSet presAssocID="{87C97E45-68FC-409F-9582-0F4921737BCE}" presName="rootText" presStyleLbl="node4" presStyleIdx="2" presStyleCnt="4">
        <dgm:presLayoutVars>
          <dgm:chPref val="3"/>
        </dgm:presLayoutVars>
      </dgm:prSet>
      <dgm:spPr/>
      <dgm:t>
        <a:bodyPr/>
        <a:lstStyle/>
        <a:p>
          <a:endParaRPr lang="cs-CZ"/>
        </a:p>
      </dgm:t>
    </dgm:pt>
    <dgm:pt modelId="{E5C993A2-6F51-4B47-A40B-223EE1CF99E1}" type="pres">
      <dgm:prSet presAssocID="{87C97E45-68FC-409F-9582-0F4921737BCE}" presName="rootConnector" presStyleLbl="node4" presStyleIdx="2" presStyleCnt="4"/>
      <dgm:spPr/>
      <dgm:t>
        <a:bodyPr/>
        <a:lstStyle/>
        <a:p>
          <a:endParaRPr lang="cs-CZ"/>
        </a:p>
      </dgm:t>
    </dgm:pt>
    <dgm:pt modelId="{66855CF5-B1D6-4E33-9DA2-BE85B27BD0E7}" type="pres">
      <dgm:prSet presAssocID="{87C97E45-68FC-409F-9582-0F4921737BCE}" presName="hierChild4" presStyleCnt="0"/>
      <dgm:spPr/>
    </dgm:pt>
    <dgm:pt modelId="{F4DFA7E6-2477-4947-8546-3E26933314B6}" type="pres">
      <dgm:prSet presAssocID="{87C97E45-68FC-409F-9582-0F4921737BCE}" presName="hierChild5" presStyleCnt="0"/>
      <dgm:spPr/>
    </dgm:pt>
    <dgm:pt modelId="{BCED308B-22A6-4631-B604-BEF03F0F7368}" type="pres">
      <dgm:prSet presAssocID="{409B16B5-51C2-490C-BFEE-49BF758D6940}" presName="Name35" presStyleLbl="parChTrans1D4" presStyleIdx="3" presStyleCnt="4"/>
      <dgm:spPr/>
      <dgm:t>
        <a:bodyPr/>
        <a:lstStyle/>
        <a:p>
          <a:endParaRPr lang="cs-CZ"/>
        </a:p>
      </dgm:t>
    </dgm:pt>
    <dgm:pt modelId="{5101AEBD-1D9F-4D9E-9E3E-E4969EDF4146}" type="pres">
      <dgm:prSet presAssocID="{562E4FB1-6340-4820-908F-9D23F8FE54EB}" presName="hierRoot2" presStyleCnt="0">
        <dgm:presLayoutVars>
          <dgm:hierBranch val="init"/>
        </dgm:presLayoutVars>
      </dgm:prSet>
      <dgm:spPr/>
    </dgm:pt>
    <dgm:pt modelId="{4A93832B-5453-454A-8750-7288C107C5B9}" type="pres">
      <dgm:prSet presAssocID="{562E4FB1-6340-4820-908F-9D23F8FE54EB}" presName="rootComposite" presStyleCnt="0"/>
      <dgm:spPr/>
    </dgm:pt>
    <dgm:pt modelId="{5AAEA6AF-A849-426A-97A9-906FE404AF56}" type="pres">
      <dgm:prSet presAssocID="{562E4FB1-6340-4820-908F-9D23F8FE54EB}" presName="rootText" presStyleLbl="node4" presStyleIdx="3" presStyleCnt="4">
        <dgm:presLayoutVars>
          <dgm:chPref val="3"/>
        </dgm:presLayoutVars>
      </dgm:prSet>
      <dgm:spPr/>
      <dgm:t>
        <a:bodyPr/>
        <a:lstStyle/>
        <a:p>
          <a:endParaRPr lang="cs-CZ"/>
        </a:p>
      </dgm:t>
    </dgm:pt>
    <dgm:pt modelId="{1592152E-002F-46C0-B92D-1C7687B1C77F}" type="pres">
      <dgm:prSet presAssocID="{562E4FB1-6340-4820-908F-9D23F8FE54EB}" presName="rootConnector" presStyleLbl="node4" presStyleIdx="3" presStyleCnt="4"/>
      <dgm:spPr/>
      <dgm:t>
        <a:bodyPr/>
        <a:lstStyle/>
        <a:p>
          <a:endParaRPr lang="cs-CZ"/>
        </a:p>
      </dgm:t>
    </dgm:pt>
    <dgm:pt modelId="{FA80845A-1C43-433B-8D13-EA6FB9362ACB}" type="pres">
      <dgm:prSet presAssocID="{562E4FB1-6340-4820-908F-9D23F8FE54EB}" presName="hierChild4" presStyleCnt="0"/>
      <dgm:spPr/>
    </dgm:pt>
    <dgm:pt modelId="{C8E1EB24-5E63-4133-AFE0-E8BC5DC5D1B2}" type="pres">
      <dgm:prSet presAssocID="{562E4FB1-6340-4820-908F-9D23F8FE54EB}" presName="hierChild5" presStyleCnt="0"/>
      <dgm:spPr/>
    </dgm:pt>
    <dgm:pt modelId="{DB704C3A-1E2E-461A-AEC6-EEEF4F056025}" type="pres">
      <dgm:prSet presAssocID="{C1946D4D-D483-4B22-8A14-30436AC0D333}" presName="hierChild5" presStyleCnt="0"/>
      <dgm:spPr/>
    </dgm:pt>
    <dgm:pt modelId="{3D72951A-0609-4F4B-B3E2-180D3A8D3205}" type="pres">
      <dgm:prSet presAssocID="{25DABCB8-1D5F-4751-9129-7AC861095F10}" presName="hierChild5" presStyleCnt="0"/>
      <dgm:spPr/>
    </dgm:pt>
    <dgm:pt modelId="{0E3260F4-6D88-4F43-829A-194A659F1E9B}" type="pres">
      <dgm:prSet presAssocID="{47493036-077F-47D3-8A15-A10C68E564FD}" presName="Name37" presStyleLbl="parChTrans1D2" presStyleIdx="1" presStyleCnt="2"/>
      <dgm:spPr/>
      <dgm:t>
        <a:bodyPr/>
        <a:lstStyle/>
        <a:p>
          <a:endParaRPr lang="cs-CZ"/>
        </a:p>
      </dgm:t>
    </dgm:pt>
    <dgm:pt modelId="{4DD36BCB-2081-4FB8-9075-BA16B6A9CE7F}" type="pres">
      <dgm:prSet presAssocID="{3437636F-501B-477A-87CD-B7CB3D11A040}" presName="hierRoot2" presStyleCnt="0">
        <dgm:presLayoutVars>
          <dgm:hierBranch val="hang"/>
        </dgm:presLayoutVars>
      </dgm:prSet>
      <dgm:spPr/>
    </dgm:pt>
    <dgm:pt modelId="{736CC908-BCA3-4BF5-AB9D-0748A620A282}" type="pres">
      <dgm:prSet presAssocID="{3437636F-501B-477A-87CD-B7CB3D11A040}" presName="rootComposite" presStyleCnt="0"/>
      <dgm:spPr/>
    </dgm:pt>
    <dgm:pt modelId="{237228DF-8331-4CDB-8BB5-FF867236CA0D}" type="pres">
      <dgm:prSet presAssocID="{3437636F-501B-477A-87CD-B7CB3D11A040}" presName="rootText" presStyleLbl="node2" presStyleIdx="1" presStyleCnt="2">
        <dgm:presLayoutVars>
          <dgm:chPref val="3"/>
        </dgm:presLayoutVars>
      </dgm:prSet>
      <dgm:spPr/>
      <dgm:t>
        <a:bodyPr/>
        <a:lstStyle/>
        <a:p>
          <a:endParaRPr lang="cs-CZ"/>
        </a:p>
      </dgm:t>
    </dgm:pt>
    <dgm:pt modelId="{9F67CBE1-2257-4B56-B452-40C835F672C5}" type="pres">
      <dgm:prSet presAssocID="{3437636F-501B-477A-87CD-B7CB3D11A040}" presName="rootConnector" presStyleLbl="node2" presStyleIdx="1" presStyleCnt="2"/>
      <dgm:spPr/>
      <dgm:t>
        <a:bodyPr/>
        <a:lstStyle/>
        <a:p>
          <a:endParaRPr lang="cs-CZ"/>
        </a:p>
      </dgm:t>
    </dgm:pt>
    <dgm:pt modelId="{4FF7EF99-7919-4C6C-B1EF-4422749A31AB}" type="pres">
      <dgm:prSet presAssocID="{3437636F-501B-477A-87CD-B7CB3D11A040}" presName="hierChild4" presStyleCnt="0"/>
      <dgm:spPr/>
    </dgm:pt>
    <dgm:pt modelId="{580B7848-6E56-4BCC-B810-A50AF076FDC8}" type="pres">
      <dgm:prSet presAssocID="{0EB245DE-0071-4001-A0A1-7455A20B496C}" presName="Name48" presStyleLbl="parChTrans1D3" presStyleIdx="4" presStyleCnt="6"/>
      <dgm:spPr/>
      <dgm:t>
        <a:bodyPr/>
        <a:lstStyle/>
        <a:p>
          <a:endParaRPr lang="cs-CZ"/>
        </a:p>
      </dgm:t>
    </dgm:pt>
    <dgm:pt modelId="{6C1D94A2-BEF2-4212-810A-219C743E8078}" type="pres">
      <dgm:prSet presAssocID="{0490269C-7E78-4DC9-9C50-F49F48CADE20}" presName="hierRoot2" presStyleCnt="0">
        <dgm:presLayoutVars>
          <dgm:hierBranch val="hang"/>
        </dgm:presLayoutVars>
      </dgm:prSet>
      <dgm:spPr/>
    </dgm:pt>
    <dgm:pt modelId="{E14241FC-79DF-48DA-8FC3-52FC3D1AC63A}" type="pres">
      <dgm:prSet presAssocID="{0490269C-7E78-4DC9-9C50-F49F48CADE20}" presName="rootComposite" presStyleCnt="0"/>
      <dgm:spPr/>
    </dgm:pt>
    <dgm:pt modelId="{7A879D8D-E96B-4183-BC28-EDA6D9437A91}" type="pres">
      <dgm:prSet presAssocID="{0490269C-7E78-4DC9-9C50-F49F48CADE20}" presName="rootText" presStyleLbl="node3" presStyleIdx="4" presStyleCnt="6" custScaleX="107275">
        <dgm:presLayoutVars>
          <dgm:chPref val="3"/>
        </dgm:presLayoutVars>
      </dgm:prSet>
      <dgm:spPr/>
      <dgm:t>
        <a:bodyPr/>
        <a:lstStyle/>
        <a:p>
          <a:endParaRPr lang="cs-CZ"/>
        </a:p>
      </dgm:t>
    </dgm:pt>
    <dgm:pt modelId="{CB4011E6-B8EB-4D1D-A6CF-6CFCA62CF5FE}" type="pres">
      <dgm:prSet presAssocID="{0490269C-7E78-4DC9-9C50-F49F48CADE20}" presName="rootConnector" presStyleLbl="node3" presStyleIdx="4" presStyleCnt="6"/>
      <dgm:spPr/>
      <dgm:t>
        <a:bodyPr/>
        <a:lstStyle/>
        <a:p>
          <a:endParaRPr lang="cs-CZ"/>
        </a:p>
      </dgm:t>
    </dgm:pt>
    <dgm:pt modelId="{5C882ABD-2865-47E3-B7B4-7554582D776A}" type="pres">
      <dgm:prSet presAssocID="{0490269C-7E78-4DC9-9C50-F49F48CADE20}" presName="hierChild4" presStyleCnt="0"/>
      <dgm:spPr/>
    </dgm:pt>
    <dgm:pt modelId="{63D6F5DC-01B3-4957-9711-F63DB196AD97}" type="pres">
      <dgm:prSet presAssocID="{0490269C-7E78-4DC9-9C50-F49F48CADE20}" presName="hierChild5" presStyleCnt="0"/>
      <dgm:spPr/>
    </dgm:pt>
    <dgm:pt modelId="{CF8D8E47-CDEB-434D-94DD-6F326C2C558A}" type="pres">
      <dgm:prSet presAssocID="{6F2A9316-01C1-43F0-B484-66CCDBBF9E22}" presName="Name48" presStyleLbl="parChTrans1D3" presStyleIdx="5" presStyleCnt="6"/>
      <dgm:spPr/>
      <dgm:t>
        <a:bodyPr/>
        <a:lstStyle/>
        <a:p>
          <a:endParaRPr lang="cs-CZ"/>
        </a:p>
      </dgm:t>
    </dgm:pt>
    <dgm:pt modelId="{62822312-B253-4C1A-BD94-CF7AA78947EC}" type="pres">
      <dgm:prSet presAssocID="{F138E65C-4963-4559-9D4C-C469405E4EFE}" presName="hierRoot2" presStyleCnt="0">
        <dgm:presLayoutVars>
          <dgm:hierBranch val="hang"/>
        </dgm:presLayoutVars>
      </dgm:prSet>
      <dgm:spPr/>
    </dgm:pt>
    <dgm:pt modelId="{0E51A1E7-4BEE-485A-8191-1EB429C44CC0}" type="pres">
      <dgm:prSet presAssocID="{F138E65C-4963-4559-9D4C-C469405E4EFE}" presName="rootComposite" presStyleCnt="0"/>
      <dgm:spPr/>
    </dgm:pt>
    <dgm:pt modelId="{43B953FA-831B-43F0-89DA-DC18575F1323}" type="pres">
      <dgm:prSet presAssocID="{F138E65C-4963-4559-9D4C-C469405E4EFE}" presName="rootText" presStyleLbl="node3" presStyleIdx="5" presStyleCnt="6">
        <dgm:presLayoutVars>
          <dgm:chPref val="3"/>
        </dgm:presLayoutVars>
      </dgm:prSet>
      <dgm:spPr/>
      <dgm:t>
        <a:bodyPr/>
        <a:lstStyle/>
        <a:p>
          <a:endParaRPr lang="cs-CZ"/>
        </a:p>
      </dgm:t>
    </dgm:pt>
    <dgm:pt modelId="{BF2B5088-E623-492A-83DE-D03FE18DB3D6}" type="pres">
      <dgm:prSet presAssocID="{F138E65C-4963-4559-9D4C-C469405E4EFE}" presName="rootConnector" presStyleLbl="node3" presStyleIdx="5" presStyleCnt="6"/>
      <dgm:spPr/>
      <dgm:t>
        <a:bodyPr/>
        <a:lstStyle/>
        <a:p>
          <a:endParaRPr lang="cs-CZ"/>
        </a:p>
      </dgm:t>
    </dgm:pt>
    <dgm:pt modelId="{941A3B23-86E1-46FB-8D79-53C3FD8C7E95}" type="pres">
      <dgm:prSet presAssocID="{F138E65C-4963-4559-9D4C-C469405E4EFE}" presName="hierChild4" presStyleCnt="0"/>
      <dgm:spPr/>
    </dgm:pt>
    <dgm:pt modelId="{1F7B2116-420D-40A5-A6ED-A34CB39AC16E}" type="pres">
      <dgm:prSet presAssocID="{F138E65C-4963-4559-9D4C-C469405E4EFE}" presName="hierChild5" presStyleCnt="0"/>
      <dgm:spPr/>
    </dgm:pt>
    <dgm:pt modelId="{327C5E5C-CEED-493F-8EAC-ACE8025E26C7}" type="pres">
      <dgm:prSet presAssocID="{3437636F-501B-477A-87CD-B7CB3D11A040}" presName="hierChild5" presStyleCnt="0"/>
      <dgm:spPr/>
    </dgm:pt>
    <dgm:pt modelId="{39709DC1-3DAE-456B-8211-160BA3B5B96B}" type="pres">
      <dgm:prSet presAssocID="{E09623DE-9DD6-49D5-9528-E0722AACCC4A}" presName="hierChild3" presStyleCnt="0"/>
      <dgm:spPr/>
    </dgm:pt>
  </dgm:ptLst>
  <dgm:cxnLst>
    <dgm:cxn modelId="{CD760F46-C629-4DE8-A311-E52D04D32263}" srcId="{25DABCB8-1D5F-4751-9129-7AC861095F10}" destId="{AE29B2E9-979E-410B-B4B2-E9E5BE58858B}" srcOrd="1" destOrd="0" parTransId="{1F7DCDF4-2BCA-46CA-AD67-C0EFB9028AE3}" sibTransId="{0959E1EA-216B-4A29-ABFD-F45C9F5362F1}"/>
    <dgm:cxn modelId="{4B806747-2022-44C2-ACD1-634B030C68D9}" type="presOf" srcId="{CF720349-6FFE-4FFB-AEEA-DC5F771C9967}" destId="{7FA5CE33-91CE-4FFD-86CE-9FECC5FD4802}" srcOrd="1" destOrd="0" presId="urn:microsoft.com/office/officeart/2005/8/layout/orgChart1"/>
    <dgm:cxn modelId="{2DAB45DC-3D64-42DD-9F8E-236A7518F27A}" type="presOf" srcId="{AE29B2E9-979E-410B-B4B2-E9E5BE58858B}" destId="{75200F9A-8120-4B66-9AB2-178E4DA3B44E}" srcOrd="1" destOrd="0" presId="urn:microsoft.com/office/officeart/2005/8/layout/orgChart1"/>
    <dgm:cxn modelId="{C474465C-43F9-4C9A-975B-D17A7E2917C5}" type="presOf" srcId="{3437636F-501B-477A-87CD-B7CB3D11A040}" destId="{237228DF-8331-4CDB-8BB5-FF867236CA0D}" srcOrd="0" destOrd="0" presId="urn:microsoft.com/office/officeart/2005/8/layout/orgChart1"/>
    <dgm:cxn modelId="{8456643B-09B5-46FB-9FE5-031006231273}" type="presOf" srcId="{2DD5A798-F041-41EC-B7D7-CC3A22140B1B}" destId="{7D2FAB7E-5E00-4053-893F-688944F48683}" srcOrd="0" destOrd="0" presId="urn:microsoft.com/office/officeart/2005/8/layout/orgChart1"/>
    <dgm:cxn modelId="{E3A0590E-EC97-4E57-BD73-79ABB33DF261}" type="presOf" srcId="{C1946D4D-D483-4B22-8A14-30436AC0D333}" destId="{DE2C12CB-5B6C-45E5-A7A4-8D32EB866562}" srcOrd="1" destOrd="0" presId="urn:microsoft.com/office/officeart/2005/8/layout/orgChart1"/>
    <dgm:cxn modelId="{CDD0C0AD-C67E-413C-AC47-8AA9119145A2}" type="presOf" srcId="{25DABCB8-1D5F-4751-9129-7AC861095F10}" destId="{6AB05CFF-DF89-4B21-A671-AE7362137E27}" srcOrd="0" destOrd="0" presId="urn:microsoft.com/office/officeart/2005/8/layout/orgChart1"/>
    <dgm:cxn modelId="{D29BE2B7-11A4-4F23-99E1-771D6CCC2C83}" type="presOf" srcId="{409B16B5-51C2-490C-BFEE-49BF758D6940}" destId="{BCED308B-22A6-4631-B604-BEF03F0F7368}" srcOrd="0" destOrd="0" presId="urn:microsoft.com/office/officeart/2005/8/layout/orgChart1"/>
    <dgm:cxn modelId="{6C7E2BF0-F4CF-403D-B3EC-A3C039386F0D}" type="presOf" srcId="{562E4FB1-6340-4820-908F-9D23F8FE54EB}" destId="{5AAEA6AF-A849-426A-97A9-906FE404AF56}" srcOrd="0" destOrd="0" presId="urn:microsoft.com/office/officeart/2005/8/layout/orgChart1"/>
    <dgm:cxn modelId="{AF873A9B-7CB0-47A2-8FF5-19E4D68AF0B0}" type="presOf" srcId="{87C97E45-68FC-409F-9582-0F4921737BCE}" destId="{B3392EF9-D875-47F9-9158-4880E249D9C0}" srcOrd="0" destOrd="0" presId="urn:microsoft.com/office/officeart/2005/8/layout/orgChart1"/>
    <dgm:cxn modelId="{4151299D-66AF-4CFB-8087-D84CB817CFED}" type="presOf" srcId="{033AF4DA-1206-43E6-B557-36CF1ED9AF4E}" destId="{70CF0FC5-8E31-4BA7-A4B8-EBE4EA1445C4}" srcOrd="1" destOrd="0" presId="urn:microsoft.com/office/officeart/2005/8/layout/orgChart1"/>
    <dgm:cxn modelId="{46F8E754-8C18-47E9-A311-993593413432}" type="presOf" srcId="{CF720349-6FFE-4FFB-AEEA-DC5F771C9967}" destId="{1D8E9C32-D43D-49EB-8043-05FE5E49AA67}" srcOrd="0" destOrd="0" presId="urn:microsoft.com/office/officeart/2005/8/layout/orgChart1"/>
    <dgm:cxn modelId="{97C2C14F-63B5-4317-99FF-330D95D4950A}" type="presOf" srcId="{AE29B2E9-979E-410B-B4B2-E9E5BE58858B}" destId="{0933FFA2-1452-4E70-8F11-577A3CE638EE}" srcOrd="0" destOrd="0" presId="urn:microsoft.com/office/officeart/2005/8/layout/orgChart1"/>
    <dgm:cxn modelId="{D9AA9CDD-9390-408E-9898-3D60DB1AD523}" type="presOf" srcId="{1F7DCDF4-2BCA-46CA-AD67-C0EFB9028AE3}" destId="{F7419B8D-D057-49D2-8FA0-1A69AAA2235A}" srcOrd="0" destOrd="0" presId="urn:microsoft.com/office/officeart/2005/8/layout/orgChart1"/>
    <dgm:cxn modelId="{DEBAE00B-1B62-47A7-A00D-3FB70D4D7559}" type="presOf" srcId="{3437636F-501B-477A-87CD-B7CB3D11A040}" destId="{9F67CBE1-2257-4B56-B452-40C835F672C5}" srcOrd="1" destOrd="0" presId="urn:microsoft.com/office/officeart/2005/8/layout/orgChart1"/>
    <dgm:cxn modelId="{2B153B75-40D4-43F8-91CE-4AE14C6FCFF3}" type="presOf" srcId="{E09623DE-9DD6-49D5-9528-E0722AACCC4A}" destId="{7C12D0D9-C054-4A63-9DF1-A6F86503F755}" srcOrd="0" destOrd="0" presId="urn:microsoft.com/office/officeart/2005/8/layout/orgChart1"/>
    <dgm:cxn modelId="{1723EA58-BB55-420B-9A6E-5A697A6EE9C5}" type="presOf" srcId="{E09623DE-9DD6-49D5-9528-E0722AACCC4A}" destId="{D118814C-E9D7-4291-BDC6-6435400C6707}" srcOrd="1" destOrd="0" presId="urn:microsoft.com/office/officeart/2005/8/layout/orgChart1"/>
    <dgm:cxn modelId="{DE10E2E6-8285-47D6-8EA7-FE0B013B7C9B}" type="presOf" srcId="{C16EB870-E41B-40C9-A178-CB9710834F60}" destId="{68F41874-E7B4-4F9C-B033-C48697E03E2F}" srcOrd="0" destOrd="0" presId="urn:microsoft.com/office/officeart/2005/8/layout/orgChart1"/>
    <dgm:cxn modelId="{36287046-CC40-49A7-AC21-10A0E60A9A8D}" type="presOf" srcId="{F138E65C-4963-4559-9D4C-C469405E4EFE}" destId="{43B953FA-831B-43F0-89DA-DC18575F1323}" srcOrd="0" destOrd="0" presId="urn:microsoft.com/office/officeart/2005/8/layout/orgChart1"/>
    <dgm:cxn modelId="{C4C34974-A315-4825-A00F-0224F2678AB4}" srcId="{3437636F-501B-477A-87CD-B7CB3D11A040}" destId="{F138E65C-4963-4559-9D4C-C469405E4EFE}" srcOrd="1" destOrd="0" parTransId="{6F2A9316-01C1-43F0-B484-66CCDBBF9E22}" sibTransId="{D355CF43-26CA-4777-ABF3-EF1088AC86F2}"/>
    <dgm:cxn modelId="{4472E572-3231-4DB0-B6D6-F68FA1622A14}" type="presOf" srcId="{9DD1BDD3-97CD-4151-B2AB-1E46587EB575}" destId="{46B75532-D2A6-4132-856E-62C35ACA57AA}" srcOrd="1" destOrd="0" presId="urn:microsoft.com/office/officeart/2005/8/layout/orgChart1"/>
    <dgm:cxn modelId="{DFBFBA33-AF4B-426D-9B2A-89DA2BD55B24}" type="presOf" srcId="{DD574D49-A53E-4B8C-82C0-88E5E63B4C41}" destId="{644E880F-AB0C-4712-9EF1-FE90CC604834}" srcOrd="0" destOrd="0" presId="urn:microsoft.com/office/officeart/2005/8/layout/orgChart1"/>
    <dgm:cxn modelId="{0F56A4DC-DECF-4433-85D0-25DCAC579C89}" type="presOf" srcId="{0490269C-7E78-4DC9-9C50-F49F48CADE20}" destId="{CB4011E6-B8EB-4D1D-A6CF-6CFCA62CF5FE}" srcOrd="1" destOrd="0" presId="urn:microsoft.com/office/officeart/2005/8/layout/orgChart1"/>
    <dgm:cxn modelId="{216842BD-1BD2-455A-90BE-699DBE361526}" srcId="{3437636F-501B-477A-87CD-B7CB3D11A040}" destId="{0490269C-7E78-4DC9-9C50-F49F48CADE20}" srcOrd="0" destOrd="0" parTransId="{0EB245DE-0071-4001-A0A1-7455A20B496C}" sibTransId="{6007FA8B-39A9-40C9-A8B1-BBB591297B68}"/>
    <dgm:cxn modelId="{330B6EA9-E374-4325-BE17-E1B2B6D13BA9}" type="presOf" srcId="{0EB245DE-0071-4001-A0A1-7455A20B496C}" destId="{580B7848-6E56-4BCC-B810-A50AF076FDC8}" srcOrd="0" destOrd="0" presId="urn:microsoft.com/office/officeart/2005/8/layout/orgChart1"/>
    <dgm:cxn modelId="{6CA9BDB4-68CE-49BD-BE1E-C38F09BA0FFA}" srcId="{AE29B2E9-979E-410B-B4B2-E9E5BE58858B}" destId="{033AF4DA-1206-43E6-B557-36CF1ED9AF4E}" srcOrd="0" destOrd="0" parTransId="{2DD5A798-F041-41EC-B7D7-CC3A22140B1B}" sibTransId="{47E8244C-FFCD-4FD0-9883-15AA9F7616FD}"/>
    <dgm:cxn modelId="{408F85AC-79FB-4DE6-8DAC-B3D6E0842224}" type="presOf" srcId="{033AF4DA-1206-43E6-B557-36CF1ED9AF4E}" destId="{94681FA1-F4BD-4C71-9B31-277104C71711}" srcOrd="0" destOrd="0" presId="urn:microsoft.com/office/officeart/2005/8/layout/orgChart1"/>
    <dgm:cxn modelId="{97B389F8-DDA6-4AAF-9E88-8D215824DD64}" srcId="{E09623DE-9DD6-49D5-9528-E0722AACCC4A}" destId="{3437636F-501B-477A-87CD-B7CB3D11A040}" srcOrd="1" destOrd="0" parTransId="{47493036-077F-47D3-8A15-A10C68E564FD}" sibTransId="{3D7117F8-4285-4974-B9CF-565DAC39DF4A}"/>
    <dgm:cxn modelId="{9328A633-039F-472A-AF7F-3F8B0B8D61F6}" srcId="{E09623DE-9DD6-49D5-9528-E0722AACCC4A}" destId="{25DABCB8-1D5F-4751-9129-7AC861095F10}" srcOrd="0" destOrd="0" parTransId="{66A70B8A-66D8-4BF0-8836-0EDE57AC508D}" sibTransId="{28CA7E1D-FE29-42BC-B2A1-8BA7A87A7CB0}"/>
    <dgm:cxn modelId="{C40E6B67-6885-40B6-9267-6228AFD92425}" srcId="{C1946D4D-D483-4B22-8A14-30436AC0D333}" destId="{87C97E45-68FC-409F-9582-0F4921737BCE}" srcOrd="0" destOrd="0" parTransId="{C164810C-62D9-47C6-935B-C625FBDD3AC8}" sibTransId="{78390BF3-8B8D-44AE-B6EE-79E424644AC0}"/>
    <dgm:cxn modelId="{3A0E18B4-F93B-4084-B557-8F8B89201DD6}" type="presOf" srcId="{F138E65C-4963-4559-9D4C-C469405E4EFE}" destId="{BF2B5088-E623-492A-83DE-D03FE18DB3D6}" srcOrd="1" destOrd="0" presId="urn:microsoft.com/office/officeart/2005/8/layout/orgChart1"/>
    <dgm:cxn modelId="{57E34AC1-2C3C-4165-A64E-D3AFEC9D17B9}" type="presOf" srcId="{6F2A9316-01C1-43F0-B484-66CCDBBF9E22}" destId="{CF8D8E47-CDEB-434D-94DD-6F326C2C558A}" srcOrd="0" destOrd="0" presId="urn:microsoft.com/office/officeart/2005/8/layout/orgChart1"/>
    <dgm:cxn modelId="{2A4C3C2D-48E1-43B0-8D12-A47E85FED779}" type="presOf" srcId="{47493036-077F-47D3-8A15-A10C68E564FD}" destId="{0E3260F4-6D88-4F43-829A-194A659F1E9B}" srcOrd="0" destOrd="0" presId="urn:microsoft.com/office/officeart/2005/8/layout/orgChart1"/>
    <dgm:cxn modelId="{CF5D6418-10D1-492C-B2EE-0F8E1F156791}" srcId="{C1946D4D-D483-4B22-8A14-30436AC0D333}" destId="{562E4FB1-6340-4820-908F-9D23F8FE54EB}" srcOrd="1" destOrd="0" parTransId="{409B16B5-51C2-490C-BFEE-49BF758D6940}" sibTransId="{E1A2CFF5-78D9-4ACC-85DD-A669BD6ED784}"/>
    <dgm:cxn modelId="{EBAC5FC0-4B05-4ACD-9E22-37AF3EFA1AC7}" type="presOf" srcId="{25DABCB8-1D5F-4751-9129-7AC861095F10}" destId="{40443FAB-2D93-43C8-B218-C5B163797673}" srcOrd="1" destOrd="0" presId="urn:microsoft.com/office/officeart/2005/8/layout/orgChart1"/>
    <dgm:cxn modelId="{2CCB9F1C-DF79-4E3D-84FE-43674A07DEB0}" type="presOf" srcId="{C16EB870-E41B-40C9-A178-CB9710834F60}" destId="{79AA77A2-F23F-48C0-AEC2-0BCD37F1D7A9}" srcOrd="1" destOrd="0" presId="urn:microsoft.com/office/officeart/2005/8/layout/orgChart1"/>
    <dgm:cxn modelId="{C1D72094-D303-400B-9691-9E9317142746}" type="presOf" srcId="{0490269C-7E78-4DC9-9C50-F49F48CADE20}" destId="{7A879D8D-E96B-4183-BC28-EDA6D9437A91}" srcOrd="0" destOrd="0" presId="urn:microsoft.com/office/officeart/2005/8/layout/orgChart1"/>
    <dgm:cxn modelId="{225887C3-25A7-4DE9-BE44-A15E00D65055}" type="presOf" srcId="{6B35F0E6-B565-4CD0-AC0C-769ABF940B2E}" destId="{8BEDC85D-DDD9-4254-AA85-F3354D33DBF7}" srcOrd="0" destOrd="0" presId="urn:microsoft.com/office/officeart/2005/8/layout/orgChart1"/>
    <dgm:cxn modelId="{603DE560-5FC0-43E5-A154-60E65C86E685}" srcId="{25DABCB8-1D5F-4751-9129-7AC861095F10}" destId="{C1946D4D-D483-4B22-8A14-30436AC0D333}" srcOrd="3" destOrd="0" parTransId="{844E0AE7-4815-43F3-B1FF-D7E265FD9354}" sibTransId="{886DAC69-1B81-46C6-AF8B-15F6880C3E5D}"/>
    <dgm:cxn modelId="{D7E8A59D-2874-4FDD-BF41-78D1DFA0881B}" srcId="{AE29B2E9-979E-410B-B4B2-E9E5BE58858B}" destId="{C16EB870-E41B-40C9-A178-CB9710834F60}" srcOrd="1" destOrd="0" parTransId="{B9291D27-5F6A-43EA-A132-6A94FD462129}" sibTransId="{5C061809-7967-4013-A50E-8806C1547F63}"/>
    <dgm:cxn modelId="{D0FDADE9-27E0-46F9-9BA6-4DDB9CCF50CB}" srcId="{25DABCB8-1D5F-4751-9129-7AC861095F10}" destId="{9DD1BDD3-97CD-4151-B2AB-1E46587EB575}" srcOrd="2" destOrd="0" parTransId="{6B35F0E6-B565-4CD0-AC0C-769ABF940B2E}" sibTransId="{95428623-0CED-486B-BFEF-36F4DC49C098}"/>
    <dgm:cxn modelId="{4824EFA4-251A-4EA2-A243-370F01031E8A}" type="presOf" srcId="{575EC319-95EF-49F8-8188-F5B42CF9002D}" destId="{F891CEF6-2504-4BE2-9AAA-13930FE7BDB0}" srcOrd="0" destOrd="0" presId="urn:microsoft.com/office/officeart/2005/8/layout/orgChart1"/>
    <dgm:cxn modelId="{D3D08B5C-9CE9-443A-8FE6-5ABDB4878F49}" type="presOf" srcId="{844E0AE7-4815-43F3-B1FF-D7E265FD9354}" destId="{4A85758F-AD90-4F6E-ACB5-FE87CE26A8AE}" srcOrd="0" destOrd="0" presId="urn:microsoft.com/office/officeart/2005/8/layout/orgChart1"/>
    <dgm:cxn modelId="{372946D1-2E0C-4DF4-B6ED-B7967CF8BE24}" type="presOf" srcId="{66A70B8A-66D8-4BF0-8836-0EDE57AC508D}" destId="{A1A56028-5A32-4109-848A-21EF29F121E5}" srcOrd="0" destOrd="0" presId="urn:microsoft.com/office/officeart/2005/8/layout/orgChart1"/>
    <dgm:cxn modelId="{BB189521-0726-4E79-B60B-394CEBDC8A43}" type="presOf" srcId="{87C97E45-68FC-409F-9582-0F4921737BCE}" destId="{E5C993A2-6F51-4B47-A40B-223EE1CF99E1}" srcOrd="1" destOrd="0" presId="urn:microsoft.com/office/officeart/2005/8/layout/orgChart1"/>
    <dgm:cxn modelId="{F00A71AA-9A18-4ABF-A762-9C23C07BA742}" type="presOf" srcId="{C164810C-62D9-47C6-935B-C625FBDD3AC8}" destId="{B218C567-1414-47D2-91A1-75EC43CFA906}" srcOrd="0" destOrd="0" presId="urn:microsoft.com/office/officeart/2005/8/layout/orgChart1"/>
    <dgm:cxn modelId="{539CB4B8-69A8-401D-84E4-9B89DF0FBE54}" type="presOf" srcId="{B9291D27-5F6A-43EA-A132-6A94FD462129}" destId="{B425DBD8-C64D-4592-B469-FA90BC7BA02F}" srcOrd="0" destOrd="0" presId="urn:microsoft.com/office/officeart/2005/8/layout/orgChart1"/>
    <dgm:cxn modelId="{E40C91F9-83B5-47C2-89C2-6BCBB98F1E06}" type="presOf" srcId="{562E4FB1-6340-4820-908F-9D23F8FE54EB}" destId="{1592152E-002F-46C0-B92D-1C7687B1C77F}" srcOrd="1" destOrd="0" presId="urn:microsoft.com/office/officeart/2005/8/layout/orgChart1"/>
    <dgm:cxn modelId="{6CA94181-E687-423D-BB08-5FE6712E83F9}" type="presOf" srcId="{C1946D4D-D483-4B22-8A14-30436AC0D333}" destId="{269C524B-8414-4FA5-B210-112A0CEB3903}" srcOrd="0" destOrd="0" presId="urn:microsoft.com/office/officeart/2005/8/layout/orgChart1"/>
    <dgm:cxn modelId="{458A56B7-661D-4286-B1F1-724A5F0BE23A}" srcId="{25DABCB8-1D5F-4751-9129-7AC861095F10}" destId="{CF720349-6FFE-4FFB-AEEA-DC5F771C9967}" srcOrd="0" destOrd="0" parTransId="{DD574D49-A53E-4B8C-82C0-88E5E63B4C41}" sibTransId="{2CB8C40E-88D5-4FB6-918D-726B8D144AF1}"/>
    <dgm:cxn modelId="{FA5B48B7-3075-445C-BD2C-33E25546FC4E}" type="presOf" srcId="{9DD1BDD3-97CD-4151-B2AB-1E46587EB575}" destId="{ED601604-CFF7-4783-B951-26ECA5EC9A6C}" srcOrd="0" destOrd="0" presId="urn:microsoft.com/office/officeart/2005/8/layout/orgChart1"/>
    <dgm:cxn modelId="{719731F8-23B8-418A-A617-1E8CED92ED2F}" srcId="{575EC319-95EF-49F8-8188-F5B42CF9002D}" destId="{E09623DE-9DD6-49D5-9528-E0722AACCC4A}" srcOrd="0" destOrd="0" parTransId="{65FD0BF7-6886-4617-BAED-EB80F103EC42}" sibTransId="{482F80B0-4AC2-4968-AF1C-FA571DD58135}"/>
    <dgm:cxn modelId="{D07F11C1-09DE-4050-B221-C16650DA2C70}" type="presParOf" srcId="{F891CEF6-2504-4BE2-9AAA-13930FE7BDB0}" destId="{AA30BA4D-450F-4C38-86C6-CAC686416DC3}" srcOrd="0" destOrd="0" presId="urn:microsoft.com/office/officeart/2005/8/layout/orgChart1"/>
    <dgm:cxn modelId="{2CF27CA7-6A78-4F46-9AA5-186B37A1163A}" type="presParOf" srcId="{AA30BA4D-450F-4C38-86C6-CAC686416DC3}" destId="{46D2ED32-1239-4280-A392-AFC7930BA318}" srcOrd="0" destOrd="0" presId="urn:microsoft.com/office/officeart/2005/8/layout/orgChart1"/>
    <dgm:cxn modelId="{B3351399-348E-4F21-AC7E-63DF6BEC1766}" type="presParOf" srcId="{46D2ED32-1239-4280-A392-AFC7930BA318}" destId="{7C12D0D9-C054-4A63-9DF1-A6F86503F755}" srcOrd="0" destOrd="0" presId="urn:microsoft.com/office/officeart/2005/8/layout/orgChart1"/>
    <dgm:cxn modelId="{20F583A5-A889-481C-B41E-AB7192C422F1}" type="presParOf" srcId="{46D2ED32-1239-4280-A392-AFC7930BA318}" destId="{D118814C-E9D7-4291-BDC6-6435400C6707}" srcOrd="1" destOrd="0" presId="urn:microsoft.com/office/officeart/2005/8/layout/orgChart1"/>
    <dgm:cxn modelId="{40285741-28C9-49A4-AB3C-2A69F5FE46E7}" type="presParOf" srcId="{AA30BA4D-450F-4C38-86C6-CAC686416DC3}" destId="{EDDF3E9B-1A72-4916-876C-C650C1235C32}" srcOrd="1" destOrd="0" presId="urn:microsoft.com/office/officeart/2005/8/layout/orgChart1"/>
    <dgm:cxn modelId="{91C22F4D-5EAE-47FF-8DFA-9DA5EB83E0FD}" type="presParOf" srcId="{EDDF3E9B-1A72-4916-876C-C650C1235C32}" destId="{A1A56028-5A32-4109-848A-21EF29F121E5}" srcOrd="0" destOrd="0" presId="urn:microsoft.com/office/officeart/2005/8/layout/orgChart1"/>
    <dgm:cxn modelId="{6ED2B26C-0674-4641-ADCE-844D132904F0}" type="presParOf" srcId="{EDDF3E9B-1A72-4916-876C-C650C1235C32}" destId="{A5BD9206-D8AB-4D10-8296-FE8EFA0D9A1E}" srcOrd="1" destOrd="0" presId="urn:microsoft.com/office/officeart/2005/8/layout/orgChart1"/>
    <dgm:cxn modelId="{53AC4A6B-EE72-4970-BBBC-69A6F4C81E98}" type="presParOf" srcId="{A5BD9206-D8AB-4D10-8296-FE8EFA0D9A1E}" destId="{A27466FF-DB7B-4968-839C-CF09E7FCC02D}" srcOrd="0" destOrd="0" presId="urn:microsoft.com/office/officeart/2005/8/layout/orgChart1"/>
    <dgm:cxn modelId="{B9ECE11E-E2AA-453F-899F-0E3DD4CB3620}" type="presParOf" srcId="{A27466FF-DB7B-4968-839C-CF09E7FCC02D}" destId="{6AB05CFF-DF89-4B21-A671-AE7362137E27}" srcOrd="0" destOrd="0" presId="urn:microsoft.com/office/officeart/2005/8/layout/orgChart1"/>
    <dgm:cxn modelId="{CAECE503-CBBB-429A-9E13-20EAB49D01CA}" type="presParOf" srcId="{A27466FF-DB7B-4968-839C-CF09E7FCC02D}" destId="{40443FAB-2D93-43C8-B218-C5B163797673}" srcOrd="1" destOrd="0" presId="urn:microsoft.com/office/officeart/2005/8/layout/orgChart1"/>
    <dgm:cxn modelId="{67AC6371-561C-4C81-B4BD-27DA861AF1E9}" type="presParOf" srcId="{A5BD9206-D8AB-4D10-8296-FE8EFA0D9A1E}" destId="{B6CC2ECA-103D-4617-9397-2B7A3201E37C}" srcOrd="1" destOrd="0" presId="urn:microsoft.com/office/officeart/2005/8/layout/orgChart1"/>
    <dgm:cxn modelId="{89A78B14-6A53-4390-A213-50A9D6C81FE3}" type="presParOf" srcId="{B6CC2ECA-103D-4617-9397-2B7A3201E37C}" destId="{644E880F-AB0C-4712-9EF1-FE90CC604834}" srcOrd="0" destOrd="0" presId="urn:microsoft.com/office/officeart/2005/8/layout/orgChart1"/>
    <dgm:cxn modelId="{A4A51EE3-CBA7-4412-A88B-C527E97ED16F}" type="presParOf" srcId="{B6CC2ECA-103D-4617-9397-2B7A3201E37C}" destId="{BB284E38-CDC2-4C5A-88B5-EB205C0AACC4}" srcOrd="1" destOrd="0" presId="urn:microsoft.com/office/officeart/2005/8/layout/orgChart1"/>
    <dgm:cxn modelId="{1F660BC7-08BC-4B81-9D78-AF0A7294108E}" type="presParOf" srcId="{BB284E38-CDC2-4C5A-88B5-EB205C0AACC4}" destId="{8A6D052E-0278-4423-A021-7478CB9B44BE}" srcOrd="0" destOrd="0" presId="urn:microsoft.com/office/officeart/2005/8/layout/orgChart1"/>
    <dgm:cxn modelId="{E44B39B0-6515-4A53-9960-B63CB59B386D}" type="presParOf" srcId="{8A6D052E-0278-4423-A021-7478CB9B44BE}" destId="{1D8E9C32-D43D-49EB-8043-05FE5E49AA67}" srcOrd="0" destOrd="0" presId="urn:microsoft.com/office/officeart/2005/8/layout/orgChart1"/>
    <dgm:cxn modelId="{17DDCAC1-A694-41CA-950F-5B72CAA64ABA}" type="presParOf" srcId="{8A6D052E-0278-4423-A021-7478CB9B44BE}" destId="{7FA5CE33-91CE-4FFD-86CE-9FECC5FD4802}" srcOrd="1" destOrd="0" presId="urn:microsoft.com/office/officeart/2005/8/layout/orgChart1"/>
    <dgm:cxn modelId="{EFD15D53-A60E-4519-8983-4107487F7DDC}" type="presParOf" srcId="{BB284E38-CDC2-4C5A-88B5-EB205C0AACC4}" destId="{9305E928-BA29-421A-80F3-C49AADDCC35D}" srcOrd="1" destOrd="0" presId="urn:microsoft.com/office/officeart/2005/8/layout/orgChart1"/>
    <dgm:cxn modelId="{C2FFCBCB-442F-4AA8-894B-EA8FFF956EFE}" type="presParOf" srcId="{BB284E38-CDC2-4C5A-88B5-EB205C0AACC4}" destId="{DC98975F-88BC-4D50-ACAC-3C80DB8C3AC9}" srcOrd="2" destOrd="0" presId="urn:microsoft.com/office/officeart/2005/8/layout/orgChart1"/>
    <dgm:cxn modelId="{FFE1E1CB-DF8C-400C-B138-31208C3DC25D}" type="presParOf" srcId="{B6CC2ECA-103D-4617-9397-2B7A3201E37C}" destId="{F7419B8D-D057-49D2-8FA0-1A69AAA2235A}" srcOrd="2" destOrd="0" presId="urn:microsoft.com/office/officeart/2005/8/layout/orgChart1"/>
    <dgm:cxn modelId="{97AAC464-2675-4500-8B03-EB070CF76334}" type="presParOf" srcId="{B6CC2ECA-103D-4617-9397-2B7A3201E37C}" destId="{7A9AC54B-8314-4A7B-8EB6-FF5C5A522065}" srcOrd="3" destOrd="0" presId="urn:microsoft.com/office/officeart/2005/8/layout/orgChart1"/>
    <dgm:cxn modelId="{0CADB336-5C63-4798-9F21-876D32D5139E}" type="presParOf" srcId="{7A9AC54B-8314-4A7B-8EB6-FF5C5A522065}" destId="{8102E83A-AEA3-4015-BBDA-9D3E3FC94B7D}" srcOrd="0" destOrd="0" presId="urn:microsoft.com/office/officeart/2005/8/layout/orgChart1"/>
    <dgm:cxn modelId="{054B883F-B5DB-48C3-ACB7-A1215696F90D}" type="presParOf" srcId="{8102E83A-AEA3-4015-BBDA-9D3E3FC94B7D}" destId="{0933FFA2-1452-4E70-8F11-577A3CE638EE}" srcOrd="0" destOrd="0" presId="urn:microsoft.com/office/officeart/2005/8/layout/orgChart1"/>
    <dgm:cxn modelId="{88FD1D17-1704-4CE7-B8A3-3C30D51973E8}" type="presParOf" srcId="{8102E83A-AEA3-4015-BBDA-9D3E3FC94B7D}" destId="{75200F9A-8120-4B66-9AB2-178E4DA3B44E}" srcOrd="1" destOrd="0" presId="urn:microsoft.com/office/officeart/2005/8/layout/orgChart1"/>
    <dgm:cxn modelId="{C30FC4CC-FF06-4B43-BAB7-B88BCCB828CF}" type="presParOf" srcId="{7A9AC54B-8314-4A7B-8EB6-FF5C5A522065}" destId="{3F805D5A-C327-46E5-8792-E738CF711ED8}" srcOrd="1" destOrd="0" presId="urn:microsoft.com/office/officeart/2005/8/layout/orgChart1"/>
    <dgm:cxn modelId="{FD4BED95-170F-479D-9BF7-E6724A7D78F0}" type="presParOf" srcId="{3F805D5A-C327-46E5-8792-E738CF711ED8}" destId="{7D2FAB7E-5E00-4053-893F-688944F48683}" srcOrd="0" destOrd="0" presId="urn:microsoft.com/office/officeart/2005/8/layout/orgChart1"/>
    <dgm:cxn modelId="{6E0100E8-B2A2-42E7-BBEF-019FF8AB12C8}" type="presParOf" srcId="{3F805D5A-C327-46E5-8792-E738CF711ED8}" destId="{260CE948-3882-4E43-B6BD-2D25400E26B9}" srcOrd="1" destOrd="0" presId="urn:microsoft.com/office/officeart/2005/8/layout/orgChart1"/>
    <dgm:cxn modelId="{A2A32A0F-7E12-4E4B-9F41-8B856B5F0CC9}" type="presParOf" srcId="{260CE948-3882-4E43-B6BD-2D25400E26B9}" destId="{A6C62946-AC02-40B7-834E-2B886CB1138B}" srcOrd="0" destOrd="0" presId="urn:microsoft.com/office/officeart/2005/8/layout/orgChart1"/>
    <dgm:cxn modelId="{7DE9B02F-3100-4B97-9528-E5CEFF31A694}" type="presParOf" srcId="{A6C62946-AC02-40B7-834E-2B886CB1138B}" destId="{94681FA1-F4BD-4C71-9B31-277104C71711}" srcOrd="0" destOrd="0" presId="urn:microsoft.com/office/officeart/2005/8/layout/orgChart1"/>
    <dgm:cxn modelId="{E65F32A4-D6FF-43FB-B508-A8E4E5E5FAFA}" type="presParOf" srcId="{A6C62946-AC02-40B7-834E-2B886CB1138B}" destId="{70CF0FC5-8E31-4BA7-A4B8-EBE4EA1445C4}" srcOrd="1" destOrd="0" presId="urn:microsoft.com/office/officeart/2005/8/layout/orgChart1"/>
    <dgm:cxn modelId="{E66599F4-BFE7-45CC-B6A8-5474FA399F8B}" type="presParOf" srcId="{260CE948-3882-4E43-B6BD-2D25400E26B9}" destId="{C1A1F840-66F7-4319-85C4-CB68E0C3AEDF}" srcOrd="1" destOrd="0" presId="urn:microsoft.com/office/officeart/2005/8/layout/orgChart1"/>
    <dgm:cxn modelId="{A530A4DE-0323-42A6-973F-6BD7C830F183}" type="presParOf" srcId="{260CE948-3882-4E43-B6BD-2D25400E26B9}" destId="{1AEB548B-10E6-484F-B3D9-7E3B8D668E64}" srcOrd="2" destOrd="0" presId="urn:microsoft.com/office/officeart/2005/8/layout/orgChart1"/>
    <dgm:cxn modelId="{D6A72FDD-B874-4D77-949E-3464CB44E49B}" type="presParOf" srcId="{3F805D5A-C327-46E5-8792-E738CF711ED8}" destId="{B425DBD8-C64D-4592-B469-FA90BC7BA02F}" srcOrd="2" destOrd="0" presId="urn:microsoft.com/office/officeart/2005/8/layout/orgChart1"/>
    <dgm:cxn modelId="{A6CC0CED-3981-4719-AD80-76C50BAF15FC}" type="presParOf" srcId="{3F805D5A-C327-46E5-8792-E738CF711ED8}" destId="{59CBBC8B-0A5E-4B4D-95BA-32881EAF2874}" srcOrd="3" destOrd="0" presId="urn:microsoft.com/office/officeart/2005/8/layout/orgChart1"/>
    <dgm:cxn modelId="{93F54FBC-9433-4FD6-B5D3-8A622E22E90F}" type="presParOf" srcId="{59CBBC8B-0A5E-4B4D-95BA-32881EAF2874}" destId="{C973903E-8FB2-4DB7-B475-2E5F76366A09}" srcOrd="0" destOrd="0" presId="urn:microsoft.com/office/officeart/2005/8/layout/orgChart1"/>
    <dgm:cxn modelId="{95E2A4CC-D1AD-4C49-9E34-BA81ECC179AA}" type="presParOf" srcId="{C973903E-8FB2-4DB7-B475-2E5F76366A09}" destId="{68F41874-E7B4-4F9C-B033-C48697E03E2F}" srcOrd="0" destOrd="0" presId="urn:microsoft.com/office/officeart/2005/8/layout/orgChart1"/>
    <dgm:cxn modelId="{B3B73889-C2B4-4ABB-A3B7-9B535B140FCB}" type="presParOf" srcId="{C973903E-8FB2-4DB7-B475-2E5F76366A09}" destId="{79AA77A2-F23F-48C0-AEC2-0BCD37F1D7A9}" srcOrd="1" destOrd="0" presId="urn:microsoft.com/office/officeart/2005/8/layout/orgChart1"/>
    <dgm:cxn modelId="{38ADB356-3F3C-4773-9F17-8BCF85886D09}" type="presParOf" srcId="{59CBBC8B-0A5E-4B4D-95BA-32881EAF2874}" destId="{C3DF6891-6DBF-4666-ACB0-96A42685D196}" srcOrd="1" destOrd="0" presId="urn:microsoft.com/office/officeart/2005/8/layout/orgChart1"/>
    <dgm:cxn modelId="{53868F1F-77D3-4B5F-8859-739A2A1829F2}" type="presParOf" srcId="{59CBBC8B-0A5E-4B4D-95BA-32881EAF2874}" destId="{85CEF57B-0BC7-49E3-85AA-03F1B2BAFDEE}" srcOrd="2" destOrd="0" presId="urn:microsoft.com/office/officeart/2005/8/layout/orgChart1"/>
    <dgm:cxn modelId="{3438B025-337B-412F-A816-E6B1B12B6F9C}" type="presParOf" srcId="{7A9AC54B-8314-4A7B-8EB6-FF5C5A522065}" destId="{2984796F-4820-40BB-8DB3-64F9D746A1CB}" srcOrd="2" destOrd="0" presId="urn:microsoft.com/office/officeart/2005/8/layout/orgChart1"/>
    <dgm:cxn modelId="{5BE7853C-06F2-4C33-AE27-9DB465F6D9DE}" type="presParOf" srcId="{B6CC2ECA-103D-4617-9397-2B7A3201E37C}" destId="{8BEDC85D-DDD9-4254-AA85-F3354D33DBF7}" srcOrd="4" destOrd="0" presId="urn:microsoft.com/office/officeart/2005/8/layout/orgChart1"/>
    <dgm:cxn modelId="{51ADAB36-03BF-4701-A1F3-74F3F582ADDE}" type="presParOf" srcId="{B6CC2ECA-103D-4617-9397-2B7A3201E37C}" destId="{823B1AE8-3944-4627-B0E6-BF0AD49FAB89}" srcOrd="5" destOrd="0" presId="urn:microsoft.com/office/officeart/2005/8/layout/orgChart1"/>
    <dgm:cxn modelId="{3938D5CB-F157-42B7-87C5-1AB6D177D8CD}" type="presParOf" srcId="{823B1AE8-3944-4627-B0E6-BF0AD49FAB89}" destId="{FC38ABD2-1B24-485F-AB79-470811CFFDEF}" srcOrd="0" destOrd="0" presId="urn:microsoft.com/office/officeart/2005/8/layout/orgChart1"/>
    <dgm:cxn modelId="{2295C626-FCB8-4F07-B6DD-C464388787DB}" type="presParOf" srcId="{FC38ABD2-1B24-485F-AB79-470811CFFDEF}" destId="{ED601604-CFF7-4783-B951-26ECA5EC9A6C}" srcOrd="0" destOrd="0" presId="urn:microsoft.com/office/officeart/2005/8/layout/orgChart1"/>
    <dgm:cxn modelId="{C9110245-9B19-45A2-AD37-40D41D98FCF7}" type="presParOf" srcId="{FC38ABD2-1B24-485F-AB79-470811CFFDEF}" destId="{46B75532-D2A6-4132-856E-62C35ACA57AA}" srcOrd="1" destOrd="0" presId="urn:microsoft.com/office/officeart/2005/8/layout/orgChart1"/>
    <dgm:cxn modelId="{BDCFC866-406D-4AE2-AC19-828D29F09990}" type="presParOf" srcId="{823B1AE8-3944-4627-B0E6-BF0AD49FAB89}" destId="{8386B39E-967C-41E2-971E-F9D54023E385}" srcOrd="1" destOrd="0" presId="urn:microsoft.com/office/officeart/2005/8/layout/orgChart1"/>
    <dgm:cxn modelId="{AD60B2E9-BDC8-4B61-B31E-FCD4AE7EB853}" type="presParOf" srcId="{823B1AE8-3944-4627-B0E6-BF0AD49FAB89}" destId="{7681D62D-5F3C-432D-BAD1-5FF33D92CBD4}" srcOrd="2" destOrd="0" presId="urn:microsoft.com/office/officeart/2005/8/layout/orgChart1"/>
    <dgm:cxn modelId="{903C906D-9617-49C3-9363-72259A89B670}" type="presParOf" srcId="{B6CC2ECA-103D-4617-9397-2B7A3201E37C}" destId="{4A85758F-AD90-4F6E-ACB5-FE87CE26A8AE}" srcOrd="6" destOrd="0" presId="urn:microsoft.com/office/officeart/2005/8/layout/orgChart1"/>
    <dgm:cxn modelId="{DEF79704-519C-4F74-9887-47D4A10C624C}" type="presParOf" srcId="{B6CC2ECA-103D-4617-9397-2B7A3201E37C}" destId="{51231BD6-4594-409E-B392-63B1A17003E6}" srcOrd="7" destOrd="0" presId="urn:microsoft.com/office/officeart/2005/8/layout/orgChart1"/>
    <dgm:cxn modelId="{1DE1BD37-50B3-4250-9C0C-FD352DF43A2F}" type="presParOf" srcId="{51231BD6-4594-409E-B392-63B1A17003E6}" destId="{0A37231C-BD45-4F62-AA49-7EA6FD919F08}" srcOrd="0" destOrd="0" presId="urn:microsoft.com/office/officeart/2005/8/layout/orgChart1"/>
    <dgm:cxn modelId="{075AB562-6B29-4EB7-AAF9-3CE623B519CA}" type="presParOf" srcId="{0A37231C-BD45-4F62-AA49-7EA6FD919F08}" destId="{269C524B-8414-4FA5-B210-112A0CEB3903}" srcOrd="0" destOrd="0" presId="urn:microsoft.com/office/officeart/2005/8/layout/orgChart1"/>
    <dgm:cxn modelId="{70CD04F0-17E7-4A59-9104-6973A9CD46C0}" type="presParOf" srcId="{0A37231C-BD45-4F62-AA49-7EA6FD919F08}" destId="{DE2C12CB-5B6C-45E5-A7A4-8D32EB866562}" srcOrd="1" destOrd="0" presId="urn:microsoft.com/office/officeart/2005/8/layout/orgChart1"/>
    <dgm:cxn modelId="{AC880966-3674-4564-A050-93E7D69A490C}" type="presParOf" srcId="{51231BD6-4594-409E-B392-63B1A17003E6}" destId="{9033C8B5-7A95-4830-AF72-C8E74C6BACBD}" srcOrd="1" destOrd="0" presId="urn:microsoft.com/office/officeart/2005/8/layout/orgChart1"/>
    <dgm:cxn modelId="{78D7D5E0-DE12-4DB7-BF4B-DF5C006B606D}" type="presParOf" srcId="{9033C8B5-7A95-4830-AF72-C8E74C6BACBD}" destId="{B218C567-1414-47D2-91A1-75EC43CFA906}" srcOrd="0" destOrd="0" presId="urn:microsoft.com/office/officeart/2005/8/layout/orgChart1"/>
    <dgm:cxn modelId="{EC8AB26F-E0A6-48D1-A461-97ADE4BFB7BF}" type="presParOf" srcId="{9033C8B5-7A95-4830-AF72-C8E74C6BACBD}" destId="{CEAE2B2D-02FF-4583-B177-6DDFD793293D}" srcOrd="1" destOrd="0" presId="urn:microsoft.com/office/officeart/2005/8/layout/orgChart1"/>
    <dgm:cxn modelId="{AF8E76F3-3C42-4224-A52E-4F984AA6F338}" type="presParOf" srcId="{CEAE2B2D-02FF-4583-B177-6DDFD793293D}" destId="{6CEB387F-42F7-4E83-8C4F-BFD2327A06AA}" srcOrd="0" destOrd="0" presId="urn:microsoft.com/office/officeart/2005/8/layout/orgChart1"/>
    <dgm:cxn modelId="{4A06F044-5E6F-4F92-A826-F6F3250BAFBA}" type="presParOf" srcId="{6CEB387F-42F7-4E83-8C4F-BFD2327A06AA}" destId="{B3392EF9-D875-47F9-9158-4880E249D9C0}" srcOrd="0" destOrd="0" presId="urn:microsoft.com/office/officeart/2005/8/layout/orgChart1"/>
    <dgm:cxn modelId="{CD6BEFAC-04FF-4E1B-99D9-864E477CD664}" type="presParOf" srcId="{6CEB387F-42F7-4E83-8C4F-BFD2327A06AA}" destId="{E5C993A2-6F51-4B47-A40B-223EE1CF99E1}" srcOrd="1" destOrd="0" presId="urn:microsoft.com/office/officeart/2005/8/layout/orgChart1"/>
    <dgm:cxn modelId="{3FD2B4C6-195F-4B2B-B259-5ACFB461676C}" type="presParOf" srcId="{CEAE2B2D-02FF-4583-B177-6DDFD793293D}" destId="{66855CF5-B1D6-4E33-9DA2-BE85B27BD0E7}" srcOrd="1" destOrd="0" presId="urn:microsoft.com/office/officeart/2005/8/layout/orgChart1"/>
    <dgm:cxn modelId="{90C4BA39-9833-471A-8561-32318D21350B}" type="presParOf" srcId="{CEAE2B2D-02FF-4583-B177-6DDFD793293D}" destId="{F4DFA7E6-2477-4947-8546-3E26933314B6}" srcOrd="2" destOrd="0" presId="urn:microsoft.com/office/officeart/2005/8/layout/orgChart1"/>
    <dgm:cxn modelId="{4A6756B0-E374-4232-97E6-8F2DF8D83A26}" type="presParOf" srcId="{9033C8B5-7A95-4830-AF72-C8E74C6BACBD}" destId="{BCED308B-22A6-4631-B604-BEF03F0F7368}" srcOrd="2" destOrd="0" presId="urn:microsoft.com/office/officeart/2005/8/layout/orgChart1"/>
    <dgm:cxn modelId="{0F55D79D-8344-4A3C-9059-B9B8AF0D0FAF}" type="presParOf" srcId="{9033C8B5-7A95-4830-AF72-C8E74C6BACBD}" destId="{5101AEBD-1D9F-4D9E-9E3E-E4969EDF4146}" srcOrd="3" destOrd="0" presId="urn:microsoft.com/office/officeart/2005/8/layout/orgChart1"/>
    <dgm:cxn modelId="{ACE7ECF6-257C-4F84-A2DD-9C98CC7C855D}" type="presParOf" srcId="{5101AEBD-1D9F-4D9E-9E3E-E4969EDF4146}" destId="{4A93832B-5453-454A-8750-7288C107C5B9}" srcOrd="0" destOrd="0" presId="urn:microsoft.com/office/officeart/2005/8/layout/orgChart1"/>
    <dgm:cxn modelId="{01F9276B-9582-45CD-9F53-88047E7DBCB9}" type="presParOf" srcId="{4A93832B-5453-454A-8750-7288C107C5B9}" destId="{5AAEA6AF-A849-426A-97A9-906FE404AF56}" srcOrd="0" destOrd="0" presId="urn:microsoft.com/office/officeart/2005/8/layout/orgChart1"/>
    <dgm:cxn modelId="{E8F94BFC-1587-447B-92A3-15BA59325DDA}" type="presParOf" srcId="{4A93832B-5453-454A-8750-7288C107C5B9}" destId="{1592152E-002F-46C0-B92D-1C7687B1C77F}" srcOrd="1" destOrd="0" presId="urn:microsoft.com/office/officeart/2005/8/layout/orgChart1"/>
    <dgm:cxn modelId="{00C7FEAE-C1F2-4DE7-83EA-BBA54A35C06A}" type="presParOf" srcId="{5101AEBD-1D9F-4D9E-9E3E-E4969EDF4146}" destId="{FA80845A-1C43-433B-8D13-EA6FB9362ACB}" srcOrd="1" destOrd="0" presId="urn:microsoft.com/office/officeart/2005/8/layout/orgChart1"/>
    <dgm:cxn modelId="{C7FFF6FC-98C6-4717-9FD9-FCB3C6814C4C}" type="presParOf" srcId="{5101AEBD-1D9F-4D9E-9E3E-E4969EDF4146}" destId="{C8E1EB24-5E63-4133-AFE0-E8BC5DC5D1B2}" srcOrd="2" destOrd="0" presId="urn:microsoft.com/office/officeart/2005/8/layout/orgChart1"/>
    <dgm:cxn modelId="{7E0103BD-4E47-40EF-BC1F-95E1596B4C99}" type="presParOf" srcId="{51231BD6-4594-409E-B392-63B1A17003E6}" destId="{DB704C3A-1E2E-461A-AEC6-EEEF4F056025}" srcOrd="2" destOrd="0" presId="urn:microsoft.com/office/officeart/2005/8/layout/orgChart1"/>
    <dgm:cxn modelId="{63C58A24-F1E5-4C70-BD46-6201AFAAAC49}" type="presParOf" srcId="{A5BD9206-D8AB-4D10-8296-FE8EFA0D9A1E}" destId="{3D72951A-0609-4F4B-B3E2-180D3A8D3205}" srcOrd="2" destOrd="0" presId="urn:microsoft.com/office/officeart/2005/8/layout/orgChart1"/>
    <dgm:cxn modelId="{69E53B53-6EF2-4EC1-A8D4-C5DED5C11DC0}" type="presParOf" srcId="{EDDF3E9B-1A72-4916-876C-C650C1235C32}" destId="{0E3260F4-6D88-4F43-829A-194A659F1E9B}" srcOrd="2" destOrd="0" presId="urn:microsoft.com/office/officeart/2005/8/layout/orgChart1"/>
    <dgm:cxn modelId="{F9A9A7CA-E1F7-4288-9B58-20F067D939D9}" type="presParOf" srcId="{EDDF3E9B-1A72-4916-876C-C650C1235C32}" destId="{4DD36BCB-2081-4FB8-9075-BA16B6A9CE7F}" srcOrd="3" destOrd="0" presId="urn:microsoft.com/office/officeart/2005/8/layout/orgChart1"/>
    <dgm:cxn modelId="{BABAB270-5BB1-4B1B-A9B5-1595774F5D78}" type="presParOf" srcId="{4DD36BCB-2081-4FB8-9075-BA16B6A9CE7F}" destId="{736CC908-BCA3-4BF5-AB9D-0748A620A282}" srcOrd="0" destOrd="0" presId="urn:microsoft.com/office/officeart/2005/8/layout/orgChart1"/>
    <dgm:cxn modelId="{FCB5EFC2-04DC-4B1C-9CE9-3967C7ED2B61}" type="presParOf" srcId="{736CC908-BCA3-4BF5-AB9D-0748A620A282}" destId="{237228DF-8331-4CDB-8BB5-FF867236CA0D}" srcOrd="0" destOrd="0" presId="urn:microsoft.com/office/officeart/2005/8/layout/orgChart1"/>
    <dgm:cxn modelId="{2190E8A0-5814-455B-9068-AF7E1D61C904}" type="presParOf" srcId="{736CC908-BCA3-4BF5-AB9D-0748A620A282}" destId="{9F67CBE1-2257-4B56-B452-40C835F672C5}" srcOrd="1" destOrd="0" presId="urn:microsoft.com/office/officeart/2005/8/layout/orgChart1"/>
    <dgm:cxn modelId="{AEAD9B1D-8AAC-4A60-849A-0834E3E78F0B}" type="presParOf" srcId="{4DD36BCB-2081-4FB8-9075-BA16B6A9CE7F}" destId="{4FF7EF99-7919-4C6C-B1EF-4422749A31AB}" srcOrd="1" destOrd="0" presId="urn:microsoft.com/office/officeart/2005/8/layout/orgChart1"/>
    <dgm:cxn modelId="{69A12300-C1EC-4051-8670-E79F8C09BA03}" type="presParOf" srcId="{4FF7EF99-7919-4C6C-B1EF-4422749A31AB}" destId="{580B7848-6E56-4BCC-B810-A50AF076FDC8}" srcOrd="0" destOrd="0" presId="urn:microsoft.com/office/officeart/2005/8/layout/orgChart1"/>
    <dgm:cxn modelId="{4B9B548F-C0E3-41F8-A5CC-6B4F612D0C16}" type="presParOf" srcId="{4FF7EF99-7919-4C6C-B1EF-4422749A31AB}" destId="{6C1D94A2-BEF2-4212-810A-219C743E8078}" srcOrd="1" destOrd="0" presId="urn:microsoft.com/office/officeart/2005/8/layout/orgChart1"/>
    <dgm:cxn modelId="{8D77EB4F-FA53-40C2-A493-B1D6B9F15485}" type="presParOf" srcId="{6C1D94A2-BEF2-4212-810A-219C743E8078}" destId="{E14241FC-79DF-48DA-8FC3-52FC3D1AC63A}" srcOrd="0" destOrd="0" presId="urn:microsoft.com/office/officeart/2005/8/layout/orgChart1"/>
    <dgm:cxn modelId="{44579316-3105-4EFF-B7EA-99B440E7163A}" type="presParOf" srcId="{E14241FC-79DF-48DA-8FC3-52FC3D1AC63A}" destId="{7A879D8D-E96B-4183-BC28-EDA6D9437A91}" srcOrd="0" destOrd="0" presId="urn:microsoft.com/office/officeart/2005/8/layout/orgChart1"/>
    <dgm:cxn modelId="{39343BB3-BDE3-40AB-9435-FA6BFB3563DB}" type="presParOf" srcId="{E14241FC-79DF-48DA-8FC3-52FC3D1AC63A}" destId="{CB4011E6-B8EB-4D1D-A6CF-6CFCA62CF5FE}" srcOrd="1" destOrd="0" presId="urn:microsoft.com/office/officeart/2005/8/layout/orgChart1"/>
    <dgm:cxn modelId="{4D82A9B1-FD1F-4B20-8181-3DBC8418660A}" type="presParOf" srcId="{6C1D94A2-BEF2-4212-810A-219C743E8078}" destId="{5C882ABD-2865-47E3-B7B4-7554582D776A}" srcOrd="1" destOrd="0" presId="urn:microsoft.com/office/officeart/2005/8/layout/orgChart1"/>
    <dgm:cxn modelId="{CE88065F-3B31-4B8D-8357-D142A117DFF3}" type="presParOf" srcId="{6C1D94A2-BEF2-4212-810A-219C743E8078}" destId="{63D6F5DC-01B3-4957-9711-F63DB196AD97}" srcOrd="2" destOrd="0" presId="urn:microsoft.com/office/officeart/2005/8/layout/orgChart1"/>
    <dgm:cxn modelId="{C5F67FAF-E4D2-4AFB-A892-30D9FDE8455E}" type="presParOf" srcId="{4FF7EF99-7919-4C6C-B1EF-4422749A31AB}" destId="{CF8D8E47-CDEB-434D-94DD-6F326C2C558A}" srcOrd="2" destOrd="0" presId="urn:microsoft.com/office/officeart/2005/8/layout/orgChart1"/>
    <dgm:cxn modelId="{74B4613F-0441-4FD6-BD06-C5D22BC19C83}" type="presParOf" srcId="{4FF7EF99-7919-4C6C-B1EF-4422749A31AB}" destId="{62822312-B253-4C1A-BD94-CF7AA78947EC}" srcOrd="3" destOrd="0" presId="urn:microsoft.com/office/officeart/2005/8/layout/orgChart1"/>
    <dgm:cxn modelId="{B7F9103D-2A77-4ABD-866E-6352E722D990}" type="presParOf" srcId="{62822312-B253-4C1A-BD94-CF7AA78947EC}" destId="{0E51A1E7-4BEE-485A-8191-1EB429C44CC0}" srcOrd="0" destOrd="0" presId="urn:microsoft.com/office/officeart/2005/8/layout/orgChart1"/>
    <dgm:cxn modelId="{A5EA16E6-C550-49F3-A020-9D32529B0495}" type="presParOf" srcId="{0E51A1E7-4BEE-485A-8191-1EB429C44CC0}" destId="{43B953FA-831B-43F0-89DA-DC18575F1323}" srcOrd="0" destOrd="0" presId="urn:microsoft.com/office/officeart/2005/8/layout/orgChart1"/>
    <dgm:cxn modelId="{FCCCA074-A5B7-4D9D-A34F-CE67654DF36A}" type="presParOf" srcId="{0E51A1E7-4BEE-485A-8191-1EB429C44CC0}" destId="{BF2B5088-E623-492A-83DE-D03FE18DB3D6}" srcOrd="1" destOrd="0" presId="urn:microsoft.com/office/officeart/2005/8/layout/orgChart1"/>
    <dgm:cxn modelId="{B540395D-3D58-4C29-A28E-BFEDEF3F7EE4}" type="presParOf" srcId="{62822312-B253-4C1A-BD94-CF7AA78947EC}" destId="{941A3B23-86E1-46FB-8D79-53C3FD8C7E95}" srcOrd="1" destOrd="0" presId="urn:microsoft.com/office/officeart/2005/8/layout/orgChart1"/>
    <dgm:cxn modelId="{7B7520FF-06BA-4739-BC33-12368D5D6DEF}" type="presParOf" srcId="{62822312-B253-4C1A-BD94-CF7AA78947EC}" destId="{1F7B2116-420D-40A5-A6ED-A34CB39AC16E}" srcOrd="2" destOrd="0" presId="urn:microsoft.com/office/officeart/2005/8/layout/orgChart1"/>
    <dgm:cxn modelId="{35AA8DC6-3070-42DA-83DB-8B7683FF040D}" type="presParOf" srcId="{4DD36BCB-2081-4FB8-9075-BA16B6A9CE7F}" destId="{327C5E5C-CEED-493F-8EAC-ACE8025E26C7}" srcOrd="2" destOrd="0" presId="urn:microsoft.com/office/officeart/2005/8/layout/orgChart1"/>
    <dgm:cxn modelId="{A8634898-7B83-4E4A-B8F7-D6C096BC9559}" type="presParOf" srcId="{AA30BA4D-450F-4C38-86C6-CAC686416DC3}" destId="{39709DC1-3DAE-456B-8211-160BA3B5B9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EC319-95EF-49F8-8188-F5B42CF9002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cs-CZ"/>
        </a:p>
      </dgm:t>
    </dgm:pt>
    <dgm:pt modelId="{E09623DE-9DD6-49D5-9528-E0722AACCC4A}">
      <dgm:prSet phldrT="[Text]" custT="1"/>
      <dgm:spPr>
        <a:solidFill>
          <a:schemeClr val="accent6">
            <a:lumMod val="40000"/>
            <a:lumOff val="60000"/>
          </a:schemeClr>
        </a:solidFill>
      </dgm:spPr>
      <dgm:t>
        <a:bodyPr/>
        <a:lstStyle/>
        <a:p>
          <a:r>
            <a:rPr lang="cs-CZ" sz="2000" b="1" dirty="0" err="1" smtClean="0">
              <a:latin typeface="+mj-lt"/>
            </a:rPr>
            <a:t>Industrial</a:t>
          </a:r>
          <a:r>
            <a:rPr lang="cs-CZ" sz="2000" b="1" dirty="0" smtClean="0">
              <a:latin typeface="+mj-lt"/>
            </a:rPr>
            <a:t> </a:t>
          </a:r>
          <a:r>
            <a:rPr lang="cs-CZ" sz="2000" b="1" dirty="0" err="1" smtClean="0">
              <a:latin typeface="+mj-lt"/>
            </a:rPr>
            <a:t>methods</a:t>
          </a:r>
          <a:r>
            <a:rPr lang="cs-CZ" sz="2000" b="1" dirty="0" smtClean="0">
              <a:latin typeface="+mj-lt"/>
            </a:rPr>
            <a:t> </a:t>
          </a:r>
          <a:r>
            <a:rPr lang="cs-CZ" sz="2000" b="1" dirty="0" err="1" smtClean="0">
              <a:latin typeface="+mj-lt"/>
            </a:rPr>
            <a:t>of</a:t>
          </a:r>
          <a:r>
            <a:rPr lang="cs-CZ" sz="2000" b="1" dirty="0" smtClean="0">
              <a:latin typeface="+mj-lt"/>
            </a:rPr>
            <a:t> </a:t>
          </a:r>
          <a:r>
            <a:rPr lang="cs-CZ" sz="2000" b="1" dirty="0" err="1" smtClean="0">
              <a:latin typeface="+mj-lt"/>
            </a:rPr>
            <a:t>polymerization</a:t>
          </a:r>
          <a:endParaRPr lang="cs-CZ" sz="2000" b="0" cap="none" spc="0" dirty="0">
            <a:ln w="0">
              <a:noFill/>
            </a:ln>
            <a:solidFill>
              <a:schemeClr val="tx1"/>
            </a:solidFill>
            <a:effectLst/>
            <a:latin typeface="+mn-lt"/>
          </a:endParaRPr>
        </a:p>
      </dgm:t>
    </dgm:pt>
    <dgm:pt modelId="{65FD0BF7-6886-4617-BAED-EB80F103EC42}" type="parTrans" cxnId="{719731F8-23B8-418A-A617-1E8CED92ED2F}">
      <dgm:prSet/>
      <dgm:spPr/>
      <dgm:t>
        <a:bodyPr/>
        <a:lstStyle/>
        <a:p>
          <a:endParaRPr lang="cs-CZ" sz="1800"/>
        </a:p>
      </dgm:t>
    </dgm:pt>
    <dgm:pt modelId="{482F80B0-4AC2-4968-AF1C-FA571DD58135}" type="sibTrans" cxnId="{719731F8-23B8-418A-A617-1E8CED92ED2F}">
      <dgm:prSet/>
      <dgm:spPr/>
      <dgm:t>
        <a:bodyPr/>
        <a:lstStyle/>
        <a:p>
          <a:endParaRPr lang="cs-CZ" sz="1800"/>
        </a:p>
      </dgm:t>
    </dgm:pt>
    <dgm:pt modelId="{F18D8991-CDD2-4715-BF48-3E1B7178EFD2}">
      <dgm:prSet phldrT="[Text]" custT="1"/>
      <dgm:spPr>
        <a:solidFill>
          <a:schemeClr val="accent6">
            <a:lumMod val="20000"/>
            <a:lumOff val="80000"/>
          </a:schemeClr>
        </a:solidFill>
      </dgm:spPr>
      <dgm:t>
        <a:bodyPr/>
        <a:lstStyle/>
        <a:p>
          <a:r>
            <a:rPr lang="cs-CZ" sz="1800" b="0" cap="none" spc="0" dirty="0" err="1" smtClean="0">
              <a:ln w="0">
                <a:noFill/>
              </a:ln>
              <a:solidFill>
                <a:schemeClr val="tx1"/>
              </a:solidFill>
              <a:effectLst/>
              <a:latin typeface="+mn-lt"/>
            </a:rPr>
            <a:t>bulk</a:t>
          </a:r>
          <a:r>
            <a:rPr lang="cs-CZ" sz="1800" b="0" cap="none" spc="0" dirty="0" smtClean="0">
              <a:ln w="0">
                <a:noFill/>
              </a:ln>
              <a:solidFill>
                <a:schemeClr val="tx1"/>
              </a:solidFill>
              <a:effectLst/>
              <a:latin typeface="+mn-lt"/>
            </a:rPr>
            <a:t/>
          </a:r>
          <a:br>
            <a:rPr lang="cs-CZ" sz="1800" b="0" cap="none" spc="0" dirty="0" smtClean="0">
              <a:ln w="0">
                <a:noFill/>
              </a:ln>
              <a:solidFill>
                <a:schemeClr val="tx1"/>
              </a:solidFill>
              <a:effectLst/>
              <a:latin typeface="+mn-lt"/>
            </a:rPr>
          </a:br>
          <a:r>
            <a:rPr lang="cs-CZ" sz="1800" b="0" cap="none" spc="0" dirty="0" smtClean="0">
              <a:ln w="0">
                <a:noFill/>
              </a:ln>
              <a:solidFill>
                <a:schemeClr val="tx1"/>
              </a:solidFill>
              <a:effectLst/>
              <a:latin typeface="+mn-lt"/>
            </a:rPr>
            <a:t>(</a:t>
          </a:r>
          <a:r>
            <a:rPr lang="en-US" sz="1800" b="0" cap="none" spc="0" dirty="0" smtClean="0">
              <a:ln w="0">
                <a:noFill/>
              </a:ln>
              <a:solidFill>
                <a:schemeClr val="tx1"/>
              </a:solidFill>
              <a:effectLst/>
              <a:latin typeface="+mn-lt"/>
            </a:rPr>
            <a:t>in the monomer phase</a:t>
          </a:r>
          <a:r>
            <a:rPr lang="cs-CZ" sz="1800" b="0" cap="none" spc="0" dirty="0" smtClean="0">
              <a:ln w="0">
                <a:noFill/>
              </a:ln>
              <a:solidFill>
                <a:schemeClr val="tx1"/>
              </a:solidFill>
              <a:effectLst/>
              <a:latin typeface="+mn-lt"/>
            </a:rPr>
            <a:t>)</a:t>
          </a:r>
          <a:endParaRPr lang="cs-CZ" sz="1800" b="0" cap="none" spc="0" dirty="0">
            <a:ln w="0">
              <a:noFill/>
            </a:ln>
            <a:solidFill>
              <a:schemeClr val="tx1"/>
            </a:solidFill>
            <a:effectLst/>
            <a:latin typeface="+mn-lt"/>
          </a:endParaRPr>
        </a:p>
      </dgm:t>
    </dgm:pt>
    <dgm:pt modelId="{598E4479-EB81-403C-AB7E-43F7727FFFA1}" type="parTrans" cxnId="{B8C26924-FBA2-4D67-8C48-35DF17762B4E}">
      <dgm:prSet/>
      <dgm:spPr/>
      <dgm:t>
        <a:bodyPr/>
        <a:lstStyle/>
        <a:p>
          <a:endParaRPr lang="cs-CZ" sz="2000">
            <a:latin typeface="+mn-lt"/>
          </a:endParaRPr>
        </a:p>
      </dgm:t>
    </dgm:pt>
    <dgm:pt modelId="{B7DA6053-4949-49AC-BBDA-B5A6EAD3E037}" type="sibTrans" cxnId="{B8C26924-FBA2-4D67-8C48-35DF17762B4E}">
      <dgm:prSet/>
      <dgm:spPr/>
      <dgm:t>
        <a:bodyPr/>
        <a:lstStyle/>
        <a:p>
          <a:endParaRPr lang="cs-CZ" sz="2000"/>
        </a:p>
      </dgm:t>
    </dgm:pt>
    <dgm:pt modelId="{FD924506-4CE6-4D12-837A-49ED1C60E97F}">
      <dgm:prSet phldrT="[Text]" custT="1"/>
      <dgm:spPr>
        <a:solidFill>
          <a:schemeClr val="accent6">
            <a:lumMod val="20000"/>
            <a:lumOff val="80000"/>
          </a:schemeClr>
        </a:solidFill>
      </dgm:spPr>
      <dgm:t>
        <a:bodyPr/>
        <a:lstStyle/>
        <a:p>
          <a:r>
            <a:rPr lang="cs-CZ" sz="1800" b="0" cap="none" spc="0" dirty="0" err="1" smtClean="0">
              <a:ln w="0">
                <a:noFill/>
              </a:ln>
              <a:solidFill>
                <a:schemeClr val="tx1"/>
              </a:solidFill>
              <a:effectLst/>
              <a:latin typeface="+mn-lt"/>
            </a:rPr>
            <a:t>solution</a:t>
          </a:r>
          <a:endParaRPr lang="cs-CZ" sz="1800" b="0" cap="none" spc="0" dirty="0">
            <a:ln w="0">
              <a:noFill/>
            </a:ln>
            <a:solidFill>
              <a:schemeClr val="tx1"/>
            </a:solidFill>
            <a:effectLst/>
            <a:latin typeface="+mn-lt"/>
          </a:endParaRPr>
        </a:p>
      </dgm:t>
    </dgm:pt>
    <dgm:pt modelId="{640C08C5-6CA2-41DC-8AFA-081A0FF4C12A}" type="parTrans" cxnId="{772E77D4-9FBA-40C4-80A3-67F14304D59C}">
      <dgm:prSet/>
      <dgm:spPr/>
      <dgm:t>
        <a:bodyPr/>
        <a:lstStyle/>
        <a:p>
          <a:endParaRPr lang="cs-CZ" sz="2000">
            <a:latin typeface="+mn-lt"/>
          </a:endParaRPr>
        </a:p>
      </dgm:t>
    </dgm:pt>
    <dgm:pt modelId="{59ED1427-0ECF-43D9-A74B-558ED4A6BF0A}" type="sibTrans" cxnId="{772E77D4-9FBA-40C4-80A3-67F14304D59C}">
      <dgm:prSet/>
      <dgm:spPr/>
      <dgm:t>
        <a:bodyPr/>
        <a:lstStyle/>
        <a:p>
          <a:endParaRPr lang="cs-CZ" sz="2000"/>
        </a:p>
      </dgm:t>
    </dgm:pt>
    <dgm:pt modelId="{20B4C5E6-BC58-4110-8220-33401884BF8E}">
      <dgm:prSet phldrT="[Text]" custT="1"/>
      <dgm:spPr>
        <a:solidFill>
          <a:schemeClr val="accent6">
            <a:lumMod val="20000"/>
            <a:lumOff val="80000"/>
          </a:schemeClr>
        </a:solidFill>
      </dgm:spPr>
      <dgm:t>
        <a:bodyPr/>
        <a:lstStyle/>
        <a:p>
          <a:r>
            <a:rPr lang="cs-CZ" sz="1800" b="0" cap="none" spc="0" dirty="0" err="1" smtClean="0">
              <a:ln w="0">
                <a:noFill/>
              </a:ln>
              <a:solidFill>
                <a:schemeClr val="tx1"/>
              </a:solidFill>
              <a:effectLst/>
              <a:latin typeface="+mn-lt"/>
            </a:rPr>
            <a:t>suspension</a:t>
          </a:r>
          <a:endParaRPr lang="cs-CZ" sz="1800" b="0" cap="none" spc="0" dirty="0">
            <a:ln w="0">
              <a:noFill/>
            </a:ln>
            <a:solidFill>
              <a:schemeClr val="tx1"/>
            </a:solidFill>
            <a:effectLst/>
            <a:latin typeface="+mn-lt"/>
          </a:endParaRPr>
        </a:p>
      </dgm:t>
    </dgm:pt>
    <dgm:pt modelId="{B761E5FB-FE45-4DB6-991C-642E2047EC64}" type="parTrans" cxnId="{3A8BBF24-7A7F-4773-AF5A-BA6EF7DB8610}">
      <dgm:prSet/>
      <dgm:spPr/>
      <dgm:t>
        <a:bodyPr/>
        <a:lstStyle/>
        <a:p>
          <a:endParaRPr lang="cs-CZ" sz="2000">
            <a:latin typeface="+mn-lt"/>
          </a:endParaRPr>
        </a:p>
      </dgm:t>
    </dgm:pt>
    <dgm:pt modelId="{C6ABE7F7-37F0-4265-AA5A-06CF58873928}" type="sibTrans" cxnId="{3A8BBF24-7A7F-4773-AF5A-BA6EF7DB8610}">
      <dgm:prSet/>
      <dgm:spPr/>
      <dgm:t>
        <a:bodyPr/>
        <a:lstStyle/>
        <a:p>
          <a:endParaRPr lang="cs-CZ" sz="2000"/>
        </a:p>
      </dgm:t>
    </dgm:pt>
    <dgm:pt modelId="{5B420D37-DC5B-4896-8FC2-E853B2BAF4C5}">
      <dgm:prSet phldrT="[Text]" custT="1"/>
      <dgm:spPr>
        <a:solidFill>
          <a:schemeClr val="accent6">
            <a:lumMod val="20000"/>
            <a:lumOff val="80000"/>
          </a:schemeClr>
        </a:solidFill>
      </dgm:spPr>
      <dgm:t>
        <a:bodyPr/>
        <a:lstStyle/>
        <a:p>
          <a:r>
            <a:rPr lang="cs-CZ" sz="1800" b="0" cap="none" spc="0" dirty="0" err="1" smtClean="0">
              <a:ln w="0">
                <a:noFill/>
              </a:ln>
              <a:solidFill>
                <a:schemeClr val="tx1"/>
              </a:solidFill>
              <a:effectLst/>
              <a:latin typeface="+mn-lt"/>
            </a:rPr>
            <a:t>emulsion</a:t>
          </a:r>
          <a:endParaRPr lang="cs-CZ" sz="1800" b="0" cap="none" spc="0" dirty="0">
            <a:ln w="0">
              <a:noFill/>
            </a:ln>
            <a:solidFill>
              <a:schemeClr val="tx1"/>
            </a:solidFill>
            <a:effectLst/>
            <a:latin typeface="+mn-lt"/>
          </a:endParaRPr>
        </a:p>
      </dgm:t>
    </dgm:pt>
    <dgm:pt modelId="{0D16DF2D-6B4D-402A-A36E-CAFD242CB7D7}" type="parTrans" cxnId="{31F93CD5-4749-4C56-97D2-43C268F318E4}">
      <dgm:prSet/>
      <dgm:spPr/>
      <dgm:t>
        <a:bodyPr/>
        <a:lstStyle/>
        <a:p>
          <a:endParaRPr lang="cs-CZ" sz="2000">
            <a:latin typeface="+mn-lt"/>
          </a:endParaRPr>
        </a:p>
      </dgm:t>
    </dgm:pt>
    <dgm:pt modelId="{4CD31603-16B1-42F6-B9F0-CD717BC7E416}" type="sibTrans" cxnId="{31F93CD5-4749-4C56-97D2-43C268F318E4}">
      <dgm:prSet/>
      <dgm:spPr/>
      <dgm:t>
        <a:bodyPr/>
        <a:lstStyle/>
        <a:p>
          <a:endParaRPr lang="cs-CZ" sz="2000"/>
        </a:p>
      </dgm:t>
    </dgm:pt>
    <dgm:pt modelId="{F891CEF6-2504-4BE2-9AAA-13930FE7BDB0}" type="pres">
      <dgm:prSet presAssocID="{575EC319-95EF-49F8-8188-F5B42CF9002D}" presName="hierChild1" presStyleCnt="0">
        <dgm:presLayoutVars>
          <dgm:orgChart val="1"/>
          <dgm:chPref val="1"/>
          <dgm:dir/>
          <dgm:animOne val="branch"/>
          <dgm:animLvl val="lvl"/>
          <dgm:resizeHandles/>
        </dgm:presLayoutVars>
      </dgm:prSet>
      <dgm:spPr/>
      <dgm:t>
        <a:bodyPr/>
        <a:lstStyle/>
        <a:p>
          <a:endParaRPr lang="cs-CZ"/>
        </a:p>
      </dgm:t>
    </dgm:pt>
    <dgm:pt modelId="{AA30BA4D-450F-4C38-86C6-CAC686416DC3}" type="pres">
      <dgm:prSet presAssocID="{E09623DE-9DD6-49D5-9528-E0722AACCC4A}" presName="hierRoot1" presStyleCnt="0">
        <dgm:presLayoutVars>
          <dgm:hierBranch val="init"/>
        </dgm:presLayoutVars>
      </dgm:prSet>
      <dgm:spPr/>
    </dgm:pt>
    <dgm:pt modelId="{46D2ED32-1239-4280-A392-AFC7930BA318}" type="pres">
      <dgm:prSet presAssocID="{E09623DE-9DD6-49D5-9528-E0722AACCC4A}" presName="rootComposite1" presStyleCnt="0"/>
      <dgm:spPr/>
    </dgm:pt>
    <dgm:pt modelId="{7C12D0D9-C054-4A63-9DF1-A6F86503F755}" type="pres">
      <dgm:prSet presAssocID="{E09623DE-9DD6-49D5-9528-E0722AACCC4A}" presName="rootText1" presStyleLbl="node0" presStyleIdx="0" presStyleCnt="1" custScaleX="320834">
        <dgm:presLayoutVars>
          <dgm:chPref val="3"/>
        </dgm:presLayoutVars>
      </dgm:prSet>
      <dgm:spPr/>
      <dgm:t>
        <a:bodyPr/>
        <a:lstStyle/>
        <a:p>
          <a:endParaRPr lang="cs-CZ"/>
        </a:p>
      </dgm:t>
    </dgm:pt>
    <dgm:pt modelId="{D118814C-E9D7-4291-BDC6-6435400C6707}" type="pres">
      <dgm:prSet presAssocID="{E09623DE-9DD6-49D5-9528-E0722AACCC4A}" presName="rootConnector1" presStyleLbl="node1" presStyleIdx="0" presStyleCnt="0"/>
      <dgm:spPr/>
      <dgm:t>
        <a:bodyPr/>
        <a:lstStyle/>
        <a:p>
          <a:endParaRPr lang="cs-CZ"/>
        </a:p>
      </dgm:t>
    </dgm:pt>
    <dgm:pt modelId="{EDDF3E9B-1A72-4916-876C-C650C1235C32}" type="pres">
      <dgm:prSet presAssocID="{E09623DE-9DD6-49D5-9528-E0722AACCC4A}" presName="hierChild2" presStyleCnt="0"/>
      <dgm:spPr/>
    </dgm:pt>
    <dgm:pt modelId="{BA4B2C82-853C-4593-9D1C-160FB02879C5}" type="pres">
      <dgm:prSet presAssocID="{598E4479-EB81-403C-AB7E-43F7727FFFA1}" presName="Name37" presStyleLbl="parChTrans1D2" presStyleIdx="0" presStyleCnt="4"/>
      <dgm:spPr/>
      <dgm:t>
        <a:bodyPr/>
        <a:lstStyle/>
        <a:p>
          <a:endParaRPr lang="cs-CZ"/>
        </a:p>
      </dgm:t>
    </dgm:pt>
    <dgm:pt modelId="{25D393AE-FAE7-4867-9763-0F52487E511C}" type="pres">
      <dgm:prSet presAssocID="{F18D8991-CDD2-4715-BF48-3E1B7178EFD2}" presName="hierRoot2" presStyleCnt="0">
        <dgm:presLayoutVars>
          <dgm:hierBranch val="init"/>
        </dgm:presLayoutVars>
      </dgm:prSet>
      <dgm:spPr/>
    </dgm:pt>
    <dgm:pt modelId="{94F2A6AA-E704-4800-ACBC-1091093B5950}" type="pres">
      <dgm:prSet presAssocID="{F18D8991-CDD2-4715-BF48-3E1B7178EFD2}" presName="rootComposite" presStyleCnt="0"/>
      <dgm:spPr/>
    </dgm:pt>
    <dgm:pt modelId="{631FF915-1B27-4FB6-8A27-7B92B8E08A0D}" type="pres">
      <dgm:prSet presAssocID="{F18D8991-CDD2-4715-BF48-3E1B7178EFD2}" presName="rootText" presStyleLbl="node2" presStyleIdx="0" presStyleCnt="4" custScaleX="170030">
        <dgm:presLayoutVars>
          <dgm:chPref val="3"/>
        </dgm:presLayoutVars>
      </dgm:prSet>
      <dgm:spPr/>
      <dgm:t>
        <a:bodyPr/>
        <a:lstStyle/>
        <a:p>
          <a:endParaRPr lang="cs-CZ"/>
        </a:p>
      </dgm:t>
    </dgm:pt>
    <dgm:pt modelId="{7A523F51-D691-493F-9E6D-7A73FDE7BFF7}" type="pres">
      <dgm:prSet presAssocID="{F18D8991-CDD2-4715-BF48-3E1B7178EFD2}" presName="rootConnector" presStyleLbl="node2" presStyleIdx="0" presStyleCnt="4"/>
      <dgm:spPr/>
      <dgm:t>
        <a:bodyPr/>
        <a:lstStyle/>
        <a:p>
          <a:endParaRPr lang="cs-CZ"/>
        </a:p>
      </dgm:t>
    </dgm:pt>
    <dgm:pt modelId="{FB1C9000-A013-46E2-836D-0B0EA3DB747B}" type="pres">
      <dgm:prSet presAssocID="{F18D8991-CDD2-4715-BF48-3E1B7178EFD2}" presName="hierChild4" presStyleCnt="0"/>
      <dgm:spPr/>
    </dgm:pt>
    <dgm:pt modelId="{796AF0B5-A8C0-43E6-A3AC-3738DEC55543}" type="pres">
      <dgm:prSet presAssocID="{F18D8991-CDD2-4715-BF48-3E1B7178EFD2}" presName="hierChild5" presStyleCnt="0"/>
      <dgm:spPr/>
    </dgm:pt>
    <dgm:pt modelId="{8432BF47-6A56-476E-B752-2465D5DB6E1F}" type="pres">
      <dgm:prSet presAssocID="{640C08C5-6CA2-41DC-8AFA-081A0FF4C12A}" presName="Name37" presStyleLbl="parChTrans1D2" presStyleIdx="1" presStyleCnt="4"/>
      <dgm:spPr/>
      <dgm:t>
        <a:bodyPr/>
        <a:lstStyle/>
        <a:p>
          <a:endParaRPr lang="cs-CZ"/>
        </a:p>
      </dgm:t>
    </dgm:pt>
    <dgm:pt modelId="{9937AA3C-1086-4105-B86B-5FC7CDF0FAB6}" type="pres">
      <dgm:prSet presAssocID="{FD924506-4CE6-4D12-837A-49ED1C60E97F}" presName="hierRoot2" presStyleCnt="0">
        <dgm:presLayoutVars>
          <dgm:hierBranch val="init"/>
        </dgm:presLayoutVars>
      </dgm:prSet>
      <dgm:spPr/>
    </dgm:pt>
    <dgm:pt modelId="{0FF66526-D0CE-4E76-8E23-AB2F00409771}" type="pres">
      <dgm:prSet presAssocID="{FD924506-4CE6-4D12-837A-49ED1C60E97F}" presName="rootComposite" presStyleCnt="0"/>
      <dgm:spPr/>
    </dgm:pt>
    <dgm:pt modelId="{CF9F22C4-3360-415A-8015-3D61C122E173}" type="pres">
      <dgm:prSet presAssocID="{FD924506-4CE6-4D12-837A-49ED1C60E97F}" presName="rootText" presStyleLbl="node2" presStyleIdx="1" presStyleCnt="4" custScaleX="170030">
        <dgm:presLayoutVars>
          <dgm:chPref val="3"/>
        </dgm:presLayoutVars>
      </dgm:prSet>
      <dgm:spPr/>
      <dgm:t>
        <a:bodyPr/>
        <a:lstStyle/>
        <a:p>
          <a:endParaRPr lang="cs-CZ"/>
        </a:p>
      </dgm:t>
    </dgm:pt>
    <dgm:pt modelId="{1A1C79A1-8B9F-4FF2-AF3A-C962E145F578}" type="pres">
      <dgm:prSet presAssocID="{FD924506-4CE6-4D12-837A-49ED1C60E97F}" presName="rootConnector" presStyleLbl="node2" presStyleIdx="1" presStyleCnt="4"/>
      <dgm:spPr/>
      <dgm:t>
        <a:bodyPr/>
        <a:lstStyle/>
        <a:p>
          <a:endParaRPr lang="cs-CZ"/>
        </a:p>
      </dgm:t>
    </dgm:pt>
    <dgm:pt modelId="{8A17151F-4FFB-4233-8F72-9EAA8412D16E}" type="pres">
      <dgm:prSet presAssocID="{FD924506-4CE6-4D12-837A-49ED1C60E97F}" presName="hierChild4" presStyleCnt="0"/>
      <dgm:spPr/>
    </dgm:pt>
    <dgm:pt modelId="{7DC0C339-C098-4AC8-B14B-0585D791D5BF}" type="pres">
      <dgm:prSet presAssocID="{FD924506-4CE6-4D12-837A-49ED1C60E97F}" presName="hierChild5" presStyleCnt="0"/>
      <dgm:spPr/>
    </dgm:pt>
    <dgm:pt modelId="{707C9468-769F-4DBB-B6B9-00CF2B9CDFA1}" type="pres">
      <dgm:prSet presAssocID="{B761E5FB-FE45-4DB6-991C-642E2047EC64}" presName="Name37" presStyleLbl="parChTrans1D2" presStyleIdx="2" presStyleCnt="4"/>
      <dgm:spPr/>
      <dgm:t>
        <a:bodyPr/>
        <a:lstStyle/>
        <a:p>
          <a:endParaRPr lang="cs-CZ"/>
        </a:p>
      </dgm:t>
    </dgm:pt>
    <dgm:pt modelId="{E4949F6A-4E1E-4445-ABE7-CA4DEB999247}" type="pres">
      <dgm:prSet presAssocID="{20B4C5E6-BC58-4110-8220-33401884BF8E}" presName="hierRoot2" presStyleCnt="0">
        <dgm:presLayoutVars>
          <dgm:hierBranch val="init"/>
        </dgm:presLayoutVars>
      </dgm:prSet>
      <dgm:spPr/>
    </dgm:pt>
    <dgm:pt modelId="{844463A8-255E-4107-B37F-3E841DF4F0DB}" type="pres">
      <dgm:prSet presAssocID="{20B4C5E6-BC58-4110-8220-33401884BF8E}" presName="rootComposite" presStyleCnt="0"/>
      <dgm:spPr/>
    </dgm:pt>
    <dgm:pt modelId="{C4DF3EA9-82B9-45A8-B00C-1226A3D86EF9}" type="pres">
      <dgm:prSet presAssocID="{20B4C5E6-BC58-4110-8220-33401884BF8E}" presName="rootText" presStyleLbl="node2" presStyleIdx="2" presStyleCnt="4" custScaleX="170030">
        <dgm:presLayoutVars>
          <dgm:chPref val="3"/>
        </dgm:presLayoutVars>
      </dgm:prSet>
      <dgm:spPr/>
      <dgm:t>
        <a:bodyPr/>
        <a:lstStyle/>
        <a:p>
          <a:endParaRPr lang="cs-CZ"/>
        </a:p>
      </dgm:t>
    </dgm:pt>
    <dgm:pt modelId="{A8F38FBF-2D68-42E6-9D60-A250615FF28B}" type="pres">
      <dgm:prSet presAssocID="{20B4C5E6-BC58-4110-8220-33401884BF8E}" presName="rootConnector" presStyleLbl="node2" presStyleIdx="2" presStyleCnt="4"/>
      <dgm:spPr/>
      <dgm:t>
        <a:bodyPr/>
        <a:lstStyle/>
        <a:p>
          <a:endParaRPr lang="cs-CZ"/>
        </a:p>
      </dgm:t>
    </dgm:pt>
    <dgm:pt modelId="{A94385A6-0711-456A-B4AB-911F67DE74BB}" type="pres">
      <dgm:prSet presAssocID="{20B4C5E6-BC58-4110-8220-33401884BF8E}" presName="hierChild4" presStyleCnt="0"/>
      <dgm:spPr/>
    </dgm:pt>
    <dgm:pt modelId="{3BD33C32-B7E1-4E7E-BC1F-48062BE054FE}" type="pres">
      <dgm:prSet presAssocID="{20B4C5E6-BC58-4110-8220-33401884BF8E}" presName="hierChild5" presStyleCnt="0"/>
      <dgm:spPr/>
    </dgm:pt>
    <dgm:pt modelId="{6326D9BB-BD99-42E6-A947-2C81D0A760D5}" type="pres">
      <dgm:prSet presAssocID="{0D16DF2D-6B4D-402A-A36E-CAFD242CB7D7}" presName="Name37" presStyleLbl="parChTrans1D2" presStyleIdx="3" presStyleCnt="4"/>
      <dgm:spPr/>
      <dgm:t>
        <a:bodyPr/>
        <a:lstStyle/>
        <a:p>
          <a:endParaRPr lang="cs-CZ"/>
        </a:p>
      </dgm:t>
    </dgm:pt>
    <dgm:pt modelId="{94673421-F2EC-498E-952C-0B2A2AC6D570}" type="pres">
      <dgm:prSet presAssocID="{5B420D37-DC5B-4896-8FC2-E853B2BAF4C5}" presName="hierRoot2" presStyleCnt="0">
        <dgm:presLayoutVars>
          <dgm:hierBranch val="init"/>
        </dgm:presLayoutVars>
      </dgm:prSet>
      <dgm:spPr/>
    </dgm:pt>
    <dgm:pt modelId="{5DF440A1-7E4E-461C-9AE6-0768271BE4AE}" type="pres">
      <dgm:prSet presAssocID="{5B420D37-DC5B-4896-8FC2-E853B2BAF4C5}" presName="rootComposite" presStyleCnt="0"/>
      <dgm:spPr/>
    </dgm:pt>
    <dgm:pt modelId="{8EC5736B-EEDC-41CC-B98D-A60C7E3F6DA9}" type="pres">
      <dgm:prSet presAssocID="{5B420D37-DC5B-4896-8FC2-E853B2BAF4C5}" presName="rootText" presStyleLbl="node2" presStyleIdx="3" presStyleCnt="4" custScaleX="170030">
        <dgm:presLayoutVars>
          <dgm:chPref val="3"/>
        </dgm:presLayoutVars>
      </dgm:prSet>
      <dgm:spPr/>
      <dgm:t>
        <a:bodyPr/>
        <a:lstStyle/>
        <a:p>
          <a:endParaRPr lang="cs-CZ"/>
        </a:p>
      </dgm:t>
    </dgm:pt>
    <dgm:pt modelId="{90114F8A-350B-4DBF-9DF5-93CC0D5C3189}" type="pres">
      <dgm:prSet presAssocID="{5B420D37-DC5B-4896-8FC2-E853B2BAF4C5}" presName="rootConnector" presStyleLbl="node2" presStyleIdx="3" presStyleCnt="4"/>
      <dgm:spPr/>
      <dgm:t>
        <a:bodyPr/>
        <a:lstStyle/>
        <a:p>
          <a:endParaRPr lang="cs-CZ"/>
        </a:p>
      </dgm:t>
    </dgm:pt>
    <dgm:pt modelId="{71FA4C1B-404D-4F1F-892F-356F9DAF124B}" type="pres">
      <dgm:prSet presAssocID="{5B420D37-DC5B-4896-8FC2-E853B2BAF4C5}" presName="hierChild4" presStyleCnt="0"/>
      <dgm:spPr/>
    </dgm:pt>
    <dgm:pt modelId="{9C01AD7A-2646-4995-920B-5F269E70C37C}" type="pres">
      <dgm:prSet presAssocID="{5B420D37-DC5B-4896-8FC2-E853B2BAF4C5}" presName="hierChild5" presStyleCnt="0"/>
      <dgm:spPr/>
    </dgm:pt>
    <dgm:pt modelId="{39709DC1-3DAE-456B-8211-160BA3B5B96B}" type="pres">
      <dgm:prSet presAssocID="{E09623DE-9DD6-49D5-9528-E0722AACCC4A}" presName="hierChild3" presStyleCnt="0"/>
      <dgm:spPr/>
    </dgm:pt>
  </dgm:ptLst>
  <dgm:cxnLst>
    <dgm:cxn modelId="{8670FBCD-3164-4403-81EC-E4E2E190C5EA}" type="presOf" srcId="{20B4C5E6-BC58-4110-8220-33401884BF8E}" destId="{A8F38FBF-2D68-42E6-9D60-A250615FF28B}" srcOrd="1" destOrd="0" presId="urn:microsoft.com/office/officeart/2005/8/layout/orgChart1"/>
    <dgm:cxn modelId="{37F99C56-4AEC-4883-9093-431A06ECFBDE}" type="presOf" srcId="{5B420D37-DC5B-4896-8FC2-E853B2BAF4C5}" destId="{8EC5736B-EEDC-41CC-B98D-A60C7E3F6DA9}" srcOrd="0" destOrd="0" presId="urn:microsoft.com/office/officeart/2005/8/layout/orgChart1"/>
    <dgm:cxn modelId="{5A4ABE66-CCD2-4E7F-98A7-AE7D5762F2A7}" type="presOf" srcId="{F18D8991-CDD2-4715-BF48-3E1B7178EFD2}" destId="{631FF915-1B27-4FB6-8A27-7B92B8E08A0D}" srcOrd="0" destOrd="0" presId="urn:microsoft.com/office/officeart/2005/8/layout/orgChart1"/>
    <dgm:cxn modelId="{D80427D1-56EC-4DB1-A41F-8F85F91EC4A4}" type="presOf" srcId="{F18D8991-CDD2-4715-BF48-3E1B7178EFD2}" destId="{7A523F51-D691-493F-9E6D-7A73FDE7BFF7}" srcOrd="1" destOrd="0" presId="urn:microsoft.com/office/officeart/2005/8/layout/orgChart1"/>
    <dgm:cxn modelId="{772E77D4-9FBA-40C4-80A3-67F14304D59C}" srcId="{E09623DE-9DD6-49D5-9528-E0722AACCC4A}" destId="{FD924506-4CE6-4D12-837A-49ED1C60E97F}" srcOrd="1" destOrd="0" parTransId="{640C08C5-6CA2-41DC-8AFA-081A0FF4C12A}" sibTransId="{59ED1427-0ECF-43D9-A74B-558ED4A6BF0A}"/>
    <dgm:cxn modelId="{1723EA58-BB55-420B-9A6E-5A697A6EE9C5}" type="presOf" srcId="{E09623DE-9DD6-49D5-9528-E0722AACCC4A}" destId="{D118814C-E9D7-4291-BDC6-6435400C6707}" srcOrd="1" destOrd="0" presId="urn:microsoft.com/office/officeart/2005/8/layout/orgChart1"/>
    <dgm:cxn modelId="{F76AA2CC-9E52-43CF-82CC-62CAF95E0154}" type="presOf" srcId="{0D16DF2D-6B4D-402A-A36E-CAFD242CB7D7}" destId="{6326D9BB-BD99-42E6-A947-2C81D0A760D5}" srcOrd="0" destOrd="0" presId="urn:microsoft.com/office/officeart/2005/8/layout/orgChart1"/>
    <dgm:cxn modelId="{436ACE19-9C5F-4236-A348-DCD538F8528A}" type="presOf" srcId="{FD924506-4CE6-4D12-837A-49ED1C60E97F}" destId="{1A1C79A1-8B9F-4FF2-AF3A-C962E145F578}" srcOrd="1" destOrd="0" presId="urn:microsoft.com/office/officeart/2005/8/layout/orgChart1"/>
    <dgm:cxn modelId="{2B153B75-40D4-43F8-91CE-4AE14C6FCFF3}" type="presOf" srcId="{E09623DE-9DD6-49D5-9528-E0722AACCC4A}" destId="{7C12D0D9-C054-4A63-9DF1-A6F86503F755}" srcOrd="0" destOrd="0" presId="urn:microsoft.com/office/officeart/2005/8/layout/orgChart1"/>
    <dgm:cxn modelId="{4824EFA4-251A-4EA2-A243-370F01031E8A}" type="presOf" srcId="{575EC319-95EF-49F8-8188-F5B42CF9002D}" destId="{F891CEF6-2504-4BE2-9AAA-13930FE7BDB0}" srcOrd="0" destOrd="0" presId="urn:microsoft.com/office/officeart/2005/8/layout/orgChart1"/>
    <dgm:cxn modelId="{3A8BBF24-7A7F-4773-AF5A-BA6EF7DB8610}" srcId="{E09623DE-9DD6-49D5-9528-E0722AACCC4A}" destId="{20B4C5E6-BC58-4110-8220-33401884BF8E}" srcOrd="2" destOrd="0" parTransId="{B761E5FB-FE45-4DB6-991C-642E2047EC64}" sibTransId="{C6ABE7F7-37F0-4265-AA5A-06CF58873928}"/>
    <dgm:cxn modelId="{C9E3874A-1F6F-406C-8C92-2A3016EAED89}" type="presOf" srcId="{5B420D37-DC5B-4896-8FC2-E853B2BAF4C5}" destId="{90114F8A-350B-4DBF-9DF5-93CC0D5C3189}" srcOrd="1" destOrd="0" presId="urn:microsoft.com/office/officeart/2005/8/layout/orgChart1"/>
    <dgm:cxn modelId="{B8C26924-FBA2-4D67-8C48-35DF17762B4E}" srcId="{E09623DE-9DD6-49D5-9528-E0722AACCC4A}" destId="{F18D8991-CDD2-4715-BF48-3E1B7178EFD2}" srcOrd="0" destOrd="0" parTransId="{598E4479-EB81-403C-AB7E-43F7727FFFA1}" sibTransId="{B7DA6053-4949-49AC-BBDA-B5A6EAD3E037}"/>
    <dgm:cxn modelId="{4494CB85-F5F9-49B3-85CB-A68716DA1580}" type="presOf" srcId="{B761E5FB-FE45-4DB6-991C-642E2047EC64}" destId="{707C9468-769F-4DBB-B6B9-00CF2B9CDFA1}" srcOrd="0" destOrd="0" presId="urn:microsoft.com/office/officeart/2005/8/layout/orgChart1"/>
    <dgm:cxn modelId="{E10F1265-B780-4819-87B0-B64992D6257E}" type="presOf" srcId="{FD924506-4CE6-4D12-837A-49ED1C60E97F}" destId="{CF9F22C4-3360-415A-8015-3D61C122E173}" srcOrd="0" destOrd="0" presId="urn:microsoft.com/office/officeart/2005/8/layout/orgChart1"/>
    <dgm:cxn modelId="{0BFE4705-4BF2-48B1-90C9-C47F110BC065}" type="presOf" srcId="{598E4479-EB81-403C-AB7E-43F7727FFFA1}" destId="{BA4B2C82-853C-4593-9D1C-160FB02879C5}" srcOrd="0" destOrd="0" presId="urn:microsoft.com/office/officeart/2005/8/layout/orgChart1"/>
    <dgm:cxn modelId="{719731F8-23B8-418A-A617-1E8CED92ED2F}" srcId="{575EC319-95EF-49F8-8188-F5B42CF9002D}" destId="{E09623DE-9DD6-49D5-9528-E0722AACCC4A}" srcOrd="0" destOrd="0" parTransId="{65FD0BF7-6886-4617-BAED-EB80F103EC42}" sibTransId="{482F80B0-4AC2-4968-AF1C-FA571DD58135}"/>
    <dgm:cxn modelId="{31F93CD5-4749-4C56-97D2-43C268F318E4}" srcId="{E09623DE-9DD6-49D5-9528-E0722AACCC4A}" destId="{5B420D37-DC5B-4896-8FC2-E853B2BAF4C5}" srcOrd="3" destOrd="0" parTransId="{0D16DF2D-6B4D-402A-A36E-CAFD242CB7D7}" sibTransId="{4CD31603-16B1-42F6-B9F0-CD717BC7E416}"/>
    <dgm:cxn modelId="{30AA98AD-7233-451B-AB09-915DB7690EBD}" type="presOf" srcId="{640C08C5-6CA2-41DC-8AFA-081A0FF4C12A}" destId="{8432BF47-6A56-476E-B752-2465D5DB6E1F}" srcOrd="0" destOrd="0" presId="urn:microsoft.com/office/officeart/2005/8/layout/orgChart1"/>
    <dgm:cxn modelId="{7A7ABFF5-7387-422F-9EB3-8869BD002772}" type="presOf" srcId="{20B4C5E6-BC58-4110-8220-33401884BF8E}" destId="{C4DF3EA9-82B9-45A8-B00C-1226A3D86EF9}" srcOrd="0" destOrd="0" presId="urn:microsoft.com/office/officeart/2005/8/layout/orgChart1"/>
    <dgm:cxn modelId="{D07F11C1-09DE-4050-B221-C16650DA2C70}" type="presParOf" srcId="{F891CEF6-2504-4BE2-9AAA-13930FE7BDB0}" destId="{AA30BA4D-450F-4C38-86C6-CAC686416DC3}" srcOrd="0" destOrd="0" presId="urn:microsoft.com/office/officeart/2005/8/layout/orgChart1"/>
    <dgm:cxn modelId="{2CF27CA7-6A78-4F46-9AA5-186B37A1163A}" type="presParOf" srcId="{AA30BA4D-450F-4C38-86C6-CAC686416DC3}" destId="{46D2ED32-1239-4280-A392-AFC7930BA318}" srcOrd="0" destOrd="0" presId="urn:microsoft.com/office/officeart/2005/8/layout/orgChart1"/>
    <dgm:cxn modelId="{B3351399-348E-4F21-AC7E-63DF6BEC1766}" type="presParOf" srcId="{46D2ED32-1239-4280-A392-AFC7930BA318}" destId="{7C12D0D9-C054-4A63-9DF1-A6F86503F755}" srcOrd="0" destOrd="0" presId="urn:microsoft.com/office/officeart/2005/8/layout/orgChart1"/>
    <dgm:cxn modelId="{20F583A5-A889-481C-B41E-AB7192C422F1}" type="presParOf" srcId="{46D2ED32-1239-4280-A392-AFC7930BA318}" destId="{D118814C-E9D7-4291-BDC6-6435400C6707}" srcOrd="1" destOrd="0" presId="urn:microsoft.com/office/officeart/2005/8/layout/orgChart1"/>
    <dgm:cxn modelId="{40285741-28C9-49A4-AB3C-2A69F5FE46E7}" type="presParOf" srcId="{AA30BA4D-450F-4C38-86C6-CAC686416DC3}" destId="{EDDF3E9B-1A72-4916-876C-C650C1235C32}" srcOrd="1" destOrd="0" presId="urn:microsoft.com/office/officeart/2005/8/layout/orgChart1"/>
    <dgm:cxn modelId="{9D07BEB4-C4EC-4A37-9C7A-476051FBFBCD}" type="presParOf" srcId="{EDDF3E9B-1A72-4916-876C-C650C1235C32}" destId="{BA4B2C82-853C-4593-9D1C-160FB02879C5}" srcOrd="0" destOrd="0" presId="urn:microsoft.com/office/officeart/2005/8/layout/orgChart1"/>
    <dgm:cxn modelId="{240AECFD-92D4-42B2-A173-064E18BE69D4}" type="presParOf" srcId="{EDDF3E9B-1A72-4916-876C-C650C1235C32}" destId="{25D393AE-FAE7-4867-9763-0F52487E511C}" srcOrd="1" destOrd="0" presId="urn:microsoft.com/office/officeart/2005/8/layout/orgChart1"/>
    <dgm:cxn modelId="{FE283ABF-EEC6-4729-87D7-ADC8F4688155}" type="presParOf" srcId="{25D393AE-FAE7-4867-9763-0F52487E511C}" destId="{94F2A6AA-E704-4800-ACBC-1091093B5950}" srcOrd="0" destOrd="0" presId="urn:microsoft.com/office/officeart/2005/8/layout/orgChart1"/>
    <dgm:cxn modelId="{E1ED955F-DF7E-4E7F-95D5-F937D99FF8F2}" type="presParOf" srcId="{94F2A6AA-E704-4800-ACBC-1091093B5950}" destId="{631FF915-1B27-4FB6-8A27-7B92B8E08A0D}" srcOrd="0" destOrd="0" presId="urn:microsoft.com/office/officeart/2005/8/layout/orgChart1"/>
    <dgm:cxn modelId="{F7F54BD4-9107-42F6-838F-4D9BE4EFFFC8}" type="presParOf" srcId="{94F2A6AA-E704-4800-ACBC-1091093B5950}" destId="{7A523F51-D691-493F-9E6D-7A73FDE7BFF7}" srcOrd="1" destOrd="0" presId="urn:microsoft.com/office/officeart/2005/8/layout/orgChart1"/>
    <dgm:cxn modelId="{EFCA52B5-0A20-4DB9-9EE8-187221971E4E}" type="presParOf" srcId="{25D393AE-FAE7-4867-9763-0F52487E511C}" destId="{FB1C9000-A013-46E2-836D-0B0EA3DB747B}" srcOrd="1" destOrd="0" presId="urn:microsoft.com/office/officeart/2005/8/layout/orgChart1"/>
    <dgm:cxn modelId="{3804786D-C393-4578-A4FC-E7BEF18A9D6D}" type="presParOf" srcId="{25D393AE-FAE7-4867-9763-0F52487E511C}" destId="{796AF0B5-A8C0-43E6-A3AC-3738DEC55543}" srcOrd="2" destOrd="0" presId="urn:microsoft.com/office/officeart/2005/8/layout/orgChart1"/>
    <dgm:cxn modelId="{A7C97D1A-0A5E-41C5-8B11-932E25B88DAE}" type="presParOf" srcId="{EDDF3E9B-1A72-4916-876C-C650C1235C32}" destId="{8432BF47-6A56-476E-B752-2465D5DB6E1F}" srcOrd="2" destOrd="0" presId="urn:microsoft.com/office/officeart/2005/8/layout/orgChart1"/>
    <dgm:cxn modelId="{C37FB0B7-413A-4504-AD1D-95010C39927D}" type="presParOf" srcId="{EDDF3E9B-1A72-4916-876C-C650C1235C32}" destId="{9937AA3C-1086-4105-B86B-5FC7CDF0FAB6}" srcOrd="3" destOrd="0" presId="urn:microsoft.com/office/officeart/2005/8/layout/orgChart1"/>
    <dgm:cxn modelId="{D79CBDF9-99B2-4876-89DC-B58EC67C5F69}" type="presParOf" srcId="{9937AA3C-1086-4105-B86B-5FC7CDF0FAB6}" destId="{0FF66526-D0CE-4E76-8E23-AB2F00409771}" srcOrd="0" destOrd="0" presId="urn:microsoft.com/office/officeart/2005/8/layout/orgChart1"/>
    <dgm:cxn modelId="{4AB7B6C5-DC2E-4028-A898-638FC440D5F6}" type="presParOf" srcId="{0FF66526-D0CE-4E76-8E23-AB2F00409771}" destId="{CF9F22C4-3360-415A-8015-3D61C122E173}" srcOrd="0" destOrd="0" presId="urn:microsoft.com/office/officeart/2005/8/layout/orgChart1"/>
    <dgm:cxn modelId="{E771B132-7A11-4F65-9243-8684C2B85A04}" type="presParOf" srcId="{0FF66526-D0CE-4E76-8E23-AB2F00409771}" destId="{1A1C79A1-8B9F-4FF2-AF3A-C962E145F578}" srcOrd="1" destOrd="0" presId="urn:microsoft.com/office/officeart/2005/8/layout/orgChart1"/>
    <dgm:cxn modelId="{C27C1946-56E7-4B13-A0C0-AC17DD1BA148}" type="presParOf" srcId="{9937AA3C-1086-4105-B86B-5FC7CDF0FAB6}" destId="{8A17151F-4FFB-4233-8F72-9EAA8412D16E}" srcOrd="1" destOrd="0" presId="urn:microsoft.com/office/officeart/2005/8/layout/orgChart1"/>
    <dgm:cxn modelId="{036224CE-53BF-49EA-93B3-7631D9EA65E4}" type="presParOf" srcId="{9937AA3C-1086-4105-B86B-5FC7CDF0FAB6}" destId="{7DC0C339-C098-4AC8-B14B-0585D791D5BF}" srcOrd="2" destOrd="0" presId="urn:microsoft.com/office/officeart/2005/8/layout/orgChart1"/>
    <dgm:cxn modelId="{4B21DEDB-0A5B-4816-9A55-0212FA25FDB4}" type="presParOf" srcId="{EDDF3E9B-1A72-4916-876C-C650C1235C32}" destId="{707C9468-769F-4DBB-B6B9-00CF2B9CDFA1}" srcOrd="4" destOrd="0" presId="urn:microsoft.com/office/officeart/2005/8/layout/orgChart1"/>
    <dgm:cxn modelId="{01393894-A8B9-4F38-89C4-6DBC5F3B14DE}" type="presParOf" srcId="{EDDF3E9B-1A72-4916-876C-C650C1235C32}" destId="{E4949F6A-4E1E-4445-ABE7-CA4DEB999247}" srcOrd="5" destOrd="0" presId="urn:microsoft.com/office/officeart/2005/8/layout/orgChart1"/>
    <dgm:cxn modelId="{7BC08025-8BC6-4830-AA0C-A0661DC999B7}" type="presParOf" srcId="{E4949F6A-4E1E-4445-ABE7-CA4DEB999247}" destId="{844463A8-255E-4107-B37F-3E841DF4F0DB}" srcOrd="0" destOrd="0" presId="urn:microsoft.com/office/officeart/2005/8/layout/orgChart1"/>
    <dgm:cxn modelId="{3E33A015-53B6-4412-9418-310390129716}" type="presParOf" srcId="{844463A8-255E-4107-B37F-3E841DF4F0DB}" destId="{C4DF3EA9-82B9-45A8-B00C-1226A3D86EF9}" srcOrd="0" destOrd="0" presId="urn:microsoft.com/office/officeart/2005/8/layout/orgChart1"/>
    <dgm:cxn modelId="{65C5D706-85C9-4877-BFB9-607DA3B89419}" type="presParOf" srcId="{844463A8-255E-4107-B37F-3E841DF4F0DB}" destId="{A8F38FBF-2D68-42E6-9D60-A250615FF28B}" srcOrd="1" destOrd="0" presId="urn:microsoft.com/office/officeart/2005/8/layout/orgChart1"/>
    <dgm:cxn modelId="{9C043668-518D-42D9-BB0C-957499F2521D}" type="presParOf" srcId="{E4949F6A-4E1E-4445-ABE7-CA4DEB999247}" destId="{A94385A6-0711-456A-B4AB-911F67DE74BB}" srcOrd="1" destOrd="0" presId="urn:microsoft.com/office/officeart/2005/8/layout/orgChart1"/>
    <dgm:cxn modelId="{08340622-05EA-4B9E-B0E9-2B63B0746D47}" type="presParOf" srcId="{E4949F6A-4E1E-4445-ABE7-CA4DEB999247}" destId="{3BD33C32-B7E1-4E7E-BC1F-48062BE054FE}" srcOrd="2" destOrd="0" presId="urn:microsoft.com/office/officeart/2005/8/layout/orgChart1"/>
    <dgm:cxn modelId="{499B7FD2-3EB2-4442-9CB6-051578166AFD}" type="presParOf" srcId="{EDDF3E9B-1A72-4916-876C-C650C1235C32}" destId="{6326D9BB-BD99-42E6-A947-2C81D0A760D5}" srcOrd="6" destOrd="0" presId="urn:microsoft.com/office/officeart/2005/8/layout/orgChart1"/>
    <dgm:cxn modelId="{09106DAA-6EA0-4B55-845B-6438EBE3C194}" type="presParOf" srcId="{EDDF3E9B-1A72-4916-876C-C650C1235C32}" destId="{94673421-F2EC-498E-952C-0B2A2AC6D570}" srcOrd="7" destOrd="0" presId="urn:microsoft.com/office/officeart/2005/8/layout/orgChart1"/>
    <dgm:cxn modelId="{E5250767-6396-47D1-9AB9-BFAA2E82CBB6}" type="presParOf" srcId="{94673421-F2EC-498E-952C-0B2A2AC6D570}" destId="{5DF440A1-7E4E-461C-9AE6-0768271BE4AE}" srcOrd="0" destOrd="0" presId="urn:microsoft.com/office/officeart/2005/8/layout/orgChart1"/>
    <dgm:cxn modelId="{077B030D-A178-4956-AA7A-7A9334FCEEE7}" type="presParOf" srcId="{5DF440A1-7E4E-461C-9AE6-0768271BE4AE}" destId="{8EC5736B-EEDC-41CC-B98D-A60C7E3F6DA9}" srcOrd="0" destOrd="0" presId="urn:microsoft.com/office/officeart/2005/8/layout/orgChart1"/>
    <dgm:cxn modelId="{23712447-84BC-4841-A805-8C83E307565B}" type="presParOf" srcId="{5DF440A1-7E4E-461C-9AE6-0768271BE4AE}" destId="{90114F8A-350B-4DBF-9DF5-93CC0D5C3189}" srcOrd="1" destOrd="0" presId="urn:microsoft.com/office/officeart/2005/8/layout/orgChart1"/>
    <dgm:cxn modelId="{34AC8011-351D-488E-9BB7-33B0C8283851}" type="presParOf" srcId="{94673421-F2EC-498E-952C-0B2A2AC6D570}" destId="{71FA4C1B-404D-4F1F-892F-356F9DAF124B}" srcOrd="1" destOrd="0" presId="urn:microsoft.com/office/officeart/2005/8/layout/orgChart1"/>
    <dgm:cxn modelId="{FFB2B6DE-895F-439E-A7F6-C7E89E80B3FA}" type="presParOf" srcId="{94673421-F2EC-498E-952C-0B2A2AC6D570}" destId="{9C01AD7A-2646-4995-920B-5F269E70C37C}" srcOrd="2" destOrd="0" presId="urn:microsoft.com/office/officeart/2005/8/layout/orgChart1"/>
    <dgm:cxn modelId="{A8634898-7B83-4E4A-B8F7-D6C096BC9559}" type="presParOf" srcId="{AA30BA4D-450F-4C38-86C6-CAC686416DC3}" destId="{39709DC1-3DAE-456B-8211-160BA3B5B96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D8E47-CDEB-434D-94DD-6F326C2C558A}">
      <dsp:nvSpPr>
        <dsp:cNvPr id="0" name=""/>
        <dsp:cNvSpPr/>
      </dsp:nvSpPr>
      <dsp:spPr>
        <a:xfrm>
          <a:off x="9733500" y="2677034"/>
          <a:ext cx="169823" cy="743988"/>
        </a:xfrm>
        <a:custGeom>
          <a:avLst/>
          <a:gdLst/>
          <a:ahLst/>
          <a:cxnLst/>
          <a:rect l="0" t="0" r="0" b="0"/>
          <a:pathLst>
            <a:path>
              <a:moveTo>
                <a:pt x="0" y="0"/>
              </a:moveTo>
              <a:lnTo>
                <a:pt x="0" y="743988"/>
              </a:lnTo>
              <a:lnTo>
                <a:pt x="169823" y="7439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0B7848-6E56-4BCC-B810-A50AF076FDC8}">
      <dsp:nvSpPr>
        <dsp:cNvPr id="0" name=""/>
        <dsp:cNvSpPr/>
      </dsp:nvSpPr>
      <dsp:spPr>
        <a:xfrm>
          <a:off x="9563676" y="2677034"/>
          <a:ext cx="169823" cy="743988"/>
        </a:xfrm>
        <a:custGeom>
          <a:avLst/>
          <a:gdLst/>
          <a:ahLst/>
          <a:cxnLst/>
          <a:rect l="0" t="0" r="0" b="0"/>
          <a:pathLst>
            <a:path>
              <a:moveTo>
                <a:pt x="169823" y="0"/>
              </a:moveTo>
              <a:lnTo>
                <a:pt x="169823" y="743988"/>
              </a:lnTo>
              <a:lnTo>
                <a:pt x="0" y="7439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260F4-6D88-4F43-829A-194A659F1E9B}">
      <dsp:nvSpPr>
        <dsp:cNvPr id="0" name=""/>
        <dsp:cNvSpPr/>
      </dsp:nvSpPr>
      <dsp:spPr>
        <a:xfrm>
          <a:off x="6739147" y="1528704"/>
          <a:ext cx="2994353" cy="339647"/>
        </a:xfrm>
        <a:custGeom>
          <a:avLst/>
          <a:gdLst/>
          <a:ahLst/>
          <a:cxnLst/>
          <a:rect l="0" t="0" r="0" b="0"/>
          <a:pathLst>
            <a:path>
              <a:moveTo>
                <a:pt x="0" y="0"/>
              </a:moveTo>
              <a:lnTo>
                <a:pt x="0" y="169823"/>
              </a:lnTo>
              <a:lnTo>
                <a:pt x="2994353" y="169823"/>
              </a:lnTo>
              <a:lnTo>
                <a:pt x="2994353" y="3396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ED308B-22A6-4631-B604-BEF03F0F7368}">
      <dsp:nvSpPr>
        <dsp:cNvPr id="0" name=""/>
        <dsp:cNvSpPr/>
      </dsp:nvSpPr>
      <dsp:spPr>
        <a:xfrm>
          <a:off x="6680315" y="3825365"/>
          <a:ext cx="978507" cy="339647"/>
        </a:xfrm>
        <a:custGeom>
          <a:avLst/>
          <a:gdLst/>
          <a:ahLst/>
          <a:cxnLst/>
          <a:rect l="0" t="0" r="0" b="0"/>
          <a:pathLst>
            <a:path>
              <a:moveTo>
                <a:pt x="0" y="0"/>
              </a:moveTo>
              <a:lnTo>
                <a:pt x="0" y="169823"/>
              </a:lnTo>
              <a:lnTo>
                <a:pt x="978507" y="169823"/>
              </a:lnTo>
              <a:lnTo>
                <a:pt x="978507" y="3396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18C567-1414-47D2-91A1-75EC43CFA906}">
      <dsp:nvSpPr>
        <dsp:cNvPr id="0" name=""/>
        <dsp:cNvSpPr/>
      </dsp:nvSpPr>
      <dsp:spPr>
        <a:xfrm>
          <a:off x="5701808" y="3825365"/>
          <a:ext cx="978507" cy="339647"/>
        </a:xfrm>
        <a:custGeom>
          <a:avLst/>
          <a:gdLst/>
          <a:ahLst/>
          <a:cxnLst/>
          <a:rect l="0" t="0" r="0" b="0"/>
          <a:pathLst>
            <a:path>
              <a:moveTo>
                <a:pt x="978507" y="0"/>
              </a:moveTo>
              <a:lnTo>
                <a:pt x="978507" y="169823"/>
              </a:lnTo>
              <a:lnTo>
                <a:pt x="0" y="169823"/>
              </a:lnTo>
              <a:lnTo>
                <a:pt x="0" y="3396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85758F-AD90-4F6E-ACB5-FE87CE26A8AE}">
      <dsp:nvSpPr>
        <dsp:cNvPr id="0" name=""/>
        <dsp:cNvSpPr/>
      </dsp:nvSpPr>
      <dsp:spPr>
        <a:xfrm>
          <a:off x="3744793" y="2677034"/>
          <a:ext cx="2935521" cy="339647"/>
        </a:xfrm>
        <a:custGeom>
          <a:avLst/>
          <a:gdLst/>
          <a:ahLst/>
          <a:cxnLst/>
          <a:rect l="0" t="0" r="0" b="0"/>
          <a:pathLst>
            <a:path>
              <a:moveTo>
                <a:pt x="0" y="0"/>
              </a:moveTo>
              <a:lnTo>
                <a:pt x="0" y="169823"/>
              </a:lnTo>
              <a:lnTo>
                <a:pt x="2935521" y="169823"/>
              </a:lnTo>
              <a:lnTo>
                <a:pt x="2935521" y="3396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EDC85D-DDD9-4254-AA85-F3354D33DBF7}">
      <dsp:nvSpPr>
        <dsp:cNvPr id="0" name=""/>
        <dsp:cNvSpPr/>
      </dsp:nvSpPr>
      <dsp:spPr>
        <a:xfrm>
          <a:off x="3744793" y="2677034"/>
          <a:ext cx="978507" cy="339647"/>
        </a:xfrm>
        <a:custGeom>
          <a:avLst/>
          <a:gdLst/>
          <a:ahLst/>
          <a:cxnLst/>
          <a:rect l="0" t="0" r="0" b="0"/>
          <a:pathLst>
            <a:path>
              <a:moveTo>
                <a:pt x="0" y="0"/>
              </a:moveTo>
              <a:lnTo>
                <a:pt x="0" y="169823"/>
              </a:lnTo>
              <a:lnTo>
                <a:pt x="978507" y="169823"/>
              </a:lnTo>
              <a:lnTo>
                <a:pt x="978507" y="3396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25DBD8-C64D-4592-B469-FA90BC7BA02F}">
      <dsp:nvSpPr>
        <dsp:cNvPr id="0" name=""/>
        <dsp:cNvSpPr/>
      </dsp:nvSpPr>
      <dsp:spPr>
        <a:xfrm>
          <a:off x="2766286" y="3825365"/>
          <a:ext cx="169823" cy="743988"/>
        </a:xfrm>
        <a:custGeom>
          <a:avLst/>
          <a:gdLst/>
          <a:ahLst/>
          <a:cxnLst/>
          <a:rect l="0" t="0" r="0" b="0"/>
          <a:pathLst>
            <a:path>
              <a:moveTo>
                <a:pt x="0" y="0"/>
              </a:moveTo>
              <a:lnTo>
                <a:pt x="0" y="743988"/>
              </a:lnTo>
              <a:lnTo>
                <a:pt x="169823" y="7439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FAB7E-5E00-4053-893F-688944F48683}">
      <dsp:nvSpPr>
        <dsp:cNvPr id="0" name=""/>
        <dsp:cNvSpPr/>
      </dsp:nvSpPr>
      <dsp:spPr>
        <a:xfrm>
          <a:off x="2596463" y="3825365"/>
          <a:ext cx="169823" cy="743988"/>
        </a:xfrm>
        <a:custGeom>
          <a:avLst/>
          <a:gdLst/>
          <a:ahLst/>
          <a:cxnLst/>
          <a:rect l="0" t="0" r="0" b="0"/>
          <a:pathLst>
            <a:path>
              <a:moveTo>
                <a:pt x="169823" y="0"/>
              </a:moveTo>
              <a:lnTo>
                <a:pt x="169823" y="743988"/>
              </a:lnTo>
              <a:lnTo>
                <a:pt x="0" y="7439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419B8D-D057-49D2-8FA0-1A69AAA2235A}">
      <dsp:nvSpPr>
        <dsp:cNvPr id="0" name=""/>
        <dsp:cNvSpPr/>
      </dsp:nvSpPr>
      <dsp:spPr>
        <a:xfrm>
          <a:off x="2766286" y="2677034"/>
          <a:ext cx="978507" cy="339647"/>
        </a:xfrm>
        <a:custGeom>
          <a:avLst/>
          <a:gdLst/>
          <a:ahLst/>
          <a:cxnLst/>
          <a:rect l="0" t="0" r="0" b="0"/>
          <a:pathLst>
            <a:path>
              <a:moveTo>
                <a:pt x="978507" y="0"/>
              </a:moveTo>
              <a:lnTo>
                <a:pt x="978507" y="169823"/>
              </a:lnTo>
              <a:lnTo>
                <a:pt x="0" y="169823"/>
              </a:lnTo>
              <a:lnTo>
                <a:pt x="0" y="3396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4E880F-AB0C-4712-9EF1-FE90CC604834}">
      <dsp:nvSpPr>
        <dsp:cNvPr id="0" name=""/>
        <dsp:cNvSpPr/>
      </dsp:nvSpPr>
      <dsp:spPr>
        <a:xfrm>
          <a:off x="809272" y="2677034"/>
          <a:ext cx="2935521" cy="339647"/>
        </a:xfrm>
        <a:custGeom>
          <a:avLst/>
          <a:gdLst/>
          <a:ahLst/>
          <a:cxnLst/>
          <a:rect l="0" t="0" r="0" b="0"/>
          <a:pathLst>
            <a:path>
              <a:moveTo>
                <a:pt x="2935521" y="0"/>
              </a:moveTo>
              <a:lnTo>
                <a:pt x="2935521" y="169823"/>
              </a:lnTo>
              <a:lnTo>
                <a:pt x="0" y="169823"/>
              </a:lnTo>
              <a:lnTo>
                <a:pt x="0" y="33964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56028-5A32-4109-848A-21EF29F121E5}">
      <dsp:nvSpPr>
        <dsp:cNvPr id="0" name=""/>
        <dsp:cNvSpPr/>
      </dsp:nvSpPr>
      <dsp:spPr>
        <a:xfrm>
          <a:off x="3744793" y="1528704"/>
          <a:ext cx="2994353" cy="339647"/>
        </a:xfrm>
        <a:custGeom>
          <a:avLst/>
          <a:gdLst/>
          <a:ahLst/>
          <a:cxnLst/>
          <a:rect l="0" t="0" r="0" b="0"/>
          <a:pathLst>
            <a:path>
              <a:moveTo>
                <a:pt x="2994353" y="0"/>
              </a:moveTo>
              <a:lnTo>
                <a:pt x="2994353" y="169823"/>
              </a:lnTo>
              <a:lnTo>
                <a:pt x="0" y="169823"/>
              </a:lnTo>
              <a:lnTo>
                <a:pt x="0" y="3396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2D0D9-C054-4A63-9DF1-A6F86503F755}">
      <dsp:nvSpPr>
        <dsp:cNvPr id="0" name=""/>
        <dsp:cNvSpPr/>
      </dsp:nvSpPr>
      <dsp:spPr>
        <a:xfrm>
          <a:off x="4875406" y="720020"/>
          <a:ext cx="3727481" cy="808683"/>
        </a:xfrm>
        <a:prstGeom prst="rect">
          <a:avLst/>
        </a:prstGeom>
        <a:solidFill>
          <a:schemeClr val="accent6">
            <a:lumMod val="60000"/>
            <a:lumOff val="4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cs-CZ" sz="2400" b="1" kern="1200" cap="none" spc="0" dirty="0">
              <a:ln w="0">
                <a:noFill/>
              </a:ln>
              <a:solidFill>
                <a:schemeClr val="tx1"/>
              </a:solidFill>
              <a:effectLst/>
              <a:latin typeface="+mn-lt"/>
            </a:rPr>
            <a:t>Polymer </a:t>
          </a:r>
          <a:r>
            <a:rPr lang="cs-CZ" sz="2400" b="1" kern="1200" cap="none" spc="0" dirty="0" err="1">
              <a:ln w="0">
                <a:noFill/>
              </a:ln>
              <a:solidFill>
                <a:schemeClr val="tx1"/>
              </a:solidFill>
              <a:effectLst/>
              <a:latin typeface="+mn-lt"/>
            </a:rPr>
            <a:t>synthesis</a:t>
          </a:r>
          <a:endParaRPr lang="cs-CZ" sz="2400" b="1" kern="1200" cap="none" spc="0" dirty="0">
            <a:ln w="0">
              <a:noFill/>
            </a:ln>
            <a:solidFill>
              <a:schemeClr val="tx1"/>
            </a:solidFill>
            <a:effectLst/>
            <a:latin typeface="+mn-lt"/>
          </a:endParaRPr>
        </a:p>
      </dsp:txBody>
      <dsp:txXfrm>
        <a:off x="4875406" y="720020"/>
        <a:ext cx="3727481" cy="808683"/>
      </dsp:txXfrm>
    </dsp:sp>
    <dsp:sp modelId="{6AB05CFF-DF89-4B21-A671-AE7362137E27}">
      <dsp:nvSpPr>
        <dsp:cNvPr id="0" name=""/>
        <dsp:cNvSpPr/>
      </dsp:nvSpPr>
      <dsp:spPr>
        <a:xfrm>
          <a:off x="2936110" y="1868351"/>
          <a:ext cx="1617367" cy="808683"/>
        </a:xfrm>
        <a:prstGeom prst="rect">
          <a:avLst/>
        </a:prstGeom>
        <a:solidFill>
          <a:schemeClr val="accent6">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b="0" kern="1200" cap="none" spc="0" dirty="0" err="1">
              <a:ln w="0">
                <a:noFill/>
              </a:ln>
              <a:solidFill>
                <a:schemeClr val="tx1"/>
              </a:solidFill>
              <a:effectLst/>
              <a:latin typeface="+mn-lt"/>
            </a:rPr>
            <a:t>chain-growth</a:t>
          </a:r>
          <a:endParaRPr lang="cs-CZ" sz="2000" b="0" kern="1200" cap="none" spc="0" dirty="0">
            <a:ln w="0">
              <a:noFill/>
            </a:ln>
            <a:solidFill>
              <a:schemeClr val="tx1"/>
            </a:solidFill>
            <a:effectLst/>
            <a:latin typeface="+mn-lt"/>
          </a:endParaRPr>
        </a:p>
      </dsp:txBody>
      <dsp:txXfrm>
        <a:off x="2936110" y="1868351"/>
        <a:ext cx="1617367" cy="808683"/>
      </dsp:txXfrm>
    </dsp:sp>
    <dsp:sp modelId="{1D8E9C32-D43D-49EB-8043-05FE5E49AA67}">
      <dsp:nvSpPr>
        <dsp:cNvPr id="0" name=""/>
        <dsp:cNvSpPr/>
      </dsp:nvSpPr>
      <dsp:spPr>
        <a:xfrm>
          <a:off x="588" y="3016682"/>
          <a:ext cx="1617367" cy="80868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radical</a:t>
          </a:r>
          <a:endParaRPr lang="cs-CZ" sz="1800" b="0" kern="1200" cap="none" spc="0" dirty="0">
            <a:ln w="0">
              <a:noFill/>
            </a:ln>
            <a:solidFill>
              <a:schemeClr val="tx1"/>
            </a:solidFill>
            <a:effectLst/>
            <a:latin typeface="+mn-lt"/>
          </a:endParaRPr>
        </a:p>
      </dsp:txBody>
      <dsp:txXfrm>
        <a:off x="588" y="3016682"/>
        <a:ext cx="1617367" cy="808683"/>
      </dsp:txXfrm>
    </dsp:sp>
    <dsp:sp modelId="{0933FFA2-1452-4E70-8F11-577A3CE638EE}">
      <dsp:nvSpPr>
        <dsp:cNvPr id="0" name=""/>
        <dsp:cNvSpPr/>
      </dsp:nvSpPr>
      <dsp:spPr>
        <a:xfrm>
          <a:off x="1957603" y="3016682"/>
          <a:ext cx="1617367" cy="80868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ionic</a:t>
          </a:r>
          <a:endParaRPr lang="cs-CZ" sz="1800" b="0" kern="1200" cap="none" spc="0" dirty="0">
            <a:ln w="0">
              <a:noFill/>
            </a:ln>
            <a:solidFill>
              <a:schemeClr val="tx1"/>
            </a:solidFill>
            <a:effectLst/>
            <a:latin typeface="+mn-lt"/>
          </a:endParaRPr>
        </a:p>
      </dsp:txBody>
      <dsp:txXfrm>
        <a:off x="1957603" y="3016682"/>
        <a:ext cx="1617367" cy="808683"/>
      </dsp:txXfrm>
    </dsp:sp>
    <dsp:sp modelId="{94681FA1-F4BD-4C71-9B31-277104C71711}">
      <dsp:nvSpPr>
        <dsp:cNvPr id="0" name=""/>
        <dsp:cNvSpPr/>
      </dsp:nvSpPr>
      <dsp:spPr>
        <a:xfrm>
          <a:off x="979096" y="4165012"/>
          <a:ext cx="1617367" cy="808683"/>
        </a:xfrm>
        <a:prstGeom prst="rect">
          <a:avLst/>
        </a:prstGeom>
        <a:solidFill>
          <a:srgbClr val="F4F9F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anionic</a:t>
          </a:r>
          <a:endParaRPr lang="cs-CZ" sz="1800" b="0" kern="1200" cap="none" spc="0" dirty="0">
            <a:ln w="0">
              <a:noFill/>
            </a:ln>
            <a:solidFill>
              <a:schemeClr val="tx1"/>
            </a:solidFill>
            <a:effectLst/>
            <a:latin typeface="+mn-lt"/>
          </a:endParaRPr>
        </a:p>
      </dsp:txBody>
      <dsp:txXfrm>
        <a:off x="979096" y="4165012"/>
        <a:ext cx="1617367" cy="808683"/>
      </dsp:txXfrm>
    </dsp:sp>
    <dsp:sp modelId="{68F41874-E7B4-4F9C-B033-C48697E03E2F}">
      <dsp:nvSpPr>
        <dsp:cNvPr id="0" name=""/>
        <dsp:cNvSpPr/>
      </dsp:nvSpPr>
      <dsp:spPr>
        <a:xfrm>
          <a:off x="2936110" y="4165012"/>
          <a:ext cx="1617367" cy="808683"/>
        </a:xfrm>
        <a:prstGeom prst="rect">
          <a:avLst/>
        </a:prstGeom>
        <a:solidFill>
          <a:srgbClr val="F4F9F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cationic</a:t>
          </a:r>
          <a:endParaRPr lang="cs-CZ" sz="1800" b="0" kern="1200" cap="none" spc="0" dirty="0">
            <a:ln w="0">
              <a:noFill/>
            </a:ln>
            <a:solidFill>
              <a:schemeClr val="tx1"/>
            </a:solidFill>
            <a:effectLst/>
            <a:latin typeface="+mn-lt"/>
          </a:endParaRPr>
        </a:p>
      </dsp:txBody>
      <dsp:txXfrm>
        <a:off x="2936110" y="4165012"/>
        <a:ext cx="1617367" cy="808683"/>
      </dsp:txXfrm>
    </dsp:sp>
    <dsp:sp modelId="{ED601604-CFF7-4783-B951-26ECA5EC9A6C}">
      <dsp:nvSpPr>
        <dsp:cNvPr id="0" name=""/>
        <dsp:cNvSpPr/>
      </dsp:nvSpPr>
      <dsp:spPr>
        <a:xfrm>
          <a:off x="3914617" y="3016682"/>
          <a:ext cx="1617367" cy="80868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a:ln w="0">
                <a:noFill/>
              </a:ln>
              <a:solidFill>
                <a:schemeClr val="tx1"/>
              </a:solidFill>
              <a:effectLst/>
              <a:latin typeface="+mn-lt"/>
            </a:rPr>
            <a:t>ring </a:t>
          </a:r>
          <a:r>
            <a:rPr lang="cs-CZ" sz="1800" b="0" kern="1200" cap="none" spc="0" dirty="0" err="1">
              <a:ln w="0">
                <a:noFill/>
              </a:ln>
              <a:solidFill>
                <a:schemeClr val="tx1"/>
              </a:solidFill>
              <a:effectLst/>
              <a:latin typeface="+mn-lt"/>
            </a:rPr>
            <a:t>opening</a:t>
          </a:r>
          <a:endParaRPr lang="cs-CZ" sz="1800" b="0" kern="1200" cap="none" spc="0" dirty="0">
            <a:ln w="0">
              <a:noFill/>
            </a:ln>
            <a:solidFill>
              <a:schemeClr val="tx1"/>
            </a:solidFill>
            <a:effectLst/>
            <a:latin typeface="+mn-lt"/>
          </a:endParaRPr>
        </a:p>
      </dsp:txBody>
      <dsp:txXfrm>
        <a:off x="3914617" y="3016682"/>
        <a:ext cx="1617367" cy="808683"/>
      </dsp:txXfrm>
    </dsp:sp>
    <dsp:sp modelId="{269C524B-8414-4FA5-B210-112A0CEB3903}">
      <dsp:nvSpPr>
        <dsp:cNvPr id="0" name=""/>
        <dsp:cNvSpPr/>
      </dsp:nvSpPr>
      <dsp:spPr>
        <a:xfrm>
          <a:off x="5871631" y="3016682"/>
          <a:ext cx="1617367" cy="80868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coordination</a:t>
          </a:r>
          <a:r>
            <a:rPr lang="cs-CZ" sz="1800" b="0" kern="1200" cap="none" spc="0" dirty="0">
              <a:ln w="0">
                <a:noFill/>
              </a:ln>
              <a:solidFill>
                <a:schemeClr val="tx1"/>
              </a:solidFill>
              <a:effectLst/>
              <a:latin typeface="+mn-lt"/>
            </a:rPr>
            <a:t/>
          </a:r>
          <a:br>
            <a:rPr lang="cs-CZ" sz="1800" b="0" kern="1200" cap="none" spc="0" dirty="0">
              <a:ln w="0">
                <a:noFill/>
              </a:ln>
              <a:solidFill>
                <a:schemeClr val="tx1"/>
              </a:solidFill>
              <a:effectLst/>
              <a:latin typeface="+mn-lt"/>
            </a:rPr>
          </a:br>
          <a:r>
            <a:rPr lang="cs-CZ" sz="1800" b="0" kern="1200" cap="none" spc="0" dirty="0">
              <a:ln w="0">
                <a:noFill/>
              </a:ln>
              <a:solidFill>
                <a:schemeClr val="tx1"/>
              </a:solidFill>
              <a:effectLst/>
              <a:latin typeface="+mn-lt"/>
            </a:rPr>
            <a:t>(</a:t>
          </a:r>
          <a:r>
            <a:rPr lang="cs-CZ" sz="1800" b="0" kern="1200" cap="none" spc="0" dirty="0" err="1">
              <a:ln w="0">
                <a:noFill/>
              </a:ln>
              <a:solidFill>
                <a:schemeClr val="tx1"/>
              </a:solidFill>
              <a:effectLst/>
              <a:latin typeface="+mn-lt"/>
            </a:rPr>
            <a:t>polyinsertion</a:t>
          </a:r>
          <a:r>
            <a:rPr lang="cs-CZ" sz="1800" b="0" kern="1200" cap="none" spc="0" dirty="0">
              <a:ln w="0">
                <a:noFill/>
              </a:ln>
              <a:solidFill>
                <a:schemeClr val="tx1"/>
              </a:solidFill>
              <a:effectLst/>
              <a:latin typeface="+mn-lt"/>
            </a:rPr>
            <a:t>)</a:t>
          </a:r>
        </a:p>
      </dsp:txBody>
      <dsp:txXfrm>
        <a:off x="5871631" y="3016682"/>
        <a:ext cx="1617367" cy="808683"/>
      </dsp:txXfrm>
    </dsp:sp>
    <dsp:sp modelId="{B3392EF9-D875-47F9-9158-4880E249D9C0}">
      <dsp:nvSpPr>
        <dsp:cNvPr id="0" name=""/>
        <dsp:cNvSpPr/>
      </dsp:nvSpPr>
      <dsp:spPr>
        <a:xfrm>
          <a:off x="4893124" y="4165012"/>
          <a:ext cx="1617367" cy="808683"/>
        </a:xfrm>
        <a:prstGeom prst="rect">
          <a:avLst/>
        </a:prstGeom>
        <a:solidFill>
          <a:srgbClr val="F4F9F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a:ln w="0">
                <a:noFill/>
              </a:ln>
              <a:solidFill>
                <a:schemeClr val="tx1"/>
              </a:solidFill>
              <a:effectLst/>
              <a:latin typeface="+mn-lt"/>
            </a:rPr>
            <a:t>Ziegler-</a:t>
          </a:r>
          <a:r>
            <a:rPr lang="cs-CZ" sz="1800" b="0" kern="1200" cap="none" spc="0" dirty="0" err="1">
              <a:ln w="0">
                <a:noFill/>
              </a:ln>
              <a:solidFill>
                <a:schemeClr val="tx1"/>
              </a:solidFill>
              <a:effectLst/>
              <a:latin typeface="+mn-lt"/>
            </a:rPr>
            <a:t>Natta</a:t>
          </a:r>
          <a:endParaRPr lang="cs-CZ" sz="1800" b="0" kern="1200" cap="none" spc="0" dirty="0">
            <a:ln w="0">
              <a:noFill/>
            </a:ln>
            <a:solidFill>
              <a:schemeClr val="tx1"/>
            </a:solidFill>
            <a:effectLst/>
            <a:latin typeface="+mn-lt"/>
          </a:endParaRPr>
        </a:p>
      </dsp:txBody>
      <dsp:txXfrm>
        <a:off x="4893124" y="4165012"/>
        <a:ext cx="1617367" cy="808683"/>
      </dsp:txXfrm>
    </dsp:sp>
    <dsp:sp modelId="{5AAEA6AF-A849-426A-97A9-906FE404AF56}">
      <dsp:nvSpPr>
        <dsp:cNvPr id="0" name=""/>
        <dsp:cNvSpPr/>
      </dsp:nvSpPr>
      <dsp:spPr>
        <a:xfrm>
          <a:off x="6850138" y="4165012"/>
          <a:ext cx="1617367" cy="808683"/>
        </a:xfrm>
        <a:prstGeom prst="rect">
          <a:avLst/>
        </a:prstGeom>
        <a:solidFill>
          <a:srgbClr val="F4F9F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metallocene</a:t>
          </a:r>
          <a:endParaRPr lang="cs-CZ" sz="1800" b="0" kern="1200" cap="none" spc="0" dirty="0">
            <a:ln w="0">
              <a:noFill/>
            </a:ln>
            <a:solidFill>
              <a:schemeClr val="tx1"/>
            </a:solidFill>
            <a:effectLst/>
            <a:latin typeface="+mn-lt"/>
          </a:endParaRPr>
        </a:p>
      </dsp:txBody>
      <dsp:txXfrm>
        <a:off x="6850138" y="4165012"/>
        <a:ext cx="1617367" cy="808683"/>
      </dsp:txXfrm>
    </dsp:sp>
    <dsp:sp modelId="{237228DF-8331-4CDB-8BB5-FF867236CA0D}">
      <dsp:nvSpPr>
        <dsp:cNvPr id="0" name=""/>
        <dsp:cNvSpPr/>
      </dsp:nvSpPr>
      <dsp:spPr>
        <a:xfrm>
          <a:off x="8924816" y="1868351"/>
          <a:ext cx="1617367" cy="808683"/>
        </a:xfrm>
        <a:prstGeom prst="rect">
          <a:avLst/>
        </a:prstGeom>
        <a:solidFill>
          <a:schemeClr val="accent6">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b="0" kern="1200" cap="none" spc="0" dirty="0">
              <a:ln w="0">
                <a:noFill/>
              </a:ln>
              <a:solidFill>
                <a:schemeClr val="tx1"/>
              </a:solidFill>
              <a:effectLst/>
              <a:latin typeface="+mn-lt"/>
            </a:rPr>
            <a:t>step-</a:t>
          </a:r>
          <a:r>
            <a:rPr lang="cs-CZ" sz="2000" b="0" kern="1200" cap="none" spc="0" dirty="0" err="1">
              <a:ln w="0">
                <a:noFill/>
              </a:ln>
              <a:solidFill>
                <a:schemeClr val="tx1"/>
              </a:solidFill>
              <a:effectLst/>
              <a:latin typeface="+mn-lt"/>
            </a:rPr>
            <a:t>growth</a:t>
          </a:r>
          <a:endParaRPr lang="cs-CZ" sz="2000" b="0" kern="1200" cap="none" spc="0" dirty="0">
            <a:ln w="0">
              <a:noFill/>
            </a:ln>
            <a:solidFill>
              <a:schemeClr val="tx1"/>
            </a:solidFill>
            <a:effectLst/>
            <a:latin typeface="+mn-lt"/>
          </a:endParaRPr>
        </a:p>
      </dsp:txBody>
      <dsp:txXfrm>
        <a:off x="8924816" y="1868351"/>
        <a:ext cx="1617367" cy="808683"/>
      </dsp:txXfrm>
    </dsp:sp>
    <dsp:sp modelId="{7A879D8D-E96B-4183-BC28-EDA6D9437A91}">
      <dsp:nvSpPr>
        <dsp:cNvPr id="0" name=""/>
        <dsp:cNvSpPr/>
      </dsp:nvSpPr>
      <dsp:spPr>
        <a:xfrm>
          <a:off x="7828646" y="3016682"/>
          <a:ext cx="1735030" cy="80868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polycondensation</a:t>
          </a:r>
          <a:endParaRPr lang="cs-CZ" sz="1800" b="0" kern="1200" cap="none" spc="0" dirty="0">
            <a:ln w="0">
              <a:noFill/>
            </a:ln>
            <a:solidFill>
              <a:schemeClr val="tx1"/>
            </a:solidFill>
            <a:effectLst/>
            <a:latin typeface="+mn-lt"/>
          </a:endParaRPr>
        </a:p>
      </dsp:txBody>
      <dsp:txXfrm>
        <a:off x="7828646" y="3016682"/>
        <a:ext cx="1735030" cy="808683"/>
      </dsp:txXfrm>
    </dsp:sp>
    <dsp:sp modelId="{43B953FA-831B-43F0-89DA-DC18575F1323}">
      <dsp:nvSpPr>
        <dsp:cNvPr id="0" name=""/>
        <dsp:cNvSpPr/>
      </dsp:nvSpPr>
      <dsp:spPr>
        <a:xfrm>
          <a:off x="9903323" y="3016682"/>
          <a:ext cx="1617367" cy="808683"/>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a:ln w="0">
                <a:noFill/>
              </a:ln>
              <a:solidFill>
                <a:schemeClr val="tx1"/>
              </a:solidFill>
              <a:effectLst/>
              <a:latin typeface="+mn-lt"/>
            </a:rPr>
            <a:t>polyaddition</a:t>
          </a:r>
          <a:endParaRPr lang="cs-CZ" sz="1800" b="0" kern="1200" cap="none" spc="0" dirty="0">
            <a:ln w="0">
              <a:noFill/>
            </a:ln>
            <a:solidFill>
              <a:schemeClr val="tx1"/>
            </a:solidFill>
            <a:effectLst/>
            <a:latin typeface="+mn-lt"/>
          </a:endParaRPr>
        </a:p>
      </dsp:txBody>
      <dsp:txXfrm>
        <a:off x="9903323" y="3016682"/>
        <a:ext cx="1617367" cy="808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6D9BB-BD99-42E6-A947-2C81D0A760D5}">
      <dsp:nvSpPr>
        <dsp:cNvPr id="0" name=""/>
        <dsp:cNvSpPr/>
      </dsp:nvSpPr>
      <dsp:spPr>
        <a:xfrm>
          <a:off x="5543961" y="742064"/>
          <a:ext cx="4246852" cy="311238"/>
        </a:xfrm>
        <a:custGeom>
          <a:avLst/>
          <a:gdLst/>
          <a:ahLst/>
          <a:cxnLst/>
          <a:rect l="0" t="0" r="0" b="0"/>
          <a:pathLst>
            <a:path>
              <a:moveTo>
                <a:pt x="0" y="0"/>
              </a:moveTo>
              <a:lnTo>
                <a:pt x="0" y="155619"/>
              </a:lnTo>
              <a:lnTo>
                <a:pt x="4246852" y="155619"/>
              </a:lnTo>
              <a:lnTo>
                <a:pt x="4246852" y="3112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7C9468-769F-4DBB-B6B9-00CF2B9CDFA1}">
      <dsp:nvSpPr>
        <dsp:cNvPr id="0" name=""/>
        <dsp:cNvSpPr/>
      </dsp:nvSpPr>
      <dsp:spPr>
        <a:xfrm>
          <a:off x="5543961" y="742064"/>
          <a:ext cx="1415617" cy="311238"/>
        </a:xfrm>
        <a:custGeom>
          <a:avLst/>
          <a:gdLst/>
          <a:ahLst/>
          <a:cxnLst/>
          <a:rect l="0" t="0" r="0" b="0"/>
          <a:pathLst>
            <a:path>
              <a:moveTo>
                <a:pt x="0" y="0"/>
              </a:moveTo>
              <a:lnTo>
                <a:pt x="0" y="155619"/>
              </a:lnTo>
              <a:lnTo>
                <a:pt x="1415617" y="155619"/>
              </a:lnTo>
              <a:lnTo>
                <a:pt x="1415617" y="3112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32BF47-6A56-476E-B752-2465D5DB6E1F}">
      <dsp:nvSpPr>
        <dsp:cNvPr id="0" name=""/>
        <dsp:cNvSpPr/>
      </dsp:nvSpPr>
      <dsp:spPr>
        <a:xfrm>
          <a:off x="4128343" y="742064"/>
          <a:ext cx="1415617" cy="311238"/>
        </a:xfrm>
        <a:custGeom>
          <a:avLst/>
          <a:gdLst/>
          <a:ahLst/>
          <a:cxnLst/>
          <a:rect l="0" t="0" r="0" b="0"/>
          <a:pathLst>
            <a:path>
              <a:moveTo>
                <a:pt x="1415617" y="0"/>
              </a:moveTo>
              <a:lnTo>
                <a:pt x="1415617" y="155619"/>
              </a:lnTo>
              <a:lnTo>
                <a:pt x="0" y="155619"/>
              </a:lnTo>
              <a:lnTo>
                <a:pt x="0" y="3112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4B2C82-853C-4593-9D1C-160FB02879C5}">
      <dsp:nvSpPr>
        <dsp:cNvPr id="0" name=""/>
        <dsp:cNvSpPr/>
      </dsp:nvSpPr>
      <dsp:spPr>
        <a:xfrm>
          <a:off x="1297108" y="742064"/>
          <a:ext cx="4246852" cy="311238"/>
        </a:xfrm>
        <a:custGeom>
          <a:avLst/>
          <a:gdLst/>
          <a:ahLst/>
          <a:cxnLst/>
          <a:rect l="0" t="0" r="0" b="0"/>
          <a:pathLst>
            <a:path>
              <a:moveTo>
                <a:pt x="4246852" y="0"/>
              </a:moveTo>
              <a:lnTo>
                <a:pt x="4246852" y="155619"/>
              </a:lnTo>
              <a:lnTo>
                <a:pt x="0" y="155619"/>
              </a:lnTo>
              <a:lnTo>
                <a:pt x="0" y="31123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2D0D9-C054-4A63-9DF1-A6F86503F755}">
      <dsp:nvSpPr>
        <dsp:cNvPr id="0" name=""/>
        <dsp:cNvSpPr/>
      </dsp:nvSpPr>
      <dsp:spPr>
        <a:xfrm>
          <a:off x="3166437" y="1020"/>
          <a:ext cx="4755046" cy="741044"/>
        </a:xfrm>
        <a:prstGeom prst="rect">
          <a:avLst/>
        </a:prstGeom>
        <a:solidFill>
          <a:schemeClr val="accent6">
            <a:lumMod val="40000"/>
            <a:lumOff val="6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cs-CZ" sz="2000" b="1" kern="1200" dirty="0" err="1" smtClean="0">
              <a:latin typeface="+mj-lt"/>
            </a:rPr>
            <a:t>Industrial</a:t>
          </a:r>
          <a:r>
            <a:rPr lang="cs-CZ" sz="2000" b="1" kern="1200" dirty="0" smtClean="0">
              <a:latin typeface="+mj-lt"/>
            </a:rPr>
            <a:t> </a:t>
          </a:r>
          <a:r>
            <a:rPr lang="cs-CZ" sz="2000" b="1" kern="1200" dirty="0" err="1" smtClean="0">
              <a:latin typeface="+mj-lt"/>
            </a:rPr>
            <a:t>methods</a:t>
          </a:r>
          <a:r>
            <a:rPr lang="cs-CZ" sz="2000" b="1" kern="1200" dirty="0" smtClean="0">
              <a:latin typeface="+mj-lt"/>
            </a:rPr>
            <a:t> </a:t>
          </a:r>
          <a:r>
            <a:rPr lang="cs-CZ" sz="2000" b="1" kern="1200" dirty="0" err="1" smtClean="0">
              <a:latin typeface="+mj-lt"/>
            </a:rPr>
            <a:t>of</a:t>
          </a:r>
          <a:r>
            <a:rPr lang="cs-CZ" sz="2000" b="1" kern="1200" dirty="0" smtClean="0">
              <a:latin typeface="+mj-lt"/>
            </a:rPr>
            <a:t> </a:t>
          </a:r>
          <a:r>
            <a:rPr lang="cs-CZ" sz="2000" b="1" kern="1200" dirty="0" err="1" smtClean="0">
              <a:latin typeface="+mj-lt"/>
            </a:rPr>
            <a:t>polymerization</a:t>
          </a:r>
          <a:endParaRPr lang="cs-CZ" sz="2000" b="0" kern="1200" cap="none" spc="0" dirty="0">
            <a:ln w="0">
              <a:noFill/>
            </a:ln>
            <a:solidFill>
              <a:schemeClr val="tx1"/>
            </a:solidFill>
            <a:effectLst/>
            <a:latin typeface="+mn-lt"/>
          </a:endParaRPr>
        </a:p>
      </dsp:txBody>
      <dsp:txXfrm>
        <a:off x="3166437" y="1020"/>
        <a:ext cx="4755046" cy="741044"/>
      </dsp:txXfrm>
    </dsp:sp>
    <dsp:sp modelId="{631FF915-1B27-4FB6-8A27-7B92B8E08A0D}">
      <dsp:nvSpPr>
        <dsp:cNvPr id="0" name=""/>
        <dsp:cNvSpPr/>
      </dsp:nvSpPr>
      <dsp:spPr>
        <a:xfrm>
          <a:off x="37110" y="1053303"/>
          <a:ext cx="2519996" cy="74104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smtClean="0">
              <a:ln w="0">
                <a:noFill/>
              </a:ln>
              <a:solidFill>
                <a:schemeClr val="tx1"/>
              </a:solidFill>
              <a:effectLst/>
              <a:latin typeface="+mn-lt"/>
            </a:rPr>
            <a:t>bulk</a:t>
          </a:r>
          <a:r>
            <a:rPr lang="cs-CZ" sz="1800" b="0" kern="1200" cap="none" spc="0" dirty="0" smtClean="0">
              <a:ln w="0">
                <a:noFill/>
              </a:ln>
              <a:solidFill>
                <a:schemeClr val="tx1"/>
              </a:solidFill>
              <a:effectLst/>
              <a:latin typeface="+mn-lt"/>
            </a:rPr>
            <a:t/>
          </a:r>
          <a:br>
            <a:rPr lang="cs-CZ" sz="1800" b="0" kern="1200" cap="none" spc="0" dirty="0" smtClean="0">
              <a:ln w="0">
                <a:noFill/>
              </a:ln>
              <a:solidFill>
                <a:schemeClr val="tx1"/>
              </a:solidFill>
              <a:effectLst/>
              <a:latin typeface="+mn-lt"/>
            </a:rPr>
          </a:br>
          <a:r>
            <a:rPr lang="cs-CZ" sz="1800" b="0" kern="1200" cap="none" spc="0" dirty="0" smtClean="0">
              <a:ln w="0">
                <a:noFill/>
              </a:ln>
              <a:solidFill>
                <a:schemeClr val="tx1"/>
              </a:solidFill>
              <a:effectLst/>
              <a:latin typeface="+mn-lt"/>
            </a:rPr>
            <a:t>(</a:t>
          </a:r>
          <a:r>
            <a:rPr lang="en-US" sz="1800" b="0" kern="1200" cap="none" spc="0" dirty="0" smtClean="0">
              <a:ln w="0">
                <a:noFill/>
              </a:ln>
              <a:solidFill>
                <a:schemeClr val="tx1"/>
              </a:solidFill>
              <a:effectLst/>
              <a:latin typeface="+mn-lt"/>
            </a:rPr>
            <a:t>in the monomer phase</a:t>
          </a:r>
          <a:r>
            <a:rPr lang="cs-CZ" sz="1800" b="0" kern="1200" cap="none" spc="0" dirty="0" smtClean="0">
              <a:ln w="0">
                <a:noFill/>
              </a:ln>
              <a:solidFill>
                <a:schemeClr val="tx1"/>
              </a:solidFill>
              <a:effectLst/>
              <a:latin typeface="+mn-lt"/>
            </a:rPr>
            <a:t>)</a:t>
          </a:r>
          <a:endParaRPr lang="cs-CZ" sz="1800" b="0" kern="1200" cap="none" spc="0" dirty="0">
            <a:ln w="0">
              <a:noFill/>
            </a:ln>
            <a:solidFill>
              <a:schemeClr val="tx1"/>
            </a:solidFill>
            <a:effectLst/>
            <a:latin typeface="+mn-lt"/>
          </a:endParaRPr>
        </a:p>
      </dsp:txBody>
      <dsp:txXfrm>
        <a:off x="37110" y="1053303"/>
        <a:ext cx="2519996" cy="741044"/>
      </dsp:txXfrm>
    </dsp:sp>
    <dsp:sp modelId="{CF9F22C4-3360-415A-8015-3D61C122E173}">
      <dsp:nvSpPr>
        <dsp:cNvPr id="0" name=""/>
        <dsp:cNvSpPr/>
      </dsp:nvSpPr>
      <dsp:spPr>
        <a:xfrm>
          <a:off x="2868345" y="1053303"/>
          <a:ext cx="2519996" cy="74104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smtClean="0">
              <a:ln w="0">
                <a:noFill/>
              </a:ln>
              <a:solidFill>
                <a:schemeClr val="tx1"/>
              </a:solidFill>
              <a:effectLst/>
              <a:latin typeface="+mn-lt"/>
            </a:rPr>
            <a:t>solution</a:t>
          </a:r>
          <a:endParaRPr lang="cs-CZ" sz="1800" b="0" kern="1200" cap="none" spc="0" dirty="0">
            <a:ln w="0">
              <a:noFill/>
            </a:ln>
            <a:solidFill>
              <a:schemeClr val="tx1"/>
            </a:solidFill>
            <a:effectLst/>
            <a:latin typeface="+mn-lt"/>
          </a:endParaRPr>
        </a:p>
      </dsp:txBody>
      <dsp:txXfrm>
        <a:off x="2868345" y="1053303"/>
        <a:ext cx="2519996" cy="741044"/>
      </dsp:txXfrm>
    </dsp:sp>
    <dsp:sp modelId="{C4DF3EA9-82B9-45A8-B00C-1226A3D86EF9}">
      <dsp:nvSpPr>
        <dsp:cNvPr id="0" name=""/>
        <dsp:cNvSpPr/>
      </dsp:nvSpPr>
      <dsp:spPr>
        <a:xfrm>
          <a:off x="5699580" y="1053303"/>
          <a:ext cx="2519996" cy="74104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smtClean="0">
              <a:ln w="0">
                <a:noFill/>
              </a:ln>
              <a:solidFill>
                <a:schemeClr val="tx1"/>
              </a:solidFill>
              <a:effectLst/>
              <a:latin typeface="+mn-lt"/>
            </a:rPr>
            <a:t>suspension</a:t>
          </a:r>
          <a:endParaRPr lang="cs-CZ" sz="1800" b="0" kern="1200" cap="none" spc="0" dirty="0">
            <a:ln w="0">
              <a:noFill/>
            </a:ln>
            <a:solidFill>
              <a:schemeClr val="tx1"/>
            </a:solidFill>
            <a:effectLst/>
            <a:latin typeface="+mn-lt"/>
          </a:endParaRPr>
        </a:p>
      </dsp:txBody>
      <dsp:txXfrm>
        <a:off x="5699580" y="1053303"/>
        <a:ext cx="2519996" cy="741044"/>
      </dsp:txXfrm>
    </dsp:sp>
    <dsp:sp modelId="{8EC5736B-EEDC-41CC-B98D-A60C7E3F6DA9}">
      <dsp:nvSpPr>
        <dsp:cNvPr id="0" name=""/>
        <dsp:cNvSpPr/>
      </dsp:nvSpPr>
      <dsp:spPr>
        <a:xfrm>
          <a:off x="8530815" y="1053303"/>
          <a:ext cx="2519996" cy="741044"/>
        </a:xfrm>
        <a:prstGeom prst="rect">
          <a:avLst/>
        </a:prstGeom>
        <a:solidFill>
          <a:schemeClr val="accent6">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cs-CZ" sz="1800" b="0" kern="1200" cap="none" spc="0" dirty="0" err="1" smtClean="0">
              <a:ln w="0">
                <a:noFill/>
              </a:ln>
              <a:solidFill>
                <a:schemeClr val="tx1"/>
              </a:solidFill>
              <a:effectLst/>
              <a:latin typeface="+mn-lt"/>
            </a:rPr>
            <a:t>emulsion</a:t>
          </a:r>
          <a:endParaRPr lang="cs-CZ" sz="1800" b="0" kern="1200" cap="none" spc="0" dirty="0">
            <a:ln w="0">
              <a:noFill/>
            </a:ln>
            <a:solidFill>
              <a:schemeClr val="tx1"/>
            </a:solidFill>
            <a:effectLst/>
            <a:latin typeface="+mn-lt"/>
          </a:endParaRPr>
        </a:p>
      </dsp:txBody>
      <dsp:txXfrm>
        <a:off x="8530815" y="1053303"/>
        <a:ext cx="2519996" cy="7410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12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cs-CZ"/>
          </a:p>
        </p:txBody>
      </p:sp>
      <p:sp>
        <p:nvSpPr>
          <p:cNvPr id="112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12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27739722-8F26-4183-9695-A3EBB2EEEE99}"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65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cs-CZ"/>
          </a:p>
        </p:txBody>
      </p:sp>
      <p:sp>
        <p:nvSpPr>
          <p:cNvPr id="839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65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cs-CZ"/>
          </a:p>
        </p:txBody>
      </p:sp>
      <p:sp>
        <p:nvSpPr>
          <p:cNvPr id="165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77F8A1C4-089E-44BB-8EF6-E3E725206BED}" type="slidenum">
              <a:rPr lang="cs-CZ" altLang="cs-CZ"/>
              <a:pPr/>
              <a:t>‹#›</a:t>
            </a:fld>
            <a:endParaRPr lang="cs-CZ" altLang="cs-CZ"/>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a:t>
            </a:fld>
            <a:endParaRPr lang="cs-CZ" altLang="cs-CZ"/>
          </a:p>
        </p:txBody>
      </p:sp>
    </p:spTree>
    <p:extLst>
      <p:ext uri="{BB962C8B-B14F-4D97-AF65-F5344CB8AC3E}">
        <p14:creationId xmlns:p14="http://schemas.microsoft.com/office/powerpoint/2010/main" val="48805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12</a:t>
            </a:fld>
            <a:endParaRPr lang="cs-CZ" altLang="cs-CZ"/>
          </a:p>
        </p:txBody>
      </p:sp>
    </p:spTree>
    <p:extLst>
      <p:ext uri="{BB962C8B-B14F-4D97-AF65-F5344CB8AC3E}">
        <p14:creationId xmlns:p14="http://schemas.microsoft.com/office/powerpoint/2010/main" val="53438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13</a:t>
            </a:fld>
            <a:endParaRPr lang="cs-CZ" altLang="cs-CZ"/>
          </a:p>
        </p:txBody>
      </p:sp>
    </p:spTree>
    <p:extLst>
      <p:ext uri="{BB962C8B-B14F-4D97-AF65-F5344CB8AC3E}">
        <p14:creationId xmlns:p14="http://schemas.microsoft.com/office/powerpoint/2010/main" val="3716948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14</a:t>
            </a:fld>
            <a:endParaRPr lang="cs-CZ" altLang="cs-CZ"/>
          </a:p>
        </p:txBody>
      </p:sp>
    </p:spTree>
    <p:extLst>
      <p:ext uri="{BB962C8B-B14F-4D97-AF65-F5344CB8AC3E}">
        <p14:creationId xmlns:p14="http://schemas.microsoft.com/office/powerpoint/2010/main" val="19235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15</a:t>
            </a:fld>
            <a:endParaRPr lang="cs-CZ" altLang="cs-CZ"/>
          </a:p>
        </p:txBody>
      </p:sp>
    </p:spTree>
    <p:extLst>
      <p:ext uri="{BB962C8B-B14F-4D97-AF65-F5344CB8AC3E}">
        <p14:creationId xmlns:p14="http://schemas.microsoft.com/office/powerpoint/2010/main" val="356753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16</a:t>
            </a:fld>
            <a:endParaRPr lang="cs-CZ" altLang="cs-CZ"/>
          </a:p>
        </p:txBody>
      </p:sp>
    </p:spTree>
    <p:extLst>
      <p:ext uri="{BB962C8B-B14F-4D97-AF65-F5344CB8AC3E}">
        <p14:creationId xmlns:p14="http://schemas.microsoft.com/office/powerpoint/2010/main" val="81627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17</a:t>
            </a:fld>
            <a:endParaRPr lang="cs-CZ" altLang="cs-CZ"/>
          </a:p>
        </p:txBody>
      </p:sp>
    </p:spTree>
    <p:extLst>
      <p:ext uri="{BB962C8B-B14F-4D97-AF65-F5344CB8AC3E}">
        <p14:creationId xmlns:p14="http://schemas.microsoft.com/office/powerpoint/2010/main" val="221976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18</a:t>
            </a:fld>
            <a:endParaRPr lang="cs-CZ" altLang="cs-CZ"/>
          </a:p>
        </p:txBody>
      </p:sp>
    </p:spTree>
    <p:extLst>
      <p:ext uri="{BB962C8B-B14F-4D97-AF65-F5344CB8AC3E}">
        <p14:creationId xmlns:p14="http://schemas.microsoft.com/office/powerpoint/2010/main" val="575612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19</a:t>
            </a:fld>
            <a:endParaRPr lang="cs-CZ" altLang="cs-CZ"/>
          </a:p>
        </p:txBody>
      </p:sp>
    </p:spTree>
    <p:extLst>
      <p:ext uri="{BB962C8B-B14F-4D97-AF65-F5344CB8AC3E}">
        <p14:creationId xmlns:p14="http://schemas.microsoft.com/office/powerpoint/2010/main" val="325080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20</a:t>
            </a:fld>
            <a:endParaRPr lang="cs-CZ" altLang="cs-CZ"/>
          </a:p>
        </p:txBody>
      </p:sp>
    </p:spTree>
    <p:extLst>
      <p:ext uri="{BB962C8B-B14F-4D97-AF65-F5344CB8AC3E}">
        <p14:creationId xmlns:p14="http://schemas.microsoft.com/office/powerpoint/2010/main" val="112482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21</a:t>
            </a:fld>
            <a:endParaRPr lang="cs-CZ" altLang="cs-CZ"/>
          </a:p>
        </p:txBody>
      </p:sp>
    </p:spTree>
    <p:extLst>
      <p:ext uri="{BB962C8B-B14F-4D97-AF65-F5344CB8AC3E}">
        <p14:creationId xmlns:p14="http://schemas.microsoft.com/office/powerpoint/2010/main" val="417764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a:t>
            </a:fld>
            <a:endParaRPr lang="cs-CZ" altLang="cs-CZ"/>
          </a:p>
        </p:txBody>
      </p:sp>
    </p:spTree>
    <p:extLst>
      <p:ext uri="{BB962C8B-B14F-4D97-AF65-F5344CB8AC3E}">
        <p14:creationId xmlns:p14="http://schemas.microsoft.com/office/powerpoint/2010/main" val="3276800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22</a:t>
            </a:fld>
            <a:endParaRPr lang="cs-CZ" altLang="cs-CZ"/>
          </a:p>
        </p:txBody>
      </p:sp>
    </p:spTree>
    <p:extLst>
      <p:ext uri="{BB962C8B-B14F-4D97-AF65-F5344CB8AC3E}">
        <p14:creationId xmlns:p14="http://schemas.microsoft.com/office/powerpoint/2010/main" val="316807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23</a:t>
            </a:fld>
            <a:endParaRPr lang="cs-CZ" altLang="cs-CZ"/>
          </a:p>
        </p:txBody>
      </p:sp>
    </p:spTree>
    <p:extLst>
      <p:ext uri="{BB962C8B-B14F-4D97-AF65-F5344CB8AC3E}">
        <p14:creationId xmlns:p14="http://schemas.microsoft.com/office/powerpoint/2010/main" val="409889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24</a:t>
            </a:fld>
            <a:endParaRPr lang="cs-CZ" altLang="cs-CZ"/>
          </a:p>
        </p:txBody>
      </p:sp>
    </p:spTree>
    <p:extLst>
      <p:ext uri="{BB962C8B-B14F-4D97-AF65-F5344CB8AC3E}">
        <p14:creationId xmlns:p14="http://schemas.microsoft.com/office/powerpoint/2010/main" val="166972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25</a:t>
            </a:fld>
            <a:endParaRPr lang="cs-CZ" altLang="cs-CZ"/>
          </a:p>
        </p:txBody>
      </p:sp>
    </p:spTree>
    <p:extLst>
      <p:ext uri="{BB962C8B-B14F-4D97-AF65-F5344CB8AC3E}">
        <p14:creationId xmlns:p14="http://schemas.microsoft.com/office/powerpoint/2010/main" val="1190109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26</a:t>
            </a:fld>
            <a:endParaRPr lang="cs-CZ" altLang="cs-CZ"/>
          </a:p>
        </p:txBody>
      </p:sp>
    </p:spTree>
    <p:extLst>
      <p:ext uri="{BB962C8B-B14F-4D97-AF65-F5344CB8AC3E}">
        <p14:creationId xmlns:p14="http://schemas.microsoft.com/office/powerpoint/2010/main" val="2761894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27</a:t>
            </a:fld>
            <a:endParaRPr lang="cs-CZ" altLang="cs-CZ"/>
          </a:p>
        </p:txBody>
      </p:sp>
    </p:spTree>
    <p:extLst>
      <p:ext uri="{BB962C8B-B14F-4D97-AF65-F5344CB8AC3E}">
        <p14:creationId xmlns:p14="http://schemas.microsoft.com/office/powerpoint/2010/main" val="766907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28</a:t>
            </a:fld>
            <a:endParaRPr lang="cs-CZ" altLang="cs-CZ"/>
          </a:p>
        </p:txBody>
      </p:sp>
    </p:spTree>
    <p:extLst>
      <p:ext uri="{BB962C8B-B14F-4D97-AF65-F5344CB8AC3E}">
        <p14:creationId xmlns:p14="http://schemas.microsoft.com/office/powerpoint/2010/main" val="3531829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29</a:t>
            </a:fld>
            <a:endParaRPr lang="cs-CZ" altLang="cs-CZ"/>
          </a:p>
        </p:txBody>
      </p:sp>
    </p:spTree>
    <p:extLst>
      <p:ext uri="{BB962C8B-B14F-4D97-AF65-F5344CB8AC3E}">
        <p14:creationId xmlns:p14="http://schemas.microsoft.com/office/powerpoint/2010/main" val="258657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30</a:t>
            </a:fld>
            <a:endParaRPr lang="cs-CZ" altLang="cs-CZ"/>
          </a:p>
        </p:txBody>
      </p:sp>
    </p:spTree>
    <p:extLst>
      <p:ext uri="{BB962C8B-B14F-4D97-AF65-F5344CB8AC3E}">
        <p14:creationId xmlns:p14="http://schemas.microsoft.com/office/powerpoint/2010/main" val="3415504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31</a:t>
            </a:fld>
            <a:endParaRPr lang="cs-CZ" altLang="cs-CZ"/>
          </a:p>
        </p:txBody>
      </p:sp>
    </p:spTree>
    <p:extLst>
      <p:ext uri="{BB962C8B-B14F-4D97-AF65-F5344CB8AC3E}">
        <p14:creationId xmlns:p14="http://schemas.microsoft.com/office/powerpoint/2010/main" val="325897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a:t>
            </a:fld>
            <a:endParaRPr lang="cs-CZ" altLang="cs-CZ"/>
          </a:p>
        </p:txBody>
      </p:sp>
    </p:spTree>
    <p:extLst>
      <p:ext uri="{BB962C8B-B14F-4D97-AF65-F5344CB8AC3E}">
        <p14:creationId xmlns:p14="http://schemas.microsoft.com/office/powerpoint/2010/main" val="323042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32</a:t>
            </a:fld>
            <a:endParaRPr lang="cs-CZ" altLang="cs-CZ"/>
          </a:p>
        </p:txBody>
      </p:sp>
    </p:spTree>
    <p:extLst>
      <p:ext uri="{BB962C8B-B14F-4D97-AF65-F5344CB8AC3E}">
        <p14:creationId xmlns:p14="http://schemas.microsoft.com/office/powerpoint/2010/main" val="2205683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33</a:t>
            </a:fld>
            <a:endParaRPr lang="cs-CZ" altLang="cs-CZ"/>
          </a:p>
        </p:txBody>
      </p:sp>
    </p:spTree>
    <p:extLst>
      <p:ext uri="{BB962C8B-B14F-4D97-AF65-F5344CB8AC3E}">
        <p14:creationId xmlns:p14="http://schemas.microsoft.com/office/powerpoint/2010/main" val="3820893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34</a:t>
            </a:fld>
            <a:endParaRPr lang="cs-CZ" altLang="cs-CZ"/>
          </a:p>
        </p:txBody>
      </p:sp>
    </p:spTree>
    <p:extLst>
      <p:ext uri="{BB962C8B-B14F-4D97-AF65-F5344CB8AC3E}">
        <p14:creationId xmlns:p14="http://schemas.microsoft.com/office/powerpoint/2010/main" val="161646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35</a:t>
            </a:fld>
            <a:endParaRPr lang="cs-CZ" altLang="cs-CZ"/>
          </a:p>
        </p:txBody>
      </p:sp>
    </p:spTree>
    <p:extLst>
      <p:ext uri="{BB962C8B-B14F-4D97-AF65-F5344CB8AC3E}">
        <p14:creationId xmlns:p14="http://schemas.microsoft.com/office/powerpoint/2010/main" val="3542663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36</a:t>
            </a:fld>
            <a:endParaRPr lang="cs-CZ" altLang="cs-CZ"/>
          </a:p>
        </p:txBody>
      </p:sp>
    </p:spTree>
    <p:extLst>
      <p:ext uri="{BB962C8B-B14F-4D97-AF65-F5344CB8AC3E}">
        <p14:creationId xmlns:p14="http://schemas.microsoft.com/office/powerpoint/2010/main" val="3559012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37</a:t>
            </a:fld>
            <a:endParaRPr lang="cs-CZ" altLang="cs-CZ"/>
          </a:p>
        </p:txBody>
      </p:sp>
    </p:spTree>
    <p:extLst>
      <p:ext uri="{BB962C8B-B14F-4D97-AF65-F5344CB8AC3E}">
        <p14:creationId xmlns:p14="http://schemas.microsoft.com/office/powerpoint/2010/main" val="514079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38</a:t>
            </a:fld>
            <a:endParaRPr lang="cs-CZ" altLang="cs-CZ"/>
          </a:p>
        </p:txBody>
      </p:sp>
    </p:spTree>
    <p:extLst>
      <p:ext uri="{BB962C8B-B14F-4D97-AF65-F5344CB8AC3E}">
        <p14:creationId xmlns:p14="http://schemas.microsoft.com/office/powerpoint/2010/main" val="3874084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39</a:t>
            </a:fld>
            <a:endParaRPr lang="cs-CZ" altLang="cs-CZ"/>
          </a:p>
        </p:txBody>
      </p:sp>
    </p:spTree>
    <p:extLst>
      <p:ext uri="{BB962C8B-B14F-4D97-AF65-F5344CB8AC3E}">
        <p14:creationId xmlns:p14="http://schemas.microsoft.com/office/powerpoint/2010/main" val="2391015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40</a:t>
            </a:fld>
            <a:endParaRPr lang="cs-CZ" altLang="cs-CZ"/>
          </a:p>
        </p:txBody>
      </p:sp>
    </p:spTree>
    <p:extLst>
      <p:ext uri="{BB962C8B-B14F-4D97-AF65-F5344CB8AC3E}">
        <p14:creationId xmlns:p14="http://schemas.microsoft.com/office/powerpoint/2010/main" val="2519977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41</a:t>
            </a:fld>
            <a:endParaRPr lang="cs-CZ" altLang="cs-CZ"/>
          </a:p>
        </p:txBody>
      </p:sp>
    </p:spTree>
    <p:extLst>
      <p:ext uri="{BB962C8B-B14F-4D97-AF65-F5344CB8AC3E}">
        <p14:creationId xmlns:p14="http://schemas.microsoft.com/office/powerpoint/2010/main" val="186855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a:t>
            </a:fld>
            <a:endParaRPr lang="cs-CZ" altLang="cs-CZ"/>
          </a:p>
        </p:txBody>
      </p:sp>
    </p:spTree>
    <p:extLst>
      <p:ext uri="{BB962C8B-B14F-4D97-AF65-F5344CB8AC3E}">
        <p14:creationId xmlns:p14="http://schemas.microsoft.com/office/powerpoint/2010/main" val="96012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42</a:t>
            </a:fld>
            <a:endParaRPr lang="cs-CZ" altLang="cs-CZ"/>
          </a:p>
        </p:txBody>
      </p:sp>
    </p:spTree>
    <p:extLst>
      <p:ext uri="{BB962C8B-B14F-4D97-AF65-F5344CB8AC3E}">
        <p14:creationId xmlns:p14="http://schemas.microsoft.com/office/powerpoint/2010/main" val="1509650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43</a:t>
            </a:fld>
            <a:endParaRPr lang="cs-CZ" altLang="cs-CZ"/>
          </a:p>
        </p:txBody>
      </p:sp>
    </p:spTree>
    <p:extLst>
      <p:ext uri="{BB962C8B-B14F-4D97-AF65-F5344CB8AC3E}">
        <p14:creationId xmlns:p14="http://schemas.microsoft.com/office/powerpoint/2010/main" val="4030867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44</a:t>
            </a:fld>
            <a:endParaRPr lang="cs-CZ" altLang="cs-CZ"/>
          </a:p>
        </p:txBody>
      </p:sp>
    </p:spTree>
    <p:extLst>
      <p:ext uri="{BB962C8B-B14F-4D97-AF65-F5344CB8AC3E}">
        <p14:creationId xmlns:p14="http://schemas.microsoft.com/office/powerpoint/2010/main" val="4082425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45</a:t>
            </a:fld>
            <a:endParaRPr lang="cs-CZ" altLang="cs-CZ"/>
          </a:p>
        </p:txBody>
      </p:sp>
    </p:spTree>
    <p:extLst>
      <p:ext uri="{BB962C8B-B14F-4D97-AF65-F5344CB8AC3E}">
        <p14:creationId xmlns:p14="http://schemas.microsoft.com/office/powerpoint/2010/main" val="35554074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46</a:t>
            </a:fld>
            <a:endParaRPr lang="cs-CZ" altLang="cs-CZ"/>
          </a:p>
        </p:txBody>
      </p:sp>
    </p:spTree>
    <p:extLst>
      <p:ext uri="{BB962C8B-B14F-4D97-AF65-F5344CB8AC3E}">
        <p14:creationId xmlns:p14="http://schemas.microsoft.com/office/powerpoint/2010/main" val="39421103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47</a:t>
            </a:fld>
            <a:endParaRPr lang="cs-CZ" altLang="cs-CZ"/>
          </a:p>
        </p:txBody>
      </p:sp>
    </p:spTree>
    <p:extLst>
      <p:ext uri="{BB962C8B-B14F-4D97-AF65-F5344CB8AC3E}">
        <p14:creationId xmlns:p14="http://schemas.microsoft.com/office/powerpoint/2010/main" val="1278578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48</a:t>
            </a:fld>
            <a:endParaRPr lang="cs-CZ" altLang="cs-CZ"/>
          </a:p>
        </p:txBody>
      </p:sp>
    </p:spTree>
    <p:extLst>
      <p:ext uri="{BB962C8B-B14F-4D97-AF65-F5344CB8AC3E}">
        <p14:creationId xmlns:p14="http://schemas.microsoft.com/office/powerpoint/2010/main" val="1097427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49</a:t>
            </a:fld>
            <a:endParaRPr lang="cs-CZ" altLang="cs-CZ"/>
          </a:p>
        </p:txBody>
      </p:sp>
    </p:spTree>
    <p:extLst>
      <p:ext uri="{BB962C8B-B14F-4D97-AF65-F5344CB8AC3E}">
        <p14:creationId xmlns:p14="http://schemas.microsoft.com/office/powerpoint/2010/main" val="35133894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50</a:t>
            </a:fld>
            <a:endParaRPr lang="cs-CZ" altLang="cs-CZ"/>
          </a:p>
        </p:txBody>
      </p:sp>
    </p:spTree>
    <p:extLst>
      <p:ext uri="{BB962C8B-B14F-4D97-AF65-F5344CB8AC3E}">
        <p14:creationId xmlns:p14="http://schemas.microsoft.com/office/powerpoint/2010/main" val="121063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51</a:t>
            </a:fld>
            <a:endParaRPr lang="cs-CZ" altLang="cs-CZ"/>
          </a:p>
        </p:txBody>
      </p:sp>
    </p:spTree>
    <p:extLst>
      <p:ext uri="{BB962C8B-B14F-4D97-AF65-F5344CB8AC3E}">
        <p14:creationId xmlns:p14="http://schemas.microsoft.com/office/powerpoint/2010/main" val="22724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a:t>
            </a:fld>
            <a:endParaRPr lang="cs-CZ" altLang="cs-CZ"/>
          </a:p>
        </p:txBody>
      </p:sp>
    </p:spTree>
    <p:extLst>
      <p:ext uri="{BB962C8B-B14F-4D97-AF65-F5344CB8AC3E}">
        <p14:creationId xmlns:p14="http://schemas.microsoft.com/office/powerpoint/2010/main" val="1547181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52</a:t>
            </a:fld>
            <a:endParaRPr lang="cs-CZ" altLang="cs-CZ"/>
          </a:p>
        </p:txBody>
      </p:sp>
    </p:spTree>
    <p:extLst>
      <p:ext uri="{BB962C8B-B14F-4D97-AF65-F5344CB8AC3E}">
        <p14:creationId xmlns:p14="http://schemas.microsoft.com/office/powerpoint/2010/main" val="4281463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53</a:t>
            </a:fld>
            <a:endParaRPr lang="cs-CZ" altLang="cs-CZ"/>
          </a:p>
        </p:txBody>
      </p:sp>
    </p:spTree>
    <p:extLst>
      <p:ext uri="{BB962C8B-B14F-4D97-AF65-F5344CB8AC3E}">
        <p14:creationId xmlns:p14="http://schemas.microsoft.com/office/powerpoint/2010/main" val="26179380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54</a:t>
            </a:fld>
            <a:endParaRPr lang="cs-CZ" altLang="cs-CZ"/>
          </a:p>
        </p:txBody>
      </p:sp>
    </p:spTree>
    <p:extLst>
      <p:ext uri="{BB962C8B-B14F-4D97-AF65-F5344CB8AC3E}">
        <p14:creationId xmlns:p14="http://schemas.microsoft.com/office/powerpoint/2010/main" val="4111586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55</a:t>
            </a:fld>
            <a:endParaRPr lang="cs-CZ" altLang="cs-CZ"/>
          </a:p>
        </p:txBody>
      </p:sp>
    </p:spTree>
    <p:extLst>
      <p:ext uri="{BB962C8B-B14F-4D97-AF65-F5344CB8AC3E}">
        <p14:creationId xmlns:p14="http://schemas.microsoft.com/office/powerpoint/2010/main" val="1047802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56</a:t>
            </a:fld>
            <a:endParaRPr lang="cs-CZ" altLang="cs-CZ"/>
          </a:p>
        </p:txBody>
      </p:sp>
    </p:spTree>
    <p:extLst>
      <p:ext uri="{BB962C8B-B14F-4D97-AF65-F5344CB8AC3E}">
        <p14:creationId xmlns:p14="http://schemas.microsoft.com/office/powerpoint/2010/main" val="3460542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57</a:t>
            </a:fld>
            <a:endParaRPr lang="cs-CZ" altLang="cs-CZ"/>
          </a:p>
        </p:txBody>
      </p:sp>
    </p:spTree>
    <p:extLst>
      <p:ext uri="{BB962C8B-B14F-4D97-AF65-F5344CB8AC3E}">
        <p14:creationId xmlns:p14="http://schemas.microsoft.com/office/powerpoint/2010/main" val="3134412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58</a:t>
            </a:fld>
            <a:endParaRPr lang="cs-CZ" altLang="cs-CZ"/>
          </a:p>
        </p:txBody>
      </p:sp>
    </p:spTree>
    <p:extLst>
      <p:ext uri="{BB962C8B-B14F-4D97-AF65-F5344CB8AC3E}">
        <p14:creationId xmlns:p14="http://schemas.microsoft.com/office/powerpoint/2010/main" val="3153587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59</a:t>
            </a:fld>
            <a:endParaRPr lang="cs-CZ" altLang="cs-CZ"/>
          </a:p>
        </p:txBody>
      </p:sp>
    </p:spTree>
    <p:extLst>
      <p:ext uri="{BB962C8B-B14F-4D97-AF65-F5344CB8AC3E}">
        <p14:creationId xmlns:p14="http://schemas.microsoft.com/office/powerpoint/2010/main" val="16755666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60</a:t>
            </a:fld>
            <a:endParaRPr lang="cs-CZ" altLang="cs-CZ"/>
          </a:p>
        </p:txBody>
      </p:sp>
    </p:spTree>
    <p:extLst>
      <p:ext uri="{BB962C8B-B14F-4D97-AF65-F5344CB8AC3E}">
        <p14:creationId xmlns:p14="http://schemas.microsoft.com/office/powerpoint/2010/main" val="3421871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61</a:t>
            </a:fld>
            <a:endParaRPr lang="cs-CZ" altLang="cs-CZ"/>
          </a:p>
        </p:txBody>
      </p:sp>
    </p:spTree>
    <p:extLst>
      <p:ext uri="{BB962C8B-B14F-4D97-AF65-F5344CB8AC3E}">
        <p14:creationId xmlns:p14="http://schemas.microsoft.com/office/powerpoint/2010/main" val="686457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8</a:t>
            </a:fld>
            <a:endParaRPr lang="cs-CZ" altLang="cs-CZ"/>
          </a:p>
        </p:txBody>
      </p:sp>
    </p:spTree>
    <p:extLst>
      <p:ext uri="{BB962C8B-B14F-4D97-AF65-F5344CB8AC3E}">
        <p14:creationId xmlns:p14="http://schemas.microsoft.com/office/powerpoint/2010/main" val="2320370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62</a:t>
            </a:fld>
            <a:endParaRPr lang="cs-CZ" altLang="cs-CZ"/>
          </a:p>
        </p:txBody>
      </p:sp>
    </p:spTree>
    <p:extLst>
      <p:ext uri="{BB962C8B-B14F-4D97-AF65-F5344CB8AC3E}">
        <p14:creationId xmlns:p14="http://schemas.microsoft.com/office/powerpoint/2010/main" val="882431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63</a:t>
            </a:fld>
            <a:endParaRPr lang="cs-CZ" altLang="cs-CZ"/>
          </a:p>
        </p:txBody>
      </p:sp>
    </p:spTree>
    <p:extLst>
      <p:ext uri="{BB962C8B-B14F-4D97-AF65-F5344CB8AC3E}">
        <p14:creationId xmlns:p14="http://schemas.microsoft.com/office/powerpoint/2010/main" val="1605469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64</a:t>
            </a:fld>
            <a:endParaRPr lang="cs-CZ" altLang="cs-CZ"/>
          </a:p>
        </p:txBody>
      </p:sp>
    </p:spTree>
    <p:extLst>
      <p:ext uri="{BB962C8B-B14F-4D97-AF65-F5344CB8AC3E}">
        <p14:creationId xmlns:p14="http://schemas.microsoft.com/office/powerpoint/2010/main" val="1811587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65</a:t>
            </a:fld>
            <a:endParaRPr lang="cs-CZ" altLang="cs-CZ"/>
          </a:p>
        </p:txBody>
      </p:sp>
    </p:spTree>
    <p:extLst>
      <p:ext uri="{BB962C8B-B14F-4D97-AF65-F5344CB8AC3E}">
        <p14:creationId xmlns:p14="http://schemas.microsoft.com/office/powerpoint/2010/main" val="9198519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66</a:t>
            </a:fld>
            <a:endParaRPr lang="cs-CZ" altLang="cs-CZ"/>
          </a:p>
        </p:txBody>
      </p:sp>
    </p:spTree>
    <p:extLst>
      <p:ext uri="{BB962C8B-B14F-4D97-AF65-F5344CB8AC3E}">
        <p14:creationId xmlns:p14="http://schemas.microsoft.com/office/powerpoint/2010/main" val="4067611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67</a:t>
            </a:fld>
            <a:endParaRPr lang="cs-CZ" altLang="cs-CZ"/>
          </a:p>
        </p:txBody>
      </p:sp>
    </p:spTree>
    <p:extLst>
      <p:ext uri="{BB962C8B-B14F-4D97-AF65-F5344CB8AC3E}">
        <p14:creationId xmlns:p14="http://schemas.microsoft.com/office/powerpoint/2010/main" val="1060088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68</a:t>
            </a:fld>
            <a:endParaRPr lang="cs-CZ" altLang="cs-CZ"/>
          </a:p>
        </p:txBody>
      </p:sp>
    </p:spTree>
    <p:extLst>
      <p:ext uri="{BB962C8B-B14F-4D97-AF65-F5344CB8AC3E}">
        <p14:creationId xmlns:p14="http://schemas.microsoft.com/office/powerpoint/2010/main" val="61763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69</a:t>
            </a:fld>
            <a:endParaRPr lang="cs-CZ" altLang="cs-CZ"/>
          </a:p>
        </p:txBody>
      </p:sp>
    </p:spTree>
    <p:extLst>
      <p:ext uri="{BB962C8B-B14F-4D97-AF65-F5344CB8AC3E}">
        <p14:creationId xmlns:p14="http://schemas.microsoft.com/office/powerpoint/2010/main" val="28242955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70</a:t>
            </a:fld>
            <a:endParaRPr lang="cs-CZ" altLang="cs-CZ"/>
          </a:p>
        </p:txBody>
      </p:sp>
    </p:spTree>
    <p:extLst>
      <p:ext uri="{BB962C8B-B14F-4D97-AF65-F5344CB8AC3E}">
        <p14:creationId xmlns:p14="http://schemas.microsoft.com/office/powerpoint/2010/main" val="31549624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71</a:t>
            </a:fld>
            <a:endParaRPr lang="cs-CZ" altLang="cs-CZ"/>
          </a:p>
        </p:txBody>
      </p:sp>
    </p:spTree>
    <p:extLst>
      <p:ext uri="{BB962C8B-B14F-4D97-AF65-F5344CB8AC3E}">
        <p14:creationId xmlns:p14="http://schemas.microsoft.com/office/powerpoint/2010/main" val="421680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9</a:t>
            </a:fld>
            <a:endParaRPr lang="cs-CZ" altLang="cs-CZ"/>
          </a:p>
        </p:txBody>
      </p:sp>
    </p:spTree>
    <p:extLst>
      <p:ext uri="{BB962C8B-B14F-4D97-AF65-F5344CB8AC3E}">
        <p14:creationId xmlns:p14="http://schemas.microsoft.com/office/powerpoint/2010/main" val="37684914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72</a:t>
            </a:fld>
            <a:endParaRPr lang="cs-CZ" altLang="cs-CZ"/>
          </a:p>
        </p:txBody>
      </p:sp>
    </p:spTree>
    <p:extLst>
      <p:ext uri="{BB962C8B-B14F-4D97-AF65-F5344CB8AC3E}">
        <p14:creationId xmlns:p14="http://schemas.microsoft.com/office/powerpoint/2010/main" val="40107738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73</a:t>
            </a:fld>
            <a:endParaRPr lang="cs-CZ" altLang="cs-CZ"/>
          </a:p>
        </p:txBody>
      </p:sp>
    </p:spTree>
    <p:extLst>
      <p:ext uri="{BB962C8B-B14F-4D97-AF65-F5344CB8AC3E}">
        <p14:creationId xmlns:p14="http://schemas.microsoft.com/office/powerpoint/2010/main" val="40634844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74</a:t>
            </a:fld>
            <a:endParaRPr lang="cs-CZ" altLang="cs-CZ"/>
          </a:p>
        </p:txBody>
      </p:sp>
    </p:spTree>
    <p:extLst>
      <p:ext uri="{BB962C8B-B14F-4D97-AF65-F5344CB8AC3E}">
        <p14:creationId xmlns:p14="http://schemas.microsoft.com/office/powerpoint/2010/main" val="34920700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75</a:t>
            </a:fld>
            <a:endParaRPr lang="cs-CZ" altLang="cs-CZ"/>
          </a:p>
        </p:txBody>
      </p:sp>
    </p:spTree>
    <p:extLst>
      <p:ext uri="{BB962C8B-B14F-4D97-AF65-F5344CB8AC3E}">
        <p14:creationId xmlns:p14="http://schemas.microsoft.com/office/powerpoint/2010/main" val="16621861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76</a:t>
            </a:fld>
            <a:endParaRPr lang="cs-CZ" altLang="cs-CZ"/>
          </a:p>
        </p:txBody>
      </p:sp>
    </p:spTree>
    <p:extLst>
      <p:ext uri="{BB962C8B-B14F-4D97-AF65-F5344CB8AC3E}">
        <p14:creationId xmlns:p14="http://schemas.microsoft.com/office/powerpoint/2010/main" val="2541062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77</a:t>
            </a:fld>
            <a:endParaRPr lang="cs-CZ" altLang="cs-CZ"/>
          </a:p>
        </p:txBody>
      </p:sp>
    </p:spTree>
    <p:extLst>
      <p:ext uri="{BB962C8B-B14F-4D97-AF65-F5344CB8AC3E}">
        <p14:creationId xmlns:p14="http://schemas.microsoft.com/office/powerpoint/2010/main" val="19598636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78</a:t>
            </a:fld>
            <a:endParaRPr lang="cs-CZ" altLang="cs-CZ"/>
          </a:p>
        </p:txBody>
      </p:sp>
    </p:spTree>
    <p:extLst>
      <p:ext uri="{BB962C8B-B14F-4D97-AF65-F5344CB8AC3E}">
        <p14:creationId xmlns:p14="http://schemas.microsoft.com/office/powerpoint/2010/main" val="22152715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79</a:t>
            </a:fld>
            <a:endParaRPr lang="cs-CZ" altLang="cs-CZ"/>
          </a:p>
        </p:txBody>
      </p:sp>
    </p:spTree>
    <p:extLst>
      <p:ext uri="{BB962C8B-B14F-4D97-AF65-F5344CB8AC3E}">
        <p14:creationId xmlns:p14="http://schemas.microsoft.com/office/powerpoint/2010/main" val="41614290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80</a:t>
            </a:fld>
            <a:endParaRPr lang="cs-CZ" altLang="cs-CZ"/>
          </a:p>
        </p:txBody>
      </p:sp>
    </p:spTree>
    <p:extLst>
      <p:ext uri="{BB962C8B-B14F-4D97-AF65-F5344CB8AC3E}">
        <p14:creationId xmlns:p14="http://schemas.microsoft.com/office/powerpoint/2010/main" val="37653921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81</a:t>
            </a:fld>
            <a:endParaRPr lang="cs-CZ" altLang="cs-CZ"/>
          </a:p>
        </p:txBody>
      </p:sp>
    </p:spTree>
    <p:extLst>
      <p:ext uri="{BB962C8B-B14F-4D97-AF65-F5344CB8AC3E}">
        <p14:creationId xmlns:p14="http://schemas.microsoft.com/office/powerpoint/2010/main" val="237153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10</a:t>
            </a:fld>
            <a:endParaRPr lang="cs-CZ" altLang="cs-CZ"/>
          </a:p>
        </p:txBody>
      </p:sp>
    </p:spTree>
    <p:extLst>
      <p:ext uri="{BB962C8B-B14F-4D97-AF65-F5344CB8AC3E}">
        <p14:creationId xmlns:p14="http://schemas.microsoft.com/office/powerpoint/2010/main" val="7350706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82</a:t>
            </a:fld>
            <a:endParaRPr lang="cs-CZ" altLang="cs-CZ"/>
          </a:p>
        </p:txBody>
      </p:sp>
    </p:spTree>
    <p:extLst>
      <p:ext uri="{BB962C8B-B14F-4D97-AF65-F5344CB8AC3E}">
        <p14:creationId xmlns:p14="http://schemas.microsoft.com/office/powerpoint/2010/main" val="25246943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83</a:t>
            </a:fld>
            <a:endParaRPr lang="cs-CZ" altLang="cs-CZ"/>
          </a:p>
        </p:txBody>
      </p:sp>
    </p:spTree>
    <p:extLst>
      <p:ext uri="{BB962C8B-B14F-4D97-AF65-F5344CB8AC3E}">
        <p14:creationId xmlns:p14="http://schemas.microsoft.com/office/powerpoint/2010/main" val="12067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77F8A1C4-089E-44BB-8EF6-E3E725206BED}" type="slidenum">
              <a:rPr lang="cs-CZ" altLang="cs-CZ" smtClean="0"/>
              <a:pPr/>
              <a:t>11</a:t>
            </a:fld>
            <a:endParaRPr lang="cs-CZ" altLang="cs-CZ"/>
          </a:p>
        </p:txBody>
      </p:sp>
    </p:spTree>
    <p:extLst>
      <p:ext uri="{BB962C8B-B14F-4D97-AF65-F5344CB8AC3E}">
        <p14:creationId xmlns:p14="http://schemas.microsoft.com/office/powerpoint/2010/main" val="118901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1322FF2A-DAEF-41F9-8524-A794C53AD2A9}"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141665C8-7006-4A5C-8DE5-E66CB1FD63AC}" type="slidenum">
              <a:rPr lang="cs-CZ" altLang="cs-CZ" smtClean="0"/>
              <a:pPr/>
              <a:t>‹#›</a:t>
            </a:fld>
            <a:endParaRPr lang="cs-CZ" altLang="cs-CZ"/>
          </a:p>
        </p:txBody>
      </p:sp>
    </p:spTree>
    <p:extLst>
      <p:ext uri="{BB962C8B-B14F-4D97-AF65-F5344CB8AC3E}">
        <p14:creationId xmlns:p14="http://schemas.microsoft.com/office/powerpoint/2010/main" val="363998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6482D40-35C4-4C2E-8A29-278A8A2D3C3A}"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D077107D-5322-42A9-ABC3-A3558B4680D9}" type="slidenum">
              <a:rPr lang="cs-CZ" altLang="cs-CZ" smtClean="0"/>
              <a:pPr/>
              <a:t>‹#›</a:t>
            </a:fld>
            <a:endParaRPr lang="cs-CZ" altLang="cs-CZ"/>
          </a:p>
        </p:txBody>
      </p:sp>
    </p:spTree>
    <p:extLst>
      <p:ext uri="{BB962C8B-B14F-4D97-AF65-F5344CB8AC3E}">
        <p14:creationId xmlns:p14="http://schemas.microsoft.com/office/powerpoint/2010/main" val="10812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90B6AC2-92DE-413E-A815-EAE8B8E8E910}"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19950BAB-90BD-4608-AA57-A5F22B1A15F4}" type="slidenum">
              <a:rPr lang="cs-CZ" altLang="cs-CZ" smtClean="0"/>
              <a:pPr/>
              <a:t>‹#›</a:t>
            </a:fld>
            <a:endParaRPr lang="cs-CZ" altLang="cs-CZ"/>
          </a:p>
        </p:txBody>
      </p:sp>
    </p:spTree>
    <p:extLst>
      <p:ext uri="{BB962C8B-B14F-4D97-AF65-F5344CB8AC3E}">
        <p14:creationId xmlns:p14="http://schemas.microsoft.com/office/powerpoint/2010/main" val="316831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F323CE0-173F-4881-A750-2C1564ABB701}"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20527C93-FE08-4343-B886-52B7F44DD51B}" type="slidenum">
              <a:rPr lang="cs-CZ" altLang="cs-CZ" smtClean="0"/>
              <a:pPr/>
              <a:t>‹#›</a:t>
            </a:fld>
            <a:endParaRPr lang="cs-CZ" altLang="cs-CZ"/>
          </a:p>
        </p:txBody>
      </p:sp>
    </p:spTree>
    <p:extLst>
      <p:ext uri="{BB962C8B-B14F-4D97-AF65-F5344CB8AC3E}">
        <p14:creationId xmlns:p14="http://schemas.microsoft.com/office/powerpoint/2010/main" val="37056311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330C6818-3E2B-4279-A660-807538603A8F}" type="datetime1">
              <a:rPr lang="cs-CZ" altLang="cs-CZ" smtClean="0"/>
              <a:t>11.12.2023</a:t>
            </a:fld>
            <a:endParaRPr lang="cs-CZ" altLang="cs-CZ"/>
          </a:p>
        </p:txBody>
      </p:sp>
      <p:sp>
        <p:nvSpPr>
          <p:cNvPr id="5" name="Footer Placeholder 4"/>
          <p:cNvSpPr>
            <a:spLocks noGrp="1"/>
          </p:cNvSpPr>
          <p:nvPr>
            <p:ph type="ftr" sz="quarter" idx="11"/>
          </p:nvPr>
        </p:nvSpPr>
        <p:spPr/>
        <p:txBody>
          <a:bodyPr/>
          <a:lstStyle/>
          <a:p>
            <a:endParaRPr lang="cs-CZ" altLang="cs-CZ"/>
          </a:p>
        </p:txBody>
      </p:sp>
      <p:sp>
        <p:nvSpPr>
          <p:cNvPr id="6" name="Slide Number Placeholder 5"/>
          <p:cNvSpPr>
            <a:spLocks noGrp="1"/>
          </p:cNvSpPr>
          <p:nvPr>
            <p:ph type="sldNum" sz="quarter" idx="12"/>
          </p:nvPr>
        </p:nvSpPr>
        <p:spPr/>
        <p:txBody>
          <a:bodyPr/>
          <a:lstStyle/>
          <a:p>
            <a:fld id="{7DADA4DF-EB75-47C3-9C83-7CCEE2CA8171}" type="slidenum">
              <a:rPr lang="cs-CZ" altLang="cs-CZ" smtClean="0"/>
              <a:pPr/>
              <a:t>‹#›</a:t>
            </a:fld>
            <a:endParaRPr lang="cs-CZ" altLang="cs-CZ"/>
          </a:p>
        </p:txBody>
      </p:sp>
    </p:spTree>
    <p:extLst>
      <p:ext uri="{BB962C8B-B14F-4D97-AF65-F5344CB8AC3E}">
        <p14:creationId xmlns:p14="http://schemas.microsoft.com/office/powerpoint/2010/main" val="416450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CEF50A9-4961-4301-AF0C-9BBE82397DDC}" type="datetime1">
              <a:rPr lang="cs-CZ" altLang="cs-CZ" smtClean="0"/>
              <a:t>11.12.2023</a:t>
            </a:fld>
            <a:endParaRPr lang="cs-CZ" altLang="cs-CZ"/>
          </a:p>
        </p:txBody>
      </p:sp>
      <p:sp>
        <p:nvSpPr>
          <p:cNvPr id="6" name="Footer Placeholder 5"/>
          <p:cNvSpPr>
            <a:spLocks noGrp="1"/>
          </p:cNvSpPr>
          <p:nvPr>
            <p:ph type="ftr" sz="quarter" idx="11"/>
          </p:nvPr>
        </p:nvSpPr>
        <p:spPr/>
        <p:txBody>
          <a:bodyPr/>
          <a:lstStyle/>
          <a:p>
            <a:endParaRPr lang="cs-CZ" altLang="cs-CZ"/>
          </a:p>
        </p:txBody>
      </p:sp>
      <p:sp>
        <p:nvSpPr>
          <p:cNvPr id="7" name="Slide Number Placeholder 6"/>
          <p:cNvSpPr>
            <a:spLocks noGrp="1"/>
          </p:cNvSpPr>
          <p:nvPr>
            <p:ph type="sldNum" sz="quarter" idx="12"/>
          </p:nvPr>
        </p:nvSpPr>
        <p:spPr/>
        <p:txBody>
          <a:bodyPr/>
          <a:lstStyle/>
          <a:p>
            <a:fld id="{67E6EDC7-21DD-477C-A362-2854D2B441EC}" type="slidenum">
              <a:rPr lang="cs-CZ" altLang="cs-CZ" smtClean="0"/>
              <a:pPr/>
              <a:t>‹#›</a:t>
            </a:fld>
            <a:endParaRPr lang="cs-CZ" altLang="cs-CZ"/>
          </a:p>
        </p:txBody>
      </p:sp>
    </p:spTree>
    <p:extLst>
      <p:ext uri="{BB962C8B-B14F-4D97-AF65-F5344CB8AC3E}">
        <p14:creationId xmlns:p14="http://schemas.microsoft.com/office/powerpoint/2010/main" val="273143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EF5D07F-81D4-475C-B569-23FE7B0D6614}" type="datetime1">
              <a:rPr lang="cs-CZ" altLang="cs-CZ" smtClean="0"/>
              <a:t>11.12.2023</a:t>
            </a:fld>
            <a:endParaRPr lang="cs-CZ" altLang="cs-CZ"/>
          </a:p>
        </p:txBody>
      </p:sp>
      <p:sp>
        <p:nvSpPr>
          <p:cNvPr id="8" name="Footer Placeholder 7"/>
          <p:cNvSpPr>
            <a:spLocks noGrp="1"/>
          </p:cNvSpPr>
          <p:nvPr>
            <p:ph type="ftr" sz="quarter" idx="11"/>
          </p:nvPr>
        </p:nvSpPr>
        <p:spPr/>
        <p:txBody>
          <a:bodyPr/>
          <a:lstStyle/>
          <a:p>
            <a:endParaRPr lang="cs-CZ" altLang="cs-CZ"/>
          </a:p>
        </p:txBody>
      </p:sp>
      <p:sp>
        <p:nvSpPr>
          <p:cNvPr id="9" name="Slide Number Placeholder 8"/>
          <p:cNvSpPr>
            <a:spLocks noGrp="1"/>
          </p:cNvSpPr>
          <p:nvPr>
            <p:ph type="sldNum" sz="quarter" idx="12"/>
          </p:nvPr>
        </p:nvSpPr>
        <p:spPr/>
        <p:txBody>
          <a:bodyPr/>
          <a:lstStyle/>
          <a:p>
            <a:fld id="{20C6A743-C8D9-465E-962B-A4BA81277718}" type="slidenum">
              <a:rPr lang="cs-CZ" altLang="cs-CZ" smtClean="0"/>
              <a:pPr/>
              <a:t>‹#›</a:t>
            </a:fld>
            <a:endParaRPr lang="cs-CZ" altLang="cs-CZ"/>
          </a:p>
        </p:txBody>
      </p:sp>
    </p:spTree>
    <p:extLst>
      <p:ext uri="{BB962C8B-B14F-4D97-AF65-F5344CB8AC3E}">
        <p14:creationId xmlns:p14="http://schemas.microsoft.com/office/powerpoint/2010/main" val="269784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DA7A6E5-7089-497A-81D9-777423E20184}" type="datetime1">
              <a:rPr lang="cs-CZ" altLang="cs-CZ" smtClean="0"/>
              <a:t>11.12.2023</a:t>
            </a:fld>
            <a:endParaRPr lang="cs-CZ" altLang="cs-CZ"/>
          </a:p>
        </p:txBody>
      </p:sp>
      <p:sp>
        <p:nvSpPr>
          <p:cNvPr id="4" name="Footer Placeholder 3"/>
          <p:cNvSpPr>
            <a:spLocks noGrp="1"/>
          </p:cNvSpPr>
          <p:nvPr>
            <p:ph type="ftr" sz="quarter" idx="11"/>
          </p:nvPr>
        </p:nvSpPr>
        <p:spPr/>
        <p:txBody>
          <a:bodyPr/>
          <a:lstStyle/>
          <a:p>
            <a:endParaRPr lang="cs-CZ" altLang="cs-CZ"/>
          </a:p>
        </p:txBody>
      </p:sp>
      <p:sp>
        <p:nvSpPr>
          <p:cNvPr id="5" name="Slide Number Placeholder 4"/>
          <p:cNvSpPr>
            <a:spLocks noGrp="1"/>
          </p:cNvSpPr>
          <p:nvPr>
            <p:ph type="sldNum" sz="quarter" idx="12"/>
          </p:nvPr>
        </p:nvSpPr>
        <p:spPr/>
        <p:txBody>
          <a:bodyPr/>
          <a:lstStyle/>
          <a:p>
            <a:fld id="{9A43FE4A-BC6C-4F83-BE4B-041BACE5238C}" type="slidenum">
              <a:rPr lang="cs-CZ" altLang="cs-CZ" smtClean="0"/>
              <a:pPr/>
              <a:t>‹#›</a:t>
            </a:fld>
            <a:endParaRPr lang="cs-CZ" altLang="cs-CZ"/>
          </a:p>
        </p:txBody>
      </p:sp>
    </p:spTree>
    <p:extLst>
      <p:ext uri="{BB962C8B-B14F-4D97-AF65-F5344CB8AC3E}">
        <p14:creationId xmlns:p14="http://schemas.microsoft.com/office/powerpoint/2010/main" val="35663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EB29-4B75-4FC1-BAC2-9CFCD5D251EC}" type="datetime1">
              <a:rPr lang="cs-CZ" altLang="cs-CZ" smtClean="0"/>
              <a:t>11.12.2023</a:t>
            </a:fld>
            <a:endParaRPr lang="cs-CZ" altLang="cs-CZ"/>
          </a:p>
        </p:txBody>
      </p:sp>
      <p:sp>
        <p:nvSpPr>
          <p:cNvPr id="3" name="Footer Placeholder 2"/>
          <p:cNvSpPr>
            <a:spLocks noGrp="1"/>
          </p:cNvSpPr>
          <p:nvPr>
            <p:ph type="ftr" sz="quarter" idx="11"/>
          </p:nvPr>
        </p:nvSpPr>
        <p:spPr/>
        <p:txBody>
          <a:bodyPr/>
          <a:lstStyle/>
          <a:p>
            <a:endParaRPr lang="cs-CZ" altLang="cs-CZ"/>
          </a:p>
        </p:txBody>
      </p:sp>
      <p:sp>
        <p:nvSpPr>
          <p:cNvPr id="4" name="Slide Number Placeholder 3"/>
          <p:cNvSpPr>
            <a:spLocks noGrp="1"/>
          </p:cNvSpPr>
          <p:nvPr>
            <p:ph type="sldNum" sz="quarter" idx="12"/>
          </p:nvPr>
        </p:nvSpPr>
        <p:spPr/>
        <p:txBody>
          <a:bodyPr/>
          <a:lstStyle/>
          <a:p>
            <a:fld id="{601A5E62-0A33-4A4E-8805-B3435EF75E2F}" type="slidenum">
              <a:rPr lang="cs-CZ" altLang="cs-CZ" smtClean="0"/>
              <a:pPr/>
              <a:t>‹#›</a:t>
            </a:fld>
            <a:endParaRPr lang="cs-CZ" altLang="cs-CZ"/>
          </a:p>
        </p:txBody>
      </p:sp>
    </p:spTree>
    <p:extLst>
      <p:ext uri="{BB962C8B-B14F-4D97-AF65-F5344CB8AC3E}">
        <p14:creationId xmlns:p14="http://schemas.microsoft.com/office/powerpoint/2010/main" val="230248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829CDB4-07D9-4F95-8CFD-55AFB616120E}" type="datetime1">
              <a:rPr lang="cs-CZ" altLang="cs-CZ" smtClean="0"/>
              <a:t>11.12.2023</a:t>
            </a:fld>
            <a:endParaRPr lang="cs-CZ" altLang="cs-CZ"/>
          </a:p>
        </p:txBody>
      </p:sp>
      <p:sp>
        <p:nvSpPr>
          <p:cNvPr id="6" name="Footer Placeholder 5"/>
          <p:cNvSpPr>
            <a:spLocks noGrp="1"/>
          </p:cNvSpPr>
          <p:nvPr>
            <p:ph type="ftr" sz="quarter" idx="11"/>
          </p:nvPr>
        </p:nvSpPr>
        <p:spPr/>
        <p:txBody>
          <a:bodyPr/>
          <a:lstStyle/>
          <a:p>
            <a:endParaRPr lang="cs-CZ" altLang="cs-CZ"/>
          </a:p>
        </p:txBody>
      </p:sp>
      <p:sp>
        <p:nvSpPr>
          <p:cNvPr id="7" name="Slide Number Placeholder 6"/>
          <p:cNvSpPr>
            <a:spLocks noGrp="1"/>
          </p:cNvSpPr>
          <p:nvPr>
            <p:ph type="sldNum" sz="quarter" idx="12"/>
          </p:nvPr>
        </p:nvSpPr>
        <p:spPr/>
        <p:txBody>
          <a:bodyPr/>
          <a:lstStyle/>
          <a:p>
            <a:fld id="{96872A29-8DF8-4EDE-8471-4C1842DE308C}" type="slidenum">
              <a:rPr lang="cs-CZ" altLang="cs-CZ" smtClean="0"/>
              <a:pPr/>
              <a:t>‹#›</a:t>
            </a:fld>
            <a:endParaRPr lang="cs-CZ" altLang="cs-CZ"/>
          </a:p>
        </p:txBody>
      </p:sp>
    </p:spTree>
    <p:extLst>
      <p:ext uri="{BB962C8B-B14F-4D97-AF65-F5344CB8AC3E}">
        <p14:creationId xmlns:p14="http://schemas.microsoft.com/office/powerpoint/2010/main" val="357594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D98CAA6-D528-4D5B-8B7D-0285B2ED82FF}" type="datetime1">
              <a:rPr lang="cs-CZ" altLang="cs-CZ" smtClean="0"/>
              <a:t>11.12.2023</a:t>
            </a:fld>
            <a:endParaRPr lang="cs-CZ" altLang="cs-CZ"/>
          </a:p>
        </p:txBody>
      </p:sp>
      <p:sp>
        <p:nvSpPr>
          <p:cNvPr id="6" name="Footer Placeholder 5"/>
          <p:cNvSpPr>
            <a:spLocks noGrp="1"/>
          </p:cNvSpPr>
          <p:nvPr>
            <p:ph type="ftr" sz="quarter" idx="11"/>
          </p:nvPr>
        </p:nvSpPr>
        <p:spPr/>
        <p:txBody>
          <a:bodyPr/>
          <a:lstStyle/>
          <a:p>
            <a:endParaRPr lang="cs-CZ" altLang="cs-CZ"/>
          </a:p>
        </p:txBody>
      </p:sp>
      <p:sp>
        <p:nvSpPr>
          <p:cNvPr id="7" name="Slide Number Placeholder 6"/>
          <p:cNvSpPr>
            <a:spLocks noGrp="1"/>
          </p:cNvSpPr>
          <p:nvPr>
            <p:ph type="sldNum" sz="quarter" idx="12"/>
          </p:nvPr>
        </p:nvSpPr>
        <p:spPr/>
        <p:txBody>
          <a:bodyPr/>
          <a:lstStyle/>
          <a:p>
            <a:fld id="{A3B2218C-31F9-4CBB-8C25-5662C211EA8F}" type="slidenum">
              <a:rPr lang="cs-CZ" altLang="cs-CZ" smtClean="0"/>
              <a:pPr/>
              <a:t>‹#›</a:t>
            </a:fld>
            <a:endParaRPr lang="cs-CZ" altLang="cs-CZ"/>
          </a:p>
        </p:txBody>
      </p:sp>
    </p:spTree>
    <p:extLst>
      <p:ext uri="{BB962C8B-B14F-4D97-AF65-F5344CB8AC3E}">
        <p14:creationId xmlns:p14="http://schemas.microsoft.com/office/powerpoint/2010/main" val="12307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23CE0-173F-4881-A750-2C1564ABB701}" type="datetime1">
              <a:rPr lang="cs-CZ" altLang="cs-CZ" smtClean="0"/>
              <a:t>11.12.2023</a:t>
            </a:fld>
            <a:endParaRPr lang="cs-CZ" alt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lt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7C93-FE08-4343-B886-52B7F44DD51B}" type="slidenum">
              <a:rPr lang="cs-CZ" altLang="cs-CZ" smtClean="0"/>
              <a:pPr/>
              <a:t>‹#›</a:t>
            </a:fld>
            <a:endParaRPr lang="cs-CZ" altLang="cs-CZ"/>
          </a:p>
        </p:txBody>
      </p:sp>
    </p:spTree>
    <p:extLst>
      <p:ext uri="{BB962C8B-B14F-4D97-AF65-F5344CB8AC3E}">
        <p14:creationId xmlns:p14="http://schemas.microsoft.com/office/powerpoint/2010/main" val="21096222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microsoft.com/office/2007/relationships/hdphoto" Target="../media/hdphoto2.wdp"/><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4" Type="http://schemas.openxmlformats.org/officeDocument/2006/relationships/oleObject" Target="../embeddings/oleObject1.bin"/><Relationship Id="rId9"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2.png"/><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45.png"/><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h6GnjNGu4_w"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6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microsoft.com/office/2007/relationships/hdphoto" Target="../media/hdphoto13.wdp"/></Relationships>
</file>

<file path=ppt/slides/_rels/slide8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odnadpis 2"/>
          <p:cNvSpPr>
            <a:spLocks noGrp="1"/>
          </p:cNvSpPr>
          <p:nvPr/>
        </p:nvSpPr>
        <p:spPr>
          <a:xfrm>
            <a:off x="2898069" y="3535802"/>
            <a:ext cx="6400800" cy="74688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b="1" dirty="0">
                <a:solidFill>
                  <a:srgbClr val="7030A0"/>
                </a:solidFill>
              </a:rPr>
              <a:t>Inovace stávajících nebo tvorba nových metodických a elektronických studijních materiálů v </a:t>
            </a:r>
            <a:r>
              <a:rPr lang="cs-CZ" b="1" dirty="0" err="1">
                <a:solidFill>
                  <a:srgbClr val="7030A0"/>
                </a:solidFill>
              </a:rPr>
              <a:t>ČJ</a:t>
            </a:r>
            <a:r>
              <a:rPr lang="cs-CZ" b="1" dirty="0">
                <a:solidFill>
                  <a:srgbClr val="7030A0"/>
                </a:solidFill>
              </a:rPr>
              <a:t> nebo AJ</a:t>
            </a:r>
            <a:endParaRPr lang="cs-CZ" dirty="0">
              <a:solidFill>
                <a:srgbClr val="7030A0"/>
              </a:solidFill>
            </a:endParaRPr>
          </a:p>
        </p:txBody>
      </p:sp>
      <p:sp>
        <p:nvSpPr>
          <p:cNvPr id="5" name="Podnadpis 2"/>
          <p:cNvSpPr txBox="1">
            <a:spLocks/>
          </p:cNvSpPr>
          <p:nvPr/>
        </p:nvSpPr>
        <p:spPr>
          <a:xfrm>
            <a:off x="2898069" y="4781652"/>
            <a:ext cx="6400800" cy="494488"/>
          </a:xfrm>
          <a:prstGeom prst="rect">
            <a:avLst/>
          </a:prstGeom>
        </p:spPr>
        <p:txBody>
          <a:bodyPr vert="horz" lIns="91440" tIns="45720" rIns="91440" bIns="45720" rtlCol="0">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000" dirty="0" smtClean="0">
                <a:solidFill>
                  <a:schemeClr val="tx1"/>
                </a:solidFill>
              </a:rPr>
              <a:t>Ing. Pavel Holec</a:t>
            </a:r>
            <a:endParaRPr lang="cs-CZ" sz="2000" dirty="0">
              <a:solidFill>
                <a:schemeClr val="tx1"/>
              </a:solidFill>
            </a:endParaRPr>
          </a:p>
        </p:txBody>
      </p:sp>
      <p:sp>
        <p:nvSpPr>
          <p:cNvPr id="6" name="AutoShape 2" descr="https://www.tul.cz/document/2325"/>
          <p:cNvSpPr>
            <a:spLocks noChangeAspect="1" noChangeArrowheads="1"/>
          </p:cNvSpPr>
          <p:nvPr/>
        </p:nvSpPr>
        <p:spPr bwMode="auto">
          <a:xfrm>
            <a:off x="1638300" y="-475235"/>
            <a:ext cx="12534900" cy="1628776"/>
          </a:xfrm>
          <a:prstGeom prst="rect">
            <a:avLst/>
          </a:prstGeom>
          <a:noFill/>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sp>
        <p:nvSpPr>
          <p:cNvPr id="7" name="AutoShape 4" descr="https://www.tul.cz/document/2325"/>
          <p:cNvSpPr>
            <a:spLocks noChangeAspect="1" noChangeArrowheads="1"/>
          </p:cNvSpPr>
          <p:nvPr/>
        </p:nvSpPr>
        <p:spPr bwMode="auto">
          <a:xfrm>
            <a:off x="1638300" y="-475235"/>
            <a:ext cx="12534900" cy="1628776"/>
          </a:xfrm>
          <a:prstGeom prst="rect">
            <a:avLst/>
          </a:prstGeom>
          <a:noFill/>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a:p>
        </p:txBody>
      </p:sp>
      <p:pic>
        <p:nvPicPr>
          <p:cNvPr id="9" name="Obráze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149" y="2880117"/>
            <a:ext cx="838200" cy="295275"/>
          </a:xfrm>
          <a:prstGeom prst="rect">
            <a:avLst/>
          </a:prstGeom>
        </p:spPr>
      </p:pic>
      <p:pic>
        <p:nvPicPr>
          <p:cNvPr id="10" name="Picture 1"/>
          <p:cNvPicPr/>
          <p:nvPr/>
        </p:nvPicPr>
        <p:blipFill>
          <a:blip r:embed="rId3" cstate="print">
            <a:extLst>
              <a:ext uri="{28A0092B-C50C-407E-A947-70E740481C1C}">
                <a14:useLocalDpi xmlns:a14="http://schemas.microsoft.com/office/drawing/2010/main" val="0"/>
              </a:ext>
            </a:extLst>
          </a:blip>
          <a:stretch>
            <a:fillRect/>
          </a:stretch>
        </p:blipFill>
        <p:spPr>
          <a:xfrm>
            <a:off x="2798814" y="630350"/>
            <a:ext cx="6602095" cy="859790"/>
          </a:xfrm>
          <a:prstGeom prst="rect">
            <a:avLst/>
          </a:prstGeom>
        </p:spPr>
      </p:pic>
      <p:sp>
        <p:nvSpPr>
          <p:cNvPr id="11" name="TextovéPole 12"/>
          <p:cNvSpPr txBox="1"/>
          <p:nvPr/>
        </p:nvSpPr>
        <p:spPr>
          <a:xfrm>
            <a:off x="2805851" y="1816103"/>
            <a:ext cx="6586227" cy="1384995"/>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cs-CZ" b="1" dirty="0"/>
              <a:t>Nové možnosti rozvoje vzdělávání na Technické univerzitě v Liberci</a:t>
            </a:r>
          </a:p>
          <a:p>
            <a:pPr algn="ctr"/>
            <a:endParaRPr lang="cs-CZ" sz="800" dirty="0"/>
          </a:p>
          <a:p>
            <a:pPr algn="ctr"/>
            <a:r>
              <a:rPr lang="cs-CZ" sz="1400" b="1" u="sng" dirty="0"/>
              <a:t>Specifický cíl A2: Rozvoj v oblasti distanční výuky, online výuky a </a:t>
            </a:r>
            <a:r>
              <a:rPr lang="cs-CZ" sz="1400" b="1" u="sng" dirty="0" err="1"/>
              <a:t>blended</a:t>
            </a:r>
            <a:r>
              <a:rPr lang="cs-CZ" sz="1400" b="1" u="sng" dirty="0"/>
              <a:t> learning</a:t>
            </a:r>
          </a:p>
          <a:p>
            <a:pPr algn="ctr"/>
            <a:endParaRPr lang="cs-CZ" sz="800" dirty="0"/>
          </a:p>
          <a:p>
            <a:pPr algn="ctr"/>
            <a:r>
              <a:rPr lang="cs-CZ" b="1" dirty="0"/>
              <a:t>NPO_TUL_MSMT-16598/2022</a:t>
            </a:r>
          </a:p>
          <a:p>
            <a:endParaRPr lang="cs-CZ" dirty="0"/>
          </a:p>
        </p:txBody>
      </p:sp>
      <p:pic>
        <p:nvPicPr>
          <p:cNvPr id="12" name="Obrázek 11" descr="https://opp.cuni.cz/OPP-85-version1-_npo1_252_67_bwfilter.png"/>
          <p:cNvPicPr/>
          <p:nvPr/>
        </p:nvPicPr>
        <p:blipFill>
          <a:blip r:embed="rId4">
            <a:extLst>
              <a:ext uri="{28A0092B-C50C-407E-A947-70E740481C1C}">
                <a14:useLocalDpi xmlns:a14="http://schemas.microsoft.com/office/drawing/2010/main" val="0"/>
              </a:ext>
            </a:extLst>
          </a:blip>
          <a:srcRect/>
          <a:stretch>
            <a:fillRect/>
          </a:stretch>
        </p:blipFill>
        <p:spPr bwMode="auto">
          <a:xfrm>
            <a:off x="2741664" y="6009259"/>
            <a:ext cx="2400300" cy="638175"/>
          </a:xfrm>
          <a:prstGeom prst="rect">
            <a:avLst/>
          </a:prstGeom>
          <a:noFill/>
          <a:ln>
            <a:noFill/>
          </a:ln>
        </p:spPr>
      </p:pic>
      <p:pic>
        <p:nvPicPr>
          <p:cNvPr id="13" name="Obrázek 12" descr="https://opp.cuni.cz/OPP-85-version1-_npo2_142_64_bwfilter.png"/>
          <p:cNvPicPr/>
          <p:nvPr/>
        </p:nvPicPr>
        <p:blipFill>
          <a:blip r:embed="rId5">
            <a:extLst>
              <a:ext uri="{28A0092B-C50C-407E-A947-70E740481C1C}">
                <a14:useLocalDpi xmlns:a14="http://schemas.microsoft.com/office/drawing/2010/main" val="0"/>
              </a:ext>
            </a:extLst>
          </a:blip>
          <a:srcRect/>
          <a:stretch>
            <a:fillRect/>
          </a:stretch>
        </p:blipFill>
        <p:spPr bwMode="auto">
          <a:xfrm>
            <a:off x="5756064" y="6037834"/>
            <a:ext cx="1352550" cy="609600"/>
          </a:xfrm>
          <a:prstGeom prst="rect">
            <a:avLst/>
          </a:prstGeom>
          <a:noFill/>
          <a:ln>
            <a:noFill/>
          </a:ln>
        </p:spPr>
      </p:pic>
      <p:pic>
        <p:nvPicPr>
          <p:cNvPr id="14" name="Obrázek 13" descr="https://opp.cuni.cz/OPP-85-version1-_npo3_127_63.jpg"/>
          <p:cNvPicPr/>
          <p:nvPr/>
        </p:nvPicPr>
        <p:blipFill>
          <a:blip r:embed="rId6">
            <a:extLst>
              <a:ext uri="{28A0092B-C50C-407E-A947-70E740481C1C}">
                <a14:useLocalDpi xmlns:a14="http://schemas.microsoft.com/office/drawing/2010/main" val="0"/>
              </a:ext>
            </a:extLst>
          </a:blip>
          <a:srcRect/>
          <a:stretch>
            <a:fillRect/>
          </a:stretch>
        </p:blipFill>
        <p:spPr bwMode="auto">
          <a:xfrm>
            <a:off x="8089194" y="6047359"/>
            <a:ext cx="1209675" cy="600075"/>
          </a:xfrm>
          <a:prstGeom prst="rect">
            <a:avLst/>
          </a:prstGeom>
          <a:noFill/>
          <a:ln>
            <a:noFill/>
          </a:ln>
        </p:spPr>
      </p:pic>
    </p:spTree>
    <p:extLst>
      <p:ext uri="{BB962C8B-B14F-4D97-AF65-F5344CB8AC3E}">
        <p14:creationId xmlns:p14="http://schemas.microsoft.com/office/powerpoint/2010/main" val="405451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9450" y="6415236"/>
            <a:ext cx="504825" cy="246086"/>
          </a:xfrm>
        </p:spPr>
        <p:txBody>
          <a:bodyPr/>
          <a:lstStyle/>
          <a:p>
            <a:pPr algn="ctr"/>
            <a:fld id="{9AB16E5B-2A38-4E87-B666-09C0DAC24ABE}" type="slidenum">
              <a:rPr lang="cs-CZ" altLang="cs-CZ" sz="1400">
                <a:solidFill>
                  <a:schemeClr val="tx1"/>
                </a:solidFill>
                <a:latin typeface="Insula" panose="03060702030608030705" pitchFamily="66" charset="0"/>
              </a:rPr>
              <a:pPr algn="ctr"/>
              <a:t>10</a:t>
            </a:fld>
            <a:endParaRPr lang="cs-CZ" altLang="cs-CZ" sz="1400" dirty="0">
              <a:solidFill>
                <a:schemeClr val="tx1"/>
              </a:solidFill>
              <a:latin typeface="Insula" panose="03060702030608030705" pitchFamily="66" charset="0"/>
            </a:endParaRPr>
          </a:p>
        </p:txBody>
      </p:sp>
      <p:graphicFrame>
        <p:nvGraphicFramePr>
          <p:cNvPr id="6" name="Diagram 5"/>
          <p:cNvGraphicFramePr/>
          <p:nvPr>
            <p:extLst>
              <p:ext uri="{D42A27DB-BD31-4B8C-83A1-F6EECF244321}">
                <p14:modId xmlns:p14="http://schemas.microsoft.com/office/powerpoint/2010/main" val="3552866472"/>
              </p:ext>
            </p:extLst>
          </p:nvPr>
        </p:nvGraphicFramePr>
        <p:xfrm>
          <a:off x="335360" y="582141"/>
          <a:ext cx="11521280" cy="5693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014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725121" y="2073995"/>
            <a:ext cx="10712035"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chain-</a:t>
            </a:r>
            <a:r>
              <a:rPr lang="cs-CZ" dirty="0" err="1"/>
              <a:t>growth</a:t>
            </a:r>
            <a:endParaRPr lang="en-US" dirty="0"/>
          </a:p>
          <a:p>
            <a:pPr lvl="1"/>
            <a:r>
              <a:rPr lang="en-US" dirty="0"/>
              <a:t>polymerization takes place only at the growth center (*)</a:t>
            </a:r>
          </a:p>
          <a:p>
            <a:pPr lvl="1"/>
            <a:r>
              <a:rPr lang="en-US" dirty="0"/>
              <a:t>monomers react at a limited number of sites (dark green)</a:t>
            </a:r>
          </a:p>
          <a:p>
            <a:endParaRPr lang="en-US" dirty="0"/>
          </a:p>
          <a:p>
            <a:endParaRPr lang="en-US" dirty="0"/>
          </a:p>
          <a:p>
            <a:r>
              <a:rPr lang="en-US" dirty="0"/>
              <a:t>step-</a:t>
            </a:r>
            <a:r>
              <a:rPr lang="cs-CZ" dirty="0" err="1"/>
              <a:t>growth</a:t>
            </a:r>
            <a:endParaRPr lang="en-US" dirty="0"/>
          </a:p>
          <a:p>
            <a:pPr lvl="1"/>
            <a:r>
              <a:rPr lang="en-US" dirty="0"/>
              <a:t>monomers can react with monomers, oligomers and polymers</a:t>
            </a:r>
            <a:endParaRPr lang="cs-CZ" dirty="0"/>
          </a:p>
        </p:txBody>
      </p:sp>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Chain</a:t>
            </a:r>
            <a:r>
              <a:rPr lang="cs-CZ" sz="3600" b="1" dirty="0">
                <a:ea typeface="+mn-ea"/>
                <a:cs typeface="+mn-cs"/>
              </a:rPr>
              <a:t> and step </a:t>
            </a:r>
            <a:r>
              <a:rPr lang="cs-CZ" sz="3600" b="1" dirty="0" err="1">
                <a:ea typeface="+mn-ea"/>
                <a:cs typeface="+mn-cs"/>
              </a:rPr>
              <a:t>reactions</a:t>
            </a:r>
            <a:endParaRPr lang="cs-CZ" sz="3600" b="1" dirty="0">
              <a:ea typeface="+mn-ea"/>
              <a:cs typeface="+mn-cs"/>
            </a:endParaRPr>
          </a:p>
        </p:txBody>
      </p:sp>
      <p:sp>
        <p:nvSpPr>
          <p:cNvPr id="6" name="Ovál 5">
            <a:extLst>
              <a:ext uri="{FF2B5EF4-FFF2-40B4-BE49-F238E27FC236}">
                <a16:creationId xmlns:a16="http://schemas.microsoft.com/office/drawing/2014/main" id="{741826A3-10C3-0497-58DD-2E1B5366BC61}"/>
              </a:ext>
            </a:extLst>
          </p:cNvPr>
          <p:cNvSpPr/>
          <p:nvPr/>
        </p:nvSpPr>
        <p:spPr>
          <a:xfrm rot="20560139">
            <a:off x="3479570" y="3683078"/>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12" name="Ovál 11">
            <a:extLst>
              <a:ext uri="{FF2B5EF4-FFF2-40B4-BE49-F238E27FC236}">
                <a16:creationId xmlns:a16="http://schemas.microsoft.com/office/drawing/2014/main" id="{CEC19649-8522-587F-EA67-7EF6896DA26B}"/>
              </a:ext>
            </a:extLst>
          </p:cNvPr>
          <p:cNvSpPr/>
          <p:nvPr/>
        </p:nvSpPr>
        <p:spPr>
          <a:xfrm rot="20560139">
            <a:off x="6829350" y="3636892"/>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13" name="Ovál 12">
            <a:extLst>
              <a:ext uri="{FF2B5EF4-FFF2-40B4-BE49-F238E27FC236}">
                <a16:creationId xmlns:a16="http://schemas.microsoft.com/office/drawing/2014/main" id="{53320C90-676F-8E61-5BC6-E78ACD04BAAA}"/>
              </a:ext>
            </a:extLst>
          </p:cNvPr>
          <p:cNvSpPr/>
          <p:nvPr/>
        </p:nvSpPr>
        <p:spPr>
          <a:xfrm rot="20560139">
            <a:off x="9328529" y="265902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14" name="Ovál 13">
            <a:extLst>
              <a:ext uri="{FF2B5EF4-FFF2-40B4-BE49-F238E27FC236}">
                <a16:creationId xmlns:a16="http://schemas.microsoft.com/office/drawing/2014/main" id="{75E20622-D4C1-A655-1521-FCA39613F628}"/>
              </a:ext>
            </a:extLst>
          </p:cNvPr>
          <p:cNvSpPr/>
          <p:nvPr/>
        </p:nvSpPr>
        <p:spPr>
          <a:xfrm>
            <a:off x="627643" y="357301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15" name="Ovál 14">
            <a:extLst>
              <a:ext uri="{FF2B5EF4-FFF2-40B4-BE49-F238E27FC236}">
                <a16:creationId xmlns:a16="http://schemas.microsoft.com/office/drawing/2014/main" id="{E93EFDFB-4B1F-C009-5776-14EC1BB9852A}"/>
              </a:ext>
            </a:extLst>
          </p:cNvPr>
          <p:cNvSpPr/>
          <p:nvPr/>
        </p:nvSpPr>
        <p:spPr>
          <a:xfrm>
            <a:off x="1618026" y="3501008"/>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16" name="Ovál 15">
            <a:extLst>
              <a:ext uri="{FF2B5EF4-FFF2-40B4-BE49-F238E27FC236}">
                <a16:creationId xmlns:a16="http://schemas.microsoft.com/office/drawing/2014/main" id="{293D31D6-4668-D58B-E9D6-8187AF45966B}"/>
              </a:ext>
            </a:extLst>
          </p:cNvPr>
          <p:cNvSpPr/>
          <p:nvPr/>
        </p:nvSpPr>
        <p:spPr>
          <a:xfrm>
            <a:off x="1196584" y="3903625"/>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4" name="Ovál 33">
            <a:extLst>
              <a:ext uri="{FF2B5EF4-FFF2-40B4-BE49-F238E27FC236}">
                <a16:creationId xmlns:a16="http://schemas.microsoft.com/office/drawing/2014/main" id="{6C0AC701-462B-6BE2-6109-34AABACD5D68}"/>
              </a:ext>
            </a:extLst>
          </p:cNvPr>
          <p:cNvSpPr/>
          <p:nvPr/>
        </p:nvSpPr>
        <p:spPr>
          <a:xfrm>
            <a:off x="176260" y="3903625"/>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5" name="Ovál 34">
            <a:extLst>
              <a:ext uri="{FF2B5EF4-FFF2-40B4-BE49-F238E27FC236}">
                <a16:creationId xmlns:a16="http://schemas.microsoft.com/office/drawing/2014/main" id="{66B5C9A8-6F73-BC13-66F8-E8DED7E29229}"/>
              </a:ext>
            </a:extLst>
          </p:cNvPr>
          <p:cNvSpPr/>
          <p:nvPr/>
        </p:nvSpPr>
        <p:spPr>
          <a:xfrm>
            <a:off x="2124445" y="388884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6" name="Šipka doprava 2">
            <a:extLst>
              <a:ext uri="{FF2B5EF4-FFF2-40B4-BE49-F238E27FC236}">
                <a16:creationId xmlns:a16="http://schemas.microsoft.com/office/drawing/2014/main" id="{CCA55DBF-6266-977C-9FF3-2078E1BAB5DA}"/>
              </a:ext>
            </a:extLst>
          </p:cNvPr>
          <p:cNvSpPr/>
          <p:nvPr/>
        </p:nvSpPr>
        <p:spPr>
          <a:xfrm>
            <a:off x="2897484" y="3735034"/>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37" name="Ovál 36">
            <a:extLst>
              <a:ext uri="{FF2B5EF4-FFF2-40B4-BE49-F238E27FC236}">
                <a16:creationId xmlns:a16="http://schemas.microsoft.com/office/drawing/2014/main" id="{6B0C96FA-CA65-1993-B78D-37DEB1AE8DEE}"/>
              </a:ext>
            </a:extLst>
          </p:cNvPr>
          <p:cNvSpPr/>
          <p:nvPr/>
        </p:nvSpPr>
        <p:spPr>
          <a:xfrm>
            <a:off x="3930953" y="3573016"/>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38" name="Ovál 37">
            <a:extLst>
              <a:ext uri="{FF2B5EF4-FFF2-40B4-BE49-F238E27FC236}">
                <a16:creationId xmlns:a16="http://schemas.microsoft.com/office/drawing/2014/main" id="{2AAEF97E-5717-7D3B-A333-3257182953F7}"/>
              </a:ext>
            </a:extLst>
          </p:cNvPr>
          <p:cNvSpPr/>
          <p:nvPr/>
        </p:nvSpPr>
        <p:spPr>
          <a:xfrm>
            <a:off x="4921336" y="3501008"/>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9" name="Ovál 38">
            <a:extLst>
              <a:ext uri="{FF2B5EF4-FFF2-40B4-BE49-F238E27FC236}">
                <a16:creationId xmlns:a16="http://schemas.microsoft.com/office/drawing/2014/main" id="{118449EE-189A-9AB9-21C8-9BA5B05E192D}"/>
              </a:ext>
            </a:extLst>
          </p:cNvPr>
          <p:cNvSpPr/>
          <p:nvPr/>
        </p:nvSpPr>
        <p:spPr>
          <a:xfrm>
            <a:off x="4499894" y="3903625"/>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0" name="Ovál 39">
            <a:extLst>
              <a:ext uri="{FF2B5EF4-FFF2-40B4-BE49-F238E27FC236}">
                <a16:creationId xmlns:a16="http://schemas.microsoft.com/office/drawing/2014/main" id="{3851FB38-3539-694D-7253-BB659BA7B61C}"/>
              </a:ext>
            </a:extLst>
          </p:cNvPr>
          <p:cNvSpPr/>
          <p:nvPr/>
        </p:nvSpPr>
        <p:spPr>
          <a:xfrm>
            <a:off x="5427755" y="388884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1" name="Šipka doprava 21">
            <a:extLst>
              <a:ext uri="{FF2B5EF4-FFF2-40B4-BE49-F238E27FC236}">
                <a16:creationId xmlns:a16="http://schemas.microsoft.com/office/drawing/2014/main" id="{D1181108-71FA-C1F5-BE7F-B8A3EAAC468D}"/>
              </a:ext>
            </a:extLst>
          </p:cNvPr>
          <p:cNvSpPr/>
          <p:nvPr/>
        </p:nvSpPr>
        <p:spPr>
          <a:xfrm>
            <a:off x="6199075" y="3732449"/>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2" name="Ovál 41">
            <a:extLst>
              <a:ext uri="{FF2B5EF4-FFF2-40B4-BE49-F238E27FC236}">
                <a16:creationId xmlns:a16="http://schemas.microsoft.com/office/drawing/2014/main" id="{636F9343-5415-2644-7C06-E39618E6754E}"/>
              </a:ext>
            </a:extLst>
          </p:cNvPr>
          <p:cNvSpPr/>
          <p:nvPr/>
        </p:nvSpPr>
        <p:spPr>
          <a:xfrm>
            <a:off x="7280733" y="3526830"/>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43" name="Ovál 42">
            <a:extLst>
              <a:ext uri="{FF2B5EF4-FFF2-40B4-BE49-F238E27FC236}">
                <a16:creationId xmlns:a16="http://schemas.microsoft.com/office/drawing/2014/main" id="{B5717D95-7AE9-8205-E867-BDEC8D0A3518}"/>
              </a:ext>
            </a:extLst>
          </p:cNvPr>
          <p:cNvSpPr/>
          <p:nvPr/>
        </p:nvSpPr>
        <p:spPr>
          <a:xfrm>
            <a:off x="8437628" y="3406722"/>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4" name="Ovál 43">
            <a:extLst>
              <a:ext uri="{FF2B5EF4-FFF2-40B4-BE49-F238E27FC236}">
                <a16:creationId xmlns:a16="http://schemas.microsoft.com/office/drawing/2014/main" id="{D5282A70-7B4E-8191-BE9C-2A787F011B2F}"/>
              </a:ext>
            </a:extLst>
          </p:cNvPr>
          <p:cNvSpPr/>
          <p:nvPr/>
        </p:nvSpPr>
        <p:spPr>
          <a:xfrm rot="1698547">
            <a:off x="7765747" y="3653159"/>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45" name="Ovál 44">
            <a:extLst>
              <a:ext uri="{FF2B5EF4-FFF2-40B4-BE49-F238E27FC236}">
                <a16:creationId xmlns:a16="http://schemas.microsoft.com/office/drawing/2014/main" id="{C88DF8ED-AA5D-1AD1-11FF-5E6F6D29532E}"/>
              </a:ext>
            </a:extLst>
          </p:cNvPr>
          <p:cNvSpPr/>
          <p:nvPr/>
        </p:nvSpPr>
        <p:spPr>
          <a:xfrm>
            <a:off x="8777535" y="3842660"/>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6" name="Šipka doprava 27">
            <a:extLst>
              <a:ext uri="{FF2B5EF4-FFF2-40B4-BE49-F238E27FC236}">
                <a16:creationId xmlns:a16="http://schemas.microsoft.com/office/drawing/2014/main" id="{0E687CDA-F078-FFCC-0B46-EB2DAA894548}"/>
              </a:ext>
            </a:extLst>
          </p:cNvPr>
          <p:cNvSpPr/>
          <p:nvPr/>
        </p:nvSpPr>
        <p:spPr>
          <a:xfrm rot="19097902">
            <a:off x="9257552" y="3350915"/>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7" name="Ovál 46">
            <a:extLst>
              <a:ext uri="{FF2B5EF4-FFF2-40B4-BE49-F238E27FC236}">
                <a16:creationId xmlns:a16="http://schemas.microsoft.com/office/drawing/2014/main" id="{FE61A80A-8922-FBC0-1BA0-57242C009F2E}"/>
              </a:ext>
            </a:extLst>
          </p:cNvPr>
          <p:cNvSpPr/>
          <p:nvPr/>
        </p:nvSpPr>
        <p:spPr>
          <a:xfrm>
            <a:off x="9779912" y="254896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48" name="Ovál 47">
            <a:extLst>
              <a:ext uri="{FF2B5EF4-FFF2-40B4-BE49-F238E27FC236}">
                <a16:creationId xmlns:a16="http://schemas.microsoft.com/office/drawing/2014/main" id="{AAA5C759-93A6-58B7-9AF7-59C72DB653FC}"/>
              </a:ext>
            </a:extLst>
          </p:cNvPr>
          <p:cNvSpPr/>
          <p:nvPr/>
        </p:nvSpPr>
        <p:spPr>
          <a:xfrm rot="1698547">
            <a:off x="10264926" y="267529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49" name="Ovál 48">
            <a:extLst>
              <a:ext uri="{FF2B5EF4-FFF2-40B4-BE49-F238E27FC236}">
                <a16:creationId xmlns:a16="http://schemas.microsoft.com/office/drawing/2014/main" id="{38E6E069-6EAF-CA61-2F3A-4891453C0BB7}"/>
              </a:ext>
            </a:extLst>
          </p:cNvPr>
          <p:cNvSpPr/>
          <p:nvPr/>
        </p:nvSpPr>
        <p:spPr>
          <a:xfrm>
            <a:off x="11327395" y="2375519"/>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0" name="Ovál 49">
            <a:extLst>
              <a:ext uri="{FF2B5EF4-FFF2-40B4-BE49-F238E27FC236}">
                <a16:creationId xmlns:a16="http://schemas.microsoft.com/office/drawing/2014/main" id="{150C21BD-4BD1-65EE-CA5C-925B6EC54DA2}"/>
              </a:ext>
            </a:extLst>
          </p:cNvPr>
          <p:cNvSpPr/>
          <p:nvPr/>
        </p:nvSpPr>
        <p:spPr>
          <a:xfrm>
            <a:off x="10720735" y="2895769"/>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51" name="Ovál 50">
            <a:extLst>
              <a:ext uri="{FF2B5EF4-FFF2-40B4-BE49-F238E27FC236}">
                <a16:creationId xmlns:a16="http://schemas.microsoft.com/office/drawing/2014/main" id="{463E3E5E-0D21-B560-A992-0A18B37623DA}"/>
              </a:ext>
            </a:extLst>
          </p:cNvPr>
          <p:cNvSpPr/>
          <p:nvPr/>
        </p:nvSpPr>
        <p:spPr>
          <a:xfrm rot="20560139">
            <a:off x="4430758" y="5728042"/>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52" name="Ovál 51">
            <a:extLst>
              <a:ext uri="{FF2B5EF4-FFF2-40B4-BE49-F238E27FC236}">
                <a16:creationId xmlns:a16="http://schemas.microsoft.com/office/drawing/2014/main" id="{43CA9EF5-88F9-4491-377C-623043499858}"/>
              </a:ext>
            </a:extLst>
          </p:cNvPr>
          <p:cNvSpPr/>
          <p:nvPr/>
        </p:nvSpPr>
        <p:spPr>
          <a:xfrm rot="20560139">
            <a:off x="7780538" y="5681856"/>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53" name="Ovál 52">
            <a:extLst>
              <a:ext uri="{FF2B5EF4-FFF2-40B4-BE49-F238E27FC236}">
                <a16:creationId xmlns:a16="http://schemas.microsoft.com/office/drawing/2014/main" id="{63FC0AF4-213A-0EC1-E8E3-7298053495A5}"/>
              </a:ext>
            </a:extLst>
          </p:cNvPr>
          <p:cNvSpPr/>
          <p:nvPr/>
        </p:nvSpPr>
        <p:spPr>
          <a:xfrm>
            <a:off x="1578831" y="5617980"/>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4" name="Ovál 53">
            <a:extLst>
              <a:ext uri="{FF2B5EF4-FFF2-40B4-BE49-F238E27FC236}">
                <a16:creationId xmlns:a16="http://schemas.microsoft.com/office/drawing/2014/main" id="{7762EE4C-6248-B536-DE9E-0D22FD8D26FC}"/>
              </a:ext>
            </a:extLst>
          </p:cNvPr>
          <p:cNvSpPr/>
          <p:nvPr/>
        </p:nvSpPr>
        <p:spPr>
          <a:xfrm>
            <a:off x="2569214" y="5545972"/>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5" name="Ovál 54">
            <a:extLst>
              <a:ext uri="{FF2B5EF4-FFF2-40B4-BE49-F238E27FC236}">
                <a16:creationId xmlns:a16="http://schemas.microsoft.com/office/drawing/2014/main" id="{F5A21767-93EA-5CA9-819C-DB6DB024C05D}"/>
              </a:ext>
            </a:extLst>
          </p:cNvPr>
          <p:cNvSpPr/>
          <p:nvPr/>
        </p:nvSpPr>
        <p:spPr>
          <a:xfrm>
            <a:off x="2147772" y="5948589"/>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6" name="Ovál 55">
            <a:extLst>
              <a:ext uri="{FF2B5EF4-FFF2-40B4-BE49-F238E27FC236}">
                <a16:creationId xmlns:a16="http://schemas.microsoft.com/office/drawing/2014/main" id="{59D631A7-4FFB-0889-FE47-F591847CF5AE}"/>
              </a:ext>
            </a:extLst>
          </p:cNvPr>
          <p:cNvSpPr/>
          <p:nvPr/>
        </p:nvSpPr>
        <p:spPr>
          <a:xfrm>
            <a:off x="1127448" y="5948589"/>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7" name="Ovál 56">
            <a:extLst>
              <a:ext uri="{FF2B5EF4-FFF2-40B4-BE49-F238E27FC236}">
                <a16:creationId xmlns:a16="http://schemas.microsoft.com/office/drawing/2014/main" id="{C9A6BF04-75F8-8895-8B34-642FBB883679}"/>
              </a:ext>
            </a:extLst>
          </p:cNvPr>
          <p:cNvSpPr/>
          <p:nvPr/>
        </p:nvSpPr>
        <p:spPr>
          <a:xfrm>
            <a:off x="3075633" y="5933810"/>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8" name="Šipka doprava 13">
            <a:extLst>
              <a:ext uri="{FF2B5EF4-FFF2-40B4-BE49-F238E27FC236}">
                <a16:creationId xmlns:a16="http://schemas.microsoft.com/office/drawing/2014/main" id="{098EA56C-E348-F8D2-C653-E228C6A1EB1C}"/>
              </a:ext>
            </a:extLst>
          </p:cNvPr>
          <p:cNvSpPr/>
          <p:nvPr/>
        </p:nvSpPr>
        <p:spPr>
          <a:xfrm>
            <a:off x="3848672" y="5779998"/>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59" name="Ovál 58">
            <a:extLst>
              <a:ext uri="{FF2B5EF4-FFF2-40B4-BE49-F238E27FC236}">
                <a16:creationId xmlns:a16="http://schemas.microsoft.com/office/drawing/2014/main" id="{4A1DCBD5-1259-A71A-86A9-01F2ED17335A}"/>
              </a:ext>
            </a:extLst>
          </p:cNvPr>
          <p:cNvSpPr/>
          <p:nvPr/>
        </p:nvSpPr>
        <p:spPr>
          <a:xfrm>
            <a:off x="4882141" y="5617980"/>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60" name="Ovál 59">
            <a:extLst>
              <a:ext uri="{FF2B5EF4-FFF2-40B4-BE49-F238E27FC236}">
                <a16:creationId xmlns:a16="http://schemas.microsoft.com/office/drawing/2014/main" id="{CB53D3A6-0272-33F8-8999-A467B4E25B0D}"/>
              </a:ext>
            </a:extLst>
          </p:cNvPr>
          <p:cNvSpPr/>
          <p:nvPr/>
        </p:nvSpPr>
        <p:spPr>
          <a:xfrm rot="18420682">
            <a:off x="5544987" y="5787537"/>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61" name="Ovál 60">
            <a:extLst>
              <a:ext uri="{FF2B5EF4-FFF2-40B4-BE49-F238E27FC236}">
                <a16:creationId xmlns:a16="http://schemas.microsoft.com/office/drawing/2014/main" id="{A41F3AFE-6E16-DF38-B8D8-714C37048BCF}"/>
              </a:ext>
            </a:extLst>
          </p:cNvPr>
          <p:cNvSpPr/>
          <p:nvPr/>
        </p:nvSpPr>
        <p:spPr>
          <a:xfrm>
            <a:off x="5872524" y="5545972"/>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62" name="Ovál 61">
            <a:extLst>
              <a:ext uri="{FF2B5EF4-FFF2-40B4-BE49-F238E27FC236}">
                <a16:creationId xmlns:a16="http://schemas.microsoft.com/office/drawing/2014/main" id="{F9B5C9C7-6E16-6DFB-D0A5-A0B41FB90044}"/>
              </a:ext>
            </a:extLst>
          </p:cNvPr>
          <p:cNvSpPr/>
          <p:nvPr/>
        </p:nvSpPr>
        <p:spPr>
          <a:xfrm rot="1802787">
            <a:off x="6308531" y="5725992"/>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63" name="Šipka doprava 18">
            <a:extLst>
              <a:ext uri="{FF2B5EF4-FFF2-40B4-BE49-F238E27FC236}">
                <a16:creationId xmlns:a16="http://schemas.microsoft.com/office/drawing/2014/main" id="{0D024E79-B31E-187C-3FA3-16F606216C20}"/>
              </a:ext>
            </a:extLst>
          </p:cNvPr>
          <p:cNvSpPr/>
          <p:nvPr/>
        </p:nvSpPr>
        <p:spPr>
          <a:xfrm>
            <a:off x="7150263" y="5777413"/>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35840" name="Ovál 35839">
            <a:extLst>
              <a:ext uri="{FF2B5EF4-FFF2-40B4-BE49-F238E27FC236}">
                <a16:creationId xmlns:a16="http://schemas.microsoft.com/office/drawing/2014/main" id="{82F74502-6324-69ED-BF2B-A48E7A530A56}"/>
              </a:ext>
            </a:extLst>
          </p:cNvPr>
          <p:cNvSpPr/>
          <p:nvPr/>
        </p:nvSpPr>
        <p:spPr>
          <a:xfrm>
            <a:off x="8231921" y="557179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35841" name="Ovál 35840">
            <a:extLst>
              <a:ext uri="{FF2B5EF4-FFF2-40B4-BE49-F238E27FC236}">
                <a16:creationId xmlns:a16="http://schemas.microsoft.com/office/drawing/2014/main" id="{11492235-353E-366C-7893-588D015D8EB9}"/>
              </a:ext>
            </a:extLst>
          </p:cNvPr>
          <p:cNvSpPr/>
          <p:nvPr/>
        </p:nvSpPr>
        <p:spPr>
          <a:xfrm rot="1698547">
            <a:off x="8716935" y="569812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35843" name="Ovál 35842">
            <a:extLst>
              <a:ext uri="{FF2B5EF4-FFF2-40B4-BE49-F238E27FC236}">
                <a16:creationId xmlns:a16="http://schemas.microsoft.com/office/drawing/2014/main" id="{EEB3889B-EA2D-55FC-E2E7-F906D9DFEABA}"/>
              </a:ext>
            </a:extLst>
          </p:cNvPr>
          <p:cNvSpPr/>
          <p:nvPr/>
        </p:nvSpPr>
        <p:spPr>
          <a:xfrm>
            <a:off x="9141110" y="587814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35844" name="Ovál 35843">
            <a:extLst>
              <a:ext uri="{FF2B5EF4-FFF2-40B4-BE49-F238E27FC236}">
                <a16:creationId xmlns:a16="http://schemas.microsoft.com/office/drawing/2014/main" id="{54CB21FF-3DAE-F72B-2131-90E2CED69BFE}"/>
              </a:ext>
            </a:extLst>
          </p:cNvPr>
          <p:cNvSpPr/>
          <p:nvPr/>
        </p:nvSpPr>
        <p:spPr>
          <a:xfrm rot="20431798">
            <a:off x="9672741" y="5792786"/>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Tree>
    <p:extLst>
      <p:ext uri="{BB962C8B-B14F-4D97-AF65-F5344CB8AC3E}">
        <p14:creationId xmlns:p14="http://schemas.microsoft.com/office/powerpoint/2010/main" val="77858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2"/>
          <p:cNvSpPr txBox="1">
            <a:spLocks/>
          </p:cNvSpPr>
          <p:nvPr/>
        </p:nvSpPr>
        <p:spPr>
          <a:xfrm>
            <a:off x="725121" y="2073995"/>
            <a:ext cx="10712035"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repeated attachment of monomer molecules to growth centers (radicals, ions, complexes)</a:t>
            </a:r>
          </a:p>
          <a:p>
            <a:r>
              <a:rPr lang="en-US" dirty="0"/>
              <a:t>three groups of reactions are usually repeated (it is not always a single reaction, but rather a series of reactions): initiation, propagation, termination</a:t>
            </a:r>
          </a:p>
          <a:p>
            <a:r>
              <a:rPr lang="en-US" dirty="0"/>
              <a:t>chain reaction mechanisms (mostly named after the growth center)</a:t>
            </a:r>
          </a:p>
          <a:p>
            <a:pPr lvl="1"/>
            <a:r>
              <a:rPr lang="en-US" dirty="0"/>
              <a:t>radical, ionic, coordination (</a:t>
            </a:r>
            <a:r>
              <a:rPr lang="en-US" dirty="0" err="1"/>
              <a:t>polyinsertion</a:t>
            </a:r>
            <a:r>
              <a:rPr lang="en-US" dirty="0"/>
              <a:t>), ring opening</a:t>
            </a:r>
            <a:endParaRPr lang="cs-CZ" sz="1600" dirty="0"/>
          </a:p>
        </p:txBody>
      </p:sp>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Chain-growth</a:t>
            </a:r>
            <a:r>
              <a:rPr lang="cs-CZ" sz="3600" b="1" dirty="0">
                <a:ea typeface="+mn-ea"/>
                <a:cs typeface="+mn-cs"/>
              </a:rPr>
              <a:t> </a:t>
            </a:r>
            <a:r>
              <a:rPr lang="cs-CZ" sz="3600" b="1" dirty="0" err="1">
                <a:ea typeface="+mn-ea"/>
                <a:cs typeface="+mn-cs"/>
              </a:rPr>
              <a:t>polyreaction</a:t>
            </a:r>
            <a:endParaRPr lang="cs-CZ" sz="3600" b="1" dirty="0">
              <a:ea typeface="+mn-ea"/>
              <a:cs typeface="+mn-cs"/>
            </a:endParaRPr>
          </a:p>
        </p:txBody>
      </p:sp>
      <p:sp>
        <p:nvSpPr>
          <p:cNvPr id="6" name="Ovál 5">
            <a:extLst>
              <a:ext uri="{FF2B5EF4-FFF2-40B4-BE49-F238E27FC236}">
                <a16:creationId xmlns:a16="http://schemas.microsoft.com/office/drawing/2014/main" id="{7E3D87FC-2DE8-CD32-DFE6-679DAE4C811B}"/>
              </a:ext>
            </a:extLst>
          </p:cNvPr>
          <p:cNvSpPr/>
          <p:nvPr/>
        </p:nvSpPr>
        <p:spPr>
          <a:xfrm rot="20560139">
            <a:off x="3519496" y="585148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12" name="Ovál 11">
            <a:extLst>
              <a:ext uri="{FF2B5EF4-FFF2-40B4-BE49-F238E27FC236}">
                <a16:creationId xmlns:a16="http://schemas.microsoft.com/office/drawing/2014/main" id="{5C842704-09AA-FE1B-0B52-A91DECA02564}"/>
              </a:ext>
            </a:extLst>
          </p:cNvPr>
          <p:cNvSpPr/>
          <p:nvPr/>
        </p:nvSpPr>
        <p:spPr>
          <a:xfrm rot="20560139">
            <a:off x="6869276" y="5805300"/>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13" name="Ovál 12">
            <a:extLst>
              <a:ext uri="{FF2B5EF4-FFF2-40B4-BE49-F238E27FC236}">
                <a16:creationId xmlns:a16="http://schemas.microsoft.com/office/drawing/2014/main" id="{60858FC9-4BAC-D4F8-8A7A-FCC2F85A2759}"/>
              </a:ext>
            </a:extLst>
          </p:cNvPr>
          <p:cNvSpPr/>
          <p:nvPr/>
        </p:nvSpPr>
        <p:spPr>
          <a:xfrm rot="20560139">
            <a:off x="9368455" y="482743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14" name="Ovál 13">
            <a:extLst>
              <a:ext uri="{FF2B5EF4-FFF2-40B4-BE49-F238E27FC236}">
                <a16:creationId xmlns:a16="http://schemas.microsoft.com/office/drawing/2014/main" id="{0F443F82-E869-71CB-5CE0-8E0881DC60A0}"/>
              </a:ext>
            </a:extLst>
          </p:cNvPr>
          <p:cNvSpPr/>
          <p:nvPr/>
        </p:nvSpPr>
        <p:spPr>
          <a:xfrm>
            <a:off x="667569" y="574142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15" name="Ovál 14">
            <a:extLst>
              <a:ext uri="{FF2B5EF4-FFF2-40B4-BE49-F238E27FC236}">
                <a16:creationId xmlns:a16="http://schemas.microsoft.com/office/drawing/2014/main" id="{7370728A-B423-F078-512A-3BC8403B81B6}"/>
              </a:ext>
            </a:extLst>
          </p:cNvPr>
          <p:cNvSpPr/>
          <p:nvPr/>
        </p:nvSpPr>
        <p:spPr>
          <a:xfrm>
            <a:off x="1657952" y="566941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16" name="Ovál 15">
            <a:extLst>
              <a:ext uri="{FF2B5EF4-FFF2-40B4-BE49-F238E27FC236}">
                <a16:creationId xmlns:a16="http://schemas.microsoft.com/office/drawing/2014/main" id="{438B4942-3A5E-DA3D-9467-8EA661D1DFA4}"/>
              </a:ext>
            </a:extLst>
          </p:cNvPr>
          <p:cNvSpPr/>
          <p:nvPr/>
        </p:nvSpPr>
        <p:spPr>
          <a:xfrm>
            <a:off x="1236510" y="607203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4" name="Ovál 33">
            <a:extLst>
              <a:ext uri="{FF2B5EF4-FFF2-40B4-BE49-F238E27FC236}">
                <a16:creationId xmlns:a16="http://schemas.microsoft.com/office/drawing/2014/main" id="{152C3101-ACB8-5E64-5990-19F49FED6170}"/>
              </a:ext>
            </a:extLst>
          </p:cNvPr>
          <p:cNvSpPr/>
          <p:nvPr/>
        </p:nvSpPr>
        <p:spPr>
          <a:xfrm>
            <a:off x="216186" y="6072033"/>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5" name="Ovál 34">
            <a:extLst>
              <a:ext uri="{FF2B5EF4-FFF2-40B4-BE49-F238E27FC236}">
                <a16:creationId xmlns:a16="http://schemas.microsoft.com/office/drawing/2014/main" id="{7037D795-FBB0-E2AB-A178-F5AD93FE28E4}"/>
              </a:ext>
            </a:extLst>
          </p:cNvPr>
          <p:cNvSpPr/>
          <p:nvPr/>
        </p:nvSpPr>
        <p:spPr>
          <a:xfrm>
            <a:off x="2164371" y="605725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6" name="Šipka doprava 2">
            <a:extLst>
              <a:ext uri="{FF2B5EF4-FFF2-40B4-BE49-F238E27FC236}">
                <a16:creationId xmlns:a16="http://schemas.microsoft.com/office/drawing/2014/main" id="{2D453CF3-3468-C61B-65F7-8FBEEBB7E924}"/>
              </a:ext>
            </a:extLst>
          </p:cNvPr>
          <p:cNvSpPr/>
          <p:nvPr/>
        </p:nvSpPr>
        <p:spPr>
          <a:xfrm>
            <a:off x="2937410" y="5903442"/>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37" name="Ovál 36">
            <a:extLst>
              <a:ext uri="{FF2B5EF4-FFF2-40B4-BE49-F238E27FC236}">
                <a16:creationId xmlns:a16="http://schemas.microsoft.com/office/drawing/2014/main" id="{D009CCC1-7F8F-7968-06B6-AB55714CC0FC}"/>
              </a:ext>
            </a:extLst>
          </p:cNvPr>
          <p:cNvSpPr/>
          <p:nvPr/>
        </p:nvSpPr>
        <p:spPr>
          <a:xfrm>
            <a:off x="3970879" y="5741424"/>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38" name="Ovál 37">
            <a:extLst>
              <a:ext uri="{FF2B5EF4-FFF2-40B4-BE49-F238E27FC236}">
                <a16:creationId xmlns:a16="http://schemas.microsoft.com/office/drawing/2014/main" id="{6547F43C-6E15-8E6C-F64A-975ECBCCAA52}"/>
              </a:ext>
            </a:extLst>
          </p:cNvPr>
          <p:cNvSpPr/>
          <p:nvPr/>
        </p:nvSpPr>
        <p:spPr>
          <a:xfrm>
            <a:off x="4961262" y="5669416"/>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39" name="Ovál 38">
            <a:extLst>
              <a:ext uri="{FF2B5EF4-FFF2-40B4-BE49-F238E27FC236}">
                <a16:creationId xmlns:a16="http://schemas.microsoft.com/office/drawing/2014/main" id="{45648C4C-11A9-7F29-41D6-F6F901CE5B8E}"/>
              </a:ext>
            </a:extLst>
          </p:cNvPr>
          <p:cNvSpPr/>
          <p:nvPr/>
        </p:nvSpPr>
        <p:spPr>
          <a:xfrm>
            <a:off x="4539820" y="607203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0" name="Ovál 39">
            <a:extLst>
              <a:ext uri="{FF2B5EF4-FFF2-40B4-BE49-F238E27FC236}">
                <a16:creationId xmlns:a16="http://schemas.microsoft.com/office/drawing/2014/main" id="{29412B31-D068-0EE2-9817-385576D3D064}"/>
              </a:ext>
            </a:extLst>
          </p:cNvPr>
          <p:cNvSpPr/>
          <p:nvPr/>
        </p:nvSpPr>
        <p:spPr>
          <a:xfrm>
            <a:off x="5467681" y="605725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1" name="Šipka doprava 21">
            <a:extLst>
              <a:ext uri="{FF2B5EF4-FFF2-40B4-BE49-F238E27FC236}">
                <a16:creationId xmlns:a16="http://schemas.microsoft.com/office/drawing/2014/main" id="{5249F0D3-426C-59F0-34E5-064F90DE4AED}"/>
              </a:ext>
            </a:extLst>
          </p:cNvPr>
          <p:cNvSpPr/>
          <p:nvPr/>
        </p:nvSpPr>
        <p:spPr>
          <a:xfrm>
            <a:off x="6239001" y="5900857"/>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2" name="Ovál 41">
            <a:extLst>
              <a:ext uri="{FF2B5EF4-FFF2-40B4-BE49-F238E27FC236}">
                <a16:creationId xmlns:a16="http://schemas.microsoft.com/office/drawing/2014/main" id="{4CA902F4-BA77-3068-D713-3218DC4844F3}"/>
              </a:ext>
            </a:extLst>
          </p:cNvPr>
          <p:cNvSpPr/>
          <p:nvPr/>
        </p:nvSpPr>
        <p:spPr>
          <a:xfrm>
            <a:off x="7320659" y="5695238"/>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43" name="Ovál 42">
            <a:extLst>
              <a:ext uri="{FF2B5EF4-FFF2-40B4-BE49-F238E27FC236}">
                <a16:creationId xmlns:a16="http://schemas.microsoft.com/office/drawing/2014/main" id="{9767053C-85E0-A727-CC75-63ED793BA366}"/>
              </a:ext>
            </a:extLst>
          </p:cNvPr>
          <p:cNvSpPr/>
          <p:nvPr/>
        </p:nvSpPr>
        <p:spPr>
          <a:xfrm>
            <a:off x="8477554" y="5575130"/>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4" name="Ovál 43">
            <a:extLst>
              <a:ext uri="{FF2B5EF4-FFF2-40B4-BE49-F238E27FC236}">
                <a16:creationId xmlns:a16="http://schemas.microsoft.com/office/drawing/2014/main" id="{F2C38D37-E6DA-6E05-32D8-94BBB25DF027}"/>
              </a:ext>
            </a:extLst>
          </p:cNvPr>
          <p:cNvSpPr/>
          <p:nvPr/>
        </p:nvSpPr>
        <p:spPr>
          <a:xfrm rot="1698547">
            <a:off x="7805673" y="5821567"/>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45" name="Ovál 44">
            <a:extLst>
              <a:ext uri="{FF2B5EF4-FFF2-40B4-BE49-F238E27FC236}">
                <a16:creationId xmlns:a16="http://schemas.microsoft.com/office/drawing/2014/main" id="{D2888434-F653-E4BF-A4A5-584E7A53426A}"/>
              </a:ext>
            </a:extLst>
          </p:cNvPr>
          <p:cNvSpPr/>
          <p:nvPr/>
        </p:nvSpPr>
        <p:spPr>
          <a:xfrm>
            <a:off x="8817461" y="6011068"/>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46" name="Šipka doprava 27">
            <a:extLst>
              <a:ext uri="{FF2B5EF4-FFF2-40B4-BE49-F238E27FC236}">
                <a16:creationId xmlns:a16="http://schemas.microsoft.com/office/drawing/2014/main" id="{1BF2734C-D0BC-CD79-AF2A-FD43BC1104B3}"/>
              </a:ext>
            </a:extLst>
          </p:cNvPr>
          <p:cNvSpPr/>
          <p:nvPr/>
        </p:nvSpPr>
        <p:spPr>
          <a:xfrm rot="19097902">
            <a:off x="9297478" y="5519323"/>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7" name="Ovál 46">
            <a:extLst>
              <a:ext uri="{FF2B5EF4-FFF2-40B4-BE49-F238E27FC236}">
                <a16:creationId xmlns:a16="http://schemas.microsoft.com/office/drawing/2014/main" id="{A3A1EF22-4822-E780-01C9-BFA63635538E}"/>
              </a:ext>
            </a:extLst>
          </p:cNvPr>
          <p:cNvSpPr/>
          <p:nvPr/>
        </p:nvSpPr>
        <p:spPr>
          <a:xfrm>
            <a:off x="9819838" y="4717372"/>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48" name="Ovál 47">
            <a:extLst>
              <a:ext uri="{FF2B5EF4-FFF2-40B4-BE49-F238E27FC236}">
                <a16:creationId xmlns:a16="http://schemas.microsoft.com/office/drawing/2014/main" id="{3BB9D18D-85FF-FFB2-221A-1B9CC692453A}"/>
              </a:ext>
            </a:extLst>
          </p:cNvPr>
          <p:cNvSpPr/>
          <p:nvPr/>
        </p:nvSpPr>
        <p:spPr>
          <a:xfrm rot="1698547">
            <a:off x="10304852" y="4843701"/>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
        <p:nvSpPr>
          <p:cNvPr id="49" name="Ovál 48">
            <a:extLst>
              <a:ext uri="{FF2B5EF4-FFF2-40B4-BE49-F238E27FC236}">
                <a16:creationId xmlns:a16="http://schemas.microsoft.com/office/drawing/2014/main" id="{52B9788C-63A3-52E4-B710-4681F51A7DEF}"/>
              </a:ext>
            </a:extLst>
          </p:cNvPr>
          <p:cNvSpPr/>
          <p:nvPr/>
        </p:nvSpPr>
        <p:spPr>
          <a:xfrm>
            <a:off x="11367321" y="4543927"/>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50" name="Ovál 49">
            <a:extLst>
              <a:ext uri="{FF2B5EF4-FFF2-40B4-BE49-F238E27FC236}">
                <a16:creationId xmlns:a16="http://schemas.microsoft.com/office/drawing/2014/main" id="{5D399450-134D-38EC-EC6D-FD4429008D21}"/>
              </a:ext>
            </a:extLst>
          </p:cNvPr>
          <p:cNvSpPr/>
          <p:nvPr/>
        </p:nvSpPr>
        <p:spPr>
          <a:xfrm>
            <a:off x="10760661" y="5064177"/>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4*</a:t>
            </a:r>
          </a:p>
        </p:txBody>
      </p:sp>
    </p:spTree>
    <p:extLst>
      <p:ext uri="{BB962C8B-B14F-4D97-AF65-F5344CB8AC3E}">
        <p14:creationId xmlns:p14="http://schemas.microsoft.com/office/powerpoint/2010/main" val="22833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The chain reaction mechanism is influenced by:</a:t>
            </a:r>
            <a:endParaRPr lang="cs-CZ" sz="3600" b="1" dirty="0">
              <a:ea typeface="+mn-ea"/>
              <a:cs typeface="+mn-cs"/>
            </a:endParaRPr>
          </a:p>
        </p:txBody>
      </p:sp>
      <p:sp>
        <p:nvSpPr>
          <p:cNvPr id="5" name="Zástupný symbol pro obsah 2"/>
          <p:cNvSpPr txBox="1">
            <a:spLocks/>
          </p:cNvSpPr>
          <p:nvPr/>
        </p:nvSpPr>
        <p:spPr>
          <a:xfrm>
            <a:off x="725122" y="2073995"/>
            <a:ext cx="10712034"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chemical structure of monomers</a:t>
            </a:r>
          </a:p>
          <a:p>
            <a:pPr lvl="1"/>
            <a:r>
              <a:rPr lang="en-US" dirty="0"/>
              <a:t>multiple bonds</a:t>
            </a:r>
          </a:p>
          <a:p>
            <a:pPr lvl="2"/>
            <a:r>
              <a:rPr lang="en-US" dirty="0"/>
              <a:t>usually double, but triples can also be found</a:t>
            </a:r>
          </a:p>
          <a:p>
            <a:pPr lvl="1"/>
            <a:r>
              <a:rPr lang="en-US" dirty="0"/>
              <a:t>bond polarization</a:t>
            </a:r>
          </a:p>
          <a:p>
            <a:pPr lvl="1"/>
            <a:r>
              <a:rPr lang="en-US" dirty="0"/>
              <a:t>size of substituents</a:t>
            </a:r>
          </a:p>
          <a:p>
            <a:pPr lvl="2"/>
            <a:r>
              <a:rPr lang="en-US" dirty="0"/>
              <a:t>bulky substituents may sterically hinder the reaction</a:t>
            </a:r>
          </a:p>
          <a:p>
            <a:pPr lvl="1"/>
            <a:r>
              <a:rPr lang="cs-CZ" dirty="0"/>
              <a:t>stress</a:t>
            </a:r>
            <a:r>
              <a:rPr lang="en-US" dirty="0"/>
              <a:t> in circles (if I have cyclic monomers)</a:t>
            </a:r>
          </a:p>
          <a:p>
            <a:r>
              <a:rPr lang="en-US" dirty="0"/>
              <a:t>mechanism of initiation and or catalysis</a:t>
            </a:r>
          </a:p>
          <a:p>
            <a:pPr lvl="1"/>
            <a:r>
              <a:rPr lang="en-US" dirty="0"/>
              <a:t>monomer dependent</a:t>
            </a:r>
          </a:p>
          <a:p>
            <a:r>
              <a:rPr lang="en-US" dirty="0"/>
              <a:t>ability to stabilize reaction intermediates</a:t>
            </a:r>
          </a:p>
          <a:p>
            <a:pPr lvl="1"/>
            <a:r>
              <a:rPr lang="en-US" dirty="0"/>
              <a:t>dependent on the monomer and reaction mechanism</a:t>
            </a:r>
            <a:endParaRPr lang="cs-CZ" dirty="0"/>
          </a:p>
        </p:txBody>
      </p:sp>
      <p:pic>
        <p:nvPicPr>
          <p:cNvPr id="6" name="Picture 2" descr="Mekansm - Dota Underlords Wiki">
            <a:extLst>
              <a:ext uri="{FF2B5EF4-FFF2-40B4-BE49-F238E27FC236}">
                <a16:creationId xmlns:a16="http://schemas.microsoft.com/office/drawing/2014/main" id="{56EF3BE3-46C4-9FF0-931C-8ACAFB6E5D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44272" y="2553519"/>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200" b="1" dirty="0">
                <a:ea typeface="+mn-ea"/>
                <a:cs typeface="+mn-cs"/>
              </a:rPr>
              <a:t>Dependence of polymerization chain reaction degree on conversion</a:t>
            </a:r>
            <a:endParaRPr lang="cs-CZ" sz="3200" b="1" dirty="0">
              <a:ea typeface="+mn-ea"/>
              <a:cs typeface="+mn-cs"/>
            </a:endParaRPr>
          </a:p>
        </p:txBody>
      </p:sp>
      <p:sp>
        <p:nvSpPr>
          <p:cNvPr id="5" name="Zástupný symbol pro obsah 2"/>
          <p:cNvSpPr txBox="1">
            <a:spLocks/>
          </p:cNvSpPr>
          <p:nvPr/>
        </p:nvSpPr>
        <p:spPr>
          <a:xfrm>
            <a:off x="725122" y="2073995"/>
            <a:ext cx="5514894" cy="4464495"/>
          </a:xfrm>
          <a:prstGeom prst="rect">
            <a:avLst/>
          </a:prstGeom>
        </p:spPr>
        <p:txBody>
          <a:bodyPr vert="horz" lIns="91440" tIns="45720" rIns="91440" bIns="45720" rtlCol="0">
            <a:normAutofit fontScale="925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polymerization degree P</a:t>
            </a:r>
          </a:p>
          <a:p>
            <a:pPr lvl="1"/>
            <a:r>
              <a:rPr lang="en-US" dirty="0"/>
              <a:t>= number of monomeric units in the macromolecule</a:t>
            </a:r>
          </a:p>
          <a:p>
            <a:r>
              <a:rPr lang="en-US" dirty="0"/>
              <a:t>monomer conversion</a:t>
            </a:r>
          </a:p>
          <a:p>
            <a:pPr lvl="1"/>
            <a:r>
              <a:rPr lang="en-US" dirty="0"/>
              <a:t>= proportion of reacted monomer units</a:t>
            </a:r>
          </a:p>
          <a:p>
            <a:pPr lvl="1"/>
            <a:r>
              <a:rPr lang="en-US" dirty="0"/>
              <a:t>100% conversion therefore means complete reaction of the reaction mixture</a:t>
            </a:r>
          </a:p>
          <a:p>
            <a:r>
              <a:rPr lang="en-US" dirty="0"/>
              <a:t>chain </a:t>
            </a:r>
            <a:r>
              <a:rPr lang="en-US" dirty="0" err="1"/>
              <a:t>polyreactions</a:t>
            </a:r>
            <a:endParaRPr lang="en-US" dirty="0"/>
          </a:p>
          <a:p>
            <a:pPr lvl="1"/>
            <a:r>
              <a:rPr lang="cs-CZ" dirty="0" err="1"/>
              <a:t>capital</a:t>
            </a:r>
            <a:r>
              <a:rPr lang="en-US" dirty="0"/>
              <a:t> P even with a small conversion</a:t>
            </a:r>
          </a:p>
          <a:p>
            <a:pPr lvl="1"/>
            <a:r>
              <a:rPr lang="en-US" dirty="0"/>
              <a:t>it no longer increases much at higher conversions</a:t>
            </a:r>
            <a:endParaRPr lang="cs-CZ" dirty="0"/>
          </a:p>
        </p:txBody>
      </p:sp>
      <p:pic>
        <p:nvPicPr>
          <p:cNvPr id="10" name="Obrázek 9">
            <a:extLst>
              <a:ext uri="{FF2B5EF4-FFF2-40B4-BE49-F238E27FC236}">
                <a16:creationId xmlns:a16="http://schemas.microsoft.com/office/drawing/2014/main" id="{4A29C4A2-8E4F-4641-A232-0E1029C469BD}"/>
              </a:ext>
            </a:extLst>
          </p:cNvPr>
          <p:cNvPicPr>
            <a:picLocks noChangeAspect="1"/>
          </p:cNvPicPr>
          <p:nvPr/>
        </p:nvPicPr>
        <p:blipFill rotWithShape="1">
          <a:blip r:embed="rId3"/>
          <a:srcRect b="8315"/>
          <a:stretch/>
        </p:blipFill>
        <p:spPr>
          <a:xfrm>
            <a:off x="6742478" y="2073995"/>
            <a:ext cx="4724400" cy="3947293"/>
          </a:xfrm>
          <a:prstGeom prst="rect">
            <a:avLst/>
          </a:prstGeom>
        </p:spPr>
      </p:pic>
      <p:sp>
        <p:nvSpPr>
          <p:cNvPr id="2" name="Obdélník 1"/>
          <p:cNvSpPr/>
          <p:nvPr/>
        </p:nvSpPr>
        <p:spPr>
          <a:xfrm>
            <a:off x="9626652" y="5986596"/>
            <a:ext cx="1559273" cy="369332"/>
          </a:xfrm>
          <a:prstGeom prst="rect">
            <a:avLst/>
          </a:prstGeom>
        </p:spPr>
        <p:txBody>
          <a:bodyPr wrap="none">
            <a:spAutoFit/>
          </a:bodyPr>
          <a:lstStyle/>
          <a:p>
            <a:r>
              <a:rPr lang="cs-CZ" dirty="0" err="1">
                <a:latin typeface="+mn-lt"/>
              </a:rPr>
              <a:t>conversion</a:t>
            </a:r>
            <a:r>
              <a:rPr lang="cs-CZ" dirty="0">
                <a:latin typeface="+mn-lt"/>
              </a:rPr>
              <a:t> [%]</a:t>
            </a:r>
          </a:p>
        </p:txBody>
      </p:sp>
    </p:spTree>
    <p:extLst>
      <p:ext uri="{BB962C8B-B14F-4D97-AF65-F5344CB8AC3E}">
        <p14:creationId xmlns:p14="http://schemas.microsoft.com/office/powerpoint/2010/main" val="330631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Characteristic features of chain </a:t>
            </a:r>
            <a:r>
              <a:rPr lang="en-US" sz="3600" b="1" dirty="0" err="1">
                <a:ea typeface="+mn-ea"/>
                <a:cs typeface="+mn-cs"/>
              </a:rPr>
              <a:t>polyreaction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molecules grow by repeated addition to the active site</a:t>
            </a:r>
          </a:p>
          <a:p>
            <a:r>
              <a:rPr lang="en-US" dirty="0"/>
              <a:t>the monomer concentration decreases gradually during the polymerization</a:t>
            </a:r>
          </a:p>
          <a:p>
            <a:pPr lvl="1"/>
            <a:r>
              <a:rPr lang="en-US" dirty="0"/>
              <a:t>the concentration of growing molecules is small (10</a:t>
            </a:r>
            <a:r>
              <a:rPr lang="en-US" baseline="30000" dirty="0"/>
              <a:t>-8</a:t>
            </a:r>
            <a:r>
              <a:rPr lang="en-US" dirty="0"/>
              <a:t> to 10</a:t>
            </a:r>
            <a:r>
              <a:rPr lang="en-US" baseline="30000" dirty="0"/>
              <a:t>-3</a:t>
            </a:r>
            <a:r>
              <a:rPr lang="en-US" dirty="0"/>
              <a:t> </a:t>
            </a:r>
            <a:r>
              <a:rPr lang="en-US" dirty="0" err="1"/>
              <a:t>mol</a:t>
            </a:r>
            <a:r>
              <a:rPr lang="en-US" dirty="0"/>
              <a:t>)</a:t>
            </a:r>
          </a:p>
          <a:p>
            <a:r>
              <a:rPr lang="en-US" dirty="0"/>
              <a:t>long reaction times are not necessary for the formation of a high molecular weight polymer</a:t>
            </a:r>
          </a:p>
          <a:p>
            <a:pPr lvl="1"/>
            <a:r>
              <a:rPr lang="en-US" dirty="0"/>
              <a:t>the time required to form a long macromolecule is on the order of a few seconds</a:t>
            </a:r>
            <a:endParaRPr lang="cs-CZ" dirty="0"/>
          </a:p>
        </p:txBody>
      </p:sp>
    </p:spTree>
    <p:extLst>
      <p:ext uri="{BB962C8B-B14F-4D97-AF65-F5344CB8AC3E}">
        <p14:creationId xmlns:p14="http://schemas.microsoft.com/office/powerpoint/2010/main" val="27948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Chain-growth</a:t>
            </a:r>
            <a:r>
              <a:rPr lang="cs-CZ" sz="3600" b="1" dirty="0">
                <a:ea typeface="+mn-ea"/>
                <a:cs typeface="+mn-cs"/>
              </a:rPr>
              <a:t> </a:t>
            </a:r>
            <a:r>
              <a:rPr lang="cs-CZ" sz="3600" b="1" dirty="0" err="1">
                <a:ea typeface="+mn-ea"/>
                <a:cs typeface="+mn-cs"/>
              </a:rPr>
              <a:t>polyreactions</a:t>
            </a:r>
            <a:r>
              <a:rPr lang="cs-CZ" sz="3600" b="1" dirty="0">
                <a:ea typeface="+mn-ea"/>
                <a:cs typeface="+mn-cs"/>
              </a:rPr>
              <a:t> - </a:t>
            </a:r>
            <a:r>
              <a:rPr lang="cs-CZ" sz="3600" b="1" dirty="0" err="1">
                <a:ea typeface="+mn-ea"/>
                <a:cs typeface="+mn-cs"/>
              </a:rPr>
              <a:t>radical</a:t>
            </a:r>
            <a:endParaRPr lang="cs-CZ" sz="3600" b="1" dirty="0">
              <a:ea typeface="+mn-ea"/>
              <a:cs typeface="+mn-cs"/>
            </a:endParaRPr>
          </a:p>
        </p:txBody>
      </p:sp>
      <p:sp>
        <p:nvSpPr>
          <p:cNvPr id="5" name="Zástupný symbol pro obsah 2"/>
          <p:cNvSpPr txBox="1">
            <a:spLocks/>
          </p:cNvSpPr>
          <p:nvPr/>
        </p:nvSpPr>
        <p:spPr>
          <a:xfrm>
            <a:off x="725122" y="2446466"/>
            <a:ext cx="5656075" cy="4092024"/>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one of the most widespread synthetic </a:t>
            </a:r>
            <a:r>
              <a:rPr lang="en-US" dirty="0" err="1"/>
              <a:t>polyreactions</a:t>
            </a:r>
            <a:endParaRPr lang="en-US" dirty="0"/>
          </a:p>
          <a:p>
            <a:r>
              <a:rPr lang="en-US" dirty="0"/>
              <a:t>LDPE, PS, </a:t>
            </a:r>
            <a:r>
              <a:rPr lang="en-US" dirty="0" err="1"/>
              <a:t>PMMA</a:t>
            </a:r>
            <a:r>
              <a:rPr lang="en-US" dirty="0"/>
              <a:t>, SR, </a:t>
            </a:r>
            <a:r>
              <a:rPr lang="en-US" dirty="0" err="1"/>
              <a:t>PVAc</a:t>
            </a:r>
            <a:endParaRPr lang="en-US" dirty="0"/>
          </a:p>
          <a:p>
            <a:endParaRPr lang="en-US" dirty="0"/>
          </a:p>
          <a:p>
            <a:r>
              <a:rPr lang="en-US" dirty="0"/>
              <a:t>the general course of a radical reaction</a:t>
            </a:r>
          </a:p>
          <a:p>
            <a:pPr marL="630238" indent="-361950">
              <a:buFont typeface="+mj-lt"/>
              <a:buAutoNum type="arabicPeriod"/>
            </a:pPr>
            <a:r>
              <a:rPr lang="en-US" dirty="0"/>
              <a:t>initiation</a:t>
            </a:r>
          </a:p>
          <a:p>
            <a:pPr marL="630238" indent="-361950">
              <a:buFont typeface="+mj-lt"/>
              <a:buAutoNum type="arabicPeriod"/>
            </a:pPr>
            <a:r>
              <a:rPr lang="en-US" dirty="0"/>
              <a:t>promotion</a:t>
            </a:r>
          </a:p>
          <a:p>
            <a:pPr marL="630238" indent="-361950">
              <a:buFont typeface="+mj-lt"/>
              <a:buAutoNum type="arabicPeriod"/>
            </a:pPr>
            <a:r>
              <a:rPr lang="en-US" dirty="0"/>
              <a:t>termination</a:t>
            </a:r>
            <a:endParaRPr lang="cs-CZ" dirty="0"/>
          </a:p>
        </p:txBody>
      </p:sp>
      <p:pic>
        <p:nvPicPr>
          <p:cNvPr id="37890" name="Picture 2" descr="Agresivní radikálové s klacky a kameny se v Ostravě střetli s policií |  Hospodářské noviny (HN.cz)"/>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59556" y="2492896"/>
            <a:ext cx="5058804" cy="3106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Obdélník 8"/>
          <p:cNvSpPr/>
          <p:nvPr/>
        </p:nvSpPr>
        <p:spPr>
          <a:xfrm>
            <a:off x="6861329" y="5652264"/>
            <a:ext cx="4455258" cy="830997"/>
          </a:xfrm>
          <a:prstGeom prst="rect">
            <a:avLst/>
          </a:prstGeom>
        </p:spPr>
        <p:txBody>
          <a:bodyPr wrap="none">
            <a:spAutoFit/>
          </a:bodyPr>
          <a:lstStyle/>
          <a:p>
            <a:pPr marL="0" lvl="1" algn="ctr"/>
            <a:r>
              <a:rPr lang="en-US" sz="1600" i="1" dirty="0">
                <a:latin typeface="+mn-lt"/>
              </a:rPr>
              <a:t>"The concept of free radicals was unknown in 1920.</a:t>
            </a:r>
            <a:r>
              <a:rPr lang="cs-CZ" sz="1600" i="1" dirty="0">
                <a:latin typeface="+mn-lt"/>
              </a:rPr>
              <a:t/>
            </a:r>
            <a:br>
              <a:rPr lang="cs-CZ" sz="1600" i="1" dirty="0">
                <a:latin typeface="+mn-lt"/>
              </a:rPr>
            </a:br>
            <a:r>
              <a:rPr lang="en-US" sz="1600" i="1" dirty="0">
                <a:latin typeface="+mn-lt"/>
              </a:rPr>
              <a:t>Well, maybe in politics, but not in chemistry.”</a:t>
            </a:r>
            <a:r>
              <a:rPr lang="cs-CZ" sz="1600" i="1" dirty="0">
                <a:latin typeface="+mn-lt"/>
              </a:rPr>
              <a:t/>
            </a:r>
            <a:br>
              <a:rPr lang="cs-CZ" sz="1600" i="1" dirty="0">
                <a:latin typeface="+mn-lt"/>
              </a:rPr>
            </a:br>
            <a:r>
              <a:rPr lang="en-US" sz="1600" i="1" dirty="0">
                <a:latin typeface="+mn-lt"/>
              </a:rPr>
              <a:t>Herman Francis Mark</a:t>
            </a:r>
            <a:endParaRPr lang="cs-CZ" sz="1600" i="1" dirty="0">
              <a:latin typeface="+mn-lt"/>
            </a:endParaRPr>
          </a:p>
        </p:txBody>
      </p:sp>
    </p:spTree>
    <p:extLst>
      <p:ext uri="{BB962C8B-B14F-4D97-AF65-F5344CB8AC3E}">
        <p14:creationId xmlns:p14="http://schemas.microsoft.com/office/powerpoint/2010/main" val="427946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Initiation</a:t>
            </a:r>
            <a:r>
              <a:rPr lang="cs-CZ" sz="3600" b="1" dirty="0">
                <a:ea typeface="+mn-ea"/>
                <a:cs typeface="+mn-cs"/>
              </a:rPr>
              <a:t> (</a:t>
            </a:r>
            <a:r>
              <a:rPr lang="cs-CZ" sz="3600" b="1" dirty="0" err="1">
                <a:ea typeface="+mn-ea"/>
                <a:cs typeface="+mn-cs"/>
              </a:rPr>
              <a:t>radical</a:t>
            </a:r>
            <a:r>
              <a:rPr lang="cs-CZ" sz="3600" b="1" dirty="0">
                <a:ea typeface="+mn-ea"/>
                <a:cs typeface="+mn-cs"/>
              </a:rPr>
              <a:t> </a:t>
            </a:r>
            <a:r>
              <a:rPr lang="cs-CZ" sz="3600" b="1" dirty="0" err="1">
                <a:ea typeface="+mn-ea"/>
                <a:cs typeface="+mn-cs"/>
              </a:rPr>
              <a:t>polyreactions</a:t>
            </a:r>
            <a:r>
              <a:rPr lang="cs-CZ" sz="3600" b="1" dirty="0">
                <a:ea typeface="+mn-ea"/>
                <a:cs typeface="+mn-cs"/>
              </a:rPr>
              <a:t>)</a:t>
            </a:r>
          </a:p>
        </p:txBody>
      </p:sp>
      <p:sp>
        <p:nvSpPr>
          <p:cNvPr id="5" name="Zástupný symbol pro obsah 2"/>
          <p:cNvSpPr txBox="1">
            <a:spLocks/>
          </p:cNvSpPr>
          <p:nvPr/>
        </p:nvSpPr>
        <p:spPr>
          <a:xfrm>
            <a:off x="725122" y="2073995"/>
            <a:ext cx="5370878" cy="4464495"/>
          </a:xfrm>
          <a:prstGeom prst="rect">
            <a:avLst/>
          </a:prstGeom>
        </p:spPr>
        <p:txBody>
          <a:bodyPr vert="horz" lIns="91440" tIns="45720" rIns="91440" bIns="45720" rtlCol="0">
            <a:normAutofit fontScale="700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initiation = formation of a growth center</a:t>
            </a:r>
          </a:p>
          <a:p>
            <a:r>
              <a:rPr lang="en-US" dirty="0"/>
              <a:t>usually </a:t>
            </a:r>
            <a:r>
              <a:rPr lang="en-US" dirty="0" err="1"/>
              <a:t>homolytic</a:t>
            </a:r>
            <a:r>
              <a:rPr lang="en-US" dirty="0"/>
              <a:t> cleavage of the initiator bond to form radicals</a:t>
            </a:r>
          </a:p>
          <a:p>
            <a:pPr lvl="1"/>
            <a:r>
              <a:rPr lang="en-US" dirty="0"/>
              <a:t>radical = a molecule with an unpaired electron</a:t>
            </a:r>
          </a:p>
          <a:p>
            <a:pPr lvl="2"/>
            <a:r>
              <a:rPr lang="en-US" dirty="0"/>
              <a:t>is marked with a dot (lone electron)</a:t>
            </a:r>
          </a:p>
          <a:p>
            <a:pPr lvl="2"/>
            <a:r>
              <a:rPr lang="en-US" dirty="0"/>
              <a:t>generally extremely reactive (unstable)</a:t>
            </a:r>
          </a:p>
          <a:p>
            <a:r>
              <a:rPr lang="en-US" dirty="0"/>
              <a:t>cage effect</a:t>
            </a:r>
          </a:p>
          <a:p>
            <a:pPr lvl="1"/>
            <a:r>
              <a:rPr lang="en-US" dirty="0"/>
              <a:t>after </a:t>
            </a:r>
            <a:r>
              <a:rPr lang="en-US" dirty="0" err="1"/>
              <a:t>homolytic</a:t>
            </a:r>
            <a:r>
              <a:rPr lang="en-US" dirty="0"/>
              <a:t> </a:t>
            </a:r>
            <a:r>
              <a:rPr lang="cs-CZ" dirty="0" err="1"/>
              <a:t>cleavage</a:t>
            </a:r>
            <a:r>
              <a:rPr lang="en-US" dirty="0"/>
              <a:t>, it can happen that the resulting radicals located close to each other react together and the radicals thus disappear</a:t>
            </a:r>
          </a:p>
          <a:p>
            <a:r>
              <a:rPr lang="en-US" dirty="0"/>
              <a:t>such reactions do not lead to the formation of initiator molecules</a:t>
            </a:r>
          </a:p>
          <a:p>
            <a:r>
              <a:rPr lang="en-US" dirty="0"/>
              <a:t>with reactive monomers, the </a:t>
            </a:r>
            <a:r>
              <a:rPr lang="en-US" dirty="0" err="1"/>
              <a:t>polyreaction</a:t>
            </a:r>
            <a:r>
              <a:rPr lang="en-US" dirty="0"/>
              <a:t> sometimes takes place spontaneously</a:t>
            </a:r>
          </a:p>
          <a:p>
            <a:r>
              <a:rPr lang="en-US" dirty="0"/>
              <a:t>they must therefore be stabilized (so that they do not react already in the storage container)</a:t>
            </a:r>
            <a:endParaRPr lang="cs-CZ" dirty="0"/>
          </a:p>
        </p:txBody>
      </p:sp>
      <p:pic>
        <p:nvPicPr>
          <p:cNvPr id="6" name="Obrázek 5">
            <a:extLst>
              <a:ext uri="{FF2B5EF4-FFF2-40B4-BE49-F238E27FC236}">
                <a16:creationId xmlns:a16="http://schemas.microsoft.com/office/drawing/2014/main" id="{17772937-7453-4B1F-8FE6-6F29801E73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4287" y="4517756"/>
            <a:ext cx="5918620" cy="1293970"/>
          </a:xfrm>
          <a:prstGeom prst="rect">
            <a:avLst/>
          </a:prstGeom>
          <a:ln>
            <a:noFill/>
          </a:ln>
          <a:effectLst/>
        </p:spPr>
      </p:pic>
      <p:sp>
        <p:nvSpPr>
          <p:cNvPr id="7" name="Nadpis 1">
            <a:extLst>
              <a:ext uri="{FF2B5EF4-FFF2-40B4-BE49-F238E27FC236}">
                <a16:creationId xmlns:a16="http://schemas.microsoft.com/office/drawing/2014/main" id="{DE7B5653-CFFE-4776-A90A-8E455D1D6C80}"/>
              </a:ext>
            </a:extLst>
          </p:cNvPr>
          <p:cNvSpPr txBox="1">
            <a:spLocks/>
          </p:cNvSpPr>
          <p:nvPr/>
        </p:nvSpPr>
        <p:spPr>
          <a:xfrm>
            <a:off x="6023992" y="5609667"/>
            <a:ext cx="2520280" cy="67922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2000" i="1" dirty="0" err="1">
                <a:ln w="0"/>
                <a:latin typeface="+mn-lt"/>
                <a:ea typeface="+mn-ea"/>
                <a:cs typeface="+mn-cs"/>
              </a:rPr>
              <a:t>dibenzoylperoxide</a:t>
            </a:r>
            <a:endParaRPr lang="cs-CZ" sz="2000" i="1" dirty="0">
              <a:ln w="0"/>
              <a:latin typeface="+mn-lt"/>
              <a:ea typeface="+mn-ea"/>
              <a:cs typeface="+mn-cs"/>
            </a:endParaRPr>
          </a:p>
        </p:txBody>
      </p:sp>
      <p:pic>
        <p:nvPicPr>
          <p:cNvPr id="3" name="Obrázek 2"/>
          <p:cNvPicPr>
            <a:picLocks noChangeAspect="1"/>
          </p:cNvPicPr>
          <p:nvPr/>
        </p:nvPicPr>
        <p:blipFill>
          <a:blip r:embed="rId4"/>
          <a:stretch>
            <a:fillRect/>
          </a:stretch>
        </p:blipFill>
        <p:spPr>
          <a:xfrm>
            <a:off x="6151295" y="2374433"/>
            <a:ext cx="5795597" cy="1813346"/>
          </a:xfrm>
          <a:prstGeom prst="rect">
            <a:avLst/>
          </a:prstGeom>
        </p:spPr>
      </p:pic>
      <p:sp>
        <p:nvSpPr>
          <p:cNvPr id="9" name="Nadpis 1">
            <a:extLst>
              <a:ext uri="{FF2B5EF4-FFF2-40B4-BE49-F238E27FC236}">
                <a16:creationId xmlns:a16="http://schemas.microsoft.com/office/drawing/2014/main" id="{351D3752-1FCF-4A70-923A-F014966F293C}"/>
              </a:ext>
            </a:extLst>
          </p:cNvPr>
          <p:cNvSpPr txBox="1">
            <a:spLocks/>
          </p:cNvSpPr>
          <p:nvPr/>
        </p:nvSpPr>
        <p:spPr>
          <a:xfrm>
            <a:off x="6023992" y="2097360"/>
            <a:ext cx="2520280" cy="67922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2000" i="1" dirty="0">
                <a:ln w="0"/>
                <a:latin typeface="+mn-lt"/>
                <a:ea typeface="+mn-ea"/>
                <a:cs typeface="+mn-cs"/>
              </a:rPr>
              <a:t>ABIN</a:t>
            </a:r>
          </a:p>
        </p:txBody>
      </p:sp>
    </p:spTree>
    <p:extLst>
      <p:ext uri="{BB962C8B-B14F-4D97-AF65-F5344CB8AC3E}">
        <p14:creationId xmlns:p14="http://schemas.microsoft.com/office/powerpoint/2010/main" val="271141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1. </a:t>
            </a:r>
            <a:r>
              <a:rPr lang="cs-CZ" sz="3600" b="1" dirty="0" err="1">
                <a:ea typeface="+mn-ea"/>
                <a:cs typeface="+mn-cs"/>
              </a:rPr>
              <a:t>Initiation</a:t>
            </a:r>
            <a:endParaRPr lang="cs-CZ" sz="3600" b="1" dirty="0">
              <a:ea typeface="+mn-ea"/>
              <a:cs typeface="+mn-cs"/>
            </a:endParaRPr>
          </a:p>
        </p:txBody>
      </p:sp>
      <p:sp>
        <p:nvSpPr>
          <p:cNvPr id="5" name="Zástupný symbol pro obsah 2"/>
          <p:cNvSpPr txBox="1">
            <a:spLocks/>
          </p:cNvSpPr>
          <p:nvPr/>
        </p:nvSpPr>
        <p:spPr>
          <a:xfrm>
            <a:off x="725122" y="2073995"/>
            <a:ext cx="11059510"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radical's electron is highly reactive</a:t>
            </a:r>
          </a:p>
          <a:p>
            <a:pPr lvl="1"/>
            <a:r>
              <a:rPr lang="en-US" dirty="0"/>
              <a:t>electrons always want to be in pairs (remember gas molecules, e.g. </a:t>
            </a:r>
            <a:r>
              <a:rPr lang="en-US" dirty="0" err="1"/>
              <a:t>H2</a:t>
            </a:r>
            <a:r>
              <a:rPr lang="en-US" dirty="0"/>
              <a:t>)</a:t>
            </a:r>
          </a:p>
          <a:p>
            <a:r>
              <a:rPr lang="en-US" dirty="0"/>
              <a:t>it wants to make an electron pair with any other electron</a:t>
            </a:r>
          </a:p>
          <a:p>
            <a:r>
              <a:rPr lang="en-US" dirty="0"/>
              <a:t>it also pulls it out of an already existing electron pair</a:t>
            </a:r>
          </a:p>
          <a:p>
            <a:pPr lvl="1"/>
            <a:r>
              <a:rPr lang="en-US" dirty="0"/>
              <a:t>the more weakly bound such an electron is, the easier it will be</a:t>
            </a:r>
          </a:p>
          <a:p>
            <a:pPr lvl="2"/>
            <a:r>
              <a:rPr lang="en-US" dirty="0" err="1"/>
              <a:t>eg</a:t>
            </a:r>
            <a:r>
              <a:rPr lang="en-US" dirty="0"/>
              <a:t> π electrons of a double bond</a:t>
            </a:r>
            <a:endParaRPr lang="cs-CZ" dirty="0"/>
          </a:p>
          <a:p>
            <a:endParaRPr lang="cs-CZ" dirty="0"/>
          </a:p>
          <a:p>
            <a:pPr marL="514350" indent="-514350">
              <a:buFont typeface="+mj-lt"/>
              <a:buAutoNum type="arabicPeriod"/>
            </a:pPr>
            <a:r>
              <a:rPr lang="cs-CZ" i="1" dirty="0" err="1">
                <a:ln w="0"/>
              </a:rPr>
              <a:t>initiator</a:t>
            </a:r>
            <a:r>
              <a:rPr lang="cs-CZ" i="1" dirty="0">
                <a:ln w="0"/>
              </a:rPr>
              <a:t> </a:t>
            </a:r>
            <a:r>
              <a:rPr lang="cs-CZ" i="1" dirty="0" err="1">
                <a:ln w="0"/>
              </a:rPr>
              <a:t>cleavage</a:t>
            </a:r>
            <a:r>
              <a:rPr lang="cs-CZ" i="1" dirty="0">
                <a:ln w="0"/>
              </a:rPr>
              <a:t>			</a:t>
            </a:r>
            <a:r>
              <a:rPr lang="cs-CZ" dirty="0" err="1">
                <a:latin typeface="Times New Roman" panose="02020603050405020304" pitchFamily="18" charset="0"/>
                <a:cs typeface="Times New Roman" panose="02020603050405020304" pitchFamily="18" charset="0"/>
              </a:rPr>
              <a:t>Ini-Ini</a:t>
            </a:r>
            <a:r>
              <a:rPr lang="cs-CZ" dirty="0">
                <a:latin typeface="Times New Roman" panose="02020603050405020304" pitchFamily="18" charset="0"/>
                <a:cs typeface="Times New Roman" panose="02020603050405020304" pitchFamily="18" charset="0"/>
              </a:rPr>
              <a:t> → </a:t>
            </a:r>
            <a:r>
              <a:rPr lang="cs-CZ" dirty="0" err="1">
                <a:latin typeface="Times New Roman" panose="02020603050405020304" pitchFamily="18" charset="0"/>
                <a:cs typeface="Times New Roman" panose="02020603050405020304" pitchFamily="18" charset="0"/>
              </a:rPr>
              <a:t>Ini</a:t>
            </a:r>
            <a:r>
              <a:rPr lang="cs-CZ" dirty="0">
                <a:latin typeface="Times New Roman" panose="02020603050405020304" pitchFamily="18" charset="0"/>
                <a:cs typeface="Times New Roman" panose="02020603050405020304" pitchFamily="18" charset="0"/>
              </a:rPr>
              <a:t>· + ·</a:t>
            </a:r>
            <a:r>
              <a:rPr lang="cs-CZ" dirty="0" err="1">
                <a:latin typeface="Times New Roman" panose="02020603050405020304" pitchFamily="18" charset="0"/>
                <a:cs typeface="Times New Roman" panose="02020603050405020304" pitchFamily="18" charset="0"/>
              </a:rPr>
              <a:t>Ini</a:t>
            </a:r>
            <a:endParaRPr lang="cs-CZ"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i="1" dirty="0">
                <a:ln w="0"/>
              </a:rPr>
              <a:t>the </a:t>
            </a:r>
            <a:r>
              <a:rPr lang="cs-CZ" i="1" dirty="0" err="1">
                <a:ln w="0"/>
              </a:rPr>
              <a:t>creation</a:t>
            </a:r>
            <a:r>
              <a:rPr lang="en-US" i="1" dirty="0">
                <a:ln w="0"/>
              </a:rPr>
              <a:t> of a growth center </a:t>
            </a:r>
            <a:r>
              <a:rPr lang="cs-CZ" i="1" dirty="0">
                <a:ln w="0"/>
              </a:rPr>
              <a:t>	</a:t>
            </a:r>
            <a:r>
              <a:rPr lang="cs-CZ" dirty="0" err="1">
                <a:latin typeface="Times New Roman" panose="02020603050405020304" pitchFamily="18" charset="0"/>
                <a:cs typeface="Times New Roman" panose="02020603050405020304" pitchFamily="18" charset="0"/>
              </a:rPr>
              <a:t>Ini</a:t>
            </a:r>
            <a:r>
              <a:rPr lang="cs-CZ" dirty="0">
                <a:latin typeface="Times New Roman" panose="02020603050405020304" pitchFamily="18" charset="0"/>
                <a:cs typeface="Times New Roman" panose="02020603050405020304" pitchFamily="18" charset="0"/>
              </a:rPr>
              <a:t>· + 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C=CH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 → Inic-CH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-CH</a:t>
            </a:r>
            <a:r>
              <a:rPr lang="cs-CZ" baseline="-25000" dirty="0">
                <a:latin typeface="Times New Roman" panose="02020603050405020304" pitchFamily="18" charset="0"/>
                <a:cs typeface="Times New Roman" panose="02020603050405020304" pitchFamily="18" charset="0"/>
              </a:rPr>
              <a:t>2</a:t>
            </a:r>
            <a:r>
              <a:rPr lang="cs-CZ" dirty="0">
                <a:latin typeface="Times New Roman" panose="02020603050405020304" pitchFamily="18" charset="0"/>
                <a:cs typeface="Times New Roman" panose="02020603050405020304" pitchFamily="18" charset="0"/>
              </a:rPr>
              <a:t>·</a:t>
            </a:r>
          </a:p>
        </p:txBody>
      </p:sp>
      <p:sp>
        <p:nvSpPr>
          <p:cNvPr id="7" name="Nadpis 1">
            <a:extLst>
              <a:ext uri="{FF2B5EF4-FFF2-40B4-BE49-F238E27FC236}">
                <a16:creationId xmlns:a16="http://schemas.microsoft.com/office/drawing/2014/main" id="{23D96230-2C3C-4123-A0CF-9191E52CDA8B}"/>
              </a:ext>
            </a:extLst>
          </p:cNvPr>
          <p:cNvSpPr txBox="1">
            <a:spLocks/>
          </p:cNvSpPr>
          <p:nvPr/>
        </p:nvSpPr>
        <p:spPr>
          <a:xfrm>
            <a:off x="5116556" y="4622386"/>
            <a:ext cx="2719214" cy="4632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cs-CZ" sz="2400" i="1" dirty="0">
              <a:ln w="0"/>
              <a:latin typeface="+mn-lt"/>
              <a:ea typeface="+mn-ea"/>
              <a:cs typeface="+mn-cs"/>
            </a:endParaRPr>
          </a:p>
        </p:txBody>
      </p:sp>
      <p:sp>
        <p:nvSpPr>
          <p:cNvPr id="9" name="Nadpis 1">
            <a:extLst>
              <a:ext uri="{FF2B5EF4-FFF2-40B4-BE49-F238E27FC236}">
                <a16:creationId xmlns:a16="http://schemas.microsoft.com/office/drawing/2014/main" id="{0191BD6D-35A6-4231-B73F-871FD196154C}"/>
              </a:ext>
            </a:extLst>
          </p:cNvPr>
          <p:cNvSpPr txBox="1">
            <a:spLocks/>
          </p:cNvSpPr>
          <p:nvPr/>
        </p:nvSpPr>
        <p:spPr>
          <a:xfrm>
            <a:off x="5116556" y="5085587"/>
            <a:ext cx="3439294" cy="4632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cs-CZ" sz="2400" i="1" dirty="0">
              <a:ln w="0"/>
              <a:latin typeface="+mn-lt"/>
              <a:ea typeface="+mn-ea"/>
              <a:cs typeface="+mn-cs"/>
            </a:endParaRPr>
          </a:p>
        </p:txBody>
      </p:sp>
      <p:pic>
        <p:nvPicPr>
          <p:cNvPr id="10" name="Obrázek 9">
            <a:extLst>
              <a:ext uri="{FF2B5EF4-FFF2-40B4-BE49-F238E27FC236}">
                <a16:creationId xmlns:a16="http://schemas.microsoft.com/office/drawing/2014/main" id="{75DCDE15-3310-4E0A-93F2-BCF6E4C18CF2}"/>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86287" y="4196123"/>
            <a:ext cx="5127748" cy="1121064"/>
          </a:xfrm>
          <a:prstGeom prst="rect">
            <a:avLst/>
          </a:prstGeom>
          <a:ln>
            <a:noFill/>
          </a:ln>
          <a:effectLst/>
        </p:spPr>
      </p:pic>
      <p:sp>
        <p:nvSpPr>
          <p:cNvPr id="6" name="Obdélník: se zakulacenými rohy 5">
            <a:extLst>
              <a:ext uri="{FF2B5EF4-FFF2-40B4-BE49-F238E27FC236}">
                <a16:creationId xmlns:a16="http://schemas.microsoft.com/office/drawing/2014/main" id="{1C3EC68F-C06F-46BD-A35F-0D29C520FA50}"/>
              </a:ext>
            </a:extLst>
          </p:cNvPr>
          <p:cNvSpPr/>
          <p:nvPr/>
        </p:nvSpPr>
        <p:spPr>
          <a:xfrm>
            <a:off x="10480605" y="5658473"/>
            <a:ext cx="838632" cy="681612"/>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3370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19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Ways</a:t>
            </a:r>
            <a:r>
              <a:rPr lang="cs-CZ" sz="3600" b="1" dirty="0">
                <a:ea typeface="+mn-ea"/>
                <a:cs typeface="+mn-cs"/>
              </a:rPr>
              <a:t> </a:t>
            </a:r>
            <a:r>
              <a:rPr lang="cs-CZ" sz="3600" b="1" dirty="0" err="1">
                <a:ea typeface="+mn-ea"/>
                <a:cs typeface="+mn-cs"/>
              </a:rPr>
              <a:t>of</a:t>
            </a:r>
            <a:r>
              <a:rPr lang="cs-CZ" sz="3600" b="1" dirty="0">
                <a:ea typeface="+mn-ea"/>
                <a:cs typeface="+mn-cs"/>
              </a:rPr>
              <a:t> </a:t>
            </a:r>
            <a:r>
              <a:rPr lang="cs-CZ" sz="3600" b="1" dirty="0" err="1">
                <a:ea typeface="+mn-ea"/>
                <a:cs typeface="+mn-cs"/>
              </a:rPr>
              <a:t>initiation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thermal</a:t>
            </a:r>
          </a:p>
          <a:p>
            <a:r>
              <a:rPr lang="en-US" dirty="0"/>
              <a:t>radiation</a:t>
            </a:r>
          </a:p>
          <a:p>
            <a:pPr lvl="1"/>
            <a:r>
              <a:rPr lang="en-US" dirty="0" err="1"/>
              <a:t>photoinitiation</a:t>
            </a:r>
            <a:r>
              <a:rPr lang="en-US" dirty="0"/>
              <a:t> (visible radiation)</a:t>
            </a:r>
          </a:p>
          <a:p>
            <a:pPr lvl="1"/>
            <a:r>
              <a:rPr lang="en-US" dirty="0"/>
              <a:t>high-energy (X-ray, α, β, γ, </a:t>
            </a:r>
            <a:r>
              <a:rPr lang="en-US" dirty="0" err="1"/>
              <a:t>n0</a:t>
            </a:r>
            <a:r>
              <a:rPr lang="en-US" dirty="0"/>
              <a:t>)</a:t>
            </a:r>
          </a:p>
          <a:p>
            <a:r>
              <a:rPr lang="en-US" dirty="0"/>
              <a:t>oxidation-reduction</a:t>
            </a:r>
          </a:p>
          <a:p>
            <a:r>
              <a:rPr lang="en-US" dirty="0"/>
              <a:t>electrochemical</a:t>
            </a:r>
            <a:endParaRPr lang="cs-CZ" dirty="0">
              <a:latin typeface="Times New Roman" panose="02020603050405020304" pitchFamily="18" charset="0"/>
              <a:cs typeface="Times New Roman" panose="02020603050405020304" pitchFamily="18" charset="0"/>
            </a:endParaRPr>
          </a:p>
        </p:txBody>
      </p:sp>
      <p:sp>
        <p:nvSpPr>
          <p:cNvPr id="7" name="Nadpis 1">
            <a:extLst>
              <a:ext uri="{FF2B5EF4-FFF2-40B4-BE49-F238E27FC236}">
                <a16:creationId xmlns:a16="http://schemas.microsoft.com/office/drawing/2014/main" id="{23D96230-2C3C-4123-A0CF-9191E52CDA8B}"/>
              </a:ext>
            </a:extLst>
          </p:cNvPr>
          <p:cNvSpPr txBox="1">
            <a:spLocks/>
          </p:cNvSpPr>
          <p:nvPr/>
        </p:nvSpPr>
        <p:spPr>
          <a:xfrm>
            <a:off x="5116556" y="4622386"/>
            <a:ext cx="2719214" cy="46320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cs-CZ" sz="2400" i="1" dirty="0">
              <a:ln w="0"/>
              <a:latin typeface="+mn-lt"/>
              <a:ea typeface="+mn-ea"/>
              <a:cs typeface="+mn-cs"/>
            </a:endParaRPr>
          </a:p>
        </p:txBody>
      </p:sp>
      <p:pic>
        <p:nvPicPr>
          <p:cNvPr id="3" name="Obrázek 2"/>
          <p:cNvPicPr>
            <a:picLocks noChangeAspect="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565746" y="5432073"/>
            <a:ext cx="3816198" cy="600906"/>
          </a:xfrm>
          <a:prstGeom prst="rect">
            <a:avLst/>
          </a:prstGeom>
        </p:spPr>
      </p:pic>
      <p:pic>
        <p:nvPicPr>
          <p:cNvPr id="10" name="Obrázek 9"/>
          <p:cNvPicPr>
            <a:picLocks noChangeAspect="1"/>
          </p:cNvPicPr>
          <p:nvPr/>
        </p:nvPicPr>
        <p:blipFill>
          <a:blip r:embed="rId5" cstate="screen">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5008954" y="5458694"/>
            <a:ext cx="2635628" cy="547663"/>
          </a:xfrm>
          <a:prstGeom prst="rect">
            <a:avLst/>
          </a:prstGeom>
        </p:spPr>
      </p:pic>
      <p:pic>
        <p:nvPicPr>
          <p:cNvPr id="11" name="Obrázek 10"/>
          <p:cNvPicPr>
            <a:picLocks noChangeAspect="1"/>
          </p:cNvPicPr>
          <p:nvPr/>
        </p:nvPicPr>
        <p:blipFill>
          <a:blip r:embed="rId7" cstate="screen">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8328248" y="5224148"/>
            <a:ext cx="3472427" cy="1111350"/>
          </a:xfrm>
          <a:prstGeom prst="rect">
            <a:avLst/>
          </a:prstGeom>
        </p:spPr>
      </p:pic>
      <p:cxnSp>
        <p:nvCxnSpPr>
          <p:cNvPr id="13" name="Přímá spojnice se šipkou 12"/>
          <p:cNvCxnSpPr/>
          <p:nvPr/>
        </p:nvCxnSpPr>
        <p:spPr>
          <a:xfrm>
            <a:off x="4405593" y="5672689"/>
            <a:ext cx="504282" cy="0"/>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7792434" y="5664806"/>
            <a:ext cx="504282" cy="0"/>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Nadpis 1">
            <a:extLst>
              <a:ext uri="{FF2B5EF4-FFF2-40B4-BE49-F238E27FC236}">
                <a16:creationId xmlns:a16="http://schemas.microsoft.com/office/drawing/2014/main" id="{DE7B5653-CFFE-4776-A90A-8E455D1D6C80}"/>
              </a:ext>
            </a:extLst>
          </p:cNvPr>
          <p:cNvSpPr txBox="1">
            <a:spLocks/>
          </p:cNvSpPr>
          <p:nvPr/>
        </p:nvSpPr>
        <p:spPr>
          <a:xfrm>
            <a:off x="8800332" y="4622386"/>
            <a:ext cx="2520280" cy="679226"/>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1800" i="1" dirty="0">
                <a:ln w="0"/>
                <a:latin typeface="+mn-lt"/>
                <a:ea typeface="+mn-ea"/>
                <a:cs typeface="+mn-cs"/>
              </a:rPr>
              <a:t>non-initiating reaction (influence of the cage effect)</a:t>
            </a:r>
            <a:endParaRPr lang="cs-CZ" sz="1800" i="1" dirty="0">
              <a:ln w="0"/>
              <a:latin typeface="+mn-lt"/>
              <a:ea typeface="+mn-ea"/>
              <a:cs typeface="+mn-cs"/>
            </a:endParaRPr>
          </a:p>
        </p:txBody>
      </p:sp>
      <p:pic>
        <p:nvPicPr>
          <p:cNvPr id="9" name="Obrázek 8"/>
          <p:cNvPicPr>
            <a:picLocks noChangeAspect="1"/>
          </p:cNvPicPr>
          <p:nvPr/>
        </p:nvPicPr>
        <p:blipFill>
          <a:blip r:embed="rId9"/>
          <a:stretch>
            <a:fillRect/>
          </a:stretch>
        </p:blipFill>
        <p:spPr>
          <a:xfrm>
            <a:off x="7320136" y="1731310"/>
            <a:ext cx="3854738" cy="2870646"/>
          </a:xfrm>
          <a:prstGeom prst="rect">
            <a:avLst/>
          </a:prstGeom>
        </p:spPr>
      </p:pic>
    </p:spTree>
    <p:extLst>
      <p:ext uri="{BB962C8B-B14F-4D97-AF65-F5344CB8AC3E}">
        <p14:creationId xmlns:p14="http://schemas.microsoft.com/office/powerpoint/2010/main" val="20458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667000" y="1122363"/>
            <a:ext cx="6858000" cy="3746798"/>
          </a:xfrm>
        </p:spPr>
        <p:txBody>
          <a:bodyPr>
            <a:noAutofit/>
          </a:bodyPr>
          <a:lstStyle/>
          <a:p>
            <a:r>
              <a:rPr lang="cs-CZ" sz="9600" b="1" dirty="0" err="1">
                <a:ln>
                  <a:solidFill>
                    <a:schemeClr val="bg1"/>
                  </a:solidFill>
                </a:ln>
              </a:rPr>
              <a:t>Synthesis</a:t>
            </a:r>
            <a:r>
              <a:rPr lang="cs-CZ" sz="9600" b="1" dirty="0">
                <a:ln>
                  <a:solidFill>
                    <a:schemeClr val="bg1"/>
                  </a:solidFill>
                </a:ln>
              </a:rPr>
              <a:t> </a:t>
            </a:r>
            <a:r>
              <a:rPr lang="cs-CZ" sz="9600" b="1" dirty="0" err="1">
                <a:ln>
                  <a:solidFill>
                    <a:schemeClr val="bg1"/>
                  </a:solidFill>
                </a:ln>
              </a:rPr>
              <a:t>of</a:t>
            </a:r>
            <a:r>
              <a:rPr lang="cs-CZ" sz="9600" b="1" dirty="0">
                <a:ln>
                  <a:solidFill>
                    <a:schemeClr val="bg1"/>
                  </a:solidFill>
                </a:ln>
              </a:rPr>
              <a:t> </a:t>
            </a:r>
            <a:r>
              <a:rPr lang="cs-CZ" sz="9600" b="1" dirty="0" err="1">
                <a:ln>
                  <a:solidFill>
                    <a:schemeClr val="bg1"/>
                  </a:solidFill>
                </a:ln>
              </a:rPr>
              <a:t>polymers</a:t>
            </a:r>
            <a:endParaRPr lang="cs-CZ" sz="9600" b="1" dirty="0">
              <a:ln>
                <a:solidFill>
                  <a:schemeClr val="bg1"/>
                </a:solidFill>
              </a:ln>
              <a:effectLst/>
            </a:endParaRPr>
          </a:p>
        </p:txBody>
      </p:sp>
    </p:spTree>
    <p:extLst>
      <p:ext uri="{BB962C8B-B14F-4D97-AF65-F5344CB8AC3E}">
        <p14:creationId xmlns:p14="http://schemas.microsoft.com/office/powerpoint/2010/main" val="264774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2. </a:t>
            </a:r>
            <a:r>
              <a:rPr lang="cs-CZ" sz="3600" b="1" dirty="0" err="1">
                <a:ea typeface="+mn-ea"/>
                <a:cs typeface="+mn-cs"/>
              </a:rPr>
              <a:t>Propagation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represents the growth of the (macro)molecule itself</a:t>
            </a:r>
          </a:p>
          <a:p>
            <a:r>
              <a:rPr lang="en-US" dirty="0"/>
              <a:t>the growth center is still transferred to the end of the chain</a:t>
            </a:r>
            <a:endParaRPr lang="cs-CZ" dirty="0"/>
          </a:p>
          <a:p>
            <a:endParaRPr lang="cs-CZ" dirty="0"/>
          </a:p>
          <a:p>
            <a:pPr marL="0" indent="0">
              <a:buNone/>
            </a:pPr>
            <a:r>
              <a:rPr lang="cs-CZ" sz="2400" dirty="0" err="1">
                <a:latin typeface="Times New Roman" panose="02020603050405020304" pitchFamily="18" charset="0"/>
                <a:cs typeface="Times New Roman" panose="02020603050405020304" pitchFamily="18" charset="0"/>
              </a:rPr>
              <a:t>Ini</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 + 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C=CH</a:t>
            </a:r>
            <a:r>
              <a:rPr lang="cs-CZ" sz="2400" baseline="-25000" dirty="0">
                <a:latin typeface="Times New Roman" panose="02020603050405020304" pitchFamily="18" charset="0"/>
                <a:cs typeface="Times New Roman" panose="02020603050405020304" pitchFamily="18" charset="0"/>
              </a:rPr>
              <a:t>2		</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Ini</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a:t>
            </a:r>
          </a:p>
          <a:p>
            <a:pPr marL="0" indent="0">
              <a:buNone/>
            </a:pPr>
            <a:endParaRPr lang="cs-CZ" sz="2400" dirty="0">
              <a:latin typeface="Times New Roman" panose="02020603050405020304" pitchFamily="18" charset="0"/>
              <a:cs typeface="Times New Roman" panose="02020603050405020304" pitchFamily="18" charset="0"/>
            </a:endParaRPr>
          </a:p>
          <a:p>
            <a:pPr marL="0" indent="0">
              <a:buNone/>
            </a:pPr>
            <a:r>
              <a:rPr lang="cs-CZ" sz="2400" dirty="0" err="1">
                <a:latin typeface="Times New Roman" panose="02020603050405020304" pitchFamily="18" charset="0"/>
                <a:cs typeface="Times New Roman" panose="02020603050405020304" pitchFamily="18" charset="0"/>
              </a:rPr>
              <a:t>Ini</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 + H</a:t>
            </a:r>
            <a:r>
              <a:rPr lang="cs-CZ" sz="2400" baseline="-25000" dirty="0">
                <a:latin typeface="Times New Roman" panose="02020603050405020304" pitchFamily="18" charset="0"/>
                <a:cs typeface="Times New Roman" panose="02020603050405020304" pitchFamily="18" charset="0"/>
              </a:rPr>
              <a:t>2</a:t>
            </a:r>
            <a:r>
              <a:rPr lang="cs-CZ" sz="2400" dirty="0">
                <a:latin typeface="Times New Roman" panose="02020603050405020304" pitchFamily="18" charset="0"/>
                <a:cs typeface="Times New Roman" panose="02020603050405020304" pitchFamily="18" charset="0"/>
              </a:rPr>
              <a:t>C=CH</a:t>
            </a:r>
            <a:r>
              <a:rPr lang="cs-CZ" sz="2400" baseline="-25000" dirty="0">
                <a:latin typeface="Times New Roman" panose="02020603050405020304" pitchFamily="18" charset="0"/>
                <a:cs typeface="Times New Roman" panose="02020603050405020304" pitchFamily="18" charset="0"/>
              </a:rPr>
              <a:t>2	</a:t>
            </a:r>
            <a:r>
              <a:rPr lang="cs-CZ" sz="2400" dirty="0">
                <a:latin typeface="Times New Roman" panose="02020603050405020304" pitchFamily="18" charset="0"/>
                <a:cs typeface="Times New Roman" panose="02020603050405020304" pitchFamily="18" charset="0"/>
              </a:rPr>
              <a:t>→ … </a:t>
            </a:r>
          </a:p>
        </p:txBody>
      </p:sp>
      <p:sp>
        <p:nvSpPr>
          <p:cNvPr id="2" name="Obdélník: se zakulacenými rohy 1">
            <a:extLst>
              <a:ext uri="{FF2B5EF4-FFF2-40B4-BE49-F238E27FC236}">
                <a16:creationId xmlns:a16="http://schemas.microsoft.com/office/drawing/2014/main" id="{8D108F35-A3F0-4369-B2FF-1F65F3058319}"/>
              </a:ext>
            </a:extLst>
          </p:cNvPr>
          <p:cNvSpPr/>
          <p:nvPr/>
        </p:nvSpPr>
        <p:spPr>
          <a:xfrm>
            <a:off x="1234246" y="3595762"/>
            <a:ext cx="1261354" cy="43204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7" name="Obdélník: se zakulacenými rohy 16">
            <a:extLst>
              <a:ext uri="{FF2B5EF4-FFF2-40B4-BE49-F238E27FC236}">
                <a16:creationId xmlns:a16="http://schemas.microsoft.com/office/drawing/2014/main" id="{6E66F8A9-0966-46C1-B2E1-5F49A31ED382}"/>
              </a:ext>
            </a:extLst>
          </p:cNvPr>
          <p:cNvSpPr/>
          <p:nvPr/>
        </p:nvSpPr>
        <p:spPr>
          <a:xfrm>
            <a:off x="2807281" y="3595762"/>
            <a:ext cx="1261354" cy="43204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8" name="Obdélník: se zakulacenými rohy 17">
            <a:extLst>
              <a:ext uri="{FF2B5EF4-FFF2-40B4-BE49-F238E27FC236}">
                <a16:creationId xmlns:a16="http://schemas.microsoft.com/office/drawing/2014/main" id="{CB1B58E6-EAD9-47A4-8B19-AAFDE455314B}"/>
              </a:ext>
            </a:extLst>
          </p:cNvPr>
          <p:cNvSpPr/>
          <p:nvPr/>
        </p:nvSpPr>
        <p:spPr>
          <a:xfrm>
            <a:off x="4059826" y="4509120"/>
            <a:ext cx="1261354" cy="432048"/>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1" name="Obdélník: se zakulacenými rohy 1">
            <a:extLst>
              <a:ext uri="{FF2B5EF4-FFF2-40B4-BE49-F238E27FC236}">
                <a16:creationId xmlns:a16="http://schemas.microsoft.com/office/drawing/2014/main" id="{8D108F35-A3F0-4369-B2FF-1F65F3058319}"/>
              </a:ext>
            </a:extLst>
          </p:cNvPr>
          <p:cNvSpPr/>
          <p:nvPr/>
        </p:nvSpPr>
        <p:spPr>
          <a:xfrm>
            <a:off x="1138589" y="4509120"/>
            <a:ext cx="1261354" cy="43204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2" name="Obdélník: se zakulacenými rohy 16">
            <a:extLst>
              <a:ext uri="{FF2B5EF4-FFF2-40B4-BE49-F238E27FC236}">
                <a16:creationId xmlns:a16="http://schemas.microsoft.com/office/drawing/2014/main" id="{6E66F8A9-0966-46C1-B2E1-5F49A31ED382}"/>
              </a:ext>
            </a:extLst>
          </p:cNvPr>
          <p:cNvSpPr/>
          <p:nvPr/>
        </p:nvSpPr>
        <p:spPr>
          <a:xfrm>
            <a:off x="2495600" y="4509120"/>
            <a:ext cx="1261354" cy="43204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3" name="Obdélník: se zakulacenými rohy 1">
            <a:extLst>
              <a:ext uri="{FF2B5EF4-FFF2-40B4-BE49-F238E27FC236}">
                <a16:creationId xmlns:a16="http://schemas.microsoft.com/office/drawing/2014/main" id="{8D108F35-A3F0-4369-B2FF-1F65F3058319}"/>
              </a:ext>
            </a:extLst>
          </p:cNvPr>
          <p:cNvSpPr/>
          <p:nvPr/>
        </p:nvSpPr>
        <p:spPr>
          <a:xfrm>
            <a:off x="6179149" y="3595762"/>
            <a:ext cx="1261354" cy="43204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4" name="Obdélník: se zakulacenými rohy 16">
            <a:extLst>
              <a:ext uri="{FF2B5EF4-FFF2-40B4-BE49-F238E27FC236}">
                <a16:creationId xmlns:a16="http://schemas.microsoft.com/office/drawing/2014/main" id="{6E66F8A9-0966-46C1-B2E1-5F49A31ED382}"/>
              </a:ext>
            </a:extLst>
          </p:cNvPr>
          <p:cNvSpPr/>
          <p:nvPr/>
        </p:nvSpPr>
        <p:spPr>
          <a:xfrm>
            <a:off x="7536160" y="3595762"/>
            <a:ext cx="1261354" cy="43204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4219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3. </a:t>
            </a:r>
            <a:r>
              <a:rPr lang="cs-CZ" sz="3600" b="1" dirty="0" err="1">
                <a:ea typeface="+mn-ea"/>
                <a:cs typeface="+mn-cs"/>
              </a:rPr>
              <a:t>Termination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t>the disappearance of the growth center (given molecule)</a:t>
            </a:r>
          </a:p>
          <a:p>
            <a:pPr lvl="1"/>
            <a:r>
              <a:rPr lang="en-US" sz="2000" dirty="0"/>
              <a:t>two radicals form an electron pair (the radical disappears)</a:t>
            </a:r>
          </a:p>
          <a:p>
            <a:pPr lvl="1"/>
            <a:r>
              <a:rPr lang="en-US" sz="2000" dirty="0"/>
              <a:t>radical jumps to another molecule (radical does not disappear)</a:t>
            </a:r>
          </a:p>
          <a:p>
            <a:r>
              <a:rPr lang="en-US" sz="2400" dirty="0"/>
              <a:t>recombination (pairing)</a:t>
            </a:r>
          </a:p>
          <a:p>
            <a:pPr lvl="1"/>
            <a:r>
              <a:rPr lang="en-US" sz="2000" dirty="0"/>
              <a:t>a single bond is formed between the radicals</a:t>
            </a:r>
            <a:endParaRPr lang="cs-CZ" sz="1600" dirty="0"/>
          </a:p>
          <a:p>
            <a:pPr marL="0" indent="0" algn="ctr">
              <a:buNone/>
            </a:pPr>
            <a:r>
              <a:rPr lang="cs-CZ" sz="2400" dirty="0">
                <a:cs typeface="Times New Roman" panose="02020603050405020304" pitchFamily="18" charset="0"/>
              </a:rPr>
              <a:t>[CH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a:cs typeface="Times New Roman" panose="02020603050405020304" pitchFamily="18" charset="0"/>
              </a:rPr>
              <a:t>n</a:t>
            </a:r>
            <a:r>
              <a:rPr lang="cs-CZ" sz="2400" dirty="0">
                <a:cs typeface="Times New Roman" panose="02020603050405020304" pitchFamily="18" charset="0"/>
              </a:rPr>
              <a:t>· + ·[CH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a:cs typeface="Times New Roman" panose="02020603050405020304" pitchFamily="18" charset="0"/>
              </a:rPr>
              <a:t>m</a:t>
            </a:r>
            <a:r>
              <a:rPr lang="cs-CZ" sz="2400" dirty="0">
                <a:cs typeface="Times New Roman" panose="02020603050405020304" pitchFamily="18" charset="0"/>
              </a:rPr>
              <a:t> → [CH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err="1">
                <a:cs typeface="Times New Roman" panose="02020603050405020304" pitchFamily="18" charset="0"/>
              </a:rPr>
              <a:t>n+m</a:t>
            </a:r>
            <a:endParaRPr lang="cs-CZ" sz="2400" baseline="-25000" dirty="0">
              <a:cs typeface="Times New Roman" panose="02020603050405020304" pitchFamily="18" charset="0"/>
            </a:endParaRPr>
          </a:p>
          <a:p>
            <a:endParaRPr lang="cs-CZ" sz="2400" dirty="0"/>
          </a:p>
          <a:p>
            <a:r>
              <a:rPr lang="en-US" sz="2400" dirty="0"/>
              <a:t>disproportion</a:t>
            </a:r>
          </a:p>
          <a:p>
            <a:pPr lvl="1"/>
            <a:r>
              <a:rPr lang="en-US" sz="2000" dirty="0"/>
              <a:t>one molecule will provide a hydrogen and the other an electron to the radical</a:t>
            </a:r>
            <a:endParaRPr lang="cs-CZ" sz="1600" dirty="0"/>
          </a:p>
          <a:p>
            <a:pPr marL="0" indent="0" algn="ctr">
              <a:buNone/>
            </a:pPr>
            <a:r>
              <a:rPr lang="cs-CZ" sz="2400" dirty="0">
                <a:cs typeface="Times New Roman" panose="02020603050405020304" pitchFamily="18" charset="0"/>
              </a:rPr>
              <a:t>[CH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a:cs typeface="Times New Roman" panose="02020603050405020304" pitchFamily="18" charset="0"/>
              </a:rPr>
              <a:t>n</a:t>
            </a:r>
            <a:r>
              <a:rPr lang="cs-CZ" sz="2400" dirty="0">
                <a:cs typeface="Times New Roman" panose="02020603050405020304" pitchFamily="18" charset="0"/>
              </a:rPr>
              <a:t>· + ·CH</a:t>
            </a:r>
            <a:r>
              <a:rPr lang="cs-CZ" sz="2400" baseline="-25000" dirty="0">
                <a:cs typeface="Times New Roman" panose="02020603050405020304" pitchFamily="18" charset="0"/>
              </a:rPr>
              <a:t>2</a:t>
            </a:r>
            <a:r>
              <a:rPr lang="cs-CZ" sz="2400" dirty="0">
                <a:cs typeface="Times New Roman" panose="02020603050405020304" pitchFamily="18" charset="0"/>
              </a:rPr>
              <a:t>-CH</a:t>
            </a:r>
            <a:r>
              <a:rPr lang="cs-CZ" sz="2400" baseline="-25000" dirty="0">
                <a:cs typeface="Times New Roman" panose="02020603050405020304" pitchFamily="18" charset="0"/>
              </a:rPr>
              <a:t>2</a:t>
            </a:r>
            <a:r>
              <a:rPr lang="cs-CZ" sz="2400" dirty="0">
                <a:cs typeface="Times New Roman" panose="02020603050405020304" pitchFamily="18" charset="0"/>
              </a:rPr>
              <a:t>[CH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a:cs typeface="Times New Roman" panose="02020603050405020304" pitchFamily="18" charset="0"/>
              </a:rPr>
              <a:t>m</a:t>
            </a:r>
            <a:r>
              <a:rPr lang="cs-CZ" sz="2400" dirty="0">
                <a:cs typeface="Times New Roman" panose="02020603050405020304" pitchFamily="18" charset="0"/>
              </a:rPr>
              <a:t> → [CH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a:cs typeface="Times New Roman" panose="02020603050405020304" pitchFamily="18" charset="0"/>
              </a:rPr>
              <a:t>n</a:t>
            </a:r>
            <a:r>
              <a:rPr lang="cs-CZ" sz="2400" dirty="0">
                <a:cs typeface="Times New Roman" panose="02020603050405020304" pitchFamily="18" charset="0"/>
              </a:rPr>
              <a:t> + CH</a:t>
            </a:r>
            <a:r>
              <a:rPr lang="cs-CZ" sz="2400" baseline="-25000" dirty="0">
                <a:cs typeface="Times New Roman" panose="02020603050405020304" pitchFamily="18" charset="0"/>
              </a:rPr>
              <a:t>2</a:t>
            </a:r>
            <a:r>
              <a:rPr lang="cs-CZ" sz="2400" dirty="0">
                <a:cs typeface="Times New Roman" panose="02020603050405020304" pitchFamily="18" charset="0"/>
              </a:rPr>
              <a:t>=CH</a:t>
            </a:r>
            <a:r>
              <a:rPr lang="cs-CZ" sz="2400" baseline="-25000" dirty="0">
                <a:cs typeface="Times New Roman" panose="02020603050405020304" pitchFamily="18" charset="0"/>
              </a:rPr>
              <a:t>2</a:t>
            </a:r>
            <a:r>
              <a:rPr lang="cs-CZ" sz="2400" dirty="0">
                <a:cs typeface="Times New Roman" panose="02020603050405020304" pitchFamily="18" charset="0"/>
              </a:rPr>
              <a:t>-[CH</a:t>
            </a:r>
            <a:r>
              <a:rPr lang="cs-CZ" sz="2400" baseline="-25000" dirty="0">
                <a:cs typeface="Times New Roman" panose="02020603050405020304" pitchFamily="18" charset="0"/>
              </a:rPr>
              <a:t>2</a:t>
            </a:r>
            <a:r>
              <a:rPr lang="cs-CZ" sz="2400" dirty="0">
                <a:cs typeface="Times New Roman" panose="02020603050405020304" pitchFamily="18" charset="0"/>
              </a:rPr>
              <a:t>]</a:t>
            </a:r>
            <a:r>
              <a:rPr lang="cs-CZ" sz="2400" baseline="-25000" dirty="0">
                <a:cs typeface="Times New Roman" panose="02020603050405020304" pitchFamily="18" charset="0"/>
              </a:rPr>
              <a:t>m</a:t>
            </a:r>
          </a:p>
        </p:txBody>
      </p:sp>
      <p:pic>
        <p:nvPicPr>
          <p:cNvPr id="38914" name="Picture 2" descr="Terminátor není mrtvý, další film se začne natáčet brzy | TVrecenz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832304" y="1340768"/>
            <a:ext cx="2958068" cy="3146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bdélník 1"/>
          <p:cNvSpPr/>
          <p:nvPr/>
        </p:nvSpPr>
        <p:spPr>
          <a:xfrm>
            <a:off x="9405512" y="4574108"/>
            <a:ext cx="1811651" cy="461665"/>
          </a:xfrm>
          <a:prstGeom prst="rect">
            <a:avLst/>
          </a:prstGeom>
        </p:spPr>
        <p:txBody>
          <a:bodyPr wrap="none">
            <a:spAutoFit/>
          </a:bodyPr>
          <a:lstStyle/>
          <a:p>
            <a:pPr marL="0" lvl="1" algn="ctr"/>
            <a:r>
              <a:rPr lang="cs-CZ" sz="2400" i="1" dirty="0">
                <a:latin typeface="+mn-lt"/>
              </a:rPr>
              <a:t>„</a:t>
            </a:r>
            <a:r>
              <a:rPr lang="cs-CZ" sz="2400" i="1" dirty="0" err="1">
                <a:latin typeface="+mn-lt"/>
              </a:rPr>
              <a:t>I‘ll</a:t>
            </a:r>
            <a:r>
              <a:rPr lang="cs-CZ" sz="2400" i="1" dirty="0">
                <a:latin typeface="+mn-lt"/>
              </a:rPr>
              <a:t> </a:t>
            </a:r>
            <a:r>
              <a:rPr lang="cs-CZ" sz="2400" i="1" dirty="0" err="1">
                <a:latin typeface="+mn-lt"/>
              </a:rPr>
              <a:t>be</a:t>
            </a:r>
            <a:r>
              <a:rPr lang="cs-CZ" sz="2400" i="1" dirty="0">
                <a:latin typeface="+mn-lt"/>
              </a:rPr>
              <a:t> </a:t>
            </a:r>
            <a:r>
              <a:rPr lang="cs-CZ" sz="2400" i="1" dirty="0" err="1">
                <a:latin typeface="+mn-lt"/>
              </a:rPr>
              <a:t>back</a:t>
            </a:r>
            <a:r>
              <a:rPr lang="cs-CZ" sz="2400" i="1" dirty="0">
                <a:latin typeface="+mn-lt"/>
              </a:rPr>
              <a:t>.“</a:t>
            </a:r>
          </a:p>
        </p:txBody>
      </p:sp>
      <p:grpSp>
        <p:nvGrpSpPr>
          <p:cNvPr id="7" name="Skupina 6"/>
          <p:cNvGrpSpPr/>
          <p:nvPr/>
        </p:nvGrpSpPr>
        <p:grpSpPr>
          <a:xfrm>
            <a:off x="3410142" y="4551476"/>
            <a:ext cx="5259515" cy="523428"/>
            <a:chOff x="6494115" y="2646795"/>
            <a:chExt cx="5259515" cy="523428"/>
          </a:xfrm>
        </p:grpSpPr>
        <p:grpSp>
          <p:nvGrpSpPr>
            <p:cNvPr id="9" name="Skupina 8"/>
            <p:cNvGrpSpPr/>
            <p:nvPr/>
          </p:nvGrpSpPr>
          <p:grpSpPr>
            <a:xfrm>
              <a:off x="6494115" y="2771790"/>
              <a:ext cx="2473425" cy="195385"/>
              <a:chOff x="6850117" y="2898287"/>
              <a:chExt cx="2473425" cy="195385"/>
            </a:xfrm>
          </p:grpSpPr>
          <p:sp>
            <p:nvSpPr>
              <p:cNvPr id="14" name="Volný tvar 13"/>
              <p:cNvSpPr/>
              <p:nvPr/>
            </p:nvSpPr>
            <p:spPr>
              <a:xfrm>
                <a:off x="6850117" y="2899922"/>
                <a:ext cx="830059" cy="193750"/>
              </a:xfrm>
              <a:custGeom>
                <a:avLst/>
                <a:gdLst>
                  <a:gd name="connsiteX0" fmla="*/ 0 w 1726324"/>
                  <a:gd name="connsiteY0" fmla="*/ 402954 h 402954"/>
                  <a:gd name="connsiteX1" fmla="*/ 362607 w 1726324"/>
                  <a:gd name="connsiteY1" fmla="*/ 933 h 402954"/>
                  <a:gd name="connsiteX2" fmla="*/ 740980 w 1726324"/>
                  <a:gd name="connsiteY2" fmla="*/ 292595 h 402954"/>
                  <a:gd name="connsiteX3" fmla="*/ 1166649 w 1726324"/>
                  <a:gd name="connsiteY3" fmla="*/ 308361 h 402954"/>
                  <a:gd name="connsiteX4" fmla="*/ 1497724 w 1726324"/>
                  <a:gd name="connsiteY4" fmla="*/ 87644 h 402954"/>
                  <a:gd name="connsiteX5" fmla="*/ 1726324 w 1726324"/>
                  <a:gd name="connsiteY5" fmla="*/ 221650 h 4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324" h="402954">
                    <a:moveTo>
                      <a:pt x="0" y="402954"/>
                    </a:moveTo>
                    <a:cubicBezTo>
                      <a:pt x="119555" y="211140"/>
                      <a:pt x="239110" y="19326"/>
                      <a:pt x="362607" y="933"/>
                    </a:cubicBezTo>
                    <a:cubicBezTo>
                      <a:pt x="486104" y="-17460"/>
                      <a:pt x="606973" y="241357"/>
                      <a:pt x="740980" y="292595"/>
                    </a:cubicBezTo>
                    <a:cubicBezTo>
                      <a:pt x="874987" y="343833"/>
                      <a:pt x="1040525" y="342519"/>
                      <a:pt x="1166649" y="308361"/>
                    </a:cubicBezTo>
                    <a:cubicBezTo>
                      <a:pt x="1292773" y="274202"/>
                      <a:pt x="1404445" y="102096"/>
                      <a:pt x="1497724" y="87644"/>
                    </a:cubicBezTo>
                    <a:cubicBezTo>
                      <a:pt x="1591003" y="73192"/>
                      <a:pt x="1658663" y="147421"/>
                      <a:pt x="1726324" y="221650"/>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15" name="Volný tvar 14"/>
              <p:cNvSpPr/>
              <p:nvPr/>
            </p:nvSpPr>
            <p:spPr>
              <a:xfrm>
                <a:off x="8256240" y="2898287"/>
                <a:ext cx="1067302" cy="195385"/>
              </a:xfrm>
              <a:custGeom>
                <a:avLst/>
                <a:gdLst>
                  <a:gd name="connsiteX0" fmla="*/ 0 w 2177518"/>
                  <a:gd name="connsiteY0" fmla="*/ 358329 h 398626"/>
                  <a:gd name="connsiteX1" fmla="*/ 630620 w 2177518"/>
                  <a:gd name="connsiteY1" fmla="*/ 366212 h 398626"/>
                  <a:gd name="connsiteX2" fmla="*/ 1111469 w 2177518"/>
                  <a:gd name="connsiteY2" fmla="*/ 3605 h 398626"/>
                  <a:gd name="connsiteX3" fmla="*/ 1749972 w 2177518"/>
                  <a:gd name="connsiteY3" fmla="*/ 192791 h 398626"/>
                  <a:gd name="connsiteX4" fmla="*/ 1915510 w 2177518"/>
                  <a:gd name="connsiteY4" fmla="*/ 397743 h 398626"/>
                  <a:gd name="connsiteX5" fmla="*/ 2167758 w 2177518"/>
                  <a:gd name="connsiteY5" fmla="*/ 255853 h 398626"/>
                  <a:gd name="connsiteX6" fmla="*/ 2104696 w 2177518"/>
                  <a:gd name="connsiteY6" fmla="*/ 58784 h 398626"/>
                  <a:gd name="connsiteX7" fmla="*/ 1907627 w 2177518"/>
                  <a:gd name="connsiteY7" fmla="*/ 11488 h 3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18" h="398626">
                    <a:moveTo>
                      <a:pt x="0" y="358329"/>
                    </a:moveTo>
                    <a:cubicBezTo>
                      <a:pt x="222687" y="391831"/>
                      <a:pt x="445375" y="425333"/>
                      <a:pt x="630620" y="366212"/>
                    </a:cubicBezTo>
                    <a:cubicBezTo>
                      <a:pt x="815865" y="307091"/>
                      <a:pt x="924910" y="32508"/>
                      <a:pt x="1111469" y="3605"/>
                    </a:cubicBezTo>
                    <a:cubicBezTo>
                      <a:pt x="1298028" y="-25298"/>
                      <a:pt x="1615965" y="127101"/>
                      <a:pt x="1749972" y="192791"/>
                    </a:cubicBezTo>
                    <a:cubicBezTo>
                      <a:pt x="1883979" y="258481"/>
                      <a:pt x="1845879" y="387233"/>
                      <a:pt x="1915510" y="397743"/>
                    </a:cubicBezTo>
                    <a:cubicBezTo>
                      <a:pt x="1985141" y="408253"/>
                      <a:pt x="2136227" y="312346"/>
                      <a:pt x="2167758" y="255853"/>
                    </a:cubicBezTo>
                    <a:cubicBezTo>
                      <a:pt x="2199289" y="199360"/>
                      <a:pt x="2148051" y="99511"/>
                      <a:pt x="2104696" y="58784"/>
                    </a:cubicBezTo>
                    <a:cubicBezTo>
                      <a:pt x="2061341" y="18057"/>
                      <a:pt x="1984484" y="14772"/>
                      <a:pt x="1907627" y="11488"/>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16" name="Plus 15"/>
              <p:cNvSpPr/>
              <p:nvPr/>
            </p:nvSpPr>
            <p:spPr>
              <a:xfrm>
                <a:off x="7896200" y="2899922"/>
                <a:ext cx="193750" cy="193750"/>
              </a:xfrm>
              <a:prstGeom prst="mathPlus">
                <a:avLst>
                  <a:gd name="adj1" fmla="val 7245"/>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7" name="Ovál 16"/>
              <p:cNvSpPr/>
              <p:nvPr/>
            </p:nvSpPr>
            <p:spPr>
              <a:xfrm>
                <a:off x="7689148" y="3013912"/>
                <a:ext cx="36000" cy="36000"/>
              </a:xfrm>
              <a:prstGeom prst="ellipse">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8" name="Ovál 17"/>
              <p:cNvSpPr/>
              <p:nvPr/>
            </p:nvSpPr>
            <p:spPr>
              <a:xfrm>
                <a:off x="8172993" y="3047246"/>
                <a:ext cx="36000" cy="36000"/>
              </a:xfrm>
              <a:prstGeom prst="ellipse">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0" name="Skupina 9"/>
            <p:cNvGrpSpPr/>
            <p:nvPr/>
          </p:nvGrpSpPr>
          <p:grpSpPr>
            <a:xfrm rot="1282664">
              <a:off x="9943396" y="2646795"/>
              <a:ext cx="1810234" cy="523428"/>
              <a:chOff x="9881790" y="3308214"/>
              <a:chExt cx="1810234" cy="523428"/>
            </a:xfrm>
          </p:grpSpPr>
          <p:sp>
            <p:nvSpPr>
              <p:cNvPr id="12" name="Volný tvar 11"/>
              <p:cNvSpPr/>
              <p:nvPr/>
            </p:nvSpPr>
            <p:spPr>
              <a:xfrm rot="19276552">
                <a:off x="9881790" y="3637892"/>
                <a:ext cx="830059" cy="193750"/>
              </a:xfrm>
              <a:custGeom>
                <a:avLst/>
                <a:gdLst>
                  <a:gd name="connsiteX0" fmla="*/ 0 w 1726324"/>
                  <a:gd name="connsiteY0" fmla="*/ 402954 h 402954"/>
                  <a:gd name="connsiteX1" fmla="*/ 362607 w 1726324"/>
                  <a:gd name="connsiteY1" fmla="*/ 933 h 402954"/>
                  <a:gd name="connsiteX2" fmla="*/ 740980 w 1726324"/>
                  <a:gd name="connsiteY2" fmla="*/ 292595 h 402954"/>
                  <a:gd name="connsiteX3" fmla="*/ 1166649 w 1726324"/>
                  <a:gd name="connsiteY3" fmla="*/ 308361 h 402954"/>
                  <a:gd name="connsiteX4" fmla="*/ 1497724 w 1726324"/>
                  <a:gd name="connsiteY4" fmla="*/ 87644 h 402954"/>
                  <a:gd name="connsiteX5" fmla="*/ 1726324 w 1726324"/>
                  <a:gd name="connsiteY5" fmla="*/ 221650 h 4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324" h="402954">
                    <a:moveTo>
                      <a:pt x="0" y="402954"/>
                    </a:moveTo>
                    <a:cubicBezTo>
                      <a:pt x="119555" y="211140"/>
                      <a:pt x="239110" y="19326"/>
                      <a:pt x="362607" y="933"/>
                    </a:cubicBezTo>
                    <a:cubicBezTo>
                      <a:pt x="486104" y="-17460"/>
                      <a:pt x="606973" y="241357"/>
                      <a:pt x="740980" y="292595"/>
                    </a:cubicBezTo>
                    <a:cubicBezTo>
                      <a:pt x="874987" y="343833"/>
                      <a:pt x="1040525" y="342519"/>
                      <a:pt x="1166649" y="308361"/>
                    </a:cubicBezTo>
                    <a:cubicBezTo>
                      <a:pt x="1292773" y="274202"/>
                      <a:pt x="1404445" y="102096"/>
                      <a:pt x="1497724" y="87644"/>
                    </a:cubicBezTo>
                    <a:cubicBezTo>
                      <a:pt x="1591003" y="73192"/>
                      <a:pt x="1658663" y="147421"/>
                      <a:pt x="1726324" y="221650"/>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13" name="Volný tvar 12"/>
              <p:cNvSpPr/>
              <p:nvPr/>
            </p:nvSpPr>
            <p:spPr>
              <a:xfrm>
                <a:off x="10624722" y="3308214"/>
                <a:ext cx="1067302" cy="195385"/>
              </a:xfrm>
              <a:custGeom>
                <a:avLst/>
                <a:gdLst>
                  <a:gd name="connsiteX0" fmla="*/ 0 w 2177518"/>
                  <a:gd name="connsiteY0" fmla="*/ 358329 h 398626"/>
                  <a:gd name="connsiteX1" fmla="*/ 630620 w 2177518"/>
                  <a:gd name="connsiteY1" fmla="*/ 366212 h 398626"/>
                  <a:gd name="connsiteX2" fmla="*/ 1111469 w 2177518"/>
                  <a:gd name="connsiteY2" fmla="*/ 3605 h 398626"/>
                  <a:gd name="connsiteX3" fmla="*/ 1749972 w 2177518"/>
                  <a:gd name="connsiteY3" fmla="*/ 192791 h 398626"/>
                  <a:gd name="connsiteX4" fmla="*/ 1915510 w 2177518"/>
                  <a:gd name="connsiteY4" fmla="*/ 397743 h 398626"/>
                  <a:gd name="connsiteX5" fmla="*/ 2167758 w 2177518"/>
                  <a:gd name="connsiteY5" fmla="*/ 255853 h 398626"/>
                  <a:gd name="connsiteX6" fmla="*/ 2104696 w 2177518"/>
                  <a:gd name="connsiteY6" fmla="*/ 58784 h 398626"/>
                  <a:gd name="connsiteX7" fmla="*/ 1907627 w 2177518"/>
                  <a:gd name="connsiteY7" fmla="*/ 11488 h 3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18" h="398626">
                    <a:moveTo>
                      <a:pt x="0" y="358329"/>
                    </a:moveTo>
                    <a:cubicBezTo>
                      <a:pt x="222687" y="391831"/>
                      <a:pt x="445375" y="425333"/>
                      <a:pt x="630620" y="366212"/>
                    </a:cubicBezTo>
                    <a:cubicBezTo>
                      <a:pt x="815865" y="307091"/>
                      <a:pt x="924910" y="32508"/>
                      <a:pt x="1111469" y="3605"/>
                    </a:cubicBezTo>
                    <a:cubicBezTo>
                      <a:pt x="1298028" y="-25298"/>
                      <a:pt x="1615965" y="127101"/>
                      <a:pt x="1749972" y="192791"/>
                    </a:cubicBezTo>
                    <a:cubicBezTo>
                      <a:pt x="1883979" y="258481"/>
                      <a:pt x="1845879" y="387233"/>
                      <a:pt x="1915510" y="397743"/>
                    </a:cubicBezTo>
                    <a:cubicBezTo>
                      <a:pt x="1985141" y="408253"/>
                      <a:pt x="2136227" y="312346"/>
                      <a:pt x="2167758" y="255853"/>
                    </a:cubicBezTo>
                    <a:cubicBezTo>
                      <a:pt x="2199289" y="199360"/>
                      <a:pt x="2148051" y="99511"/>
                      <a:pt x="2104696" y="58784"/>
                    </a:cubicBezTo>
                    <a:cubicBezTo>
                      <a:pt x="2061341" y="18057"/>
                      <a:pt x="1984484" y="14772"/>
                      <a:pt x="1907627" y="11488"/>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grpSp>
        <p:cxnSp>
          <p:nvCxnSpPr>
            <p:cNvPr id="11" name="Přímá spojnice se šipkou 10"/>
            <p:cNvCxnSpPr/>
            <p:nvPr/>
          </p:nvCxnSpPr>
          <p:spPr>
            <a:xfrm>
              <a:off x="9124374" y="2869482"/>
              <a:ext cx="720080" cy="0"/>
            </a:xfrm>
            <a:prstGeom prst="straightConnector1">
              <a:avLst/>
            </a:prstGeom>
            <a:ln w="28575">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20" name="Skupina 19"/>
          <p:cNvGrpSpPr/>
          <p:nvPr/>
        </p:nvGrpSpPr>
        <p:grpSpPr>
          <a:xfrm>
            <a:off x="2949200" y="6217114"/>
            <a:ext cx="2473425" cy="195385"/>
            <a:chOff x="6850117" y="2898287"/>
            <a:chExt cx="2473425" cy="195385"/>
          </a:xfrm>
        </p:grpSpPr>
        <p:sp>
          <p:nvSpPr>
            <p:cNvPr id="26" name="Volný tvar 25"/>
            <p:cNvSpPr/>
            <p:nvPr/>
          </p:nvSpPr>
          <p:spPr>
            <a:xfrm>
              <a:off x="6850117" y="2899922"/>
              <a:ext cx="830059" cy="193750"/>
            </a:xfrm>
            <a:custGeom>
              <a:avLst/>
              <a:gdLst>
                <a:gd name="connsiteX0" fmla="*/ 0 w 1726324"/>
                <a:gd name="connsiteY0" fmla="*/ 402954 h 402954"/>
                <a:gd name="connsiteX1" fmla="*/ 362607 w 1726324"/>
                <a:gd name="connsiteY1" fmla="*/ 933 h 402954"/>
                <a:gd name="connsiteX2" fmla="*/ 740980 w 1726324"/>
                <a:gd name="connsiteY2" fmla="*/ 292595 h 402954"/>
                <a:gd name="connsiteX3" fmla="*/ 1166649 w 1726324"/>
                <a:gd name="connsiteY3" fmla="*/ 308361 h 402954"/>
                <a:gd name="connsiteX4" fmla="*/ 1497724 w 1726324"/>
                <a:gd name="connsiteY4" fmla="*/ 87644 h 402954"/>
                <a:gd name="connsiteX5" fmla="*/ 1726324 w 1726324"/>
                <a:gd name="connsiteY5" fmla="*/ 221650 h 4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324" h="402954">
                  <a:moveTo>
                    <a:pt x="0" y="402954"/>
                  </a:moveTo>
                  <a:cubicBezTo>
                    <a:pt x="119555" y="211140"/>
                    <a:pt x="239110" y="19326"/>
                    <a:pt x="362607" y="933"/>
                  </a:cubicBezTo>
                  <a:cubicBezTo>
                    <a:pt x="486104" y="-17460"/>
                    <a:pt x="606973" y="241357"/>
                    <a:pt x="740980" y="292595"/>
                  </a:cubicBezTo>
                  <a:cubicBezTo>
                    <a:pt x="874987" y="343833"/>
                    <a:pt x="1040525" y="342519"/>
                    <a:pt x="1166649" y="308361"/>
                  </a:cubicBezTo>
                  <a:cubicBezTo>
                    <a:pt x="1292773" y="274202"/>
                    <a:pt x="1404445" y="102096"/>
                    <a:pt x="1497724" y="87644"/>
                  </a:cubicBezTo>
                  <a:cubicBezTo>
                    <a:pt x="1591003" y="73192"/>
                    <a:pt x="1658663" y="147421"/>
                    <a:pt x="1726324" y="221650"/>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27" name="Volný tvar 26"/>
            <p:cNvSpPr/>
            <p:nvPr/>
          </p:nvSpPr>
          <p:spPr>
            <a:xfrm>
              <a:off x="8256240" y="2898287"/>
              <a:ext cx="1067302" cy="195385"/>
            </a:xfrm>
            <a:custGeom>
              <a:avLst/>
              <a:gdLst>
                <a:gd name="connsiteX0" fmla="*/ 0 w 2177518"/>
                <a:gd name="connsiteY0" fmla="*/ 358329 h 398626"/>
                <a:gd name="connsiteX1" fmla="*/ 630620 w 2177518"/>
                <a:gd name="connsiteY1" fmla="*/ 366212 h 398626"/>
                <a:gd name="connsiteX2" fmla="*/ 1111469 w 2177518"/>
                <a:gd name="connsiteY2" fmla="*/ 3605 h 398626"/>
                <a:gd name="connsiteX3" fmla="*/ 1749972 w 2177518"/>
                <a:gd name="connsiteY3" fmla="*/ 192791 h 398626"/>
                <a:gd name="connsiteX4" fmla="*/ 1915510 w 2177518"/>
                <a:gd name="connsiteY4" fmla="*/ 397743 h 398626"/>
                <a:gd name="connsiteX5" fmla="*/ 2167758 w 2177518"/>
                <a:gd name="connsiteY5" fmla="*/ 255853 h 398626"/>
                <a:gd name="connsiteX6" fmla="*/ 2104696 w 2177518"/>
                <a:gd name="connsiteY6" fmla="*/ 58784 h 398626"/>
                <a:gd name="connsiteX7" fmla="*/ 1907627 w 2177518"/>
                <a:gd name="connsiteY7" fmla="*/ 11488 h 3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18" h="398626">
                  <a:moveTo>
                    <a:pt x="0" y="358329"/>
                  </a:moveTo>
                  <a:cubicBezTo>
                    <a:pt x="222687" y="391831"/>
                    <a:pt x="445375" y="425333"/>
                    <a:pt x="630620" y="366212"/>
                  </a:cubicBezTo>
                  <a:cubicBezTo>
                    <a:pt x="815865" y="307091"/>
                    <a:pt x="924910" y="32508"/>
                    <a:pt x="1111469" y="3605"/>
                  </a:cubicBezTo>
                  <a:cubicBezTo>
                    <a:pt x="1298028" y="-25298"/>
                    <a:pt x="1615965" y="127101"/>
                    <a:pt x="1749972" y="192791"/>
                  </a:cubicBezTo>
                  <a:cubicBezTo>
                    <a:pt x="1883979" y="258481"/>
                    <a:pt x="1845879" y="387233"/>
                    <a:pt x="1915510" y="397743"/>
                  </a:cubicBezTo>
                  <a:cubicBezTo>
                    <a:pt x="1985141" y="408253"/>
                    <a:pt x="2136227" y="312346"/>
                    <a:pt x="2167758" y="255853"/>
                  </a:cubicBezTo>
                  <a:cubicBezTo>
                    <a:pt x="2199289" y="199360"/>
                    <a:pt x="2148051" y="99511"/>
                    <a:pt x="2104696" y="58784"/>
                  </a:cubicBezTo>
                  <a:cubicBezTo>
                    <a:pt x="2061341" y="18057"/>
                    <a:pt x="1984484" y="14772"/>
                    <a:pt x="1907627" y="11488"/>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28" name="Plus 27"/>
            <p:cNvSpPr/>
            <p:nvPr/>
          </p:nvSpPr>
          <p:spPr>
            <a:xfrm>
              <a:off x="7896200" y="2899922"/>
              <a:ext cx="193750" cy="193750"/>
            </a:xfrm>
            <a:prstGeom prst="mathPlus">
              <a:avLst>
                <a:gd name="adj1" fmla="val 7245"/>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29" name="Ovál 28"/>
            <p:cNvSpPr/>
            <p:nvPr/>
          </p:nvSpPr>
          <p:spPr>
            <a:xfrm>
              <a:off x="7689148" y="3013912"/>
              <a:ext cx="36000" cy="36000"/>
            </a:xfrm>
            <a:prstGeom prst="ellipse">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30" name="Ovál 29"/>
            <p:cNvSpPr/>
            <p:nvPr/>
          </p:nvSpPr>
          <p:spPr>
            <a:xfrm>
              <a:off x="8172993" y="3047246"/>
              <a:ext cx="36000" cy="36000"/>
            </a:xfrm>
            <a:prstGeom prst="ellipse">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cxnSp>
        <p:nvCxnSpPr>
          <p:cNvPr id="21" name="Přímá spojnice se šipkou 20"/>
          <p:cNvCxnSpPr/>
          <p:nvPr/>
        </p:nvCxnSpPr>
        <p:spPr>
          <a:xfrm>
            <a:off x="5579459" y="6346031"/>
            <a:ext cx="720080" cy="0"/>
          </a:xfrm>
          <a:prstGeom prst="straightConnector1">
            <a:avLst/>
          </a:prstGeom>
          <a:ln w="28575">
            <a:solidFill>
              <a:schemeClr val="accent6">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 name="Volný tvar 22"/>
          <p:cNvSpPr/>
          <p:nvPr/>
        </p:nvSpPr>
        <p:spPr>
          <a:xfrm>
            <a:off x="6444662" y="6249973"/>
            <a:ext cx="830059" cy="193750"/>
          </a:xfrm>
          <a:custGeom>
            <a:avLst/>
            <a:gdLst>
              <a:gd name="connsiteX0" fmla="*/ 0 w 1726324"/>
              <a:gd name="connsiteY0" fmla="*/ 402954 h 402954"/>
              <a:gd name="connsiteX1" fmla="*/ 362607 w 1726324"/>
              <a:gd name="connsiteY1" fmla="*/ 933 h 402954"/>
              <a:gd name="connsiteX2" fmla="*/ 740980 w 1726324"/>
              <a:gd name="connsiteY2" fmla="*/ 292595 h 402954"/>
              <a:gd name="connsiteX3" fmla="*/ 1166649 w 1726324"/>
              <a:gd name="connsiteY3" fmla="*/ 308361 h 402954"/>
              <a:gd name="connsiteX4" fmla="*/ 1497724 w 1726324"/>
              <a:gd name="connsiteY4" fmla="*/ 87644 h 402954"/>
              <a:gd name="connsiteX5" fmla="*/ 1726324 w 1726324"/>
              <a:gd name="connsiteY5" fmla="*/ 221650 h 4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324" h="402954">
                <a:moveTo>
                  <a:pt x="0" y="402954"/>
                </a:moveTo>
                <a:cubicBezTo>
                  <a:pt x="119555" y="211140"/>
                  <a:pt x="239110" y="19326"/>
                  <a:pt x="362607" y="933"/>
                </a:cubicBezTo>
                <a:cubicBezTo>
                  <a:pt x="486104" y="-17460"/>
                  <a:pt x="606973" y="241357"/>
                  <a:pt x="740980" y="292595"/>
                </a:cubicBezTo>
                <a:cubicBezTo>
                  <a:pt x="874987" y="343833"/>
                  <a:pt x="1040525" y="342519"/>
                  <a:pt x="1166649" y="308361"/>
                </a:cubicBezTo>
                <a:cubicBezTo>
                  <a:pt x="1292773" y="274202"/>
                  <a:pt x="1404445" y="102096"/>
                  <a:pt x="1497724" y="87644"/>
                </a:cubicBezTo>
                <a:cubicBezTo>
                  <a:pt x="1591003" y="73192"/>
                  <a:pt x="1658663" y="147421"/>
                  <a:pt x="1726324" y="221650"/>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24" name="Volný tvar 23"/>
          <p:cNvSpPr/>
          <p:nvPr/>
        </p:nvSpPr>
        <p:spPr>
          <a:xfrm>
            <a:off x="7981026" y="6248338"/>
            <a:ext cx="1067302" cy="195385"/>
          </a:xfrm>
          <a:custGeom>
            <a:avLst/>
            <a:gdLst>
              <a:gd name="connsiteX0" fmla="*/ 0 w 2177518"/>
              <a:gd name="connsiteY0" fmla="*/ 358329 h 398626"/>
              <a:gd name="connsiteX1" fmla="*/ 630620 w 2177518"/>
              <a:gd name="connsiteY1" fmla="*/ 366212 h 398626"/>
              <a:gd name="connsiteX2" fmla="*/ 1111469 w 2177518"/>
              <a:gd name="connsiteY2" fmla="*/ 3605 h 398626"/>
              <a:gd name="connsiteX3" fmla="*/ 1749972 w 2177518"/>
              <a:gd name="connsiteY3" fmla="*/ 192791 h 398626"/>
              <a:gd name="connsiteX4" fmla="*/ 1915510 w 2177518"/>
              <a:gd name="connsiteY4" fmla="*/ 397743 h 398626"/>
              <a:gd name="connsiteX5" fmla="*/ 2167758 w 2177518"/>
              <a:gd name="connsiteY5" fmla="*/ 255853 h 398626"/>
              <a:gd name="connsiteX6" fmla="*/ 2104696 w 2177518"/>
              <a:gd name="connsiteY6" fmla="*/ 58784 h 398626"/>
              <a:gd name="connsiteX7" fmla="*/ 1907627 w 2177518"/>
              <a:gd name="connsiteY7" fmla="*/ 11488 h 39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18" h="398626">
                <a:moveTo>
                  <a:pt x="0" y="358329"/>
                </a:moveTo>
                <a:cubicBezTo>
                  <a:pt x="222687" y="391831"/>
                  <a:pt x="445375" y="425333"/>
                  <a:pt x="630620" y="366212"/>
                </a:cubicBezTo>
                <a:cubicBezTo>
                  <a:pt x="815865" y="307091"/>
                  <a:pt x="924910" y="32508"/>
                  <a:pt x="1111469" y="3605"/>
                </a:cubicBezTo>
                <a:cubicBezTo>
                  <a:pt x="1298028" y="-25298"/>
                  <a:pt x="1615965" y="127101"/>
                  <a:pt x="1749972" y="192791"/>
                </a:cubicBezTo>
                <a:cubicBezTo>
                  <a:pt x="1883979" y="258481"/>
                  <a:pt x="1845879" y="387233"/>
                  <a:pt x="1915510" y="397743"/>
                </a:cubicBezTo>
                <a:cubicBezTo>
                  <a:pt x="1985141" y="408253"/>
                  <a:pt x="2136227" y="312346"/>
                  <a:pt x="2167758" y="255853"/>
                </a:cubicBezTo>
                <a:cubicBezTo>
                  <a:pt x="2199289" y="199360"/>
                  <a:pt x="2148051" y="99511"/>
                  <a:pt x="2104696" y="58784"/>
                </a:cubicBezTo>
                <a:cubicBezTo>
                  <a:pt x="2061341" y="18057"/>
                  <a:pt x="1984484" y="14772"/>
                  <a:pt x="1907627" y="11488"/>
                </a:cubicBezTo>
              </a:path>
            </a:pathLst>
          </a:custGeom>
          <a:ln w="57150">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cs-CZ"/>
          </a:p>
        </p:txBody>
      </p:sp>
      <p:sp>
        <p:nvSpPr>
          <p:cNvPr id="25" name="Plus 24"/>
          <p:cNvSpPr/>
          <p:nvPr/>
        </p:nvSpPr>
        <p:spPr>
          <a:xfrm>
            <a:off x="7490745" y="6249973"/>
            <a:ext cx="193750" cy="193750"/>
          </a:xfrm>
          <a:prstGeom prst="mathPlus">
            <a:avLst>
              <a:gd name="adj1" fmla="val 7245"/>
            </a:avLst>
          </a:prstGeom>
          <a:ln>
            <a:solidFill>
              <a:schemeClr val="accent6">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cxnSp>
        <p:nvCxnSpPr>
          <p:cNvPr id="6" name="Přímá spojnice 5"/>
          <p:cNvCxnSpPr/>
          <p:nvPr/>
        </p:nvCxnSpPr>
        <p:spPr>
          <a:xfrm>
            <a:off x="7814736" y="6418849"/>
            <a:ext cx="185188" cy="28484"/>
          </a:xfrm>
          <a:prstGeom prst="line">
            <a:avLst/>
          </a:prstGeom>
          <a:ln w="19050">
            <a:solidFill>
              <a:srgbClr val="385723"/>
            </a:solidFill>
          </a:ln>
        </p:spPr>
        <p:style>
          <a:lnRef idx="1">
            <a:schemeClr val="accent1"/>
          </a:lnRef>
          <a:fillRef idx="0">
            <a:schemeClr val="accent1"/>
          </a:fillRef>
          <a:effectRef idx="0">
            <a:schemeClr val="accent1"/>
          </a:effectRef>
          <a:fontRef idx="minor">
            <a:schemeClr val="tx1"/>
          </a:fontRef>
        </p:style>
      </p:cxnSp>
      <p:cxnSp>
        <p:nvCxnSpPr>
          <p:cNvPr id="34" name="Přímá spojnice 33"/>
          <p:cNvCxnSpPr/>
          <p:nvPr/>
        </p:nvCxnSpPr>
        <p:spPr>
          <a:xfrm>
            <a:off x="7819028" y="6380402"/>
            <a:ext cx="185188" cy="28484"/>
          </a:xfrm>
          <a:prstGeom prst="line">
            <a:avLst/>
          </a:prstGeom>
          <a:ln w="19050">
            <a:solidFill>
              <a:srgbClr val="3857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29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Mechanism</a:t>
            </a:r>
            <a:r>
              <a:rPr lang="cs-CZ" sz="3600" b="1" dirty="0">
                <a:ea typeface="+mn-ea"/>
                <a:cs typeface="+mn-cs"/>
              </a:rPr>
              <a:t> </a:t>
            </a:r>
            <a:r>
              <a:rPr lang="cs-CZ" sz="3600" b="1" dirty="0" err="1">
                <a:ea typeface="+mn-ea"/>
                <a:cs typeface="+mn-cs"/>
              </a:rPr>
              <a:t>of</a:t>
            </a:r>
            <a:r>
              <a:rPr lang="cs-CZ" sz="3600" b="1" dirty="0">
                <a:ea typeface="+mn-ea"/>
                <a:cs typeface="+mn-cs"/>
              </a:rPr>
              <a:t> </a:t>
            </a:r>
            <a:r>
              <a:rPr lang="cs-CZ" sz="3600" b="1" dirty="0" err="1">
                <a:ea typeface="+mn-ea"/>
                <a:cs typeface="+mn-cs"/>
              </a:rPr>
              <a:t>disproportionation</a:t>
            </a:r>
            <a:endParaRPr lang="cs-CZ" sz="3600" b="1" dirty="0">
              <a:ea typeface="+mn-ea"/>
              <a:cs typeface="+mn-cs"/>
            </a:endParaRPr>
          </a:p>
        </p:txBody>
      </p:sp>
      <p:graphicFrame>
        <p:nvGraphicFramePr>
          <p:cNvPr id="6" name="Object 5">
            <a:extLst>
              <a:ext uri="{FF2B5EF4-FFF2-40B4-BE49-F238E27FC236}">
                <a16:creationId xmlns:a16="http://schemas.microsoft.com/office/drawing/2014/main" id="{04C75FDD-5504-4D1B-B983-D5E62D649687}"/>
              </a:ext>
            </a:extLst>
          </p:cNvPr>
          <p:cNvGraphicFramePr>
            <a:graphicFrameLocks noChangeAspect="1"/>
          </p:cNvGraphicFramePr>
          <p:nvPr>
            <p:extLst>
              <p:ext uri="{D42A27DB-BD31-4B8C-83A1-F6EECF244321}">
                <p14:modId xmlns:p14="http://schemas.microsoft.com/office/powerpoint/2010/main" val="72984511"/>
              </p:ext>
            </p:extLst>
          </p:nvPr>
        </p:nvGraphicFramePr>
        <p:xfrm>
          <a:off x="263352" y="1909669"/>
          <a:ext cx="5352900" cy="1548000"/>
        </p:xfrm>
        <a:graphic>
          <a:graphicData uri="http://schemas.openxmlformats.org/presentationml/2006/ole">
            <mc:AlternateContent xmlns:mc="http://schemas.openxmlformats.org/markup-compatibility/2006">
              <mc:Choice xmlns:v="urn:schemas-microsoft-com:vml" Requires="v">
                <p:oleObj spid="_x0000_s1071" name="Obrázek" r:id="rId4" imgW="3879908" imgH="675314" progId="Word.Picture.8">
                  <p:embed/>
                </p:oleObj>
              </mc:Choice>
              <mc:Fallback>
                <p:oleObj name="Obrázek" r:id="rId4" imgW="3879908" imgH="675314" progId="Word.Picture.8">
                  <p:embed/>
                  <p:pic>
                    <p:nvPicPr>
                      <p:cNvPr id="6" name="Object 5">
                        <a:extLst>
                          <a:ext uri="{FF2B5EF4-FFF2-40B4-BE49-F238E27FC236}">
                            <a16:creationId xmlns:a16="http://schemas.microsoft.com/office/drawing/2014/main" id="{04C75FDD-5504-4D1B-B983-D5E62D649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52" y="1909669"/>
                        <a:ext cx="5352900" cy="1548000"/>
                      </a:xfrm>
                      <a:prstGeom prst="rect">
                        <a:avLst/>
                      </a:prstGeom>
                      <a:noFill/>
                      <a:ln w="19050">
                        <a:noFill/>
                      </a:ln>
                    </p:spPr>
                  </p:pic>
                </p:oleObj>
              </mc:Fallback>
            </mc:AlternateContent>
          </a:graphicData>
        </a:graphic>
      </p:graphicFrame>
      <p:graphicFrame>
        <p:nvGraphicFramePr>
          <p:cNvPr id="7" name="Object 7">
            <a:extLst>
              <a:ext uri="{FF2B5EF4-FFF2-40B4-BE49-F238E27FC236}">
                <a16:creationId xmlns:a16="http://schemas.microsoft.com/office/drawing/2014/main" id="{0A352EFA-C38A-4C7E-AD8F-857A9FB44C71}"/>
              </a:ext>
            </a:extLst>
          </p:cNvPr>
          <p:cNvGraphicFramePr>
            <a:graphicFrameLocks noChangeAspect="1"/>
          </p:cNvGraphicFramePr>
          <p:nvPr>
            <p:extLst>
              <p:ext uri="{D42A27DB-BD31-4B8C-83A1-F6EECF244321}">
                <p14:modId xmlns:p14="http://schemas.microsoft.com/office/powerpoint/2010/main" val="3901302550"/>
              </p:ext>
            </p:extLst>
          </p:nvPr>
        </p:nvGraphicFramePr>
        <p:xfrm>
          <a:off x="3534461" y="3657863"/>
          <a:ext cx="5123077" cy="1260000"/>
        </p:xfrm>
        <a:graphic>
          <a:graphicData uri="http://schemas.openxmlformats.org/presentationml/2006/ole">
            <mc:AlternateContent xmlns:mc="http://schemas.openxmlformats.org/markup-compatibility/2006">
              <mc:Choice xmlns:v="urn:schemas-microsoft-com:vml" Requires="v">
                <p:oleObj spid="_x0000_s1072" name="Obrázek" r:id="rId6" imgW="3827240" imgH="566845" progId="Word.Picture.8">
                  <p:embed/>
                </p:oleObj>
              </mc:Choice>
              <mc:Fallback>
                <p:oleObj name="Obrázek" r:id="rId6" imgW="3827240" imgH="566845" progId="Word.Picture.8">
                  <p:embed/>
                  <p:pic>
                    <p:nvPicPr>
                      <p:cNvPr id="7" name="Object 7">
                        <a:extLst>
                          <a:ext uri="{FF2B5EF4-FFF2-40B4-BE49-F238E27FC236}">
                            <a16:creationId xmlns:a16="http://schemas.microsoft.com/office/drawing/2014/main" id="{0A352EFA-C38A-4C7E-AD8F-857A9FB44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4461" y="3657863"/>
                        <a:ext cx="5123077" cy="1260000"/>
                      </a:xfrm>
                      <a:prstGeom prst="rect">
                        <a:avLst/>
                      </a:prstGeom>
                      <a:noFill/>
                      <a:ln w="19050">
                        <a:noFill/>
                      </a:ln>
                    </p:spPr>
                  </p:pic>
                </p:oleObj>
              </mc:Fallback>
            </mc:AlternateContent>
          </a:graphicData>
        </a:graphic>
      </p:graphicFrame>
      <p:graphicFrame>
        <p:nvGraphicFramePr>
          <p:cNvPr id="9" name="Object 9">
            <a:extLst>
              <a:ext uri="{FF2B5EF4-FFF2-40B4-BE49-F238E27FC236}">
                <a16:creationId xmlns:a16="http://schemas.microsoft.com/office/drawing/2014/main" id="{B237EE96-41DD-4091-9E7A-48796366DF23}"/>
              </a:ext>
            </a:extLst>
          </p:cNvPr>
          <p:cNvGraphicFramePr>
            <a:graphicFrameLocks noChangeAspect="1"/>
          </p:cNvGraphicFramePr>
          <p:nvPr>
            <p:extLst>
              <p:ext uri="{D42A27DB-BD31-4B8C-83A1-F6EECF244321}">
                <p14:modId xmlns:p14="http://schemas.microsoft.com/office/powerpoint/2010/main" val="2667371061"/>
              </p:ext>
            </p:extLst>
          </p:nvPr>
        </p:nvGraphicFramePr>
        <p:xfrm>
          <a:off x="7488922" y="4941168"/>
          <a:ext cx="4223077" cy="1260000"/>
        </p:xfrm>
        <a:graphic>
          <a:graphicData uri="http://schemas.openxmlformats.org/presentationml/2006/ole">
            <mc:AlternateContent xmlns:mc="http://schemas.openxmlformats.org/markup-compatibility/2006">
              <mc:Choice xmlns:v="urn:schemas-microsoft-com:vml" Requires="v">
                <p:oleObj spid="_x0000_s1073" name="Obrázek" r:id="rId8" imgW="3200400" imgH="574646" progId="Word.Picture.8">
                  <p:embed/>
                </p:oleObj>
              </mc:Choice>
              <mc:Fallback>
                <p:oleObj name="Obrázek" r:id="rId8" imgW="3200400" imgH="574646" progId="Word.Picture.8">
                  <p:embed/>
                  <p:pic>
                    <p:nvPicPr>
                      <p:cNvPr id="8" name="Object 9">
                        <a:extLst>
                          <a:ext uri="{FF2B5EF4-FFF2-40B4-BE49-F238E27FC236}">
                            <a16:creationId xmlns:a16="http://schemas.microsoft.com/office/drawing/2014/main" id="{B237EE96-41DD-4091-9E7A-48796366DF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8922" y="4941168"/>
                        <a:ext cx="4223077" cy="1260000"/>
                      </a:xfrm>
                      <a:prstGeom prst="rect">
                        <a:avLst/>
                      </a:prstGeom>
                      <a:noFill/>
                      <a:ln w="19050">
                        <a:noFill/>
                      </a:ln>
                    </p:spPr>
                  </p:pic>
                </p:oleObj>
              </mc:Fallback>
            </mc:AlternateContent>
          </a:graphicData>
        </a:graphic>
      </p:graphicFrame>
    </p:spTree>
    <p:extLst>
      <p:ext uri="{BB962C8B-B14F-4D97-AF65-F5344CB8AC3E}">
        <p14:creationId xmlns:p14="http://schemas.microsoft.com/office/powerpoint/2010/main" val="1138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Transfer </a:t>
            </a:r>
            <a:r>
              <a:rPr lang="cs-CZ" sz="3600" b="1" dirty="0" err="1">
                <a:ea typeface="+mn-ea"/>
                <a:cs typeface="+mn-cs"/>
              </a:rPr>
              <a:t>reactions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there is no disappearance of the reaction center</a:t>
            </a:r>
          </a:p>
          <a:p>
            <a:r>
              <a:rPr lang="en-US" dirty="0"/>
              <a:t>the reaction center is transferred to a new location on the macromolecule or to a new macromolecule</a:t>
            </a:r>
          </a:p>
          <a:p>
            <a:pPr lvl="1"/>
            <a:r>
              <a:rPr lang="en-US" dirty="0"/>
              <a:t>intramolecular</a:t>
            </a:r>
          </a:p>
          <a:p>
            <a:pPr lvl="1"/>
            <a:r>
              <a:rPr lang="en-US" dirty="0"/>
              <a:t>intermolecular</a:t>
            </a:r>
          </a:p>
          <a:p>
            <a:r>
              <a:rPr lang="en-US" dirty="0"/>
              <a:t>always accompanied by hydrogen transfer</a:t>
            </a:r>
          </a:p>
          <a:p>
            <a:r>
              <a:rPr lang="cs-CZ" dirty="0" err="1"/>
              <a:t>creation</a:t>
            </a:r>
            <a:r>
              <a:rPr lang="en-US" dirty="0"/>
              <a:t> of branched structures</a:t>
            </a:r>
          </a:p>
          <a:p>
            <a:pPr lvl="1"/>
            <a:r>
              <a:rPr lang="en-US" dirty="0"/>
              <a:t>e.g. LDPE</a:t>
            </a:r>
            <a:endParaRPr lang="cs-CZ" dirty="0"/>
          </a:p>
        </p:txBody>
      </p:sp>
      <p:pic>
        <p:nvPicPr>
          <p:cNvPr id="6" name="Obrázek 5">
            <a:extLst>
              <a:ext uri="{FF2B5EF4-FFF2-40B4-BE49-F238E27FC236}">
                <a16:creationId xmlns:a16="http://schemas.microsoft.com/office/drawing/2014/main" id="{5918329C-568D-4548-AE97-43BC6F0CC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6485" y="3600915"/>
            <a:ext cx="4966457" cy="2586894"/>
          </a:xfrm>
          <a:prstGeom prst="rect">
            <a:avLst/>
          </a:prstGeom>
          <a:ln>
            <a:noFill/>
          </a:ln>
          <a:effectLst>
            <a:softEdge rad="112500"/>
          </a:effectLst>
        </p:spPr>
      </p:pic>
      <p:cxnSp>
        <p:nvCxnSpPr>
          <p:cNvPr id="3" name="Přímá spojnice se šipkou 2"/>
          <p:cNvCxnSpPr/>
          <p:nvPr/>
        </p:nvCxnSpPr>
        <p:spPr>
          <a:xfrm flipV="1">
            <a:off x="6456040" y="5157192"/>
            <a:ext cx="748757" cy="504056"/>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Obdélník 6"/>
          <p:cNvSpPr/>
          <p:nvPr/>
        </p:nvSpPr>
        <p:spPr>
          <a:xfrm>
            <a:off x="5879976" y="5661248"/>
            <a:ext cx="915635" cy="461665"/>
          </a:xfrm>
          <a:prstGeom prst="rect">
            <a:avLst/>
          </a:prstGeom>
        </p:spPr>
        <p:txBody>
          <a:bodyPr wrap="none">
            <a:spAutoFit/>
          </a:bodyPr>
          <a:lstStyle/>
          <a:p>
            <a:pPr algn="ctr"/>
            <a:r>
              <a:rPr lang="cs-CZ" sz="1200" dirty="0" err="1">
                <a:solidFill>
                  <a:schemeClr val="bg1">
                    <a:lumMod val="50000"/>
                  </a:schemeClr>
                </a:solidFill>
                <a:latin typeface="+mn-lt"/>
              </a:rPr>
              <a:t>initiator</a:t>
            </a:r>
            <a:r>
              <a:rPr lang="cs-CZ" sz="1200" dirty="0">
                <a:solidFill>
                  <a:schemeClr val="bg1">
                    <a:lumMod val="50000"/>
                  </a:schemeClr>
                </a:solidFill>
                <a:latin typeface="+mn-lt"/>
              </a:rPr>
              <a:t/>
            </a:r>
            <a:br>
              <a:rPr lang="cs-CZ" sz="1200" dirty="0">
                <a:solidFill>
                  <a:schemeClr val="bg1">
                    <a:lumMod val="50000"/>
                  </a:schemeClr>
                </a:solidFill>
                <a:latin typeface="+mn-lt"/>
              </a:rPr>
            </a:br>
            <a:r>
              <a:rPr lang="cs-CZ" sz="1200" dirty="0">
                <a:solidFill>
                  <a:schemeClr val="bg1">
                    <a:lumMod val="50000"/>
                  </a:schemeClr>
                </a:solidFill>
                <a:latin typeface="+mn-lt"/>
              </a:rPr>
              <a:t>(not </a:t>
            </a:r>
            <a:r>
              <a:rPr lang="cs-CZ" sz="1200" dirty="0" err="1">
                <a:solidFill>
                  <a:schemeClr val="bg1">
                    <a:lumMod val="50000"/>
                  </a:schemeClr>
                </a:solidFill>
                <a:latin typeface="+mn-lt"/>
              </a:rPr>
              <a:t>iodine</a:t>
            </a:r>
            <a:r>
              <a:rPr lang="cs-CZ" sz="1200" dirty="0">
                <a:solidFill>
                  <a:schemeClr val="bg1">
                    <a:lumMod val="50000"/>
                  </a:schemeClr>
                </a:solidFill>
                <a:latin typeface="+mn-lt"/>
              </a:rPr>
              <a:t>)</a:t>
            </a:r>
            <a:endParaRPr lang="cs-CZ" dirty="0">
              <a:solidFill>
                <a:schemeClr val="bg1">
                  <a:lumMod val="50000"/>
                </a:schemeClr>
              </a:solidFill>
              <a:latin typeface="+mn-lt"/>
            </a:endParaRPr>
          </a:p>
        </p:txBody>
      </p:sp>
    </p:spTree>
    <p:extLst>
      <p:ext uri="{BB962C8B-B14F-4D97-AF65-F5344CB8AC3E}">
        <p14:creationId xmlns:p14="http://schemas.microsoft.com/office/powerpoint/2010/main" val="67245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LDPE</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low density (low density) PE</a:t>
            </a:r>
          </a:p>
          <a:p>
            <a:r>
              <a:rPr lang="en-US" dirty="0"/>
              <a:t>highly branched structure</a:t>
            </a:r>
          </a:p>
          <a:p>
            <a:pPr lvl="1"/>
            <a:r>
              <a:rPr lang="en-US" dirty="0"/>
              <a:t>How is it possible that the </a:t>
            </a:r>
            <a:r>
              <a:rPr lang="en-US" dirty="0" err="1"/>
              <a:t>difunctional</a:t>
            </a:r>
            <a:r>
              <a:rPr lang="en-US" dirty="0"/>
              <a:t> monomer ethylene is able to form a branched structure?</a:t>
            </a:r>
          </a:p>
          <a:p>
            <a:pPr lvl="2"/>
            <a:r>
              <a:rPr lang="en-US" dirty="0"/>
              <a:t>transfer reactions</a:t>
            </a:r>
          </a:p>
          <a:p>
            <a:r>
              <a:rPr lang="en-US" dirty="0"/>
              <a:t>produced under high pressures by radical polymerization</a:t>
            </a:r>
          </a:p>
          <a:p>
            <a:r>
              <a:rPr lang="en-US" dirty="0"/>
              <a:t>chemically resistant, mechanically weak</a:t>
            </a:r>
            <a:endParaRPr lang="cs-CZ" dirty="0"/>
          </a:p>
        </p:txBody>
      </p:sp>
      <p:pic>
        <p:nvPicPr>
          <p:cNvPr id="3" name="Obráze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3927" y="2279096"/>
            <a:ext cx="1282824" cy="1282824"/>
          </a:xfrm>
          <a:prstGeom prst="rect">
            <a:avLst/>
          </a:prstGeom>
        </p:spPr>
      </p:pic>
      <p:pic>
        <p:nvPicPr>
          <p:cNvPr id="37894" name="Picture 6" descr="Low-density polyethylene - Wikipedia"/>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8880194" y="3789910"/>
            <a:ext cx="2448272"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1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2204864"/>
            <a:ext cx="10515600" cy="1325563"/>
          </a:xfrm>
        </p:spPr>
        <p:txBody>
          <a:bodyPr>
            <a:normAutofit/>
          </a:bodyPr>
          <a:lstStyle/>
          <a:p>
            <a:pPr algn="ctr"/>
            <a:r>
              <a:rPr lang="cs-CZ" sz="4000" b="1" dirty="0" err="1">
                <a:ea typeface="+mn-ea"/>
                <a:cs typeface="+mn-cs"/>
              </a:rPr>
              <a:t>Chain-growth</a:t>
            </a:r>
            <a:r>
              <a:rPr lang="cs-CZ" sz="4000" b="1" dirty="0">
                <a:ea typeface="+mn-ea"/>
                <a:cs typeface="+mn-cs"/>
              </a:rPr>
              <a:t> </a:t>
            </a:r>
            <a:r>
              <a:rPr lang="cs-CZ" sz="4000" b="1" dirty="0" err="1">
                <a:ea typeface="+mn-ea"/>
                <a:cs typeface="+mn-cs"/>
              </a:rPr>
              <a:t>polyreactions</a:t>
            </a:r>
            <a:r>
              <a:rPr lang="cs-CZ" sz="4000" b="1" dirty="0">
                <a:ea typeface="+mn-ea"/>
                <a:cs typeface="+mn-cs"/>
              </a:rPr>
              <a:t> - </a:t>
            </a:r>
            <a:r>
              <a:rPr lang="cs-CZ" sz="4000" b="1" dirty="0" err="1">
                <a:ea typeface="+mn-ea"/>
                <a:cs typeface="+mn-cs"/>
              </a:rPr>
              <a:t>ionic</a:t>
            </a:r>
            <a:endParaRPr lang="cs-CZ" sz="4000" b="1" dirty="0">
              <a:ea typeface="+mn-ea"/>
              <a:cs typeface="+mn-cs"/>
            </a:endParaRPr>
          </a:p>
        </p:txBody>
      </p:sp>
    </p:spTree>
    <p:extLst>
      <p:ext uri="{BB962C8B-B14F-4D97-AF65-F5344CB8AC3E}">
        <p14:creationId xmlns:p14="http://schemas.microsoft.com/office/powerpoint/2010/main" val="297087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Chain-growth</a:t>
            </a:r>
            <a:r>
              <a:rPr lang="cs-CZ" sz="3600" b="1" dirty="0"/>
              <a:t> </a:t>
            </a:r>
            <a:r>
              <a:rPr lang="cs-CZ" sz="3600" b="1" dirty="0" err="1"/>
              <a:t>polyreactions</a:t>
            </a:r>
            <a:r>
              <a:rPr lang="cs-CZ" sz="3600" b="1" dirty="0"/>
              <a:t> - </a:t>
            </a:r>
            <a:r>
              <a:rPr lang="cs-CZ" sz="3600" b="1" dirty="0" err="1"/>
              <a:t>ionic</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varies with the type of growing active center</a:t>
            </a:r>
          </a:p>
          <a:p>
            <a:pPr lvl="1"/>
            <a:r>
              <a:rPr lang="en-US" dirty="0"/>
              <a:t>cationic (</a:t>
            </a:r>
            <a:r>
              <a:rPr lang="en-US" dirty="0" err="1"/>
              <a:t>polyisobutylene</a:t>
            </a:r>
            <a:r>
              <a:rPr lang="en-US" dirty="0"/>
              <a:t>)</a:t>
            </a:r>
          </a:p>
          <a:p>
            <a:pPr lvl="1"/>
            <a:r>
              <a:rPr lang="en-US" dirty="0"/>
              <a:t>anionic (formaldehyde)</a:t>
            </a:r>
          </a:p>
          <a:p>
            <a:endParaRPr lang="en-US" dirty="0"/>
          </a:p>
          <a:p>
            <a:r>
              <a:rPr lang="en-US" dirty="0"/>
              <a:t>comparison with radical polymerization</a:t>
            </a:r>
          </a:p>
          <a:p>
            <a:pPr lvl="1"/>
            <a:r>
              <a:rPr lang="en-US" dirty="0"/>
              <a:t>more selective</a:t>
            </a:r>
          </a:p>
          <a:p>
            <a:pPr lvl="1"/>
            <a:r>
              <a:rPr lang="en-US" dirty="0"/>
              <a:t>sensitive to the presence of impurities (e.g. water)</a:t>
            </a:r>
          </a:p>
          <a:p>
            <a:pPr lvl="1"/>
            <a:r>
              <a:rPr lang="en-US" dirty="0"/>
              <a:t>more expensive (more complicated)</a:t>
            </a:r>
          </a:p>
          <a:p>
            <a:pPr lvl="1"/>
            <a:r>
              <a:rPr lang="en-US" dirty="0"/>
              <a:t>chain growth cannot be terminated by recombination or disproportionation (equally charged active centers repel each other)</a:t>
            </a:r>
            <a:endParaRPr lang="cs-CZ" dirty="0"/>
          </a:p>
        </p:txBody>
      </p:sp>
    </p:spTree>
    <p:extLst>
      <p:ext uri="{BB962C8B-B14F-4D97-AF65-F5344CB8AC3E}">
        <p14:creationId xmlns:p14="http://schemas.microsoft.com/office/powerpoint/2010/main" val="8411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Kinetic condition for vinyl monomers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substituent stabilizes the reactive intermediate (</a:t>
            </a:r>
            <a:r>
              <a:rPr lang="en-US" dirty="0" err="1"/>
              <a:t>macroion</a:t>
            </a:r>
            <a:r>
              <a:rPr lang="en-US" dirty="0"/>
              <a:t>)</a:t>
            </a:r>
          </a:p>
          <a:p>
            <a:pPr lvl="1"/>
            <a:r>
              <a:rPr lang="en-US" dirty="0"/>
              <a:t>thus determines the mechanism of the </a:t>
            </a:r>
            <a:r>
              <a:rPr lang="en-US" dirty="0" err="1"/>
              <a:t>polyreaction</a:t>
            </a:r>
            <a:endParaRPr lang="en-US" dirty="0"/>
          </a:p>
          <a:p>
            <a:r>
              <a:rPr lang="en-US" dirty="0"/>
              <a:t>a combination of inductive and </a:t>
            </a:r>
            <a:r>
              <a:rPr lang="en-US" dirty="0" err="1"/>
              <a:t>mesomeric</a:t>
            </a:r>
            <a:r>
              <a:rPr lang="en-US" dirty="0"/>
              <a:t> effects</a:t>
            </a:r>
          </a:p>
          <a:p>
            <a:pPr lvl="1"/>
            <a:r>
              <a:rPr lang="en-US" dirty="0" err="1"/>
              <a:t>inducti</a:t>
            </a:r>
            <a:r>
              <a:rPr lang="cs-CZ" dirty="0"/>
              <a:t>ve </a:t>
            </a:r>
            <a:r>
              <a:rPr lang="cs-CZ" dirty="0" err="1"/>
              <a:t>effect</a:t>
            </a:r>
            <a:endParaRPr lang="en-US" dirty="0"/>
          </a:p>
          <a:p>
            <a:pPr lvl="2"/>
            <a:r>
              <a:rPr lang="en-US" dirty="0"/>
              <a:t>electron displacement along the σ bond</a:t>
            </a:r>
          </a:p>
          <a:p>
            <a:pPr lvl="2"/>
            <a:r>
              <a:rPr lang="en-US" dirty="0"/>
              <a:t>caused by the different </a:t>
            </a:r>
            <a:r>
              <a:rPr lang="en-US" dirty="0" err="1"/>
              <a:t>electronegativities</a:t>
            </a:r>
            <a:r>
              <a:rPr lang="en-US" dirty="0"/>
              <a:t> of the atoms</a:t>
            </a:r>
          </a:p>
          <a:p>
            <a:pPr lvl="1"/>
            <a:r>
              <a:rPr lang="en-US" dirty="0" err="1"/>
              <a:t>mesomeric</a:t>
            </a:r>
            <a:r>
              <a:rPr lang="cs-CZ" dirty="0"/>
              <a:t> </a:t>
            </a:r>
            <a:r>
              <a:rPr lang="cs-CZ" dirty="0" err="1"/>
              <a:t>effect</a:t>
            </a:r>
            <a:endParaRPr lang="en-US" dirty="0"/>
          </a:p>
          <a:p>
            <a:pPr lvl="2"/>
            <a:r>
              <a:rPr lang="en-US" dirty="0"/>
              <a:t>electron displacement along the π bond</a:t>
            </a:r>
          </a:p>
          <a:p>
            <a:pPr lvl="2"/>
            <a:r>
              <a:rPr lang="en-US" dirty="0"/>
              <a:t>caused by the conjugation of the π electrons</a:t>
            </a:r>
            <a:r>
              <a:rPr lang="cs-CZ" dirty="0"/>
              <a:t/>
            </a:r>
            <a:br>
              <a:rPr lang="cs-CZ" dirty="0"/>
            </a:br>
            <a:r>
              <a:rPr lang="en-US" dirty="0"/>
              <a:t>of the substituent and the vinyl double bond</a:t>
            </a:r>
          </a:p>
          <a:p>
            <a:pPr lvl="2"/>
            <a:r>
              <a:rPr lang="en-US" dirty="0"/>
              <a:t>usually stronger than </a:t>
            </a:r>
            <a:r>
              <a:rPr lang="en-US" dirty="0" err="1"/>
              <a:t>inducti</a:t>
            </a:r>
            <a:r>
              <a:rPr lang="cs-CZ" dirty="0"/>
              <a:t>ve </a:t>
            </a:r>
            <a:r>
              <a:rPr lang="cs-CZ" dirty="0" err="1"/>
              <a:t>effect</a:t>
            </a:r>
            <a:endParaRPr lang="cs-CZ" dirty="0"/>
          </a:p>
        </p:txBody>
      </p:sp>
      <p:pic>
        <p:nvPicPr>
          <p:cNvPr id="7" name="Obrázek 6">
            <a:extLst>
              <a:ext uri="{FF2B5EF4-FFF2-40B4-BE49-F238E27FC236}">
                <a16:creationId xmlns:a16="http://schemas.microsoft.com/office/drawing/2014/main" id="{F9EF0EE9-4D72-4ED6-AAE5-1E55C06C5F02}"/>
              </a:ext>
            </a:extLst>
          </p:cNvPr>
          <p:cNvPicPr>
            <a:picLocks noChangeAspect="1"/>
          </p:cNvPicPr>
          <p:nvPr/>
        </p:nvPicPr>
        <p:blipFill>
          <a:blip r:embed="rId3"/>
          <a:stretch>
            <a:fillRect/>
          </a:stretch>
        </p:blipFill>
        <p:spPr>
          <a:xfrm>
            <a:off x="10776640" y="3673287"/>
            <a:ext cx="1080000" cy="1411766"/>
          </a:xfrm>
          <a:prstGeom prst="rect">
            <a:avLst/>
          </a:prstGeom>
          <a:ln w="19050" cmpd="thickThin">
            <a:noFill/>
          </a:ln>
        </p:spPr>
      </p:pic>
      <p:pic>
        <p:nvPicPr>
          <p:cNvPr id="13" name="Obrázek 12">
            <a:extLst>
              <a:ext uri="{FF2B5EF4-FFF2-40B4-BE49-F238E27FC236}">
                <a16:creationId xmlns:a16="http://schemas.microsoft.com/office/drawing/2014/main" id="{2C3FB8B7-4282-4518-AA77-CC0E05662ACB}"/>
              </a:ext>
            </a:extLst>
          </p:cNvPr>
          <p:cNvPicPr>
            <a:picLocks noChangeAspect="1"/>
          </p:cNvPicPr>
          <p:nvPr/>
        </p:nvPicPr>
        <p:blipFill>
          <a:blip r:embed="rId4"/>
          <a:stretch>
            <a:fillRect/>
          </a:stretch>
        </p:blipFill>
        <p:spPr>
          <a:xfrm>
            <a:off x="8854020" y="3673287"/>
            <a:ext cx="1080000" cy="956386"/>
          </a:xfrm>
          <a:prstGeom prst="rect">
            <a:avLst/>
          </a:prstGeom>
          <a:ln w="19050" cmpd="thickThin">
            <a:noFill/>
          </a:ln>
        </p:spPr>
      </p:pic>
      <p:pic>
        <p:nvPicPr>
          <p:cNvPr id="14" name="Obrázek 13">
            <a:extLst>
              <a:ext uri="{FF2B5EF4-FFF2-40B4-BE49-F238E27FC236}">
                <a16:creationId xmlns:a16="http://schemas.microsoft.com/office/drawing/2014/main" id="{9EC4AFC0-F057-4DBF-AAC9-3B636BE4C23A}"/>
              </a:ext>
            </a:extLst>
          </p:cNvPr>
          <p:cNvPicPr>
            <a:picLocks noChangeAspect="1"/>
          </p:cNvPicPr>
          <p:nvPr/>
        </p:nvPicPr>
        <p:blipFill>
          <a:blip r:embed="rId5"/>
          <a:stretch>
            <a:fillRect/>
          </a:stretch>
        </p:blipFill>
        <p:spPr>
          <a:xfrm>
            <a:off x="8854020" y="4861855"/>
            <a:ext cx="1080000" cy="1220339"/>
          </a:xfrm>
          <a:prstGeom prst="rect">
            <a:avLst/>
          </a:prstGeom>
          <a:ln w="19050" cmpd="thickThin">
            <a:noFill/>
          </a:ln>
        </p:spPr>
      </p:pic>
      <p:pic>
        <p:nvPicPr>
          <p:cNvPr id="16" name="Obrázek 15">
            <a:extLst>
              <a:ext uri="{FF2B5EF4-FFF2-40B4-BE49-F238E27FC236}">
                <a16:creationId xmlns:a16="http://schemas.microsoft.com/office/drawing/2014/main" id="{E1060946-413C-45FC-A432-2E5BC5208C87}"/>
              </a:ext>
            </a:extLst>
          </p:cNvPr>
          <p:cNvPicPr>
            <a:picLocks noChangeAspect="1"/>
          </p:cNvPicPr>
          <p:nvPr/>
        </p:nvPicPr>
        <p:blipFill>
          <a:blip r:embed="rId6"/>
          <a:stretch>
            <a:fillRect/>
          </a:stretch>
        </p:blipFill>
        <p:spPr>
          <a:xfrm>
            <a:off x="10709510" y="5293121"/>
            <a:ext cx="1080000" cy="944191"/>
          </a:xfrm>
          <a:prstGeom prst="rect">
            <a:avLst/>
          </a:prstGeom>
          <a:ln w="19050" cmpd="thickThin">
            <a:noFill/>
          </a:ln>
        </p:spPr>
      </p:pic>
      <p:sp>
        <p:nvSpPr>
          <p:cNvPr id="2" name="Obdélník 1"/>
          <p:cNvSpPr/>
          <p:nvPr/>
        </p:nvSpPr>
        <p:spPr>
          <a:xfrm>
            <a:off x="8109106" y="3966814"/>
            <a:ext cx="631583" cy="369332"/>
          </a:xfrm>
          <a:prstGeom prst="rect">
            <a:avLst/>
          </a:prstGeom>
        </p:spPr>
        <p:txBody>
          <a:bodyPr wrap="none">
            <a:spAutoFit/>
          </a:bodyPr>
          <a:lstStyle/>
          <a:p>
            <a:r>
              <a:rPr lang="cs-CZ" dirty="0" err="1"/>
              <a:t>PVA</a:t>
            </a:r>
            <a:endParaRPr lang="cs-CZ" dirty="0"/>
          </a:p>
        </p:txBody>
      </p:sp>
      <p:sp>
        <p:nvSpPr>
          <p:cNvPr id="20" name="Obdélník 19"/>
          <p:cNvSpPr/>
          <p:nvPr/>
        </p:nvSpPr>
        <p:spPr>
          <a:xfrm>
            <a:off x="8048992" y="5287358"/>
            <a:ext cx="751809" cy="369332"/>
          </a:xfrm>
          <a:prstGeom prst="rect">
            <a:avLst/>
          </a:prstGeom>
        </p:spPr>
        <p:txBody>
          <a:bodyPr wrap="none">
            <a:spAutoFit/>
          </a:bodyPr>
          <a:lstStyle/>
          <a:p>
            <a:r>
              <a:rPr lang="cs-CZ" dirty="0" err="1"/>
              <a:t>PVAc</a:t>
            </a:r>
            <a:endParaRPr lang="cs-CZ" dirty="0"/>
          </a:p>
        </p:txBody>
      </p:sp>
      <p:sp>
        <p:nvSpPr>
          <p:cNvPr id="22" name="Obdélník 21"/>
          <p:cNvSpPr/>
          <p:nvPr/>
        </p:nvSpPr>
        <p:spPr>
          <a:xfrm>
            <a:off x="10292790" y="3972577"/>
            <a:ext cx="481222" cy="369332"/>
          </a:xfrm>
          <a:prstGeom prst="rect">
            <a:avLst/>
          </a:prstGeom>
        </p:spPr>
        <p:txBody>
          <a:bodyPr wrap="none">
            <a:spAutoFit/>
          </a:bodyPr>
          <a:lstStyle/>
          <a:p>
            <a:r>
              <a:rPr lang="cs-CZ" dirty="0"/>
              <a:t>PS</a:t>
            </a:r>
          </a:p>
        </p:txBody>
      </p:sp>
      <p:sp>
        <p:nvSpPr>
          <p:cNvPr id="23" name="Obdélník 22"/>
          <p:cNvSpPr/>
          <p:nvPr/>
        </p:nvSpPr>
        <p:spPr>
          <a:xfrm>
            <a:off x="10225458" y="5563059"/>
            <a:ext cx="643125" cy="369332"/>
          </a:xfrm>
          <a:prstGeom prst="rect">
            <a:avLst/>
          </a:prstGeom>
        </p:spPr>
        <p:txBody>
          <a:bodyPr wrap="none">
            <a:spAutoFit/>
          </a:bodyPr>
          <a:lstStyle/>
          <a:p>
            <a:r>
              <a:rPr lang="cs-CZ" dirty="0"/>
              <a:t>PVC</a:t>
            </a:r>
          </a:p>
        </p:txBody>
      </p:sp>
      <p:pic>
        <p:nvPicPr>
          <p:cNvPr id="9" name="Obrázek 8">
            <a:extLst>
              <a:ext uri="{FF2B5EF4-FFF2-40B4-BE49-F238E27FC236}">
                <a16:creationId xmlns:a16="http://schemas.microsoft.com/office/drawing/2014/main" id="{9331A39D-BFA2-4A22-9EC9-1B8EDAA8E06F}"/>
              </a:ext>
            </a:extLst>
          </p:cNvPr>
          <p:cNvPicPr>
            <a:picLocks noChangeAspect="1"/>
          </p:cNvPicPr>
          <p:nvPr/>
        </p:nvPicPr>
        <p:blipFill>
          <a:blip r:embed="rId7">
            <a:duotone>
              <a:schemeClr val="bg2">
                <a:shade val="45000"/>
                <a:satMod val="135000"/>
              </a:schemeClr>
              <a:prstClr val="white"/>
            </a:duotone>
          </a:blip>
          <a:stretch>
            <a:fillRect/>
          </a:stretch>
        </p:blipFill>
        <p:spPr>
          <a:xfrm>
            <a:off x="9278924" y="2871643"/>
            <a:ext cx="2027732" cy="678105"/>
          </a:xfrm>
          <a:prstGeom prst="rect">
            <a:avLst/>
          </a:prstGeom>
        </p:spPr>
      </p:pic>
    </p:spTree>
    <p:extLst>
      <p:ext uri="{BB962C8B-B14F-4D97-AF65-F5344CB8AC3E}">
        <p14:creationId xmlns:p14="http://schemas.microsoft.com/office/powerpoint/2010/main" val="226566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Inductive</a:t>
            </a:r>
            <a:r>
              <a:rPr lang="cs-CZ" sz="3600" b="1" dirty="0">
                <a:ea typeface="+mn-ea"/>
                <a:cs typeface="+mn-cs"/>
              </a:rPr>
              <a:t> and </a:t>
            </a:r>
            <a:r>
              <a:rPr lang="cs-CZ" sz="3600" b="1" dirty="0" err="1">
                <a:ea typeface="+mn-ea"/>
                <a:cs typeface="+mn-cs"/>
              </a:rPr>
              <a:t>mesomeric</a:t>
            </a:r>
            <a:r>
              <a:rPr lang="cs-CZ" sz="3600" b="1" dirty="0">
                <a:ea typeface="+mn-ea"/>
                <a:cs typeface="+mn-cs"/>
              </a:rPr>
              <a:t> </a:t>
            </a:r>
            <a:r>
              <a:rPr lang="cs-CZ" sz="3600" b="1" dirty="0" err="1">
                <a:ea typeface="+mn-ea"/>
                <a:cs typeface="+mn-cs"/>
              </a:rPr>
              <a:t>effect</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resulting shift of electrons from or to the substituent (Sub) given by a combination of inductive and </a:t>
            </a:r>
            <a:r>
              <a:rPr lang="en-US" dirty="0" err="1"/>
              <a:t>mesomeric</a:t>
            </a:r>
            <a:r>
              <a:rPr lang="en-US" dirty="0"/>
              <a:t> effects</a:t>
            </a:r>
          </a:p>
          <a:p>
            <a:r>
              <a:rPr lang="en-US" dirty="0"/>
              <a:t>the </a:t>
            </a:r>
            <a:r>
              <a:rPr lang="en-US" dirty="0" err="1"/>
              <a:t>mesomeric</a:t>
            </a:r>
            <a:r>
              <a:rPr lang="en-US" dirty="0"/>
              <a:t> effect is usually stronger than the inductive one</a:t>
            </a:r>
          </a:p>
          <a:p>
            <a:pPr lvl="1"/>
            <a:r>
              <a:rPr lang="en-US" dirty="0"/>
              <a:t>the exception is for the –X halides, which have such a strong inductive and such a weak </a:t>
            </a:r>
            <a:r>
              <a:rPr lang="en-US" dirty="0" err="1"/>
              <a:t>mesomeric</a:t>
            </a:r>
            <a:r>
              <a:rPr lang="en-US" dirty="0"/>
              <a:t> that they generally behave more according to the inductive</a:t>
            </a:r>
          </a:p>
          <a:p>
            <a:r>
              <a:rPr lang="en-US" dirty="0"/>
              <a:t>due to the I and M substituent on vinyl, electrons are pushed to the double bond or, conversely, pulled away from the double bond</a:t>
            </a:r>
          </a:p>
          <a:p>
            <a:pPr lvl="1"/>
            <a:r>
              <a:rPr lang="en-US" dirty="0"/>
              <a:t>this will subsequently affect whether the double bond will be partially positively charged (has less electron density) or partially negatively charged (higher electron density)</a:t>
            </a:r>
          </a:p>
          <a:p>
            <a:pPr lvl="1"/>
            <a:r>
              <a:rPr lang="en-US" dirty="0"/>
              <a:t>depending on whether it will react </a:t>
            </a:r>
            <a:r>
              <a:rPr lang="en-US" dirty="0" err="1"/>
              <a:t>cationically</a:t>
            </a:r>
            <a:r>
              <a:rPr lang="en-US" dirty="0"/>
              <a:t> or </a:t>
            </a:r>
            <a:r>
              <a:rPr lang="en-US" dirty="0" err="1"/>
              <a:t>anionically</a:t>
            </a:r>
            <a:endParaRPr lang="cs-CZ" dirty="0"/>
          </a:p>
        </p:txBody>
      </p:sp>
      <p:pic>
        <p:nvPicPr>
          <p:cNvPr id="2" name="Obrázek 1">
            <a:extLst>
              <a:ext uri="{FF2B5EF4-FFF2-40B4-BE49-F238E27FC236}">
                <a16:creationId xmlns:a16="http://schemas.microsoft.com/office/drawing/2014/main" id="{474FA2FD-509D-48D4-BADF-AD2AAC341229}"/>
              </a:ext>
            </a:extLst>
          </p:cNvPr>
          <p:cNvPicPr>
            <a:picLocks noChangeAspect="1"/>
          </p:cNvPicPr>
          <p:nvPr/>
        </p:nvPicPr>
        <p:blipFill>
          <a:blip r:embed="rId3"/>
          <a:stretch>
            <a:fillRect/>
          </a:stretch>
        </p:blipFill>
        <p:spPr>
          <a:xfrm>
            <a:off x="7088447" y="86113"/>
            <a:ext cx="2933700" cy="981075"/>
          </a:xfrm>
          <a:prstGeom prst="rect">
            <a:avLst/>
          </a:prstGeom>
        </p:spPr>
      </p:pic>
    </p:spTree>
    <p:extLst>
      <p:ext uri="{BB962C8B-B14F-4D97-AF65-F5344CB8AC3E}">
        <p14:creationId xmlns:p14="http://schemas.microsoft.com/office/powerpoint/2010/main" val="100215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29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Inductive</a:t>
            </a:r>
            <a:r>
              <a:rPr lang="cs-CZ" sz="3600" b="1" dirty="0">
                <a:ea typeface="+mn-ea"/>
                <a:cs typeface="+mn-cs"/>
              </a:rPr>
              <a:t> </a:t>
            </a:r>
            <a:r>
              <a:rPr lang="cs-CZ" sz="3600" b="1" dirty="0" err="1">
                <a:ea typeface="+mn-ea"/>
                <a:cs typeface="+mn-cs"/>
              </a:rPr>
              <a:t>effect</a:t>
            </a:r>
            <a:r>
              <a:rPr lang="cs-CZ" sz="3600" b="1" dirty="0">
                <a:ea typeface="+mn-ea"/>
                <a:cs typeface="+mn-cs"/>
              </a:rPr>
              <a:t> (I)</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given by the different electronegativity of neighboring atoms</a:t>
            </a:r>
          </a:p>
          <a:p>
            <a:endParaRPr lang="en-US" dirty="0"/>
          </a:p>
          <a:p>
            <a:r>
              <a:rPr lang="en-US" dirty="0"/>
              <a:t>positive (+I)</a:t>
            </a:r>
          </a:p>
          <a:p>
            <a:pPr lvl="1"/>
            <a:r>
              <a:rPr lang="en-US" dirty="0"/>
              <a:t>alkyl, alkenyl, phenyl, ether, amine</a:t>
            </a:r>
          </a:p>
          <a:p>
            <a:r>
              <a:rPr lang="en-US" dirty="0"/>
              <a:t>negative (-I)</a:t>
            </a:r>
          </a:p>
          <a:p>
            <a:pPr lvl="1"/>
            <a:r>
              <a:rPr lang="en-US" dirty="0"/>
              <a:t>halogen, carbonyl, nitro</a:t>
            </a:r>
            <a:endParaRPr lang="cs-CZ" dirty="0"/>
          </a:p>
        </p:txBody>
      </p:sp>
      <p:sp>
        <p:nvSpPr>
          <p:cNvPr id="6" name="TextovéPole 5">
            <a:extLst>
              <a:ext uri="{FF2B5EF4-FFF2-40B4-BE49-F238E27FC236}">
                <a16:creationId xmlns:a16="http://schemas.microsoft.com/office/drawing/2014/main" id="{7C2F1C39-2939-40CA-94CC-45692F19BCB9}"/>
              </a:ext>
            </a:extLst>
          </p:cNvPr>
          <p:cNvSpPr txBox="1"/>
          <p:nvPr/>
        </p:nvSpPr>
        <p:spPr>
          <a:xfrm>
            <a:off x="8926611" y="2884157"/>
            <a:ext cx="512056" cy="400110"/>
          </a:xfrm>
          <a:prstGeom prst="rect">
            <a:avLst/>
          </a:prstGeom>
          <a:noFill/>
        </p:spPr>
        <p:txBody>
          <a:bodyPr wrap="square" rtlCol="0">
            <a:spAutoFit/>
          </a:bodyPr>
          <a:lstStyle/>
          <a:p>
            <a:r>
              <a:rPr lang="el-GR" sz="2000" dirty="0">
                <a:effectLst/>
              </a:rPr>
              <a:t>δ</a:t>
            </a:r>
            <a:r>
              <a:rPr lang="cs-CZ" sz="2000" baseline="30000" dirty="0">
                <a:effectLst/>
              </a:rPr>
              <a:t>+</a:t>
            </a:r>
          </a:p>
        </p:txBody>
      </p:sp>
      <p:sp>
        <p:nvSpPr>
          <p:cNvPr id="7" name="TextovéPole 6">
            <a:extLst>
              <a:ext uri="{FF2B5EF4-FFF2-40B4-BE49-F238E27FC236}">
                <a16:creationId xmlns:a16="http://schemas.microsoft.com/office/drawing/2014/main" id="{45B4887F-7660-4BB2-9BE0-A3A568050199}"/>
              </a:ext>
            </a:extLst>
          </p:cNvPr>
          <p:cNvSpPr txBox="1"/>
          <p:nvPr/>
        </p:nvSpPr>
        <p:spPr>
          <a:xfrm>
            <a:off x="9615622" y="2884157"/>
            <a:ext cx="512056" cy="400110"/>
          </a:xfrm>
          <a:prstGeom prst="rect">
            <a:avLst/>
          </a:prstGeom>
          <a:noFill/>
        </p:spPr>
        <p:txBody>
          <a:bodyPr wrap="square" rtlCol="0">
            <a:spAutoFit/>
          </a:bodyPr>
          <a:lstStyle/>
          <a:p>
            <a:r>
              <a:rPr lang="el-GR" sz="2000" dirty="0">
                <a:effectLst/>
              </a:rPr>
              <a:t>δ</a:t>
            </a:r>
            <a:r>
              <a:rPr lang="cs-CZ" sz="2000" baseline="30000" dirty="0">
                <a:effectLst/>
              </a:rPr>
              <a:t>-</a:t>
            </a:r>
          </a:p>
        </p:txBody>
      </p:sp>
      <p:sp>
        <p:nvSpPr>
          <p:cNvPr id="9" name="TextovéPole 8">
            <a:extLst>
              <a:ext uri="{FF2B5EF4-FFF2-40B4-BE49-F238E27FC236}">
                <a16:creationId xmlns:a16="http://schemas.microsoft.com/office/drawing/2014/main" id="{DB540AD3-5461-47D8-AB06-F08BE536575B}"/>
              </a:ext>
            </a:extLst>
          </p:cNvPr>
          <p:cNvSpPr txBox="1"/>
          <p:nvPr/>
        </p:nvSpPr>
        <p:spPr>
          <a:xfrm>
            <a:off x="9646691" y="3920600"/>
            <a:ext cx="512056" cy="400110"/>
          </a:xfrm>
          <a:prstGeom prst="rect">
            <a:avLst/>
          </a:prstGeom>
          <a:noFill/>
        </p:spPr>
        <p:txBody>
          <a:bodyPr wrap="square" rtlCol="0">
            <a:spAutoFit/>
          </a:bodyPr>
          <a:lstStyle/>
          <a:p>
            <a:r>
              <a:rPr lang="el-GR" sz="2000" dirty="0">
                <a:effectLst/>
              </a:rPr>
              <a:t>δ</a:t>
            </a:r>
            <a:r>
              <a:rPr lang="cs-CZ" sz="2000" baseline="30000" dirty="0">
                <a:effectLst/>
              </a:rPr>
              <a:t>+</a:t>
            </a:r>
          </a:p>
        </p:txBody>
      </p:sp>
      <p:sp>
        <p:nvSpPr>
          <p:cNvPr id="10" name="TextovéPole 9">
            <a:extLst>
              <a:ext uri="{FF2B5EF4-FFF2-40B4-BE49-F238E27FC236}">
                <a16:creationId xmlns:a16="http://schemas.microsoft.com/office/drawing/2014/main" id="{82F909D0-62D3-473A-9E58-E7F77AE21DCB}"/>
              </a:ext>
            </a:extLst>
          </p:cNvPr>
          <p:cNvSpPr txBox="1"/>
          <p:nvPr/>
        </p:nvSpPr>
        <p:spPr>
          <a:xfrm>
            <a:off x="8940888" y="3913144"/>
            <a:ext cx="512056" cy="400110"/>
          </a:xfrm>
          <a:prstGeom prst="rect">
            <a:avLst/>
          </a:prstGeom>
          <a:noFill/>
        </p:spPr>
        <p:txBody>
          <a:bodyPr wrap="square" rtlCol="0">
            <a:spAutoFit/>
          </a:bodyPr>
          <a:lstStyle/>
          <a:p>
            <a:r>
              <a:rPr lang="el-GR" sz="2000" dirty="0">
                <a:effectLst/>
              </a:rPr>
              <a:t>δ</a:t>
            </a:r>
            <a:r>
              <a:rPr lang="cs-CZ" sz="2000" baseline="30000" dirty="0">
                <a:effectLst/>
              </a:rPr>
              <a:t>-</a:t>
            </a:r>
          </a:p>
        </p:txBody>
      </p:sp>
      <p:sp>
        <p:nvSpPr>
          <p:cNvPr id="11" name="TextovéPole 10">
            <a:extLst>
              <a:ext uri="{FF2B5EF4-FFF2-40B4-BE49-F238E27FC236}">
                <a16:creationId xmlns:a16="http://schemas.microsoft.com/office/drawing/2014/main" id="{C3D23A44-8312-4B27-89CA-4A1538D8A072}"/>
              </a:ext>
            </a:extLst>
          </p:cNvPr>
          <p:cNvSpPr txBox="1"/>
          <p:nvPr/>
        </p:nvSpPr>
        <p:spPr>
          <a:xfrm>
            <a:off x="10258748" y="2889136"/>
            <a:ext cx="697568" cy="338554"/>
          </a:xfrm>
          <a:prstGeom prst="rect">
            <a:avLst/>
          </a:prstGeom>
          <a:noFill/>
        </p:spPr>
        <p:txBody>
          <a:bodyPr wrap="square" rtlCol="0">
            <a:spAutoFit/>
          </a:bodyPr>
          <a:lstStyle/>
          <a:p>
            <a:r>
              <a:rPr lang="el-GR" sz="1600" dirty="0">
                <a:effectLst/>
              </a:rPr>
              <a:t>δδ</a:t>
            </a:r>
            <a:r>
              <a:rPr lang="cs-CZ" sz="1600" baseline="30000" dirty="0">
                <a:effectLst/>
              </a:rPr>
              <a:t>-</a:t>
            </a:r>
          </a:p>
        </p:txBody>
      </p:sp>
      <p:sp>
        <p:nvSpPr>
          <p:cNvPr id="12" name="TextovéPole 11">
            <a:extLst>
              <a:ext uri="{FF2B5EF4-FFF2-40B4-BE49-F238E27FC236}">
                <a16:creationId xmlns:a16="http://schemas.microsoft.com/office/drawing/2014/main" id="{63A738FE-9783-4720-A5CB-813DDBD0FF24}"/>
              </a:ext>
            </a:extLst>
          </p:cNvPr>
          <p:cNvSpPr txBox="1"/>
          <p:nvPr/>
        </p:nvSpPr>
        <p:spPr>
          <a:xfrm>
            <a:off x="10286206" y="3951378"/>
            <a:ext cx="697568" cy="338554"/>
          </a:xfrm>
          <a:prstGeom prst="rect">
            <a:avLst/>
          </a:prstGeom>
          <a:noFill/>
        </p:spPr>
        <p:txBody>
          <a:bodyPr wrap="square" rtlCol="0">
            <a:spAutoFit/>
          </a:bodyPr>
          <a:lstStyle/>
          <a:p>
            <a:r>
              <a:rPr lang="el-GR" sz="1600" dirty="0">
                <a:effectLst/>
              </a:rPr>
              <a:t>δδ</a:t>
            </a:r>
            <a:r>
              <a:rPr lang="cs-CZ" sz="1600" baseline="30000" dirty="0">
                <a:effectLst/>
              </a:rPr>
              <a:t>+</a:t>
            </a:r>
          </a:p>
        </p:txBody>
      </p:sp>
      <p:sp>
        <p:nvSpPr>
          <p:cNvPr id="13" name="TextovéPole 12">
            <a:extLst>
              <a:ext uri="{FF2B5EF4-FFF2-40B4-BE49-F238E27FC236}">
                <a16:creationId xmlns:a16="http://schemas.microsoft.com/office/drawing/2014/main" id="{822A42DB-6493-42CB-8E34-2AC89FB52196}"/>
              </a:ext>
            </a:extLst>
          </p:cNvPr>
          <p:cNvSpPr txBox="1"/>
          <p:nvPr/>
        </p:nvSpPr>
        <p:spPr>
          <a:xfrm>
            <a:off x="8876880" y="3105160"/>
            <a:ext cx="2763736" cy="584775"/>
          </a:xfrm>
          <a:prstGeom prst="rect">
            <a:avLst/>
          </a:prstGeom>
          <a:noFill/>
        </p:spPr>
        <p:txBody>
          <a:bodyPr wrap="square" rtlCol="0">
            <a:spAutoFit/>
          </a:bodyPr>
          <a:lstStyle/>
          <a:p>
            <a:r>
              <a:rPr lang="cs-CZ" sz="3200" dirty="0">
                <a:effectLst/>
              </a:rPr>
              <a:t>Y→C→C→C</a:t>
            </a:r>
          </a:p>
        </p:txBody>
      </p:sp>
      <p:sp>
        <p:nvSpPr>
          <p:cNvPr id="14" name="TextovéPole 13">
            <a:extLst>
              <a:ext uri="{FF2B5EF4-FFF2-40B4-BE49-F238E27FC236}">
                <a16:creationId xmlns:a16="http://schemas.microsoft.com/office/drawing/2014/main" id="{9C41B891-25A4-4ED4-BC5E-159672F9A2E8}"/>
              </a:ext>
            </a:extLst>
          </p:cNvPr>
          <p:cNvSpPr txBox="1"/>
          <p:nvPr/>
        </p:nvSpPr>
        <p:spPr>
          <a:xfrm>
            <a:off x="8876880" y="4140369"/>
            <a:ext cx="2592288" cy="584775"/>
          </a:xfrm>
          <a:prstGeom prst="rect">
            <a:avLst/>
          </a:prstGeom>
          <a:noFill/>
        </p:spPr>
        <p:txBody>
          <a:bodyPr wrap="square" rtlCol="0">
            <a:spAutoFit/>
          </a:bodyPr>
          <a:lstStyle/>
          <a:p>
            <a:r>
              <a:rPr lang="cs-CZ" sz="3200" dirty="0">
                <a:effectLst/>
              </a:rPr>
              <a:t>X←C←C←C</a:t>
            </a:r>
          </a:p>
        </p:txBody>
      </p:sp>
      <p:pic>
        <p:nvPicPr>
          <p:cNvPr id="15" name="Obrázek 14">
            <a:extLst>
              <a:ext uri="{FF2B5EF4-FFF2-40B4-BE49-F238E27FC236}">
                <a16:creationId xmlns:a16="http://schemas.microsoft.com/office/drawing/2014/main" id="{089F8027-A3E2-4D73-A007-DA986EBFB6D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79482" y="5301424"/>
            <a:ext cx="8719013" cy="1082699"/>
          </a:xfrm>
          <a:prstGeom prst="rect">
            <a:avLst/>
          </a:prstGeom>
        </p:spPr>
      </p:pic>
      <p:sp>
        <p:nvSpPr>
          <p:cNvPr id="2" name="Ovál 1"/>
          <p:cNvSpPr/>
          <p:nvPr/>
        </p:nvSpPr>
        <p:spPr>
          <a:xfrm>
            <a:off x="8702171" y="2884157"/>
            <a:ext cx="805778" cy="805778"/>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6" name="Ovál 15"/>
          <p:cNvSpPr/>
          <p:nvPr/>
        </p:nvSpPr>
        <p:spPr>
          <a:xfrm>
            <a:off x="8707191" y="3910943"/>
            <a:ext cx="805778" cy="805778"/>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3" name="Obdélník 2"/>
          <p:cNvSpPr/>
          <p:nvPr/>
        </p:nvSpPr>
        <p:spPr>
          <a:xfrm>
            <a:off x="1641593" y="5365029"/>
            <a:ext cx="4430592" cy="307777"/>
          </a:xfrm>
          <a:prstGeom prst="rect">
            <a:avLst/>
          </a:prstGeom>
          <a:solidFill>
            <a:schemeClr val="bg1"/>
          </a:solidFill>
        </p:spPr>
        <p:txBody>
          <a:bodyPr wrap="square" lIns="0" tIns="0" rIns="0" bIns="0">
            <a:spAutoFit/>
          </a:bodyPr>
          <a:lstStyle/>
          <a:p>
            <a:r>
              <a:rPr lang="cs-CZ" sz="2000" dirty="0" err="1">
                <a:latin typeface="+mn-lt"/>
              </a:rPr>
              <a:t>Electron</a:t>
            </a:r>
            <a:r>
              <a:rPr lang="cs-CZ" sz="2000" dirty="0">
                <a:latin typeface="+mn-lt"/>
              </a:rPr>
              <a:t> </a:t>
            </a:r>
            <a:r>
              <a:rPr lang="cs-CZ" sz="2000" dirty="0" err="1">
                <a:latin typeface="+mn-lt"/>
              </a:rPr>
              <a:t>acceptoric</a:t>
            </a:r>
            <a:r>
              <a:rPr lang="cs-CZ" sz="2000" dirty="0">
                <a:latin typeface="+mn-lt"/>
              </a:rPr>
              <a:t> </a:t>
            </a:r>
            <a:r>
              <a:rPr lang="cs-CZ" sz="2000" dirty="0" err="1">
                <a:latin typeface="+mn-lt"/>
              </a:rPr>
              <a:t>substituents</a:t>
            </a:r>
            <a:r>
              <a:rPr lang="cs-CZ" sz="2000" dirty="0">
                <a:latin typeface="+mn-lt"/>
              </a:rPr>
              <a:t> (I-)</a:t>
            </a:r>
          </a:p>
        </p:txBody>
      </p:sp>
      <p:sp>
        <p:nvSpPr>
          <p:cNvPr id="17" name="Obdélník 16"/>
          <p:cNvSpPr/>
          <p:nvPr/>
        </p:nvSpPr>
        <p:spPr>
          <a:xfrm>
            <a:off x="6150652" y="5364939"/>
            <a:ext cx="4108096" cy="307777"/>
          </a:xfrm>
          <a:prstGeom prst="rect">
            <a:avLst/>
          </a:prstGeom>
          <a:solidFill>
            <a:schemeClr val="bg1"/>
          </a:solidFill>
        </p:spPr>
        <p:txBody>
          <a:bodyPr wrap="square" lIns="0" tIns="0" rIns="0" bIns="0">
            <a:spAutoFit/>
          </a:bodyPr>
          <a:lstStyle/>
          <a:p>
            <a:r>
              <a:rPr lang="cs-CZ" sz="2000" dirty="0" err="1">
                <a:latin typeface="+mn-lt"/>
              </a:rPr>
              <a:t>Electron</a:t>
            </a:r>
            <a:r>
              <a:rPr lang="cs-CZ" sz="2000" dirty="0">
                <a:latin typeface="+mn-lt"/>
              </a:rPr>
              <a:t> </a:t>
            </a:r>
            <a:r>
              <a:rPr lang="cs-CZ" sz="2000" dirty="0" err="1">
                <a:latin typeface="+mn-lt"/>
              </a:rPr>
              <a:t>donating</a:t>
            </a:r>
            <a:r>
              <a:rPr lang="cs-CZ" sz="2000" dirty="0">
                <a:latin typeface="+mn-lt"/>
              </a:rPr>
              <a:t> </a:t>
            </a:r>
            <a:r>
              <a:rPr lang="cs-CZ" sz="2000" dirty="0" err="1">
                <a:latin typeface="+mn-lt"/>
              </a:rPr>
              <a:t>substituents</a:t>
            </a:r>
            <a:r>
              <a:rPr lang="cs-CZ" sz="2000" dirty="0">
                <a:latin typeface="+mn-lt"/>
              </a:rPr>
              <a:t> (I+)</a:t>
            </a:r>
          </a:p>
        </p:txBody>
      </p:sp>
    </p:spTree>
    <p:extLst>
      <p:ext uri="{BB962C8B-B14F-4D97-AF65-F5344CB8AC3E}">
        <p14:creationId xmlns:p14="http://schemas.microsoft.com/office/powerpoint/2010/main" val="252842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Three conditions of monomer </a:t>
            </a:r>
            <a:r>
              <a:rPr lang="en-US" sz="3600" b="1" dirty="0" err="1">
                <a:ea typeface="+mn-ea"/>
                <a:cs typeface="+mn-cs"/>
              </a:rPr>
              <a:t>polymerizability</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in order for a monomer to polymerize, it must meet three conditions:</a:t>
            </a:r>
          </a:p>
          <a:p>
            <a:pPr marL="361950" indent="-361950">
              <a:buFont typeface="+mj-lt"/>
              <a:buAutoNum type="arabicPeriod"/>
            </a:pPr>
            <a:r>
              <a:rPr lang="en-US" dirty="0"/>
              <a:t>chemical</a:t>
            </a:r>
          </a:p>
          <a:p>
            <a:pPr lvl="1"/>
            <a:r>
              <a:rPr lang="en-US" dirty="0"/>
              <a:t>a structure capable of forming chains</a:t>
            </a:r>
          </a:p>
          <a:p>
            <a:pPr marL="361950" indent="-361950">
              <a:buFont typeface="+mj-lt"/>
              <a:buAutoNum type="arabicPeriod"/>
            </a:pPr>
            <a:r>
              <a:rPr lang="en-US" dirty="0"/>
              <a:t>thermodynamic</a:t>
            </a:r>
          </a:p>
          <a:p>
            <a:pPr lvl="1"/>
            <a:r>
              <a:rPr lang="en-US" dirty="0"/>
              <a:t>an appropriate reaction is taking place</a:t>
            </a:r>
          </a:p>
          <a:p>
            <a:pPr marL="361950" indent="-361950">
              <a:buFont typeface="+mj-lt"/>
              <a:buAutoNum type="arabicPeriod"/>
            </a:pPr>
            <a:r>
              <a:rPr lang="en-US" dirty="0"/>
              <a:t>kinetic</a:t>
            </a:r>
          </a:p>
          <a:p>
            <a:pPr lvl="1"/>
            <a:r>
              <a:rPr lang="en-US" dirty="0"/>
              <a:t>the </a:t>
            </a:r>
            <a:r>
              <a:rPr lang="en-US" dirty="0" err="1"/>
              <a:t>polyreaction</a:t>
            </a:r>
            <a:r>
              <a:rPr lang="en-US" dirty="0"/>
              <a:t> must be faster than the other reactions</a:t>
            </a:r>
          </a:p>
          <a:p>
            <a:pPr lvl="1"/>
            <a:r>
              <a:rPr lang="en-US" dirty="0"/>
              <a:t>system </a:t>
            </a:r>
            <a:r>
              <a:rPr lang="cs-CZ" dirty="0" err="1"/>
              <a:t>can</a:t>
            </a:r>
            <a:r>
              <a:rPr lang="cs-CZ" dirty="0"/>
              <a:t> </a:t>
            </a:r>
            <a:r>
              <a:rPr lang="cs-CZ" dirty="0" err="1"/>
              <a:t>be</a:t>
            </a:r>
            <a:r>
              <a:rPr lang="cs-CZ" dirty="0"/>
              <a:t> </a:t>
            </a:r>
            <a:r>
              <a:rPr lang="en-US" dirty="0" err="1"/>
              <a:t>activa</a:t>
            </a:r>
            <a:r>
              <a:rPr lang="cs-CZ" dirty="0" err="1"/>
              <a:t>ted</a:t>
            </a:r>
            <a:endParaRPr lang="cs-CZ" dirty="0"/>
          </a:p>
        </p:txBody>
      </p:sp>
    </p:spTree>
    <p:extLst>
      <p:ext uri="{BB962C8B-B14F-4D97-AF65-F5344CB8AC3E}">
        <p14:creationId xmlns:p14="http://schemas.microsoft.com/office/powerpoint/2010/main" val="355441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Mezomeric</a:t>
            </a:r>
            <a:r>
              <a:rPr lang="cs-CZ" sz="3600" b="1" dirty="0">
                <a:ea typeface="+mn-ea"/>
                <a:cs typeface="+mn-cs"/>
              </a:rPr>
              <a:t> </a:t>
            </a:r>
            <a:r>
              <a:rPr lang="cs-CZ" sz="3600" b="1" dirty="0" err="1">
                <a:ea typeface="+mn-ea"/>
                <a:cs typeface="+mn-cs"/>
              </a:rPr>
              <a:t>effect</a:t>
            </a:r>
            <a:r>
              <a:rPr lang="cs-CZ" sz="3600" b="1" dirty="0">
                <a:ea typeface="+mn-ea"/>
                <a:cs typeface="+mn-cs"/>
              </a:rPr>
              <a:t> (M)</a:t>
            </a:r>
          </a:p>
        </p:txBody>
      </p:sp>
      <p:sp>
        <p:nvSpPr>
          <p:cNvPr id="5" name="Zástupný symbol pro obsah 2"/>
          <p:cNvSpPr txBox="1">
            <a:spLocks/>
          </p:cNvSpPr>
          <p:nvPr/>
        </p:nvSpPr>
        <p:spPr>
          <a:xfrm>
            <a:off x="725122" y="2073995"/>
            <a:ext cx="5370878" cy="4464495"/>
          </a:xfrm>
          <a:prstGeom prst="rect">
            <a:avLst/>
          </a:prstGeom>
        </p:spPr>
        <p:txBody>
          <a:bodyPr vert="horz" lIns="91440" tIns="45720" rIns="91440" bIns="45720" rtlCol="0">
            <a:normAutofit fontScale="850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electron displacement along the π bond</a:t>
            </a:r>
          </a:p>
          <a:p>
            <a:pPr lvl="1"/>
            <a:r>
              <a:rPr lang="en-US" dirty="0"/>
              <a:t>M+ pushes electrons to, M- on the contrary, away</a:t>
            </a:r>
          </a:p>
          <a:p>
            <a:pPr lvl="1"/>
            <a:r>
              <a:rPr lang="en-US" dirty="0"/>
              <a:t>caused by the conjugation of the π electrons of the substituent and the vinyl double bond</a:t>
            </a:r>
          </a:p>
          <a:p>
            <a:pPr lvl="1"/>
            <a:r>
              <a:rPr lang="en-US" dirty="0"/>
              <a:t>conjugation</a:t>
            </a:r>
          </a:p>
          <a:p>
            <a:pPr lvl="2"/>
            <a:r>
              <a:rPr lang="en-US" dirty="0"/>
              <a:t>stabilization caused by overlapping of neighboring π electrons or a lone electron pair</a:t>
            </a:r>
          </a:p>
          <a:p>
            <a:pPr lvl="1"/>
            <a:r>
              <a:rPr lang="en-US" dirty="0"/>
              <a:t>identification in the molecule</a:t>
            </a:r>
          </a:p>
          <a:p>
            <a:pPr lvl="2"/>
            <a:r>
              <a:rPr lang="en-US" dirty="0"/>
              <a:t>double bonds or double bond and free elec. a pair of atoms next to each other</a:t>
            </a:r>
          </a:p>
          <a:p>
            <a:r>
              <a:rPr lang="en-US" dirty="0"/>
              <a:t>usually stronger than inductive</a:t>
            </a:r>
          </a:p>
          <a:p>
            <a:pPr lvl="1"/>
            <a:r>
              <a:rPr lang="en-US" dirty="0"/>
              <a:t>except for the halides, which are more inductive because π e- are much more mobile than σ e-</a:t>
            </a:r>
            <a:endParaRPr lang="cs-CZ" baseline="30000" dirty="0"/>
          </a:p>
        </p:txBody>
      </p:sp>
      <p:pic>
        <p:nvPicPr>
          <p:cNvPr id="2" name="Obrázek 1">
            <a:extLst>
              <a:ext uri="{FF2B5EF4-FFF2-40B4-BE49-F238E27FC236}">
                <a16:creationId xmlns:a16="http://schemas.microsoft.com/office/drawing/2014/main" id="{0A5490FB-5CDD-4286-92F9-30039BDF5B2D}"/>
              </a:ext>
            </a:extLst>
          </p:cNvPr>
          <p:cNvPicPr>
            <a:picLocks noChangeAspect="1"/>
          </p:cNvPicPr>
          <p:nvPr/>
        </p:nvPicPr>
        <p:blipFill>
          <a:blip r:embed="rId3"/>
          <a:stretch>
            <a:fillRect/>
          </a:stretch>
        </p:blipFill>
        <p:spPr>
          <a:xfrm>
            <a:off x="6545498" y="2234283"/>
            <a:ext cx="5146526" cy="4045665"/>
          </a:xfrm>
          <a:prstGeom prst="rect">
            <a:avLst/>
          </a:prstGeom>
        </p:spPr>
      </p:pic>
    </p:spTree>
    <p:extLst>
      <p:ext uri="{BB962C8B-B14F-4D97-AF65-F5344CB8AC3E}">
        <p14:creationId xmlns:p14="http://schemas.microsoft.com/office/powerpoint/2010/main" val="295558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Mezomeric</a:t>
            </a:r>
            <a:r>
              <a:rPr lang="cs-CZ" sz="3600" b="1" dirty="0">
                <a:ea typeface="+mn-ea"/>
                <a:cs typeface="+mn-cs"/>
              </a:rPr>
              <a:t> </a:t>
            </a:r>
            <a:r>
              <a:rPr lang="cs-CZ" sz="3600" b="1" dirty="0" err="1">
                <a:ea typeface="+mn-ea"/>
                <a:cs typeface="+mn-cs"/>
              </a:rPr>
              <a:t>effect</a:t>
            </a:r>
            <a:r>
              <a:rPr lang="cs-CZ" sz="3600" b="1" dirty="0">
                <a:ea typeface="+mn-ea"/>
                <a:cs typeface="+mn-cs"/>
              </a:rPr>
              <a:t> (M)</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t>positive (+M)</a:t>
            </a:r>
          </a:p>
          <a:p>
            <a:pPr lvl="1"/>
            <a:r>
              <a:rPr lang="en-US" sz="2000" dirty="0"/>
              <a:t>increasing electron density</a:t>
            </a:r>
          </a:p>
          <a:p>
            <a:pPr lvl="1"/>
            <a:r>
              <a:rPr lang="en-US" sz="2000" dirty="0"/>
              <a:t>it can be recognized by the fact that a less electronegative atom is attached to a more electronegative atom (e.g. ←</a:t>
            </a:r>
            <a:r>
              <a:rPr lang="en-US" sz="2000" dirty="0" err="1"/>
              <a:t>O←C</a:t>
            </a:r>
            <a:r>
              <a:rPr lang="en-US" sz="2000" dirty="0"/>
              <a:t>- or ←S ←C-))</a:t>
            </a:r>
          </a:p>
          <a:p>
            <a:r>
              <a:rPr lang="en-US" sz="2400" dirty="0"/>
              <a:t>negative (-M)</a:t>
            </a:r>
          </a:p>
          <a:p>
            <a:pPr lvl="1"/>
            <a:r>
              <a:rPr lang="en-US" sz="2000" dirty="0"/>
              <a:t>decreasing electron density</a:t>
            </a:r>
          </a:p>
          <a:p>
            <a:pPr lvl="1"/>
            <a:r>
              <a:rPr lang="en-US" sz="2000" dirty="0"/>
              <a:t>it can be recognized that a more electronegative atom is bound to a less electronegative atom (e.g. →</a:t>
            </a:r>
            <a:r>
              <a:rPr lang="en-US" sz="2000" dirty="0" err="1"/>
              <a:t>C→O</a:t>
            </a:r>
            <a:r>
              <a:rPr lang="en-US" sz="2000" dirty="0"/>
              <a:t>- or →</a:t>
            </a:r>
            <a:r>
              <a:rPr lang="en-US" sz="2000" dirty="0" err="1"/>
              <a:t>C→S</a:t>
            </a:r>
            <a:r>
              <a:rPr lang="en-US" sz="2000" dirty="0"/>
              <a:t>-)</a:t>
            </a:r>
            <a:endParaRPr lang="cs-CZ" sz="1600" dirty="0"/>
          </a:p>
        </p:txBody>
      </p:sp>
      <p:pic>
        <p:nvPicPr>
          <p:cNvPr id="6" name="Obrázek 5">
            <a:extLst>
              <a:ext uri="{FF2B5EF4-FFF2-40B4-BE49-F238E27FC236}">
                <a16:creationId xmlns:a16="http://schemas.microsoft.com/office/drawing/2014/main" id="{14C49C24-0AC9-4363-A301-7CD97EEC0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7968" y="3390158"/>
            <a:ext cx="1080000" cy="882317"/>
          </a:xfrm>
          <a:prstGeom prst="rect">
            <a:avLst/>
          </a:prstGeom>
          <a:ln>
            <a:noFill/>
          </a:ln>
          <a:effectLst/>
        </p:spPr>
      </p:pic>
      <p:pic>
        <p:nvPicPr>
          <p:cNvPr id="7" name="Obrázek 6">
            <a:extLst>
              <a:ext uri="{FF2B5EF4-FFF2-40B4-BE49-F238E27FC236}">
                <a16:creationId xmlns:a16="http://schemas.microsoft.com/office/drawing/2014/main" id="{68404B0D-679A-4F42-90BC-C39D5CDCB5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94370" y="1975768"/>
            <a:ext cx="1080000" cy="788501"/>
          </a:xfrm>
          <a:prstGeom prst="rect">
            <a:avLst/>
          </a:prstGeom>
          <a:ln>
            <a:noFill/>
          </a:ln>
          <a:effectLst/>
        </p:spPr>
      </p:pic>
      <p:pic>
        <p:nvPicPr>
          <p:cNvPr id="9" name="Obrázek 8">
            <a:extLst>
              <a:ext uri="{FF2B5EF4-FFF2-40B4-BE49-F238E27FC236}">
                <a16:creationId xmlns:a16="http://schemas.microsoft.com/office/drawing/2014/main" id="{61F17C62-6CCB-4679-9B3C-5F17A90D3BB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733371" y="5098465"/>
            <a:ext cx="8719200" cy="1404760"/>
          </a:xfrm>
          <a:prstGeom prst="rect">
            <a:avLst/>
          </a:prstGeom>
        </p:spPr>
      </p:pic>
      <p:sp>
        <p:nvSpPr>
          <p:cNvPr id="10" name="Obdélník 9"/>
          <p:cNvSpPr/>
          <p:nvPr/>
        </p:nvSpPr>
        <p:spPr>
          <a:xfrm>
            <a:off x="1790818" y="5137447"/>
            <a:ext cx="4362332" cy="307777"/>
          </a:xfrm>
          <a:prstGeom prst="rect">
            <a:avLst/>
          </a:prstGeom>
          <a:solidFill>
            <a:schemeClr val="bg1"/>
          </a:solidFill>
        </p:spPr>
        <p:txBody>
          <a:bodyPr wrap="square" lIns="0" tIns="0" rIns="0" bIns="0">
            <a:spAutoFit/>
          </a:bodyPr>
          <a:lstStyle/>
          <a:p>
            <a:r>
              <a:rPr lang="cs-CZ" sz="2000" dirty="0" err="1">
                <a:latin typeface="+mn-lt"/>
              </a:rPr>
              <a:t>Electron</a:t>
            </a:r>
            <a:r>
              <a:rPr lang="cs-CZ" sz="2000" dirty="0">
                <a:latin typeface="+mn-lt"/>
              </a:rPr>
              <a:t> </a:t>
            </a:r>
            <a:r>
              <a:rPr lang="cs-CZ" sz="2000" dirty="0" err="1">
                <a:latin typeface="+mn-lt"/>
              </a:rPr>
              <a:t>acceptoric</a:t>
            </a:r>
            <a:r>
              <a:rPr lang="cs-CZ" sz="2000" dirty="0">
                <a:latin typeface="+mn-lt"/>
              </a:rPr>
              <a:t> </a:t>
            </a:r>
            <a:r>
              <a:rPr lang="cs-CZ" sz="2000" dirty="0" err="1">
                <a:latin typeface="+mn-lt"/>
              </a:rPr>
              <a:t>substituents</a:t>
            </a:r>
            <a:r>
              <a:rPr lang="cs-CZ" sz="2000" dirty="0">
                <a:latin typeface="+mn-lt"/>
              </a:rPr>
              <a:t> (M-)</a:t>
            </a:r>
          </a:p>
        </p:txBody>
      </p:sp>
      <p:sp>
        <p:nvSpPr>
          <p:cNvPr id="11" name="Obdélník 10"/>
          <p:cNvSpPr/>
          <p:nvPr/>
        </p:nvSpPr>
        <p:spPr>
          <a:xfrm>
            <a:off x="6255427" y="5137357"/>
            <a:ext cx="4108096" cy="307777"/>
          </a:xfrm>
          <a:prstGeom prst="rect">
            <a:avLst/>
          </a:prstGeom>
          <a:solidFill>
            <a:schemeClr val="bg1"/>
          </a:solidFill>
        </p:spPr>
        <p:txBody>
          <a:bodyPr wrap="square" lIns="0" tIns="0" rIns="0" bIns="0">
            <a:spAutoFit/>
          </a:bodyPr>
          <a:lstStyle/>
          <a:p>
            <a:r>
              <a:rPr lang="cs-CZ" sz="2000" dirty="0" err="1">
                <a:latin typeface="+mn-lt"/>
              </a:rPr>
              <a:t>Electron</a:t>
            </a:r>
            <a:r>
              <a:rPr lang="cs-CZ" sz="2000" dirty="0">
                <a:latin typeface="+mn-lt"/>
              </a:rPr>
              <a:t> </a:t>
            </a:r>
            <a:r>
              <a:rPr lang="cs-CZ" sz="2000" dirty="0" err="1">
                <a:latin typeface="+mn-lt"/>
              </a:rPr>
              <a:t>donating</a:t>
            </a:r>
            <a:r>
              <a:rPr lang="cs-CZ" sz="2000" dirty="0">
                <a:latin typeface="+mn-lt"/>
              </a:rPr>
              <a:t> </a:t>
            </a:r>
            <a:r>
              <a:rPr lang="cs-CZ" sz="2000" dirty="0" err="1">
                <a:latin typeface="+mn-lt"/>
              </a:rPr>
              <a:t>substituents</a:t>
            </a:r>
            <a:r>
              <a:rPr lang="cs-CZ" sz="2000" dirty="0">
                <a:latin typeface="+mn-lt"/>
              </a:rPr>
              <a:t> (M+)</a:t>
            </a:r>
          </a:p>
        </p:txBody>
      </p:sp>
      <p:sp>
        <p:nvSpPr>
          <p:cNvPr id="12" name="Obdélník 11"/>
          <p:cNvSpPr/>
          <p:nvPr/>
        </p:nvSpPr>
        <p:spPr>
          <a:xfrm>
            <a:off x="2207568" y="6163492"/>
            <a:ext cx="1514042" cy="215444"/>
          </a:xfrm>
          <a:prstGeom prst="rect">
            <a:avLst/>
          </a:prstGeom>
          <a:solidFill>
            <a:schemeClr val="bg1"/>
          </a:solidFill>
        </p:spPr>
        <p:txBody>
          <a:bodyPr wrap="square" lIns="0" tIns="0" rIns="0" bIns="0">
            <a:spAutoFit/>
          </a:bodyPr>
          <a:lstStyle/>
          <a:p>
            <a:r>
              <a:rPr lang="cs-CZ" sz="1400" dirty="0">
                <a:latin typeface="+mn-lt"/>
              </a:rPr>
              <a:t>R = alkyl </a:t>
            </a:r>
            <a:r>
              <a:rPr lang="cs-CZ" sz="1400" dirty="0" err="1">
                <a:latin typeface="+mn-lt"/>
              </a:rPr>
              <a:t>or</a:t>
            </a:r>
            <a:r>
              <a:rPr lang="cs-CZ" sz="1400" dirty="0">
                <a:latin typeface="+mn-lt"/>
              </a:rPr>
              <a:t> H</a:t>
            </a:r>
          </a:p>
        </p:txBody>
      </p:sp>
      <p:sp>
        <p:nvSpPr>
          <p:cNvPr id="14" name="Obdélník 13"/>
          <p:cNvSpPr/>
          <p:nvPr/>
        </p:nvSpPr>
        <p:spPr>
          <a:xfrm>
            <a:off x="8089746" y="6123339"/>
            <a:ext cx="1514042" cy="215444"/>
          </a:xfrm>
          <a:prstGeom prst="rect">
            <a:avLst/>
          </a:prstGeom>
          <a:solidFill>
            <a:schemeClr val="bg1"/>
          </a:solidFill>
        </p:spPr>
        <p:txBody>
          <a:bodyPr wrap="square" lIns="0" tIns="0" rIns="0" bIns="0">
            <a:spAutoFit/>
          </a:bodyPr>
          <a:lstStyle/>
          <a:p>
            <a:r>
              <a:rPr lang="cs-CZ" sz="1400" dirty="0">
                <a:latin typeface="+mn-lt"/>
              </a:rPr>
              <a:t>R = alkyl </a:t>
            </a:r>
            <a:r>
              <a:rPr lang="cs-CZ" sz="1400" dirty="0" err="1">
                <a:latin typeface="+mn-lt"/>
              </a:rPr>
              <a:t>or</a:t>
            </a:r>
            <a:r>
              <a:rPr lang="cs-CZ" sz="1400" dirty="0">
                <a:latin typeface="+mn-lt"/>
              </a:rPr>
              <a:t> H</a:t>
            </a:r>
          </a:p>
        </p:txBody>
      </p:sp>
    </p:spTree>
    <p:extLst>
      <p:ext uri="{BB962C8B-B14F-4D97-AF65-F5344CB8AC3E}">
        <p14:creationId xmlns:p14="http://schemas.microsoft.com/office/powerpoint/2010/main" val="5490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Examples of action of I and M</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fontScale="925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styrene</a:t>
            </a:r>
          </a:p>
          <a:p>
            <a:pPr lvl="1"/>
            <a:r>
              <a:rPr lang="en-US" dirty="0"/>
              <a:t>phenyl certainly has I+ and M+, so the whole will push electrons towards the vinyl double bond</a:t>
            </a:r>
          </a:p>
          <a:p>
            <a:pPr lvl="1"/>
            <a:r>
              <a:rPr lang="en-US" dirty="0"/>
              <a:t>however, the benzene nucleus is capable of stabilizing many things, so it can behave in several ways</a:t>
            </a:r>
          </a:p>
          <a:p>
            <a:r>
              <a:rPr lang="en-US" dirty="0"/>
              <a:t>vinyl chloride –Cl</a:t>
            </a:r>
          </a:p>
          <a:p>
            <a:pPr lvl="1"/>
            <a:r>
              <a:rPr lang="en-US" dirty="0"/>
              <a:t>chloride has a strong I- and a weak M+, so the whole will withdraw electrons from the double bond towards the chloride (except when M is weaker than I)</a:t>
            </a:r>
          </a:p>
          <a:p>
            <a:r>
              <a:rPr lang="en-US" dirty="0"/>
              <a:t>nitrile –CN</a:t>
            </a:r>
          </a:p>
          <a:p>
            <a:pPr lvl="1"/>
            <a:r>
              <a:rPr lang="en-US" dirty="0"/>
              <a:t>nitrile induces both I- and M-, so the unit must withdraw electrons from the double bond</a:t>
            </a:r>
          </a:p>
          <a:p>
            <a:r>
              <a:rPr lang="en-US" dirty="0"/>
              <a:t>methyl ether –O–</a:t>
            </a:r>
            <a:r>
              <a:rPr lang="en-US" dirty="0" err="1"/>
              <a:t>CH</a:t>
            </a:r>
            <a:r>
              <a:rPr lang="en-US" baseline="-25000" dirty="0" err="1"/>
              <a:t>3</a:t>
            </a:r>
            <a:endParaRPr lang="en-US" baseline="-25000" dirty="0"/>
          </a:p>
          <a:p>
            <a:pPr lvl="1"/>
            <a:r>
              <a:rPr lang="en-US" dirty="0"/>
              <a:t>the oxygen of the methyl ether will provide I-, but the methyl ether has M+, so the whole will push the electrons towards the double bond (M is stronger than I here)</a:t>
            </a:r>
            <a:endParaRPr lang="cs-CZ" dirty="0"/>
          </a:p>
        </p:txBody>
      </p:sp>
      <p:pic>
        <p:nvPicPr>
          <p:cNvPr id="2" name="Obrázek 1">
            <a:extLst>
              <a:ext uri="{FF2B5EF4-FFF2-40B4-BE49-F238E27FC236}">
                <a16:creationId xmlns:a16="http://schemas.microsoft.com/office/drawing/2014/main" id="{474FA2FD-509D-48D4-BADF-AD2AAC341229}"/>
              </a:ext>
            </a:extLst>
          </p:cNvPr>
          <p:cNvPicPr>
            <a:picLocks noChangeAspect="1"/>
          </p:cNvPicPr>
          <p:nvPr/>
        </p:nvPicPr>
        <p:blipFill>
          <a:blip r:embed="rId3"/>
          <a:stretch>
            <a:fillRect/>
          </a:stretch>
        </p:blipFill>
        <p:spPr>
          <a:xfrm>
            <a:off x="7088447" y="86113"/>
            <a:ext cx="2933700" cy="981075"/>
          </a:xfrm>
          <a:prstGeom prst="rect">
            <a:avLst/>
          </a:prstGeom>
        </p:spPr>
      </p:pic>
    </p:spTree>
    <p:extLst>
      <p:ext uri="{BB962C8B-B14F-4D97-AF65-F5344CB8AC3E}">
        <p14:creationId xmlns:p14="http://schemas.microsoft.com/office/powerpoint/2010/main" val="22952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Cationic</a:t>
            </a:r>
            <a:r>
              <a:rPr lang="cs-CZ" sz="3600" b="1" dirty="0">
                <a:ea typeface="+mn-ea"/>
                <a:cs typeface="+mn-cs"/>
              </a:rPr>
              <a:t> </a:t>
            </a:r>
            <a:r>
              <a:rPr lang="cs-CZ" sz="3600" b="1" dirty="0" err="1">
                <a:ea typeface="+mn-ea"/>
                <a:cs typeface="+mn-cs"/>
              </a:rPr>
              <a:t>polymerization</a:t>
            </a:r>
            <a:endParaRPr lang="cs-CZ" sz="3600" b="1" dirty="0">
              <a:ea typeface="+mn-ea"/>
              <a:cs typeface="+mn-cs"/>
            </a:endParaRPr>
          </a:p>
        </p:txBody>
      </p:sp>
      <p:sp>
        <p:nvSpPr>
          <p:cNvPr id="5" name="Zástupný symbol pro obsah 2"/>
          <p:cNvSpPr txBox="1">
            <a:spLocks/>
          </p:cNvSpPr>
          <p:nvPr/>
        </p:nvSpPr>
        <p:spPr>
          <a:xfrm>
            <a:off x="725122" y="2073995"/>
            <a:ext cx="5298870" cy="4464495"/>
          </a:xfrm>
          <a:prstGeom prst="rect">
            <a:avLst/>
          </a:prstGeom>
        </p:spPr>
        <p:txBody>
          <a:bodyPr vert="horz" lIns="91440" tIns="45720" rIns="91440" bIns="45720" rtlCol="0">
            <a:normAutofit fontScale="925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t>the growth center has a positive charge (carbocation)</a:t>
            </a:r>
          </a:p>
          <a:p>
            <a:r>
              <a:rPr lang="en-US" sz="2400" dirty="0"/>
              <a:t>the Y substituent pushes electrons to the vinyl double bond</a:t>
            </a:r>
          </a:p>
          <a:p>
            <a:pPr lvl="1"/>
            <a:r>
              <a:rPr lang="en-US" sz="2000" dirty="0"/>
              <a:t>the latter is therefore more electron-rich and can attack with an electron-acceptor initiation particle</a:t>
            </a:r>
          </a:p>
          <a:p>
            <a:r>
              <a:rPr lang="en-US" sz="2400" dirty="0"/>
              <a:t>little used in industry</a:t>
            </a:r>
          </a:p>
          <a:p>
            <a:pPr lvl="1"/>
            <a:r>
              <a:rPr lang="en-US" sz="2000" dirty="0"/>
              <a:t>too much reactivity</a:t>
            </a:r>
          </a:p>
          <a:p>
            <a:pPr lvl="1"/>
            <a:r>
              <a:rPr lang="en-US" sz="2000" dirty="0" err="1"/>
              <a:t>macroion</a:t>
            </a:r>
            <a:r>
              <a:rPr lang="en-US" sz="2000" dirty="0"/>
              <a:t> instability</a:t>
            </a:r>
          </a:p>
          <a:p>
            <a:pPr lvl="1"/>
            <a:r>
              <a:rPr lang="en-US" sz="2000" dirty="0"/>
              <a:t>solvent costs</a:t>
            </a:r>
          </a:p>
          <a:p>
            <a:r>
              <a:rPr lang="en-US" sz="2400" dirty="0"/>
              <a:t>examples</a:t>
            </a:r>
          </a:p>
          <a:p>
            <a:pPr lvl="1"/>
            <a:r>
              <a:rPr lang="en-US" sz="2000" dirty="0" err="1"/>
              <a:t>polyisobutylene</a:t>
            </a:r>
            <a:endParaRPr lang="en-US" sz="2000" dirty="0"/>
          </a:p>
          <a:p>
            <a:pPr lvl="1"/>
            <a:r>
              <a:rPr lang="en-US" sz="2000" dirty="0"/>
              <a:t>poly(1,1-</a:t>
            </a:r>
            <a:r>
              <a:rPr lang="en-US" sz="2000" dirty="0" err="1"/>
              <a:t>dimethylethylene</a:t>
            </a:r>
            <a:r>
              <a:rPr lang="en-US" sz="2000" dirty="0"/>
              <a:t>)</a:t>
            </a:r>
          </a:p>
          <a:p>
            <a:r>
              <a:rPr lang="en-US" sz="2400" dirty="0"/>
              <a:t>termination usually by a transfer reaction</a:t>
            </a:r>
            <a:endParaRPr lang="cs-CZ" sz="2400" dirty="0"/>
          </a:p>
        </p:txBody>
      </p:sp>
      <p:pic>
        <p:nvPicPr>
          <p:cNvPr id="2" name="Obrázek 1"/>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7392144" y="2033283"/>
            <a:ext cx="2803012" cy="1110950"/>
          </a:xfrm>
          <a:prstGeom prst="rect">
            <a:avLst/>
          </a:prstGeom>
        </p:spPr>
      </p:pic>
      <p:pic>
        <p:nvPicPr>
          <p:cNvPr id="3" name="Obrázek 2"/>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7248128" y="3181906"/>
            <a:ext cx="4764389" cy="1004853"/>
          </a:xfrm>
          <a:prstGeom prst="rect">
            <a:avLst/>
          </a:prstGeom>
        </p:spPr>
      </p:pic>
      <p:sp>
        <p:nvSpPr>
          <p:cNvPr id="7" name="Obdélník 6"/>
          <p:cNvSpPr/>
          <p:nvPr/>
        </p:nvSpPr>
        <p:spPr>
          <a:xfrm>
            <a:off x="6221049" y="2336080"/>
            <a:ext cx="931665" cy="338554"/>
          </a:xfrm>
          <a:prstGeom prst="rect">
            <a:avLst/>
          </a:prstGeom>
        </p:spPr>
        <p:txBody>
          <a:bodyPr wrap="none">
            <a:spAutoFit/>
          </a:bodyPr>
          <a:lstStyle/>
          <a:p>
            <a:r>
              <a:rPr lang="cs-CZ" sz="1600" i="1" dirty="0" err="1">
                <a:solidFill>
                  <a:schemeClr val="accent6">
                    <a:lumMod val="75000"/>
                  </a:schemeClr>
                </a:solidFill>
                <a:latin typeface="+mn-lt"/>
              </a:rPr>
              <a:t>initiation</a:t>
            </a:r>
            <a:endParaRPr lang="cs-CZ" sz="1600" i="1" dirty="0">
              <a:solidFill>
                <a:schemeClr val="accent6">
                  <a:lumMod val="75000"/>
                </a:schemeClr>
              </a:solidFill>
              <a:latin typeface="+mn-lt"/>
            </a:endParaRPr>
          </a:p>
        </p:txBody>
      </p:sp>
      <p:sp>
        <p:nvSpPr>
          <p:cNvPr id="9" name="Obdélník 8"/>
          <p:cNvSpPr/>
          <p:nvPr/>
        </p:nvSpPr>
        <p:spPr>
          <a:xfrm>
            <a:off x="6109768" y="3453539"/>
            <a:ext cx="1217000" cy="338554"/>
          </a:xfrm>
          <a:prstGeom prst="rect">
            <a:avLst/>
          </a:prstGeom>
        </p:spPr>
        <p:txBody>
          <a:bodyPr wrap="none">
            <a:spAutoFit/>
          </a:bodyPr>
          <a:lstStyle/>
          <a:p>
            <a:r>
              <a:rPr lang="cs-CZ" sz="1600" i="1" dirty="0" err="1">
                <a:solidFill>
                  <a:schemeClr val="accent6">
                    <a:lumMod val="75000"/>
                  </a:schemeClr>
                </a:solidFill>
                <a:latin typeface="+mn-lt"/>
              </a:rPr>
              <a:t>propagation</a:t>
            </a:r>
            <a:endParaRPr lang="cs-CZ" sz="1600" i="1" dirty="0">
              <a:solidFill>
                <a:schemeClr val="accent6">
                  <a:lumMod val="75000"/>
                </a:schemeClr>
              </a:solidFill>
              <a:latin typeface="+mn-lt"/>
            </a:endParaRPr>
          </a:p>
        </p:txBody>
      </p:sp>
      <p:pic>
        <p:nvPicPr>
          <p:cNvPr id="38914" name="Picture 2" descr="3 Factors That Stabilize Carbocations"/>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3408" t="14039" r="6369" b="57987"/>
          <a:stretch/>
        </p:blipFill>
        <p:spPr bwMode="auto">
          <a:xfrm>
            <a:off x="6744072" y="4941168"/>
            <a:ext cx="4811236" cy="698923"/>
          </a:xfrm>
          <a:prstGeom prst="rect">
            <a:avLst/>
          </a:prstGeom>
          <a:noFill/>
          <a:extLst>
            <a:ext uri="{909E8E84-426E-40DD-AFC4-6F175D3DCCD1}">
              <a14:hiddenFill xmlns:a14="http://schemas.microsoft.com/office/drawing/2010/main">
                <a:solidFill>
                  <a:srgbClr val="FFFFFF"/>
                </a:solidFill>
              </a14:hiddenFill>
            </a:ext>
          </a:extLst>
        </p:spPr>
      </p:pic>
      <p:sp>
        <p:nvSpPr>
          <p:cNvPr id="17" name="Obdélník 16"/>
          <p:cNvSpPr/>
          <p:nvPr/>
        </p:nvSpPr>
        <p:spPr>
          <a:xfrm>
            <a:off x="10421332" y="5703639"/>
            <a:ext cx="1079142" cy="461665"/>
          </a:xfrm>
          <a:prstGeom prst="rect">
            <a:avLst/>
          </a:prstGeom>
        </p:spPr>
        <p:txBody>
          <a:bodyPr wrap="none">
            <a:spAutoFit/>
          </a:bodyPr>
          <a:lstStyle/>
          <a:p>
            <a:pPr algn="ctr"/>
            <a:r>
              <a:rPr lang="cs-CZ" sz="1200" i="1" dirty="0" err="1"/>
              <a:t>tertiary</a:t>
            </a:r>
            <a:r>
              <a:rPr lang="cs-CZ" sz="1200" i="1" dirty="0"/>
              <a:t/>
            </a:r>
            <a:br>
              <a:rPr lang="cs-CZ" sz="1200" i="1" dirty="0"/>
            </a:br>
            <a:r>
              <a:rPr lang="cs-CZ" sz="1200" i="1" dirty="0" err="1"/>
              <a:t>carbocation</a:t>
            </a:r>
            <a:endParaRPr lang="cs-CZ" sz="1200" i="1" dirty="0"/>
          </a:p>
        </p:txBody>
      </p:sp>
      <p:sp>
        <p:nvSpPr>
          <p:cNvPr id="18" name="Obdélník 17"/>
          <p:cNvSpPr/>
          <p:nvPr/>
        </p:nvSpPr>
        <p:spPr>
          <a:xfrm>
            <a:off x="8974738" y="5703639"/>
            <a:ext cx="1079142" cy="461665"/>
          </a:xfrm>
          <a:prstGeom prst="rect">
            <a:avLst/>
          </a:prstGeom>
        </p:spPr>
        <p:txBody>
          <a:bodyPr wrap="none">
            <a:spAutoFit/>
          </a:bodyPr>
          <a:lstStyle/>
          <a:p>
            <a:pPr algn="ctr"/>
            <a:r>
              <a:rPr lang="cs-CZ" sz="1200" i="1" dirty="0" err="1"/>
              <a:t>secondary</a:t>
            </a:r>
            <a:r>
              <a:rPr lang="cs-CZ" sz="1200" i="1" dirty="0"/>
              <a:t/>
            </a:r>
            <a:br>
              <a:rPr lang="cs-CZ" sz="1200" i="1" dirty="0"/>
            </a:br>
            <a:r>
              <a:rPr lang="cs-CZ" sz="1200" i="1" dirty="0" err="1"/>
              <a:t>carbocation</a:t>
            </a:r>
            <a:endParaRPr lang="cs-CZ" sz="1200" i="1" dirty="0"/>
          </a:p>
        </p:txBody>
      </p:sp>
      <p:sp>
        <p:nvSpPr>
          <p:cNvPr id="19" name="Obdélník 18"/>
          <p:cNvSpPr/>
          <p:nvPr/>
        </p:nvSpPr>
        <p:spPr>
          <a:xfrm>
            <a:off x="7648415" y="5678785"/>
            <a:ext cx="1079142" cy="461665"/>
          </a:xfrm>
          <a:prstGeom prst="rect">
            <a:avLst/>
          </a:prstGeom>
        </p:spPr>
        <p:txBody>
          <a:bodyPr wrap="none">
            <a:spAutoFit/>
          </a:bodyPr>
          <a:lstStyle/>
          <a:p>
            <a:pPr algn="ctr"/>
            <a:r>
              <a:rPr lang="cs-CZ" sz="1200" i="1" dirty="0" err="1"/>
              <a:t>primary</a:t>
            </a:r>
            <a:r>
              <a:rPr lang="cs-CZ" sz="1200" i="1" dirty="0"/>
              <a:t/>
            </a:r>
            <a:br>
              <a:rPr lang="cs-CZ" sz="1200" i="1" dirty="0"/>
            </a:br>
            <a:r>
              <a:rPr lang="cs-CZ" sz="1200" i="1" dirty="0" err="1"/>
              <a:t>carbocation</a:t>
            </a:r>
            <a:endParaRPr lang="cs-CZ" sz="1200" i="1" dirty="0"/>
          </a:p>
        </p:txBody>
      </p:sp>
      <p:cxnSp>
        <p:nvCxnSpPr>
          <p:cNvPr id="20" name="Přímá spojnice se šipkou 19"/>
          <p:cNvCxnSpPr/>
          <p:nvPr/>
        </p:nvCxnSpPr>
        <p:spPr>
          <a:xfrm>
            <a:off x="6815696" y="4891832"/>
            <a:ext cx="44644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bdélník 20"/>
          <p:cNvSpPr/>
          <p:nvPr/>
        </p:nvSpPr>
        <p:spPr>
          <a:xfrm>
            <a:off x="7672138" y="4576139"/>
            <a:ext cx="2736304" cy="276999"/>
          </a:xfrm>
          <a:prstGeom prst="rect">
            <a:avLst/>
          </a:prstGeom>
        </p:spPr>
        <p:txBody>
          <a:bodyPr wrap="square">
            <a:spAutoFit/>
          </a:bodyPr>
          <a:lstStyle/>
          <a:p>
            <a:pPr algn="ctr"/>
            <a:r>
              <a:rPr lang="cs-CZ" sz="1200" i="1" dirty="0" err="1"/>
              <a:t>increase</a:t>
            </a:r>
            <a:r>
              <a:rPr lang="cs-CZ" sz="1200" i="1" dirty="0"/>
              <a:t> in </a:t>
            </a:r>
            <a:r>
              <a:rPr lang="cs-CZ" sz="1200" i="1" dirty="0" err="1"/>
              <a:t>carbocation</a:t>
            </a:r>
            <a:r>
              <a:rPr lang="cs-CZ" sz="1200" i="1" dirty="0"/>
              <a:t> stability</a:t>
            </a:r>
          </a:p>
        </p:txBody>
      </p:sp>
    </p:spTree>
    <p:extLst>
      <p:ext uri="{BB962C8B-B14F-4D97-AF65-F5344CB8AC3E}">
        <p14:creationId xmlns:p14="http://schemas.microsoft.com/office/powerpoint/2010/main" val="234028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Anionic</a:t>
            </a:r>
            <a:r>
              <a:rPr lang="cs-CZ" sz="3600" b="1" dirty="0">
                <a:ea typeface="+mn-ea"/>
                <a:cs typeface="+mn-cs"/>
              </a:rPr>
              <a:t> </a:t>
            </a:r>
            <a:r>
              <a:rPr lang="cs-CZ" sz="3600" b="1" dirty="0" err="1">
                <a:ea typeface="+mn-ea"/>
                <a:cs typeface="+mn-cs"/>
              </a:rPr>
              <a:t>polymerization</a:t>
            </a:r>
            <a:endParaRPr lang="cs-CZ" sz="3600" b="1" dirty="0">
              <a:ea typeface="+mn-ea"/>
              <a:cs typeface="+mn-cs"/>
            </a:endParaRPr>
          </a:p>
        </p:txBody>
      </p:sp>
      <p:sp>
        <p:nvSpPr>
          <p:cNvPr id="5" name="Zástupný symbol pro obsah 2"/>
          <p:cNvSpPr txBox="1">
            <a:spLocks/>
          </p:cNvSpPr>
          <p:nvPr/>
        </p:nvSpPr>
        <p:spPr>
          <a:xfrm>
            <a:off x="725122" y="2073995"/>
            <a:ext cx="5155554" cy="4464495"/>
          </a:xfrm>
          <a:prstGeom prst="rect">
            <a:avLst/>
          </a:prstGeom>
        </p:spPr>
        <p:txBody>
          <a:bodyPr vert="horz" lIns="91440" tIns="45720" rIns="91440" bIns="45720" rtlCol="0">
            <a:normAutofit fontScale="775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growth center has a negative charge (carbon anion)</a:t>
            </a:r>
          </a:p>
          <a:p>
            <a:r>
              <a:rPr lang="en-US" dirty="0"/>
              <a:t>the X substituent withdraws electrons from the vinyl double bond</a:t>
            </a:r>
          </a:p>
          <a:p>
            <a:pPr lvl="1"/>
            <a:r>
              <a:rPr lang="en-US" dirty="0"/>
              <a:t>the double bond is thus electron-poor and more easily attackable by an electron-donating particle</a:t>
            </a:r>
          </a:p>
          <a:p>
            <a:r>
              <a:rPr lang="en-US" dirty="0"/>
              <a:t>used more in industry</a:t>
            </a:r>
          </a:p>
          <a:p>
            <a:pPr lvl="1"/>
            <a:r>
              <a:rPr lang="en-US" dirty="0"/>
              <a:t>costs of solvents and initiators</a:t>
            </a:r>
          </a:p>
          <a:p>
            <a:r>
              <a:rPr lang="en-US" dirty="0"/>
              <a:t>examples of reacting monomers</a:t>
            </a:r>
          </a:p>
          <a:p>
            <a:pPr lvl="1"/>
            <a:r>
              <a:rPr lang="en-US" dirty="0"/>
              <a:t>styrene, butadiene, isoprene, vinyl ester, methacrylate, cyanoacrylate, cyclic monomers</a:t>
            </a:r>
          </a:p>
          <a:p>
            <a:pPr lvl="1"/>
            <a:r>
              <a:rPr lang="en-US" dirty="0"/>
              <a:t>a typical example is instant glue (cyanoacrylates)</a:t>
            </a:r>
          </a:p>
          <a:p>
            <a:r>
              <a:rPr lang="en-US" dirty="0"/>
              <a:t>usually ending in a transfer reaction</a:t>
            </a:r>
            <a:endParaRPr lang="cs-CZ" dirty="0"/>
          </a:p>
        </p:txBody>
      </p:sp>
      <p:sp>
        <p:nvSpPr>
          <p:cNvPr id="7" name="Obdélník 6"/>
          <p:cNvSpPr/>
          <p:nvPr/>
        </p:nvSpPr>
        <p:spPr>
          <a:xfrm>
            <a:off x="6124172" y="2414891"/>
            <a:ext cx="931665" cy="338554"/>
          </a:xfrm>
          <a:prstGeom prst="rect">
            <a:avLst/>
          </a:prstGeom>
        </p:spPr>
        <p:txBody>
          <a:bodyPr wrap="none">
            <a:spAutoFit/>
          </a:bodyPr>
          <a:lstStyle/>
          <a:p>
            <a:r>
              <a:rPr lang="cs-CZ" sz="1600" i="1" dirty="0" err="1">
                <a:solidFill>
                  <a:schemeClr val="accent6">
                    <a:lumMod val="75000"/>
                  </a:schemeClr>
                </a:solidFill>
                <a:latin typeface="+mn-lt"/>
              </a:rPr>
              <a:t>initiation</a:t>
            </a:r>
            <a:endParaRPr lang="cs-CZ" sz="1600" i="1" dirty="0">
              <a:solidFill>
                <a:schemeClr val="accent6">
                  <a:lumMod val="75000"/>
                </a:schemeClr>
              </a:solidFill>
              <a:latin typeface="+mn-lt"/>
            </a:endParaRPr>
          </a:p>
        </p:txBody>
      </p:sp>
      <p:sp>
        <p:nvSpPr>
          <p:cNvPr id="9" name="Obdélník 8"/>
          <p:cNvSpPr/>
          <p:nvPr/>
        </p:nvSpPr>
        <p:spPr>
          <a:xfrm>
            <a:off x="5989519" y="3602235"/>
            <a:ext cx="1217000" cy="338554"/>
          </a:xfrm>
          <a:prstGeom prst="rect">
            <a:avLst/>
          </a:prstGeom>
        </p:spPr>
        <p:txBody>
          <a:bodyPr wrap="none">
            <a:spAutoFit/>
          </a:bodyPr>
          <a:lstStyle/>
          <a:p>
            <a:r>
              <a:rPr lang="cs-CZ" sz="1600" i="1" dirty="0" err="1">
                <a:solidFill>
                  <a:schemeClr val="accent6">
                    <a:lumMod val="75000"/>
                  </a:schemeClr>
                </a:solidFill>
                <a:latin typeface="+mn-lt"/>
              </a:rPr>
              <a:t>propagation</a:t>
            </a:r>
            <a:endParaRPr lang="cs-CZ" sz="1600" i="1" dirty="0">
              <a:solidFill>
                <a:schemeClr val="accent6">
                  <a:lumMod val="75000"/>
                </a:schemeClr>
              </a:solidFill>
              <a:latin typeface="+mn-lt"/>
            </a:endParaRPr>
          </a:p>
        </p:txBody>
      </p:sp>
      <p:pic>
        <p:nvPicPr>
          <p:cNvPr id="6" name="Obrázek 5"/>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209649" y="2214208"/>
            <a:ext cx="3351068" cy="972440"/>
          </a:xfrm>
          <a:prstGeom prst="rect">
            <a:avLst/>
          </a:prstGeom>
        </p:spPr>
      </p:pic>
      <p:pic>
        <p:nvPicPr>
          <p:cNvPr id="10" name="Obrázek 9"/>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7285303" y="3270738"/>
            <a:ext cx="4870666" cy="980993"/>
          </a:xfrm>
          <a:prstGeom prst="rect">
            <a:avLst/>
          </a:prstGeom>
        </p:spPr>
      </p:pic>
      <p:pic>
        <p:nvPicPr>
          <p:cNvPr id="37890" name="Picture 2" descr="Stability of Carbocation and Radicals: Delocalization by Hyperconjugation |  Ryosuke University"/>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816080" y="5056380"/>
            <a:ext cx="4786002" cy="833403"/>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p:cNvSpPr/>
          <p:nvPr/>
        </p:nvSpPr>
        <p:spPr>
          <a:xfrm>
            <a:off x="6925156" y="5890630"/>
            <a:ext cx="942886" cy="461665"/>
          </a:xfrm>
          <a:prstGeom prst="rect">
            <a:avLst/>
          </a:prstGeom>
        </p:spPr>
        <p:txBody>
          <a:bodyPr wrap="none">
            <a:spAutoFit/>
          </a:bodyPr>
          <a:lstStyle/>
          <a:p>
            <a:pPr algn="ctr"/>
            <a:r>
              <a:rPr lang="cs-CZ" sz="1200" i="1" dirty="0" err="1"/>
              <a:t>tertiary</a:t>
            </a:r>
            <a:r>
              <a:rPr lang="cs-CZ" sz="1200" i="1" dirty="0"/>
              <a:t/>
            </a:r>
            <a:br>
              <a:rPr lang="cs-CZ" sz="1200" i="1" dirty="0"/>
            </a:br>
            <a:r>
              <a:rPr lang="cs-CZ" sz="1200" i="1" dirty="0" err="1"/>
              <a:t>carbanion</a:t>
            </a:r>
            <a:endParaRPr lang="cs-CZ" sz="1200" i="1" dirty="0"/>
          </a:p>
        </p:txBody>
      </p:sp>
      <p:sp>
        <p:nvSpPr>
          <p:cNvPr id="12" name="Obdélník 11"/>
          <p:cNvSpPr/>
          <p:nvPr/>
        </p:nvSpPr>
        <p:spPr>
          <a:xfrm>
            <a:off x="8202969" y="5893983"/>
            <a:ext cx="973343" cy="461665"/>
          </a:xfrm>
          <a:prstGeom prst="rect">
            <a:avLst/>
          </a:prstGeom>
        </p:spPr>
        <p:txBody>
          <a:bodyPr wrap="none">
            <a:spAutoFit/>
          </a:bodyPr>
          <a:lstStyle/>
          <a:p>
            <a:pPr algn="ctr"/>
            <a:r>
              <a:rPr lang="cs-CZ" sz="1200" i="1" dirty="0" err="1"/>
              <a:t>secondary</a:t>
            </a:r>
            <a:r>
              <a:rPr lang="cs-CZ" sz="1200" i="1" dirty="0"/>
              <a:t/>
            </a:r>
            <a:br>
              <a:rPr lang="cs-CZ" sz="1200" i="1" dirty="0"/>
            </a:br>
            <a:r>
              <a:rPr lang="cs-CZ" sz="1200" i="1" dirty="0" err="1"/>
              <a:t>carbanion</a:t>
            </a:r>
            <a:endParaRPr lang="cs-CZ" sz="1200" i="1" dirty="0"/>
          </a:p>
        </p:txBody>
      </p:sp>
      <p:sp>
        <p:nvSpPr>
          <p:cNvPr id="13" name="Obdélník 12"/>
          <p:cNvSpPr/>
          <p:nvPr/>
        </p:nvSpPr>
        <p:spPr>
          <a:xfrm>
            <a:off x="9470104" y="5830482"/>
            <a:ext cx="942886" cy="461665"/>
          </a:xfrm>
          <a:prstGeom prst="rect">
            <a:avLst/>
          </a:prstGeom>
        </p:spPr>
        <p:txBody>
          <a:bodyPr wrap="none">
            <a:spAutoFit/>
          </a:bodyPr>
          <a:lstStyle/>
          <a:p>
            <a:pPr algn="ctr"/>
            <a:r>
              <a:rPr lang="cs-CZ" sz="1200" i="1" dirty="0" err="1"/>
              <a:t>primary</a:t>
            </a:r>
            <a:r>
              <a:rPr lang="cs-CZ" sz="1200" i="1" dirty="0"/>
              <a:t/>
            </a:r>
            <a:br>
              <a:rPr lang="cs-CZ" sz="1200" i="1" dirty="0"/>
            </a:br>
            <a:r>
              <a:rPr lang="cs-CZ" sz="1200" i="1" dirty="0" err="1"/>
              <a:t>carbanion</a:t>
            </a:r>
            <a:endParaRPr lang="cs-CZ" sz="1200" i="1" dirty="0"/>
          </a:p>
        </p:txBody>
      </p:sp>
      <p:cxnSp>
        <p:nvCxnSpPr>
          <p:cNvPr id="3" name="Přímá spojnice se šipkou 2"/>
          <p:cNvCxnSpPr/>
          <p:nvPr/>
        </p:nvCxnSpPr>
        <p:spPr>
          <a:xfrm>
            <a:off x="6816080" y="4893154"/>
            <a:ext cx="44644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Obdélník 19"/>
          <p:cNvSpPr/>
          <p:nvPr/>
        </p:nvSpPr>
        <p:spPr>
          <a:xfrm>
            <a:off x="6920346" y="4574469"/>
            <a:ext cx="4360230" cy="276999"/>
          </a:xfrm>
          <a:prstGeom prst="rect">
            <a:avLst/>
          </a:prstGeom>
        </p:spPr>
        <p:txBody>
          <a:bodyPr wrap="square">
            <a:spAutoFit/>
          </a:bodyPr>
          <a:lstStyle/>
          <a:p>
            <a:pPr algn="ctr"/>
            <a:r>
              <a:rPr lang="en-US" sz="1200" i="1" dirty="0"/>
              <a:t>increasing the stability of the carbanion</a:t>
            </a:r>
            <a:endParaRPr lang="cs-CZ" sz="1200" i="1" dirty="0"/>
          </a:p>
        </p:txBody>
      </p:sp>
    </p:spTree>
    <p:extLst>
      <p:ext uri="{BB962C8B-B14F-4D97-AF65-F5344CB8AC3E}">
        <p14:creationId xmlns:p14="http://schemas.microsoft.com/office/powerpoint/2010/main" val="168198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2348880"/>
            <a:ext cx="10515600" cy="1325563"/>
          </a:xfrm>
        </p:spPr>
        <p:txBody>
          <a:bodyPr>
            <a:normAutofit/>
          </a:bodyPr>
          <a:lstStyle/>
          <a:p>
            <a:pPr algn="ctr"/>
            <a:r>
              <a:rPr lang="cs-CZ" sz="4800" b="1" dirty="0" err="1"/>
              <a:t>Chain-growth</a:t>
            </a:r>
            <a:r>
              <a:rPr lang="cs-CZ" sz="4800" b="1" dirty="0"/>
              <a:t> </a:t>
            </a:r>
            <a:r>
              <a:rPr lang="cs-CZ" sz="4800" b="1" dirty="0" err="1"/>
              <a:t>polyreactions</a:t>
            </a:r>
            <a:r>
              <a:rPr lang="cs-CZ" sz="4800" b="1" dirty="0"/>
              <a:t> - </a:t>
            </a:r>
            <a:r>
              <a:rPr lang="cs-CZ" sz="4800" b="1" dirty="0" err="1"/>
              <a:t>coordination</a:t>
            </a:r>
            <a:endParaRPr lang="cs-CZ" sz="4800" b="1" dirty="0">
              <a:ea typeface="+mn-ea"/>
              <a:cs typeface="+mn-cs"/>
            </a:endParaRPr>
          </a:p>
        </p:txBody>
      </p:sp>
    </p:spTree>
    <p:extLst>
      <p:ext uri="{BB962C8B-B14F-4D97-AF65-F5344CB8AC3E}">
        <p14:creationId xmlns:p14="http://schemas.microsoft.com/office/powerpoint/2010/main" val="131417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Chain-growth</a:t>
            </a:r>
            <a:r>
              <a:rPr lang="cs-CZ" sz="3600" b="1" dirty="0"/>
              <a:t> </a:t>
            </a:r>
            <a:r>
              <a:rPr lang="cs-CZ" sz="3600" b="1" dirty="0" err="1"/>
              <a:t>polyreactions</a:t>
            </a:r>
            <a:r>
              <a:rPr lang="cs-CZ" sz="3600" b="1" dirty="0"/>
              <a:t> - </a:t>
            </a:r>
            <a:r>
              <a:rPr lang="cs-CZ" sz="3600" b="1" dirty="0" err="1"/>
              <a:t>coordination</a:t>
            </a:r>
            <a:endParaRPr lang="cs-CZ" sz="3600" b="1" dirty="0">
              <a:ea typeface="+mn-ea"/>
              <a:cs typeface="+mn-cs"/>
            </a:endParaRPr>
          </a:p>
        </p:txBody>
      </p:sp>
      <p:sp>
        <p:nvSpPr>
          <p:cNvPr id="5" name="Zástupný symbol pro obsah 2"/>
          <p:cNvSpPr txBox="1">
            <a:spLocks/>
          </p:cNvSpPr>
          <p:nvPr/>
        </p:nvSpPr>
        <p:spPr>
          <a:xfrm>
            <a:off x="725122" y="2073995"/>
            <a:ext cx="6523006" cy="4464495"/>
          </a:xfrm>
          <a:prstGeom prst="rect">
            <a:avLst/>
          </a:prstGeom>
        </p:spPr>
        <p:txBody>
          <a:bodyPr vert="horz" lIns="91440" tIns="45720" rIns="91440" bIns="45720" rtlCol="0">
            <a:normAutofit fontScale="92500"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cs-CZ" dirty="0" err="1"/>
              <a:t>otherwise</a:t>
            </a:r>
            <a:r>
              <a:rPr lang="cs-CZ" dirty="0"/>
              <a:t> </a:t>
            </a:r>
            <a:r>
              <a:rPr lang="cs-CZ" dirty="0" err="1"/>
              <a:t>also</a:t>
            </a:r>
            <a:r>
              <a:rPr lang="cs-CZ" dirty="0"/>
              <a:t> </a:t>
            </a:r>
            <a:r>
              <a:rPr lang="cs-CZ" dirty="0" err="1"/>
              <a:t>polyinsertion</a:t>
            </a:r>
            <a:endParaRPr lang="cs-CZ" dirty="0"/>
          </a:p>
          <a:p>
            <a:pPr lvl="1"/>
            <a:r>
              <a:rPr lang="cs-CZ" dirty="0" err="1"/>
              <a:t>production</a:t>
            </a:r>
            <a:r>
              <a:rPr lang="cs-CZ" dirty="0"/>
              <a:t> </a:t>
            </a:r>
            <a:r>
              <a:rPr lang="cs-CZ" dirty="0" err="1"/>
              <a:t>of</a:t>
            </a:r>
            <a:r>
              <a:rPr lang="cs-CZ" dirty="0"/>
              <a:t> </a:t>
            </a:r>
            <a:r>
              <a:rPr lang="cs-CZ" dirty="0" err="1"/>
              <a:t>tactical</a:t>
            </a:r>
            <a:r>
              <a:rPr lang="cs-CZ" dirty="0"/>
              <a:t> </a:t>
            </a:r>
            <a:r>
              <a:rPr lang="cs-CZ" dirty="0" err="1"/>
              <a:t>polymers</a:t>
            </a:r>
            <a:endParaRPr lang="cs-CZ" dirty="0"/>
          </a:p>
          <a:p>
            <a:pPr lvl="1"/>
            <a:r>
              <a:rPr lang="cs-CZ" dirty="0" err="1"/>
              <a:t>other</a:t>
            </a:r>
            <a:r>
              <a:rPr lang="cs-CZ" dirty="0"/>
              <a:t> </a:t>
            </a:r>
            <a:r>
              <a:rPr lang="cs-CZ" dirty="0" err="1"/>
              <a:t>methods</a:t>
            </a:r>
            <a:r>
              <a:rPr lang="cs-CZ" dirty="0"/>
              <a:t> are </a:t>
            </a:r>
            <a:r>
              <a:rPr lang="cs-CZ" dirty="0" err="1"/>
              <a:t>usually</a:t>
            </a:r>
            <a:r>
              <a:rPr lang="cs-CZ" dirty="0"/>
              <a:t> </a:t>
            </a:r>
            <a:r>
              <a:rPr lang="cs-CZ" dirty="0" err="1"/>
              <a:t>short</a:t>
            </a:r>
            <a:r>
              <a:rPr lang="cs-CZ" dirty="0"/>
              <a:t> on </a:t>
            </a:r>
            <a:r>
              <a:rPr lang="cs-CZ" dirty="0" err="1"/>
              <a:t>this</a:t>
            </a:r>
            <a:endParaRPr lang="cs-CZ" dirty="0"/>
          </a:p>
          <a:p>
            <a:r>
              <a:rPr lang="cs-CZ" dirty="0"/>
              <a:t>Ziegler-</a:t>
            </a:r>
            <a:r>
              <a:rPr lang="cs-CZ" dirty="0" err="1"/>
              <a:t>Natt</a:t>
            </a:r>
            <a:r>
              <a:rPr lang="cs-CZ" dirty="0"/>
              <a:t> </a:t>
            </a:r>
            <a:r>
              <a:rPr lang="cs-CZ" dirty="0" err="1"/>
              <a:t>catalysts</a:t>
            </a:r>
            <a:endParaRPr lang="cs-CZ" dirty="0"/>
          </a:p>
          <a:p>
            <a:pPr lvl="1"/>
            <a:r>
              <a:rPr lang="cs-CZ" dirty="0"/>
              <a:t>a </a:t>
            </a:r>
            <a:r>
              <a:rPr lang="cs-CZ" dirty="0" err="1"/>
              <a:t>transition</a:t>
            </a:r>
            <a:r>
              <a:rPr lang="cs-CZ" dirty="0"/>
              <a:t> metal salt (eg </a:t>
            </a:r>
            <a:r>
              <a:rPr lang="cs-CZ" dirty="0" err="1"/>
              <a:t>TiCl</a:t>
            </a:r>
            <a:r>
              <a:rPr lang="cs-CZ" baseline="-25000" dirty="0" err="1"/>
              <a:t>4</a:t>
            </a:r>
            <a:r>
              <a:rPr lang="cs-CZ" dirty="0"/>
              <a:t>) and </a:t>
            </a:r>
            <a:r>
              <a:rPr lang="cs-CZ" dirty="0" err="1"/>
              <a:t>an</a:t>
            </a:r>
            <a:r>
              <a:rPr lang="cs-CZ" dirty="0"/>
              <a:t> </a:t>
            </a:r>
            <a:r>
              <a:rPr lang="cs-CZ" dirty="0" err="1"/>
              <a:t>organometallic</a:t>
            </a:r>
            <a:r>
              <a:rPr lang="cs-CZ" dirty="0"/>
              <a:t> </a:t>
            </a:r>
            <a:r>
              <a:rPr lang="cs-CZ" dirty="0" err="1"/>
              <a:t>compound</a:t>
            </a:r>
            <a:r>
              <a:rPr lang="cs-CZ" dirty="0"/>
              <a:t> </a:t>
            </a:r>
            <a:r>
              <a:rPr lang="cs-CZ" dirty="0" err="1"/>
              <a:t>of</a:t>
            </a:r>
            <a:r>
              <a:rPr lang="cs-CZ" dirty="0"/>
              <a:t> element III. </a:t>
            </a:r>
            <a:r>
              <a:rPr lang="cs-CZ" dirty="0" err="1"/>
              <a:t>main</a:t>
            </a:r>
            <a:r>
              <a:rPr lang="cs-CZ" dirty="0"/>
              <a:t> </a:t>
            </a:r>
            <a:r>
              <a:rPr lang="cs-CZ" dirty="0" err="1"/>
              <a:t>groups</a:t>
            </a:r>
            <a:r>
              <a:rPr lang="cs-CZ" dirty="0"/>
              <a:t> (</a:t>
            </a:r>
            <a:r>
              <a:rPr lang="cs-CZ" dirty="0" err="1"/>
              <a:t>e.g</a:t>
            </a:r>
            <a:r>
              <a:rPr lang="cs-CZ" dirty="0"/>
              <a:t>. Al(</a:t>
            </a:r>
            <a:r>
              <a:rPr lang="cs-CZ" dirty="0" err="1"/>
              <a:t>CH</a:t>
            </a:r>
            <a:r>
              <a:rPr lang="cs-CZ" baseline="-25000" dirty="0" err="1"/>
              <a:t>2</a:t>
            </a:r>
            <a:r>
              <a:rPr lang="cs-CZ" dirty="0" err="1"/>
              <a:t>CH</a:t>
            </a:r>
            <a:r>
              <a:rPr lang="cs-CZ" baseline="-25000" dirty="0" err="1"/>
              <a:t>3</a:t>
            </a:r>
            <a:r>
              <a:rPr lang="cs-CZ" dirty="0"/>
              <a:t>)</a:t>
            </a:r>
            <a:r>
              <a:rPr lang="cs-CZ" baseline="-25000" dirty="0"/>
              <a:t>3</a:t>
            </a:r>
            <a:r>
              <a:rPr lang="cs-CZ" dirty="0"/>
              <a:t>)</a:t>
            </a:r>
          </a:p>
          <a:p>
            <a:pPr lvl="1"/>
            <a:r>
              <a:rPr lang="cs-CZ" dirty="0" err="1"/>
              <a:t>isotactic</a:t>
            </a:r>
            <a:r>
              <a:rPr lang="cs-CZ" dirty="0"/>
              <a:t> </a:t>
            </a:r>
            <a:r>
              <a:rPr lang="cs-CZ" dirty="0" err="1"/>
              <a:t>polymers</a:t>
            </a:r>
            <a:endParaRPr lang="cs-CZ" dirty="0"/>
          </a:p>
          <a:p>
            <a:r>
              <a:rPr lang="cs-CZ" dirty="0" err="1"/>
              <a:t>metallocene</a:t>
            </a:r>
            <a:r>
              <a:rPr lang="cs-CZ" dirty="0"/>
              <a:t> </a:t>
            </a:r>
            <a:r>
              <a:rPr lang="cs-CZ" dirty="0" err="1"/>
              <a:t>catalysts</a:t>
            </a:r>
            <a:endParaRPr lang="cs-CZ" dirty="0"/>
          </a:p>
          <a:p>
            <a:pPr lvl="1"/>
            <a:r>
              <a:rPr lang="cs-CZ" dirty="0" err="1"/>
              <a:t>sandwich</a:t>
            </a:r>
            <a:r>
              <a:rPr lang="cs-CZ" dirty="0"/>
              <a:t> </a:t>
            </a:r>
            <a:r>
              <a:rPr lang="cs-CZ" dirty="0" err="1"/>
              <a:t>molecules</a:t>
            </a:r>
            <a:r>
              <a:rPr lang="cs-CZ" dirty="0"/>
              <a:t> (metal </a:t>
            </a:r>
            <a:r>
              <a:rPr lang="cs-CZ" dirty="0" err="1"/>
              <a:t>cation</a:t>
            </a:r>
            <a:r>
              <a:rPr lang="cs-CZ" dirty="0"/>
              <a:t> </a:t>
            </a:r>
            <a:r>
              <a:rPr lang="cs-CZ" dirty="0" err="1"/>
              <a:t>is</a:t>
            </a:r>
            <a:r>
              <a:rPr lang="cs-CZ" dirty="0"/>
              <a:t> </a:t>
            </a:r>
            <a:r>
              <a:rPr lang="cs-CZ" dirty="0" err="1"/>
              <a:t>enclosed</a:t>
            </a:r>
            <a:r>
              <a:rPr lang="cs-CZ" dirty="0"/>
              <a:t> </a:t>
            </a:r>
            <a:r>
              <a:rPr lang="cs-CZ" dirty="0" err="1"/>
              <a:t>between</a:t>
            </a:r>
            <a:r>
              <a:rPr lang="cs-CZ" dirty="0"/>
              <a:t> </a:t>
            </a:r>
            <a:r>
              <a:rPr lang="cs-CZ" dirty="0" err="1"/>
              <a:t>aromatic</a:t>
            </a:r>
            <a:r>
              <a:rPr lang="cs-CZ" dirty="0"/>
              <a:t> </a:t>
            </a:r>
            <a:r>
              <a:rPr lang="cs-CZ" dirty="0" err="1"/>
              <a:t>anions</a:t>
            </a:r>
            <a:r>
              <a:rPr lang="cs-CZ" dirty="0"/>
              <a:t>)</a:t>
            </a:r>
          </a:p>
          <a:p>
            <a:pPr lvl="1"/>
            <a:r>
              <a:rPr lang="cs-CZ" dirty="0" err="1"/>
              <a:t>isotactic</a:t>
            </a:r>
            <a:r>
              <a:rPr lang="cs-CZ" dirty="0"/>
              <a:t> </a:t>
            </a:r>
            <a:r>
              <a:rPr lang="cs-CZ" dirty="0" err="1"/>
              <a:t>or</a:t>
            </a:r>
            <a:r>
              <a:rPr lang="cs-CZ" dirty="0"/>
              <a:t> </a:t>
            </a:r>
            <a:r>
              <a:rPr lang="cs-CZ" dirty="0" err="1"/>
              <a:t>syndiotactic</a:t>
            </a:r>
            <a:r>
              <a:rPr lang="cs-CZ" dirty="0"/>
              <a:t> </a:t>
            </a:r>
            <a:r>
              <a:rPr lang="cs-CZ" dirty="0" err="1"/>
              <a:t>polymers</a:t>
            </a:r>
            <a:endParaRPr lang="cs-CZ" dirty="0"/>
          </a:p>
        </p:txBody>
      </p:sp>
      <p:pic>
        <p:nvPicPr>
          <p:cNvPr id="6" name="Picture 8" descr="VÃ½sledek obrÃ¡zku pro ziegler natta catalyst">
            <a:extLst>
              <a:ext uri="{FF2B5EF4-FFF2-40B4-BE49-F238E27FC236}">
                <a16:creationId xmlns:a16="http://schemas.microsoft.com/office/drawing/2014/main" id="{A7BC7C19-1718-472C-A578-E55B632AC4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6899" t="12489" r="4641" b="3832"/>
          <a:stretch/>
        </p:blipFill>
        <p:spPr bwMode="auto">
          <a:xfrm>
            <a:off x="8256240" y="1916832"/>
            <a:ext cx="2491341" cy="2257778"/>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7" name="Picture 6" descr="VÃ½sledek obrÃ¡zku pro metallocene catalyst">
            <a:extLst>
              <a:ext uri="{FF2B5EF4-FFF2-40B4-BE49-F238E27FC236}">
                <a16:creationId xmlns:a16="http://schemas.microsoft.com/office/drawing/2014/main" id="{27345E6E-7E45-46CF-9146-837CC4E0317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32104" y="4437112"/>
            <a:ext cx="4967659" cy="1511192"/>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8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hlinkClick r:id="rId3"/>
              </a:rPr>
              <a:t>Ziegler-</a:t>
            </a:r>
            <a:r>
              <a:rPr lang="cs-CZ" sz="3600" b="1" dirty="0" err="1">
                <a:ea typeface="+mn-ea"/>
                <a:cs typeface="+mn-cs"/>
                <a:hlinkClick r:id="rId3"/>
              </a:rPr>
              <a:t>Natta</a:t>
            </a:r>
            <a:r>
              <a:rPr lang="cs-CZ" sz="3600" b="1" dirty="0">
                <a:ea typeface="+mn-ea"/>
                <a:cs typeface="+mn-cs"/>
                <a:hlinkClick r:id="rId3"/>
              </a:rPr>
              <a:t> </a:t>
            </a:r>
            <a:r>
              <a:rPr lang="cs-CZ" sz="3600" b="1">
                <a:ea typeface="+mn-ea"/>
                <a:cs typeface="+mn-cs"/>
                <a:hlinkClick r:id="rId3"/>
              </a:rPr>
              <a:t>catalyst</a:t>
            </a:r>
            <a:endParaRPr lang="cs-CZ" sz="3600" b="1" dirty="0">
              <a:ea typeface="+mn-ea"/>
              <a:cs typeface="+mn-cs"/>
            </a:endParaRPr>
          </a:p>
        </p:txBody>
      </p:sp>
      <p:pic>
        <p:nvPicPr>
          <p:cNvPr id="6" name="Obrázek 5">
            <a:extLst>
              <a:ext uri="{FF2B5EF4-FFF2-40B4-BE49-F238E27FC236}">
                <a16:creationId xmlns:a16="http://schemas.microsoft.com/office/drawing/2014/main" id="{7C9262E1-B9E5-4610-8F38-14E88EF0093B}"/>
              </a:ext>
            </a:extLst>
          </p:cNvPr>
          <p:cNvPicPr>
            <a:picLocks noChangeAspect="1"/>
          </p:cNvPicPr>
          <p:nvPr/>
        </p:nvPicPr>
        <p:blipFill>
          <a:blip r:embed="rId4"/>
          <a:stretch>
            <a:fillRect/>
          </a:stretch>
        </p:blipFill>
        <p:spPr>
          <a:xfrm>
            <a:off x="1757345" y="2080090"/>
            <a:ext cx="8677310" cy="4288009"/>
          </a:xfrm>
          <a:prstGeom prst="rect">
            <a:avLst/>
          </a:prstGeom>
          <a:noFill/>
          <a:ln w="28575">
            <a:noFill/>
          </a:ln>
        </p:spPr>
      </p:pic>
    </p:spTree>
    <p:extLst>
      <p:ext uri="{BB962C8B-B14F-4D97-AF65-F5344CB8AC3E}">
        <p14:creationId xmlns:p14="http://schemas.microsoft.com/office/powerpoint/2010/main" val="26236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Tacticity</a:t>
            </a:r>
            <a:r>
              <a:rPr lang="cs-CZ" sz="3600" b="1" dirty="0">
                <a:ea typeface="+mn-ea"/>
                <a:cs typeface="+mn-cs"/>
              </a:rPr>
              <a:t> </a:t>
            </a:r>
            <a:r>
              <a:rPr lang="cs-CZ" sz="3600" b="1" dirty="0" err="1">
                <a:ea typeface="+mn-ea"/>
                <a:cs typeface="+mn-cs"/>
              </a:rPr>
              <a:t>of</a:t>
            </a:r>
            <a:r>
              <a:rPr lang="cs-CZ" sz="3600" b="1" dirty="0">
                <a:ea typeface="+mn-ea"/>
                <a:cs typeface="+mn-cs"/>
              </a:rPr>
              <a:t> </a:t>
            </a:r>
            <a:r>
              <a:rPr lang="cs-CZ" sz="3600" b="1" dirty="0" err="1">
                <a:ea typeface="+mn-ea"/>
                <a:cs typeface="+mn-cs"/>
              </a:rPr>
              <a:t>macromolecules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t>the arrangement of </a:t>
            </a:r>
            <a:r>
              <a:rPr lang="en-US" sz="2400" dirty="0" err="1"/>
              <a:t>stereoisomeric</a:t>
            </a:r>
            <a:r>
              <a:rPr lang="en-US" sz="2400" dirty="0"/>
              <a:t> centers in the main chains of macromolecules</a:t>
            </a:r>
          </a:p>
          <a:p>
            <a:pPr lvl="1"/>
            <a:r>
              <a:rPr lang="en-US" sz="2000" dirty="0"/>
              <a:t>stereoisomerism - occurs in asymmetric molecules with carbon having different substituents on all four bonds</a:t>
            </a:r>
          </a:p>
          <a:p>
            <a:r>
              <a:rPr lang="en-US" sz="2400" dirty="0"/>
              <a:t>fundamentally affects crystallinity</a:t>
            </a:r>
          </a:p>
          <a:p>
            <a:pPr lvl="1"/>
            <a:r>
              <a:rPr lang="en-US" sz="2000" dirty="0"/>
              <a:t>and thus also mechanical properties, temperature behavior, etc.</a:t>
            </a:r>
            <a:endParaRPr lang="cs-CZ" sz="1600" dirty="0"/>
          </a:p>
        </p:txBody>
      </p:sp>
      <p:pic>
        <p:nvPicPr>
          <p:cNvPr id="6" name="Obrázek 5">
            <a:extLst>
              <a:ext uri="{FF2B5EF4-FFF2-40B4-BE49-F238E27FC236}">
                <a16:creationId xmlns:a16="http://schemas.microsoft.com/office/drawing/2014/main" id="{44129842-4148-4681-9A97-0A8B0F146100}"/>
              </a:ext>
            </a:extLst>
          </p:cNvPr>
          <p:cNvPicPr>
            <a:picLocks noChangeAspect="1"/>
          </p:cNvPicPr>
          <p:nvPr/>
        </p:nvPicPr>
        <p:blipFill>
          <a:blip r:embed="rId3"/>
          <a:stretch>
            <a:fillRect/>
          </a:stretch>
        </p:blipFill>
        <p:spPr>
          <a:xfrm>
            <a:off x="3878692" y="4065663"/>
            <a:ext cx="3945500" cy="2158082"/>
          </a:xfrm>
          <a:prstGeom prst="rect">
            <a:avLst/>
          </a:prstGeom>
          <a:ln>
            <a:noFill/>
          </a:ln>
          <a:effectLst>
            <a:softEdge rad="112500"/>
          </a:effectLst>
        </p:spPr>
      </p:pic>
      <p:sp>
        <p:nvSpPr>
          <p:cNvPr id="7" name="Nadpis 1">
            <a:extLst>
              <a:ext uri="{FF2B5EF4-FFF2-40B4-BE49-F238E27FC236}">
                <a16:creationId xmlns:a16="http://schemas.microsoft.com/office/drawing/2014/main" id="{5A018B0C-DA80-4B32-96E1-77AF7299B260}"/>
              </a:ext>
            </a:extLst>
          </p:cNvPr>
          <p:cNvSpPr txBox="1">
            <a:spLocks/>
          </p:cNvSpPr>
          <p:nvPr/>
        </p:nvSpPr>
        <p:spPr>
          <a:xfrm>
            <a:off x="4655840" y="6021288"/>
            <a:ext cx="1715456" cy="4780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1600" dirty="0" err="1">
                <a:ln w="0"/>
                <a:solidFill>
                  <a:schemeClr val="tx1">
                    <a:lumMod val="50000"/>
                    <a:lumOff val="50000"/>
                  </a:schemeClr>
                </a:solidFill>
                <a:latin typeface="+mn-lt"/>
                <a:ea typeface="+mn-ea"/>
                <a:cs typeface="+mn-cs"/>
              </a:rPr>
              <a:t>syndiotactic</a:t>
            </a:r>
            <a:endParaRPr lang="cs-CZ" sz="2000" dirty="0">
              <a:ln w="0"/>
              <a:solidFill>
                <a:schemeClr val="tx1">
                  <a:lumMod val="50000"/>
                  <a:lumOff val="50000"/>
                </a:schemeClr>
              </a:solidFill>
              <a:latin typeface="+mn-lt"/>
              <a:ea typeface="+mn-ea"/>
              <a:cs typeface="+mn-cs"/>
            </a:endParaRPr>
          </a:p>
        </p:txBody>
      </p:sp>
      <p:sp>
        <p:nvSpPr>
          <p:cNvPr id="9" name="Nadpis 1">
            <a:extLst>
              <a:ext uri="{FF2B5EF4-FFF2-40B4-BE49-F238E27FC236}">
                <a16:creationId xmlns:a16="http://schemas.microsoft.com/office/drawing/2014/main" id="{5A018B0C-DA80-4B32-96E1-77AF7299B260}"/>
              </a:ext>
            </a:extLst>
          </p:cNvPr>
          <p:cNvSpPr txBox="1">
            <a:spLocks/>
          </p:cNvSpPr>
          <p:nvPr/>
        </p:nvSpPr>
        <p:spPr>
          <a:xfrm>
            <a:off x="6023992" y="6021288"/>
            <a:ext cx="1715456" cy="47803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1600" dirty="0" err="1">
                <a:ln w="0"/>
                <a:solidFill>
                  <a:schemeClr val="tx1">
                    <a:lumMod val="50000"/>
                    <a:lumOff val="50000"/>
                  </a:schemeClr>
                </a:solidFill>
                <a:latin typeface="+mn-lt"/>
                <a:ea typeface="+mn-ea"/>
                <a:cs typeface="+mn-cs"/>
              </a:rPr>
              <a:t>atactic</a:t>
            </a:r>
            <a:endParaRPr lang="cs-CZ" sz="2000" dirty="0">
              <a:ln w="0"/>
              <a:solidFill>
                <a:schemeClr val="tx1">
                  <a:lumMod val="50000"/>
                  <a:lumOff val="50000"/>
                </a:schemeClr>
              </a:solidFill>
              <a:latin typeface="+mn-lt"/>
              <a:ea typeface="+mn-ea"/>
              <a:cs typeface="+mn-cs"/>
            </a:endParaRPr>
          </a:p>
        </p:txBody>
      </p:sp>
      <p:sp>
        <p:nvSpPr>
          <p:cNvPr id="10" name="Nadpis 1">
            <a:extLst>
              <a:ext uri="{FF2B5EF4-FFF2-40B4-BE49-F238E27FC236}">
                <a16:creationId xmlns:a16="http://schemas.microsoft.com/office/drawing/2014/main" id="{5A018B0C-DA80-4B32-96E1-77AF7299B260}"/>
              </a:ext>
            </a:extLst>
          </p:cNvPr>
          <p:cNvSpPr txBox="1">
            <a:spLocks/>
          </p:cNvSpPr>
          <p:nvPr/>
        </p:nvSpPr>
        <p:spPr>
          <a:xfrm>
            <a:off x="3271393" y="6021288"/>
            <a:ext cx="1744487" cy="4469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1600" dirty="0" err="1">
                <a:ln w="0"/>
                <a:solidFill>
                  <a:schemeClr val="tx1">
                    <a:lumMod val="50000"/>
                    <a:lumOff val="50000"/>
                  </a:schemeClr>
                </a:solidFill>
                <a:latin typeface="+mn-lt"/>
                <a:ea typeface="+mn-ea"/>
                <a:cs typeface="+mn-cs"/>
              </a:rPr>
              <a:t>isotactic</a:t>
            </a:r>
            <a:endParaRPr lang="cs-CZ" sz="2000" dirty="0">
              <a:ln w="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124709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39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1. </a:t>
            </a:r>
            <a:r>
              <a:rPr lang="cs-CZ" sz="3600" b="1" dirty="0" err="1">
                <a:ea typeface="+mn-ea"/>
                <a:cs typeface="+mn-cs"/>
              </a:rPr>
              <a:t>Constitution</a:t>
            </a:r>
            <a:r>
              <a:rPr lang="cs-CZ" sz="3600" b="1" dirty="0">
                <a:ea typeface="+mn-ea"/>
                <a:cs typeface="+mn-cs"/>
              </a:rPr>
              <a:t> (regularity)</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t>regular macromolecule</a:t>
            </a:r>
          </a:p>
          <a:p>
            <a:pPr lvl="1"/>
            <a:r>
              <a:rPr lang="en-US" sz="2000" dirty="0"/>
              <a:t>obtained by regular repetition of the constitutional unit</a:t>
            </a:r>
          </a:p>
          <a:p>
            <a:pPr lvl="1"/>
            <a:r>
              <a:rPr lang="en-US" sz="2000" dirty="0"/>
              <a:t>head-to-heel arrangement only</a:t>
            </a:r>
          </a:p>
          <a:p>
            <a:r>
              <a:rPr lang="en-US" sz="2400" dirty="0"/>
              <a:t>only regular polymers can (but don't have to) be </a:t>
            </a:r>
            <a:r>
              <a:rPr lang="en-US" sz="2400" dirty="0" err="1"/>
              <a:t>semicrystalline</a:t>
            </a:r>
            <a:endParaRPr lang="cs-CZ" sz="2400" dirty="0"/>
          </a:p>
        </p:txBody>
      </p:sp>
      <p:pic>
        <p:nvPicPr>
          <p:cNvPr id="3" name="Obrázek 2"/>
          <p:cNvPicPr>
            <a:picLocks noChangeAspect="1"/>
          </p:cNvPicPr>
          <p:nvPr/>
        </p:nvPicPr>
        <p:blipFill rotWithShape="1">
          <a:blip r:embed="rId3"/>
          <a:srcRect r="27274"/>
          <a:stretch/>
        </p:blipFill>
        <p:spPr>
          <a:xfrm>
            <a:off x="2279576" y="4221088"/>
            <a:ext cx="5832648" cy="1885950"/>
          </a:xfrm>
          <a:prstGeom prst="rect">
            <a:avLst/>
          </a:prstGeom>
        </p:spPr>
      </p:pic>
      <p:sp>
        <p:nvSpPr>
          <p:cNvPr id="2" name="Rovnoramenný trojúhelník 1"/>
          <p:cNvSpPr/>
          <p:nvPr/>
        </p:nvSpPr>
        <p:spPr>
          <a:xfrm rot="10800000" flipH="1">
            <a:off x="4417393" y="4331100"/>
            <a:ext cx="1152128" cy="720080"/>
          </a:xfrm>
          <a:prstGeom prst="triangle">
            <a:avLst>
              <a:gd name="adj" fmla="val 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7" name="Rovnoramenný trojúhelník 6"/>
          <p:cNvSpPr/>
          <p:nvPr/>
        </p:nvSpPr>
        <p:spPr>
          <a:xfrm rot="10800000" flipH="1">
            <a:off x="5599918" y="4331100"/>
            <a:ext cx="1152128" cy="720080"/>
          </a:xfrm>
          <a:prstGeom prst="triangle">
            <a:avLst>
              <a:gd name="adj" fmla="val 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9" name="Rovnoramenný trojúhelník 8"/>
          <p:cNvSpPr/>
          <p:nvPr/>
        </p:nvSpPr>
        <p:spPr>
          <a:xfrm rot="10800000" flipH="1">
            <a:off x="6782445" y="4332042"/>
            <a:ext cx="1152128" cy="720080"/>
          </a:xfrm>
          <a:prstGeom prst="triangle">
            <a:avLst>
              <a:gd name="adj" fmla="val 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0" name="Rovnoramenný trojúhelník 9"/>
          <p:cNvSpPr/>
          <p:nvPr/>
        </p:nvSpPr>
        <p:spPr>
          <a:xfrm rot="10800000" flipH="1">
            <a:off x="4417392" y="5478240"/>
            <a:ext cx="1152128" cy="720080"/>
          </a:xfrm>
          <a:prstGeom prst="triangle">
            <a:avLst>
              <a:gd name="adj" fmla="val 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1" name="Rovnoramenný trojúhelník 10"/>
          <p:cNvSpPr/>
          <p:nvPr/>
        </p:nvSpPr>
        <p:spPr>
          <a:xfrm rot="10800000" flipH="1">
            <a:off x="6752046" y="5478241"/>
            <a:ext cx="1152128" cy="720080"/>
          </a:xfrm>
          <a:prstGeom prst="triangle">
            <a:avLst>
              <a:gd name="adj" fmla="val 0"/>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2" name="Rovnoramenný trojúhelník 11"/>
          <p:cNvSpPr/>
          <p:nvPr/>
        </p:nvSpPr>
        <p:spPr>
          <a:xfrm rot="10800000">
            <a:off x="5372142" y="5478240"/>
            <a:ext cx="1152128" cy="720080"/>
          </a:xfrm>
          <a:prstGeom prst="triangle">
            <a:avLst>
              <a:gd name="adj" fmla="val 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Obdélník 5"/>
          <p:cNvSpPr/>
          <p:nvPr/>
        </p:nvSpPr>
        <p:spPr>
          <a:xfrm>
            <a:off x="8429072" y="4331224"/>
            <a:ext cx="1647823" cy="461665"/>
          </a:xfrm>
          <a:prstGeom prst="rect">
            <a:avLst/>
          </a:prstGeom>
        </p:spPr>
        <p:txBody>
          <a:bodyPr wrap="none">
            <a:spAutoFit/>
          </a:bodyPr>
          <a:lstStyle/>
          <a:p>
            <a:r>
              <a:rPr lang="cs-CZ" sz="2400" dirty="0" err="1">
                <a:latin typeface="+mn-lt"/>
                <a:ea typeface="Verdana" panose="020B0604030504040204" pitchFamily="34" charset="0"/>
              </a:rPr>
              <a:t>head</a:t>
            </a:r>
            <a:r>
              <a:rPr lang="cs-CZ" sz="2400" dirty="0">
                <a:latin typeface="+mn-lt"/>
                <a:ea typeface="Verdana" panose="020B0604030504040204" pitchFamily="34" charset="0"/>
              </a:rPr>
              <a:t>-to-</a:t>
            </a:r>
            <a:r>
              <a:rPr lang="cs-CZ" sz="2400" dirty="0" err="1">
                <a:latin typeface="+mn-lt"/>
                <a:ea typeface="Verdana" panose="020B0604030504040204" pitchFamily="34" charset="0"/>
              </a:rPr>
              <a:t>tail</a:t>
            </a:r>
            <a:endParaRPr lang="cs-CZ" sz="2400" dirty="0">
              <a:latin typeface="+mn-lt"/>
              <a:ea typeface="Verdana" panose="020B0604030504040204" pitchFamily="34" charset="0"/>
            </a:endParaRPr>
          </a:p>
        </p:txBody>
      </p:sp>
      <p:sp>
        <p:nvSpPr>
          <p:cNvPr id="13" name="Obdélník 12"/>
          <p:cNvSpPr/>
          <p:nvPr/>
        </p:nvSpPr>
        <p:spPr>
          <a:xfrm>
            <a:off x="8405477" y="5496499"/>
            <a:ext cx="3704091" cy="461665"/>
          </a:xfrm>
          <a:prstGeom prst="rect">
            <a:avLst/>
          </a:prstGeom>
        </p:spPr>
        <p:txBody>
          <a:bodyPr wrap="none">
            <a:spAutoFit/>
          </a:bodyPr>
          <a:lstStyle/>
          <a:p>
            <a:r>
              <a:rPr lang="cs-CZ" sz="2400" dirty="0" err="1">
                <a:latin typeface="+mn-lt"/>
                <a:ea typeface="Verdana" panose="020B0604030504040204" pitchFamily="34" charset="0"/>
              </a:rPr>
              <a:t>head</a:t>
            </a:r>
            <a:r>
              <a:rPr lang="cs-CZ" sz="2400" dirty="0">
                <a:latin typeface="+mn-lt"/>
                <a:ea typeface="Verdana" panose="020B0604030504040204" pitchFamily="34" charset="0"/>
              </a:rPr>
              <a:t>-to-</a:t>
            </a:r>
            <a:r>
              <a:rPr lang="cs-CZ" sz="2400" dirty="0" err="1">
                <a:latin typeface="+mn-lt"/>
                <a:ea typeface="Verdana" panose="020B0604030504040204" pitchFamily="34" charset="0"/>
              </a:rPr>
              <a:t>head</a:t>
            </a:r>
            <a:r>
              <a:rPr lang="cs-CZ" sz="2400" dirty="0">
                <a:latin typeface="+mn-lt"/>
                <a:ea typeface="Verdana" panose="020B0604030504040204" pitchFamily="34" charset="0"/>
              </a:rPr>
              <a:t> (</a:t>
            </a:r>
            <a:r>
              <a:rPr lang="cs-CZ" sz="2400" dirty="0" err="1">
                <a:latin typeface="+mn-lt"/>
                <a:ea typeface="Verdana" panose="020B0604030504040204" pitchFamily="34" charset="0"/>
              </a:rPr>
              <a:t>or</a:t>
            </a:r>
            <a:r>
              <a:rPr lang="cs-CZ" sz="2400" dirty="0">
                <a:latin typeface="+mn-lt"/>
                <a:ea typeface="Verdana" panose="020B0604030504040204" pitchFamily="34" charset="0"/>
              </a:rPr>
              <a:t> </a:t>
            </a:r>
            <a:r>
              <a:rPr lang="cs-CZ" sz="2400" dirty="0" err="1">
                <a:latin typeface="+mn-lt"/>
                <a:ea typeface="Verdana" panose="020B0604030504040204" pitchFamily="34" charset="0"/>
              </a:rPr>
              <a:t>tail</a:t>
            </a:r>
            <a:r>
              <a:rPr lang="cs-CZ" sz="2400" dirty="0">
                <a:latin typeface="+mn-lt"/>
                <a:ea typeface="Verdana" panose="020B0604030504040204" pitchFamily="34" charset="0"/>
              </a:rPr>
              <a:t>-to-</a:t>
            </a:r>
            <a:r>
              <a:rPr lang="cs-CZ" sz="2400" dirty="0" err="1">
                <a:latin typeface="+mn-lt"/>
                <a:ea typeface="Verdana" panose="020B0604030504040204" pitchFamily="34" charset="0"/>
              </a:rPr>
              <a:t>tail</a:t>
            </a:r>
            <a:r>
              <a:rPr lang="cs-CZ" sz="2400" dirty="0">
                <a:latin typeface="+mn-lt"/>
                <a:ea typeface="Verdana" panose="020B0604030504040204" pitchFamily="34" charset="0"/>
              </a:rPr>
              <a:t>)</a:t>
            </a:r>
          </a:p>
        </p:txBody>
      </p:sp>
    </p:spTree>
    <p:extLst>
      <p:ext uri="{BB962C8B-B14F-4D97-AF65-F5344CB8AC3E}">
        <p14:creationId xmlns:p14="http://schemas.microsoft.com/office/powerpoint/2010/main" val="12862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1. </a:t>
            </a:r>
            <a:r>
              <a:rPr lang="cs-CZ" sz="3600" b="1" dirty="0" err="1">
                <a:ea typeface="+mn-ea"/>
                <a:cs typeface="+mn-cs"/>
              </a:rPr>
              <a:t>Chemical</a:t>
            </a:r>
            <a:r>
              <a:rPr lang="cs-CZ" sz="3600" b="1" dirty="0">
                <a:ea typeface="+mn-ea"/>
                <a:cs typeface="+mn-cs"/>
              </a:rPr>
              <a:t> </a:t>
            </a:r>
            <a:r>
              <a:rPr lang="cs-CZ" sz="3600" b="1" dirty="0" err="1">
                <a:ea typeface="+mn-ea"/>
                <a:cs typeface="+mn-cs"/>
              </a:rPr>
              <a:t>condition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monomers must be at least </a:t>
            </a:r>
            <a:r>
              <a:rPr lang="en-US" dirty="0" err="1"/>
              <a:t>difunctional</a:t>
            </a:r>
            <a:r>
              <a:rPr lang="en-US" dirty="0"/>
              <a:t> (f at least 2)</a:t>
            </a:r>
          </a:p>
          <a:p>
            <a:pPr lvl="1"/>
            <a:r>
              <a:rPr lang="en-US" dirty="0"/>
              <a:t>at least two groups capable of binding to other molecules</a:t>
            </a:r>
          </a:p>
          <a:p>
            <a:pPr marL="361950" indent="-361950">
              <a:buFont typeface="+mj-lt"/>
              <a:buAutoNum type="arabicPeriod"/>
            </a:pPr>
            <a:r>
              <a:rPr lang="en-US" dirty="0"/>
              <a:t>multiple bond</a:t>
            </a:r>
          </a:p>
          <a:p>
            <a:pPr marL="361950" indent="-361950">
              <a:buFont typeface="+mj-lt"/>
              <a:buAutoNum type="arabicPeriod"/>
            </a:pPr>
            <a:r>
              <a:rPr lang="en-US" dirty="0"/>
              <a:t>suitable functional groups</a:t>
            </a:r>
          </a:p>
          <a:p>
            <a:pPr marL="361950" indent="-361950">
              <a:buFont typeface="+mj-lt"/>
              <a:buAutoNum type="arabicPeriod"/>
            </a:pPr>
            <a:r>
              <a:rPr lang="en-US" dirty="0"/>
              <a:t>cycle with a heteroatom</a:t>
            </a:r>
            <a:endParaRPr lang="cs-CZ" dirty="0"/>
          </a:p>
        </p:txBody>
      </p:sp>
      <p:pic>
        <p:nvPicPr>
          <p:cNvPr id="6" name="Obrázek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4560" y="4394943"/>
            <a:ext cx="3110290" cy="2120652"/>
          </a:xfrm>
          <a:prstGeom prst="rect">
            <a:avLst/>
          </a:prstGeom>
          <a:ln>
            <a:noFill/>
          </a:ln>
          <a:effectLst/>
        </p:spPr>
      </p:pic>
      <p:grpSp>
        <p:nvGrpSpPr>
          <p:cNvPr id="7" name="Skupina 6"/>
          <p:cNvGrpSpPr/>
          <p:nvPr/>
        </p:nvGrpSpPr>
        <p:grpSpPr>
          <a:xfrm>
            <a:off x="5925744" y="2996952"/>
            <a:ext cx="5031397" cy="3456384"/>
            <a:chOff x="5957669" y="3501008"/>
            <a:chExt cx="4631268" cy="3240000"/>
          </a:xfrm>
        </p:grpSpPr>
        <p:pic>
          <p:nvPicPr>
            <p:cNvPr id="9" name="Picture 8" descr="Související obrázek"/>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57669" y="3501008"/>
              <a:ext cx="4631268" cy="32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Ovál 9"/>
            <p:cNvSpPr/>
            <p:nvPr/>
          </p:nvSpPr>
          <p:spPr>
            <a:xfrm flipH="1" flipV="1">
              <a:off x="7026985" y="4544944"/>
              <a:ext cx="936104" cy="1152128"/>
            </a:xfrm>
            <a:prstGeom prst="ellipse">
              <a:avLst/>
            </a:prstGeom>
            <a:noFill/>
            <a:ln w="12700">
              <a:solidFill>
                <a:schemeClr val="bg1"/>
              </a:solidFill>
              <a:prstDash val="lgDash"/>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ál 10"/>
            <p:cNvSpPr/>
            <p:nvPr/>
          </p:nvSpPr>
          <p:spPr>
            <a:xfrm flipH="1" flipV="1">
              <a:off x="7994317" y="4450433"/>
              <a:ext cx="998905" cy="1118652"/>
            </a:xfrm>
            <a:prstGeom prst="ellipse">
              <a:avLst/>
            </a:prstGeom>
            <a:noFill/>
            <a:ln w="12700">
              <a:solidFill>
                <a:schemeClr val="bg1"/>
              </a:solidFill>
              <a:prstDash val="lgDash"/>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Nadpis 1"/>
            <p:cNvSpPr txBox="1">
              <a:spLocks/>
            </p:cNvSpPr>
            <p:nvPr/>
          </p:nvSpPr>
          <p:spPr>
            <a:xfrm>
              <a:off x="7110512" y="4036329"/>
              <a:ext cx="766614" cy="6072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2800" dirty="0">
                  <a:ln>
                    <a:solidFill>
                      <a:schemeClr val="bg1"/>
                    </a:solidFill>
                  </a:ln>
                  <a:solidFill>
                    <a:schemeClr val="bg1"/>
                  </a:solidFill>
                  <a:effectLst>
                    <a:glow rad="63500">
                      <a:schemeClr val="tx1">
                        <a:alpha val="40000"/>
                      </a:schemeClr>
                    </a:glow>
                  </a:effectLst>
                  <a:latin typeface="+mn-lt"/>
                  <a:ea typeface="+mn-ea"/>
                  <a:cs typeface="+mn-cs"/>
                </a:rPr>
                <a:t>f=2</a:t>
              </a:r>
            </a:p>
          </p:txBody>
        </p:sp>
        <p:sp>
          <p:nvSpPr>
            <p:cNvPr id="13" name="Nadpis 1"/>
            <p:cNvSpPr txBox="1">
              <a:spLocks/>
            </p:cNvSpPr>
            <p:nvPr/>
          </p:nvSpPr>
          <p:spPr>
            <a:xfrm>
              <a:off x="8111539" y="3920593"/>
              <a:ext cx="766614" cy="60721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2800" dirty="0">
                  <a:ln>
                    <a:solidFill>
                      <a:schemeClr val="bg1"/>
                    </a:solidFill>
                  </a:ln>
                  <a:solidFill>
                    <a:schemeClr val="bg1"/>
                  </a:solidFill>
                  <a:effectLst>
                    <a:glow rad="63500">
                      <a:schemeClr val="tx1">
                        <a:alpha val="40000"/>
                      </a:schemeClr>
                    </a:glow>
                  </a:effectLst>
                  <a:latin typeface="+mn-lt"/>
                  <a:ea typeface="+mn-ea"/>
                  <a:cs typeface="+mn-cs"/>
                </a:rPr>
                <a:t>f=3</a:t>
              </a:r>
            </a:p>
          </p:txBody>
        </p:sp>
      </p:grpSp>
    </p:spTree>
    <p:extLst>
      <p:ext uri="{BB962C8B-B14F-4D97-AF65-F5344CB8AC3E}">
        <p14:creationId xmlns:p14="http://schemas.microsoft.com/office/powerpoint/2010/main" val="107935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HDPE</a:t>
            </a:r>
            <a:r>
              <a:rPr lang="cs-CZ" sz="3600" b="1" dirty="0">
                <a:ea typeface="+mn-ea"/>
                <a:cs typeface="+mn-cs"/>
              </a:rPr>
              <a:t>, </a:t>
            </a:r>
            <a:r>
              <a:rPr lang="cs-CZ" sz="3600" b="1" dirty="0" err="1">
                <a:ea typeface="+mn-ea"/>
                <a:cs typeface="+mn-cs"/>
              </a:rPr>
              <a:t>UHMWPE</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cs-CZ" dirty="0" err="1"/>
              <a:t>linear</a:t>
            </a:r>
            <a:r>
              <a:rPr lang="cs-CZ" dirty="0"/>
              <a:t> </a:t>
            </a:r>
            <a:r>
              <a:rPr lang="cs-CZ" dirty="0" err="1"/>
              <a:t>macromolecules</a:t>
            </a:r>
            <a:endParaRPr lang="cs-CZ" dirty="0"/>
          </a:p>
          <a:p>
            <a:r>
              <a:rPr lang="cs-CZ" dirty="0" err="1"/>
              <a:t>high</a:t>
            </a:r>
            <a:r>
              <a:rPr lang="cs-CZ" dirty="0"/>
              <a:t> </a:t>
            </a:r>
            <a:r>
              <a:rPr lang="cs-CZ" dirty="0" err="1"/>
              <a:t>crystallinity</a:t>
            </a:r>
            <a:r>
              <a:rPr lang="cs-CZ" dirty="0"/>
              <a:t> and </a:t>
            </a:r>
            <a:r>
              <a:rPr lang="cs-CZ" dirty="0" err="1"/>
              <a:t>therefore</a:t>
            </a:r>
            <a:r>
              <a:rPr lang="cs-CZ" dirty="0"/>
              <a:t> </a:t>
            </a:r>
            <a:r>
              <a:rPr lang="cs-CZ" dirty="0" err="1"/>
              <a:t>also</a:t>
            </a:r>
            <a:r>
              <a:rPr lang="cs-CZ" dirty="0"/>
              <a:t> </a:t>
            </a:r>
            <a:r>
              <a:rPr lang="cs-CZ" dirty="0" err="1"/>
              <a:t>density</a:t>
            </a:r>
            <a:endParaRPr lang="cs-CZ" dirty="0"/>
          </a:p>
          <a:p>
            <a:r>
              <a:rPr lang="cs-CZ" dirty="0" err="1"/>
              <a:t>extraordinary</a:t>
            </a:r>
            <a:r>
              <a:rPr lang="cs-CZ" dirty="0"/>
              <a:t> </a:t>
            </a:r>
            <a:r>
              <a:rPr lang="cs-CZ" dirty="0" err="1"/>
              <a:t>mechanical</a:t>
            </a:r>
            <a:r>
              <a:rPr lang="cs-CZ" dirty="0"/>
              <a:t> </a:t>
            </a:r>
            <a:r>
              <a:rPr lang="cs-CZ" dirty="0" err="1"/>
              <a:t>properties</a:t>
            </a:r>
            <a:endParaRPr lang="cs-CZ" dirty="0"/>
          </a:p>
          <a:p>
            <a:r>
              <a:rPr lang="cs-CZ" dirty="0" err="1"/>
              <a:t>HDPE</a:t>
            </a:r>
            <a:r>
              <a:rPr lang="cs-CZ" dirty="0"/>
              <a:t> – 200,000 to 500,000 g/mol</a:t>
            </a:r>
          </a:p>
          <a:p>
            <a:pPr lvl="1"/>
            <a:r>
              <a:rPr lang="cs-CZ" dirty="0" err="1"/>
              <a:t>high</a:t>
            </a:r>
            <a:r>
              <a:rPr lang="cs-CZ" dirty="0"/>
              <a:t> </a:t>
            </a:r>
            <a:r>
              <a:rPr lang="cs-CZ" dirty="0" err="1"/>
              <a:t>density</a:t>
            </a:r>
            <a:r>
              <a:rPr lang="cs-CZ" dirty="0"/>
              <a:t> (</a:t>
            </a:r>
            <a:r>
              <a:rPr lang="cs-CZ" dirty="0" err="1"/>
              <a:t>high</a:t>
            </a:r>
            <a:r>
              <a:rPr lang="cs-CZ" dirty="0"/>
              <a:t> </a:t>
            </a:r>
            <a:r>
              <a:rPr lang="cs-CZ" dirty="0" err="1"/>
              <a:t>density</a:t>
            </a:r>
            <a:r>
              <a:rPr lang="cs-CZ" dirty="0"/>
              <a:t>) </a:t>
            </a:r>
            <a:r>
              <a:rPr lang="cs-CZ" dirty="0" err="1"/>
              <a:t>PE</a:t>
            </a:r>
            <a:endParaRPr lang="cs-CZ" dirty="0"/>
          </a:p>
          <a:p>
            <a:r>
              <a:rPr lang="cs-CZ" dirty="0" err="1"/>
              <a:t>UHMWPE</a:t>
            </a:r>
            <a:r>
              <a:rPr lang="cs-CZ" dirty="0"/>
              <a:t> – 6,000,000 g/mol</a:t>
            </a:r>
          </a:p>
          <a:p>
            <a:pPr lvl="1"/>
            <a:r>
              <a:rPr lang="cs-CZ" dirty="0"/>
              <a:t>Ultra </a:t>
            </a:r>
            <a:r>
              <a:rPr lang="cs-CZ" dirty="0" err="1"/>
              <a:t>high</a:t>
            </a:r>
            <a:r>
              <a:rPr lang="cs-CZ" dirty="0"/>
              <a:t> </a:t>
            </a:r>
            <a:r>
              <a:rPr lang="cs-CZ" dirty="0" err="1"/>
              <a:t>molecular</a:t>
            </a:r>
            <a:r>
              <a:rPr lang="cs-CZ" dirty="0"/>
              <a:t> </a:t>
            </a:r>
            <a:r>
              <a:rPr lang="cs-CZ" dirty="0" err="1"/>
              <a:t>weight</a:t>
            </a:r>
            <a:r>
              <a:rPr lang="cs-CZ" dirty="0"/>
              <a:t> </a:t>
            </a:r>
            <a:r>
              <a:rPr lang="cs-CZ" dirty="0" err="1"/>
              <a:t>PE</a:t>
            </a:r>
            <a:endParaRPr lang="cs-CZ" dirty="0"/>
          </a:p>
          <a:p>
            <a:pPr lvl="1"/>
            <a:r>
              <a:rPr lang="cs-CZ" dirty="0" err="1"/>
              <a:t>chains</a:t>
            </a:r>
            <a:r>
              <a:rPr lang="cs-CZ" dirty="0"/>
              <a:t> </a:t>
            </a:r>
            <a:r>
              <a:rPr lang="cs-CZ" dirty="0" err="1"/>
              <a:t>contain</a:t>
            </a:r>
            <a:r>
              <a:rPr lang="cs-CZ" dirty="0"/>
              <a:t> </a:t>
            </a:r>
            <a:r>
              <a:rPr lang="cs-CZ" dirty="0" err="1"/>
              <a:t>over</a:t>
            </a:r>
            <a:r>
              <a:rPr lang="cs-CZ" dirty="0"/>
              <a:t> 200,000 </a:t>
            </a:r>
            <a:r>
              <a:rPr lang="cs-CZ" dirty="0" err="1"/>
              <a:t>mers</a:t>
            </a:r>
            <a:endParaRPr lang="cs-CZ" dirty="0"/>
          </a:p>
        </p:txBody>
      </p:sp>
      <p:pic>
        <p:nvPicPr>
          <p:cNvPr id="2" name="Obráze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4050" y="4314122"/>
            <a:ext cx="1801630" cy="2183305"/>
          </a:xfrm>
          <a:prstGeom prst="rect">
            <a:avLst/>
          </a:prstGeom>
        </p:spPr>
      </p:pic>
      <p:pic>
        <p:nvPicPr>
          <p:cNvPr id="6" name="Obrázek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4050" y="128784"/>
            <a:ext cx="1139664" cy="1379887"/>
          </a:xfrm>
          <a:prstGeom prst="rect">
            <a:avLst/>
          </a:prstGeom>
        </p:spPr>
      </p:pic>
      <p:pic>
        <p:nvPicPr>
          <p:cNvPr id="7" name="Obrázek 6"/>
          <p:cNvPicPr>
            <a:picLocks noChangeAspect="1"/>
          </p:cNvPicPr>
          <p:nvPr/>
        </p:nvPicPr>
        <p:blipFill>
          <a:blip r:embed="rId5"/>
          <a:stretch>
            <a:fillRect/>
          </a:stretch>
        </p:blipFill>
        <p:spPr>
          <a:xfrm>
            <a:off x="7608168" y="2073995"/>
            <a:ext cx="3383160" cy="2213834"/>
          </a:xfrm>
          <a:prstGeom prst="rect">
            <a:avLst/>
          </a:prstGeom>
        </p:spPr>
      </p:pic>
      <p:sp>
        <p:nvSpPr>
          <p:cNvPr id="10" name="Nadpis 1">
            <a:extLst>
              <a:ext uri="{FF2B5EF4-FFF2-40B4-BE49-F238E27FC236}">
                <a16:creationId xmlns:a16="http://schemas.microsoft.com/office/drawing/2014/main" id="{5A018B0C-DA80-4B32-96E1-77AF7299B260}"/>
              </a:ext>
            </a:extLst>
          </p:cNvPr>
          <p:cNvSpPr txBox="1">
            <a:spLocks/>
          </p:cNvSpPr>
          <p:nvPr/>
        </p:nvSpPr>
        <p:spPr>
          <a:xfrm>
            <a:off x="8571520" y="1655173"/>
            <a:ext cx="1744487" cy="4469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2000" dirty="0" err="1">
                <a:ln w="0"/>
                <a:solidFill>
                  <a:schemeClr val="accent6">
                    <a:lumMod val="75000"/>
                  </a:schemeClr>
                </a:solidFill>
                <a:latin typeface="+mn-lt"/>
                <a:ea typeface="+mn-ea"/>
                <a:cs typeface="+mn-cs"/>
              </a:rPr>
              <a:t>HDPE</a:t>
            </a:r>
            <a:endParaRPr lang="cs-CZ" sz="2000" dirty="0">
              <a:ln w="0"/>
              <a:solidFill>
                <a:schemeClr val="accent6">
                  <a:lumMod val="75000"/>
                </a:schemeClr>
              </a:solidFill>
              <a:latin typeface="+mn-lt"/>
              <a:ea typeface="+mn-ea"/>
              <a:cs typeface="+mn-cs"/>
            </a:endParaRPr>
          </a:p>
        </p:txBody>
      </p:sp>
      <p:sp>
        <p:nvSpPr>
          <p:cNvPr id="11" name="Nadpis 1">
            <a:extLst>
              <a:ext uri="{FF2B5EF4-FFF2-40B4-BE49-F238E27FC236}">
                <a16:creationId xmlns:a16="http://schemas.microsoft.com/office/drawing/2014/main" id="{5A018B0C-DA80-4B32-96E1-77AF7299B260}"/>
              </a:ext>
            </a:extLst>
          </p:cNvPr>
          <p:cNvSpPr txBox="1">
            <a:spLocks/>
          </p:cNvSpPr>
          <p:nvPr/>
        </p:nvSpPr>
        <p:spPr>
          <a:xfrm>
            <a:off x="8571519" y="2667743"/>
            <a:ext cx="1744487" cy="4469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2000" dirty="0" err="1">
                <a:ln w="0"/>
                <a:solidFill>
                  <a:schemeClr val="accent6">
                    <a:lumMod val="75000"/>
                  </a:schemeClr>
                </a:solidFill>
                <a:latin typeface="+mn-lt"/>
                <a:ea typeface="+mn-ea"/>
                <a:cs typeface="+mn-cs"/>
              </a:rPr>
              <a:t>UHMWPE</a:t>
            </a:r>
            <a:endParaRPr lang="cs-CZ" sz="2000" dirty="0">
              <a:ln w="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31913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Polypropylene (PP)</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exclusively isotactic</a:t>
            </a:r>
          </a:p>
          <a:p>
            <a:pPr lvl="1"/>
            <a:r>
              <a:rPr lang="en-US" dirty="0" err="1"/>
              <a:t>atactic</a:t>
            </a:r>
            <a:r>
              <a:rPr lang="en-US" dirty="0"/>
              <a:t> is practically not used because it is an unusable waxy substance</a:t>
            </a:r>
          </a:p>
          <a:p>
            <a:r>
              <a:rPr lang="en-US" dirty="0"/>
              <a:t>fibers, pipes, packaging material, disposable products</a:t>
            </a:r>
          </a:p>
          <a:p>
            <a:r>
              <a:rPr lang="en-US" dirty="0" err="1"/>
              <a:t>semicrystalline</a:t>
            </a:r>
            <a:endParaRPr lang="cs-CZ" dirty="0"/>
          </a:p>
        </p:txBody>
      </p:sp>
      <p:pic>
        <p:nvPicPr>
          <p:cNvPr id="38914" name="Picture 2" descr="Plastové trubky: nové typy materiálů | Wavin Academ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44072" y="3835648"/>
            <a:ext cx="3778154" cy="2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916" name="Picture 4" descr="Medical Non Woven Fabric Manufacturer, SMMS Nonwoven Fabric Wholesale,  Medical Non Woven On Sales - PP non woven fabric supplier, disposable  underwear wholesales china, elastic non woven fabric manufactur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0859" y="3835648"/>
            <a:ext cx="2520280"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6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2204864"/>
            <a:ext cx="10515600" cy="1325563"/>
          </a:xfrm>
        </p:spPr>
        <p:txBody>
          <a:bodyPr>
            <a:normAutofit/>
          </a:bodyPr>
          <a:lstStyle/>
          <a:p>
            <a:pPr algn="ctr"/>
            <a:r>
              <a:rPr lang="cs-CZ" sz="3600" b="1" dirty="0" err="1">
                <a:ea typeface="+mn-ea"/>
                <a:cs typeface="+mn-cs"/>
              </a:rPr>
              <a:t>Chain-growth</a:t>
            </a:r>
            <a:r>
              <a:rPr lang="cs-CZ" sz="3600" b="1" dirty="0">
                <a:ea typeface="+mn-ea"/>
                <a:cs typeface="+mn-cs"/>
              </a:rPr>
              <a:t> </a:t>
            </a:r>
            <a:r>
              <a:rPr lang="cs-CZ" sz="3600" b="1" dirty="0" err="1">
                <a:ea typeface="+mn-ea"/>
                <a:cs typeface="+mn-cs"/>
              </a:rPr>
              <a:t>polyreactions</a:t>
            </a:r>
            <a:r>
              <a:rPr lang="cs-CZ" sz="3600" b="1" dirty="0">
                <a:ea typeface="+mn-ea"/>
                <a:cs typeface="+mn-cs"/>
              </a:rPr>
              <a:t> – Ring </a:t>
            </a:r>
            <a:r>
              <a:rPr lang="cs-CZ" sz="3600" b="1" dirty="0" err="1">
                <a:ea typeface="+mn-ea"/>
                <a:cs typeface="+mn-cs"/>
              </a:rPr>
              <a:t>opening</a:t>
            </a:r>
            <a:endParaRPr lang="cs-CZ" sz="3600" b="1" dirty="0">
              <a:ea typeface="+mn-ea"/>
              <a:cs typeface="+mn-cs"/>
            </a:endParaRPr>
          </a:p>
        </p:txBody>
      </p:sp>
    </p:spTree>
    <p:extLst>
      <p:ext uri="{BB962C8B-B14F-4D97-AF65-F5344CB8AC3E}">
        <p14:creationId xmlns:p14="http://schemas.microsoft.com/office/powerpoint/2010/main" val="152512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Chain-growth</a:t>
            </a:r>
            <a:r>
              <a:rPr lang="cs-CZ" sz="3600" b="1" dirty="0"/>
              <a:t> </a:t>
            </a:r>
            <a:r>
              <a:rPr lang="cs-CZ" sz="3600" b="1" dirty="0" err="1"/>
              <a:t>polyreactions</a:t>
            </a:r>
            <a:r>
              <a:rPr lang="cs-CZ" sz="3600" b="1" dirty="0"/>
              <a:t> - Ring </a:t>
            </a:r>
            <a:r>
              <a:rPr lang="cs-CZ" sz="3600" b="1" dirty="0" err="1"/>
              <a:t>opening</a:t>
            </a:r>
            <a:endParaRPr lang="cs-CZ" sz="3600" b="1" dirty="0">
              <a:ea typeface="+mn-ea"/>
              <a:cs typeface="+mn-cs"/>
            </a:endParaRPr>
          </a:p>
        </p:txBody>
      </p:sp>
      <p:sp>
        <p:nvSpPr>
          <p:cNvPr id="5" name="Zástupný symbol pro obsah 2"/>
          <p:cNvSpPr txBox="1">
            <a:spLocks/>
          </p:cNvSpPr>
          <p:nvPr/>
        </p:nvSpPr>
        <p:spPr>
          <a:xfrm>
            <a:off x="725122" y="2073995"/>
            <a:ext cx="10712034"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denoted by the abbreviation </a:t>
            </a:r>
            <a:r>
              <a:rPr lang="en-US" dirty="0" err="1"/>
              <a:t>ROP</a:t>
            </a:r>
            <a:endParaRPr lang="en-US" dirty="0"/>
          </a:p>
          <a:p>
            <a:pPr lvl="1"/>
            <a:r>
              <a:rPr lang="en-US" dirty="0"/>
              <a:t>in principle, it is not a reaction mechanism itself, but a group of different reactions (radical or ionic) that have in common that they start from cyclic monomers</a:t>
            </a:r>
          </a:p>
          <a:p>
            <a:r>
              <a:rPr lang="en-US" dirty="0"/>
              <a:t>thermodynamics plays a big role</a:t>
            </a:r>
          </a:p>
          <a:p>
            <a:pPr lvl="1"/>
            <a:r>
              <a:rPr lang="en-US" dirty="0"/>
              <a:t>usually the most important thing is the tension in the circle (the larger the circle, the less stable the circle and the more likely we will be able to activate it)</a:t>
            </a:r>
          </a:p>
          <a:p>
            <a:pPr lvl="1"/>
            <a:r>
              <a:rPr lang="en-US" dirty="0"/>
              <a:t>the least stable rings are 3 and 4 membered, then around 9</a:t>
            </a:r>
          </a:p>
          <a:p>
            <a:pPr lvl="1"/>
            <a:r>
              <a:rPr lang="en-US" dirty="0"/>
              <a:t>the presence of a heteroatom or a multiple bond is required</a:t>
            </a:r>
          </a:p>
          <a:p>
            <a:pPr lvl="1"/>
            <a:r>
              <a:rPr lang="en-US" dirty="0"/>
              <a:t>with large circles almost without </a:t>
            </a:r>
            <a:r>
              <a:rPr lang="cs-CZ" dirty="0" err="1"/>
              <a:t>steric</a:t>
            </a:r>
            <a:r>
              <a:rPr lang="cs-CZ" dirty="0"/>
              <a:t> stran</a:t>
            </a:r>
            <a:endParaRPr lang="en-US" dirty="0"/>
          </a:p>
          <a:p>
            <a:pPr lvl="2"/>
            <a:r>
              <a:rPr lang="en-US" dirty="0"/>
              <a:t>the entropy change </a:t>
            </a:r>
            <a:r>
              <a:rPr lang="en-US" dirty="0" err="1"/>
              <a:t>ΔS</a:t>
            </a:r>
            <a:r>
              <a:rPr lang="en-US" dirty="0"/>
              <a:t> also starts to play a role in them</a:t>
            </a:r>
          </a:p>
          <a:p>
            <a:pPr lvl="3"/>
            <a:r>
              <a:rPr lang="en-US" dirty="0"/>
              <a:t>it can be even higher than 0, because the opening of the ring increases the mobility of the new ends and so the entropy increases</a:t>
            </a:r>
            <a:endParaRPr lang="cs-CZ" dirty="0"/>
          </a:p>
        </p:txBody>
      </p:sp>
    </p:spTree>
    <p:extLst>
      <p:ext uri="{BB962C8B-B14F-4D97-AF65-F5344CB8AC3E}">
        <p14:creationId xmlns:p14="http://schemas.microsoft.com/office/powerpoint/2010/main" val="25627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Chain-growth</a:t>
            </a:r>
            <a:r>
              <a:rPr lang="cs-CZ" sz="3600" b="1" dirty="0"/>
              <a:t> </a:t>
            </a:r>
            <a:r>
              <a:rPr lang="cs-CZ" sz="3600" b="1" dirty="0" err="1"/>
              <a:t>polyreactions</a:t>
            </a:r>
            <a:r>
              <a:rPr lang="cs-CZ" sz="3600" b="1" dirty="0"/>
              <a:t> - Ring </a:t>
            </a:r>
            <a:r>
              <a:rPr lang="cs-CZ" sz="3600" b="1" dirty="0" err="1"/>
              <a:t>opening</a:t>
            </a:r>
            <a:endParaRPr lang="cs-CZ" sz="3600" b="1" dirty="0">
              <a:ea typeface="+mn-ea"/>
              <a:cs typeface="+mn-cs"/>
            </a:endParaRPr>
          </a:p>
        </p:txBody>
      </p:sp>
      <p:sp>
        <p:nvSpPr>
          <p:cNvPr id="5" name="Zástupný symbol pro obsah 2"/>
          <p:cNvSpPr txBox="1">
            <a:spLocks/>
          </p:cNvSpPr>
          <p:nvPr/>
        </p:nvSpPr>
        <p:spPr>
          <a:xfrm>
            <a:off x="725122" y="2073995"/>
            <a:ext cx="10712034"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can be polymerized radically (unsaturated heterocycles) or </a:t>
            </a:r>
            <a:r>
              <a:rPr lang="en-US" dirty="0" err="1"/>
              <a:t>ionically</a:t>
            </a:r>
            <a:endParaRPr lang="en-US" dirty="0"/>
          </a:p>
          <a:p>
            <a:r>
              <a:rPr lang="en-US" dirty="0"/>
              <a:t>cyclic monomers</a:t>
            </a:r>
          </a:p>
          <a:p>
            <a:pPr lvl="1"/>
            <a:r>
              <a:rPr lang="en-US" dirty="0"/>
              <a:t>lactones</a:t>
            </a:r>
          </a:p>
          <a:p>
            <a:pPr lvl="1"/>
            <a:r>
              <a:rPr lang="en-US" dirty="0"/>
              <a:t>lactams</a:t>
            </a:r>
          </a:p>
          <a:p>
            <a:pPr lvl="1"/>
            <a:r>
              <a:rPr lang="en-US" dirty="0"/>
              <a:t>heterocycles with sulfur or silicon</a:t>
            </a:r>
            <a:endParaRPr lang="cs-CZ" dirty="0"/>
          </a:p>
        </p:txBody>
      </p:sp>
      <p:graphicFrame>
        <p:nvGraphicFramePr>
          <p:cNvPr id="6" name="Graf 5">
            <a:extLst>
              <a:ext uri="{FF2B5EF4-FFF2-40B4-BE49-F238E27FC236}">
                <a16:creationId xmlns:a16="http://schemas.microsoft.com/office/drawing/2014/main" id="{4844D0E2-3D22-4D98-A120-EF88DE8C91CA}"/>
              </a:ext>
            </a:extLst>
          </p:cNvPr>
          <p:cNvGraphicFramePr>
            <a:graphicFrameLocks/>
          </p:cNvGraphicFramePr>
          <p:nvPr>
            <p:extLst>
              <p:ext uri="{D42A27DB-BD31-4B8C-83A1-F6EECF244321}">
                <p14:modId xmlns:p14="http://schemas.microsoft.com/office/powerpoint/2010/main" val="1043997323"/>
              </p:ext>
            </p:extLst>
          </p:nvPr>
        </p:nvGraphicFramePr>
        <p:xfrm>
          <a:off x="6023992" y="2482251"/>
          <a:ext cx="6096000" cy="3888304"/>
        </p:xfrm>
        <a:graphic>
          <a:graphicData uri="http://schemas.openxmlformats.org/drawingml/2006/chart">
            <c:chart xmlns:c="http://schemas.openxmlformats.org/drawingml/2006/chart" xmlns:r="http://schemas.openxmlformats.org/officeDocument/2006/relationships" r:id="rId3"/>
          </a:graphicData>
        </a:graphic>
      </p:graphicFrame>
      <p:sp>
        <p:nvSpPr>
          <p:cNvPr id="2" name="Rovnoramenný trojúhelník 1">
            <a:extLst>
              <a:ext uri="{FF2B5EF4-FFF2-40B4-BE49-F238E27FC236}">
                <a16:creationId xmlns:a16="http://schemas.microsoft.com/office/drawing/2014/main" id="{F3A9A104-7BAA-40A1-92E5-CFACC9F658D8}"/>
              </a:ext>
            </a:extLst>
          </p:cNvPr>
          <p:cNvSpPr/>
          <p:nvPr/>
        </p:nvSpPr>
        <p:spPr>
          <a:xfrm>
            <a:off x="6816080" y="2924944"/>
            <a:ext cx="213370" cy="183940"/>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Obdélník 8">
            <a:extLst>
              <a:ext uri="{FF2B5EF4-FFF2-40B4-BE49-F238E27FC236}">
                <a16:creationId xmlns:a16="http://schemas.microsoft.com/office/drawing/2014/main" id="{20FAC1FE-4E41-4ED2-8854-14E918D8E461}"/>
              </a:ext>
            </a:extLst>
          </p:cNvPr>
          <p:cNvSpPr/>
          <p:nvPr/>
        </p:nvSpPr>
        <p:spPr>
          <a:xfrm>
            <a:off x="7209780" y="3051944"/>
            <a:ext cx="180000" cy="18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0" name="Pětiúhelník 9">
            <a:extLst>
              <a:ext uri="{FF2B5EF4-FFF2-40B4-BE49-F238E27FC236}">
                <a16:creationId xmlns:a16="http://schemas.microsoft.com/office/drawing/2014/main" id="{A869AE49-7FF7-4A19-9121-6F685EA0D28D}"/>
              </a:ext>
            </a:extLst>
          </p:cNvPr>
          <p:cNvSpPr/>
          <p:nvPr/>
        </p:nvSpPr>
        <p:spPr>
          <a:xfrm>
            <a:off x="7548860" y="4869160"/>
            <a:ext cx="252008" cy="252008"/>
          </a:xfrm>
          <a:prstGeom prst="pent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1" name="Šestiúhelník 10">
            <a:extLst>
              <a:ext uri="{FF2B5EF4-FFF2-40B4-BE49-F238E27FC236}">
                <a16:creationId xmlns:a16="http://schemas.microsoft.com/office/drawing/2014/main" id="{73F858C9-1728-4FA4-892C-32037D8666C2}"/>
              </a:ext>
            </a:extLst>
          </p:cNvPr>
          <p:cNvSpPr/>
          <p:nvPr/>
        </p:nvSpPr>
        <p:spPr>
          <a:xfrm rot="5400000">
            <a:off x="7909000" y="5404966"/>
            <a:ext cx="277209" cy="25200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34203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0F1C8F3-F1D7-43E6-BFBE-7767BD999839}"/>
              </a:ext>
            </a:extLst>
          </p:cNvPr>
          <p:cNvPicPr>
            <a:picLocks noChangeAspect="1"/>
          </p:cNvPicPr>
          <p:nvPr/>
        </p:nvPicPr>
        <p:blipFill>
          <a:blip r:embed="rId3"/>
          <a:stretch>
            <a:fillRect/>
          </a:stretch>
        </p:blipFill>
        <p:spPr>
          <a:xfrm>
            <a:off x="7096571" y="2217068"/>
            <a:ext cx="4340585" cy="4146872"/>
          </a:xfrm>
          <a:prstGeom prst="rect">
            <a:avLst/>
          </a:prstGeom>
        </p:spPr>
      </p:pic>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t>Reaction of </a:t>
            </a:r>
            <a:r>
              <a:rPr lang="en-US" sz="3600" b="1" dirty="0" err="1"/>
              <a:t>caprolactone</a:t>
            </a:r>
            <a:r>
              <a:rPr lang="en-US" sz="3600" b="1" dirty="0"/>
              <a:t> and </a:t>
            </a:r>
            <a:r>
              <a:rPr lang="en-US" sz="3600" b="1" dirty="0" err="1"/>
              <a:t>caprolactam</a:t>
            </a:r>
            <a:endParaRPr lang="cs-CZ" sz="3600" b="1" dirty="0">
              <a:ea typeface="+mn-ea"/>
              <a:cs typeface="+mn-cs"/>
            </a:endParaRPr>
          </a:p>
        </p:txBody>
      </p:sp>
      <p:pic>
        <p:nvPicPr>
          <p:cNvPr id="38914" name="Picture 2" descr="ARO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3363" y="2636912"/>
            <a:ext cx="5866653"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7101788" y="4293096"/>
            <a:ext cx="1368152" cy="276999"/>
          </a:xfrm>
          <a:prstGeom prst="rect">
            <a:avLst/>
          </a:prstGeom>
          <a:solidFill>
            <a:schemeClr val="bg1"/>
          </a:solidFill>
        </p:spPr>
        <p:txBody>
          <a:bodyPr wrap="square" rtlCol="0">
            <a:spAutoFit/>
          </a:bodyPr>
          <a:lstStyle/>
          <a:p>
            <a:pPr algn="ctr"/>
            <a:endParaRPr lang="cs-CZ" sz="1200" dirty="0">
              <a:latin typeface="+mn-lt"/>
            </a:endParaRPr>
          </a:p>
        </p:txBody>
      </p:sp>
      <p:sp>
        <p:nvSpPr>
          <p:cNvPr id="10" name="TextovéPole 9"/>
          <p:cNvSpPr txBox="1"/>
          <p:nvPr/>
        </p:nvSpPr>
        <p:spPr>
          <a:xfrm>
            <a:off x="838200" y="2296754"/>
            <a:ext cx="1368152" cy="461665"/>
          </a:xfrm>
          <a:prstGeom prst="rect">
            <a:avLst/>
          </a:prstGeom>
          <a:solidFill>
            <a:schemeClr val="bg1"/>
          </a:solidFill>
        </p:spPr>
        <p:txBody>
          <a:bodyPr wrap="square" rtlCol="0">
            <a:spAutoFit/>
          </a:bodyPr>
          <a:lstStyle/>
          <a:p>
            <a:pPr algn="ctr"/>
            <a:r>
              <a:rPr lang="cs-CZ" sz="1200" dirty="0" err="1">
                <a:latin typeface="+mn-lt"/>
              </a:rPr>
              <a:t>caprolactone</a:t>
            </a:r>
            <a:r>
              <a:rPr lang="cs-CZ" sz="1200" dirty="0">
                <a:latin typeface="+mn-lt"/>
              </a:rPr>
              <a:t> (</a:t>
            </a:r>
            <a:r>
              <a:rPr lang="cs-CZ" sz="1200" dirty="0" err="1">
                <a:latin typeface="+mn-lt"/>
              </a:rPr>
              <a:t>cyclic</a:t>
            </a:r>
            <a:r>
              <a:rPr lang="cs-CZ" sz="1200" dirty="0">
                <a:latin typeface="+mn-lt"/>
              </a:rPr>
              <a:t> ester)</a:t>
            </a:r>
          </a:p>
        </p:txBody>
      </p:sp>
      <p:sp>
        <p:nvSpPr>
          <p:cNvPr id="11" name="TextovéPole 10"/>
          <p:cNvSpPr txBox="1"/>
          <p:nvPr/>
        </p:nvSpPr>
        <p:spPr>
          <a:xfrm>
            <a:off x="7464152" y="2034686"/>
            <a:ext cx="1368152" cy="461665"/>
          </a:xfrm>
          <a:prstGeom prst="rect">
            <a:avLst/>
          </a:prstGeom>
          <a:solidFill>
            <a:schemeClr val="bg1"/>
          </a:solidFill>
        </p:spPr>
        <p:txBody>
          <a:bodyPr wrap="square" rtlCol="0">
            <a:spAutoFit/>
          </a:bodyPr>
          <a:lstStyle/>
          <a:p>
            <a:pPr algn="ctr"/>
            <a:r>
              <a:rPr lang="cs-CZ" sz="1200" dirty="0" err="1">
                <a:latin typeface="+mn-lt"/>
              </a:rPr>
              <a:t>caprolactam</a:t>
            </a:r>
            <a:r>
              <a:rPr lang="cs-CZ" sz="1200" dirty="0">
                <a:latin typeface="+mn-lt"/>
              </a:rPr>
              <a:t/>
            </a:r>
            <a:br>
              <a:rPr lang="cs-CZ" sz="1200" dirty="0">
                <a:latin typeface="+mn-lt"/>
              </a:rPr>
            </a:br>
            <a:r>
              <a:rPr lang="cs-CZ" sz="1200" dirty="0">
                <a:latin typeface="+mn-lt"/>
              </a:rPr>
              <a:t>(</a:t>
            </a:r>
            <a:r>
              <a:rPr lang="cs-CZ" sz="1200" dirty="0" err="1">
                <a:latin typeface="+mn-lt"/>
              </a:rPr>
              <a:t>cyklic</a:t>
            </a:r>
            <a:r>
              <a:rPr lang="cs-CZ" sz="1200" dirty="0">
                <a:latin typeface="+mn-lt"/>
              </a:rPr>
              <a:t> amide)</a:t>
            </a:r>
          </a:p>
        </p:txBody>
      </p:sp>
      <p:sp>
        <p:nvSpPr>
          <p:cNvPr id="9" name="TextovéPole 8">
            <a:extLst>
              <a:ext uri="{FF2B5EF4-FFF2-40B4-BE49-F238E27FC236}">
                <a16:creationId xmlns:a16="http://schemas.microsoft.com/office/drawing/2014/main" id="{85EB4167-8D62-4433-838F-42CEC1BBF269}"/>
              </a:ext>
            </a:extLst>
          </p:cNvPr>
          <p:cNvSpPr txBox="1"/>
          <p:nvPr/>
        </p:nvSpPr>
        <p:spPr>
          <a:xfrm>
            <a:off x="1843150" y="5359766"/>
            <a:ext cx="2808312" cy="400110"/>
          </a:xfrm>
          <a:prstGeom prst="rect">
            <a:avLst/>
          </a:prstGeom>
          <a:solidFill>
            <a:schemeClr val="bg1"/>
          </a:solidFill>
        </p:spPr>
        <p:txBody>
          <a:bodyPr wrap="square" rtlCol="0">
            <a:spAutoFit/>
          </a:bodyPr>
          <a:lstStyle/>
          <a:p>
            <a:pPr algn="ctr"/>
            <a:r>
              <a:rPr lang="cs-CZ" sz="2000" i="1" dirty="0" err="1">
                <a:latin typeface="+mn-lt"/>
              </a:rPr>
              <a:t>polycaprolactone</a:t>
            </a:r>
            <a:r>
              <a:rPr lang="cs-CZ" sz="2000" i="1" dirty="0">
                <a:latin typeface="+mn-lt"/>
              </a:rPr>
              <a:t> (PCL)</a:t>
            </a:r>
          </a:p>
        </p:txBody>
      </p:sp>
      <p:sp>
        <p:nvSpPr>
          <p:cNvPr id="12" name="TextovéPole 11">
            <a:extLst>
              <a:ext uri="{FF2B5EF4-FFF2-40B4-BE49-F238E27FC236}">
                <a16:creationId xmlns:a16="http://schemas.microsoft.com/office/drawing/2014/main" id="{BD6A7E8C-D93D-42D9-ABCF-B7A1E39374BE}"/>
              </a:ext>
            </a:extLst>
          </p:cNvPr>
          <p:cNvSpPr txBox="1"/>
          <p:nvPr/>
        </p:nvSpPr>
        <p:spPr>
          <a:xfrm>
            <a:off x="8841804" y="6163885"/>
            <a:ext cx="2146434" cy="400110"/>
          </a:xfrm>
          <a:prstGeom prst="rect">
            <a:avLst/>
          </a:prstGeom>
          <a:noFill/>
        </p:spPr>
        <p:txBody>
          <a:bodyPr wrap="square" rtlCol="0">
            <a:spAutoFit/>
          </a:bodyPr>
          <a:lstStyle/>
          <a:p>
            <a:pPr algn="ctr"/>
            <a:r>
              <a:rPr lang="cs-CZ" sz="2000" i="1" dirty="0">
                <a:latin typeface="+mn-lt"/>
              </a:rPr>
              <a:t>polyamide 6 (PA 6)</a:t>
            </a:r>
          </a:p>
        </p:txBody>
      </p:sp>
    </p:spTree>
    <p:extLst>
      <p:ext uri="{BB962C8B-B14F-4D97-AF65-F5344CB8AC3E}">
        <p14:creationId xmlns:p14="http://schemas.microsoft.com/office/powerpoint/2010/main" val="21814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2204864"/>
            <a:ext cx="10515600" cy="1325563"/>
          </a:xfrm>
        </p:spPr>
        <p:txBody>
          <a:bodyPr>
            <a:normAutofit/>
          </a:bodyPr>
          <a:lstStyle/>
          <a:p>
            <a:pPr algn="ctr"/>
            <a:r>
              <a:rPr lang="cs-CZ" sz="6000" b="1" dirty="0">
                <a:ea typeface="+mn-ea"/>
                <a:cs typeface="+mn-cs"/>
              </a:rPr>
              <a:t>Step-</a:t>
            </a:r>
            <a:r>
              <a:rPr lang="cs-CZ" sz="6000" b="1" dirty="0" err="1">
                <a:ea typeface="+mn-ea"/>
                <a:cs typeface="+mn-cs"/>
              </a:rPr>
              <a:t>growth</a:t>
            </a:r>
            <a:r>
              <a:rPr lang="cs-CZ" sz="6000" b="1" dirty="0">
                <a:ea typeface="+mn-ea"/>
                <a:cs typeface="+mn-cs"/>
              </a:rPr>
              <a:t> </a:t>
            </a:r>
            <a:r>
              <a:rPr lang="cs-CZ" sz="6000" b="1" dirty="0" err="1">
                <a:ea typeface="+mn-ea"/>
                <a:cs typeface="+mn-cs"/>
              </a:rPr>
              <a:t>polyreactions</a:t>
            </a:r>
            <a:endParaRPr lang="cs-CZ" sz="6000" b="1" dirty="0">
              <a:ea typeface="+mn-ea"/>
              <a:cs typeface="+mn-cs"/>
            </a:endParaRPr>
          </a:p>
        </p:txBody>
      </p:sp>
    </p:spTree>
    <p:extLst>
      <p:ext uri="{BB962C8B-B14F-4D97-AF65-F5344CB8AC3E}">
        <p14:creationId xmlns:p14="http://schemas.microsoft.com/office/powerpoint/2010/main" val="2864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t>Step-</a:t>
            </a:r>
            <a:r>
              <a:rPr lang="cs-CZ" sz="3600" b="1" dirty="0" err="1"/>
              <a:t>growth</a:t>
            </a:r>
            <a:r>
              <a:rPr lang="cs-CZ" sz="3600" b="1" dirty="0"/>
              <a:t> </a:t>
            </a:r>
            <a:r>
              <a:rPr lang="cs-CZ" sz="3600" b="1" dirty="0" err="1"/>
              <a:t>polyreactions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mutual reaction of functional groups of monomers, oligomers and polymers in an "all with all" way</a:t>
            </a:r>
          </a:p>
          <a:p>
            <a:r>
              <a:rPr lang="en-US" dirty="0"/>
              <a:t>the reaction mixture contains chains of various lengths, from monomer to finished macromolecules</a:t>
            </a:r>
          </a:p>
          <a:p>
            <a:r>
              <a:rPr lang="en-US" dirty="0"/>
              <a:t>can be divided into</a:t>
            </a:r>
          </a:p>
          <a:p>
            <a:pPr lvl="1"/>
            <a:r>
              <a:rPr lang="en-US" dirty="0" err="1"/>
              <a:t>polycondensation</a:t>
            </a:r>
            <a:endParaRPr lang="en-US" dirty="0"/>
          </a:p>
          <a:p>
            <a:pPr lvl="1"/>
            <a:r>
              <a:rPr lang="en-US" dirty="0" err="1"/>
              <a:t>polyadiction</a:t>
            </a:r>
            <a:endParaRPr lang="cs-CZ" dirty="0"/>
          </a:p>
        </p:txBody>
      </p:sp>
      <p:sp>
        <p:nvSpPr>
          <p:cNvPr id="2" name="Ovál 1">
            <a:extLst>
              <a:ext uri="{FF2B5EF4-FFF2-40B4-BE49-F238E27FC236}">
                <a16:creationId xmlns:a16="http://schemas.microsoft.com/office/drawing/2014/main" id="{A65D6FD8-D905-DD25-ACED-FE8E6A584D05}"/>
              </a:ext>
            </a:extLst>
          </p:cNvPr>
          <p:cNvSpPr/>
          <p:nvPr/>
        </p:nvSpPr>
        <p:spPr>
          <a:xfrm rot="20560139">
            <a:off x="4430758" y="5728042"/>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3" name="Ovál 2">
            <a:extLst>
              <a:ext uri="{FF2B5EF4-FFF2-40B4-BE49-F238E27FC236}">
                <a16:creationId xmlns:a16="http://schemas.microsoft.com/office/drawing/2014/main" id="{14C74335-2222-4F75-A9E9-BB37A556C275}"/>
              </a:ext>
            </a:extLst>
          </p:cNvPr>
          <p:cNvSpPr/>
          <p:nvPr/>
        </p:nvSpPr>
        <p:spPr>
          <a:xfrm rot="20560139">
            <a:off x="7780538" y="5681856"/>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24" name="Ovál 23">
            <a:extLst>
              <a:ext uri="{FF2B5EF4-FFF2-40B4-BE49-F238E27FC236}">
                <a16:creationId xmlns:a16="http://schemas.microsoft.com/office/drawing/2014/main" id="{A7E562ED-7E5E-B82A-90FA-6573164EECA6}"/>
              </a:ext>
            </a:extLst>
          </p:cNvPr>
          <p:cNvSpPr/>
          <p:nvPr/>
        </p:nvSpPr>
        <p:spPr>
          <a:xfrm>
            <a:off x="1578831" y="5617980"/>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25" name="Ovál 24">
            <a:extLst>
              <a:ext uri="{FF2B5EF4-FFF2-40B4-BE49-F238E27FC236}">
                <a16:creationId xmlns:a16="http://schemas.microsoft.com/office/drawing/2014/main" id="{0E7360CF-7954-8A66-6D34-25C28A47CEFB}"/>
              </a:ext>
            </a:extLst>
          </p:cNvPr>
          <p:cNvSpPr/>
          <p:nvPr/>
        </p:nvSpPr>
        <p:spPr>
          <a:xfrm>
            <a:off x="2569214" y="5545972"/>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26" name="Ovál 25">
            <a:extLst>
              <a:ext uri="{FF2B5EF4-FFF2-40B4-BE49-F238E27FC236}">
                <a16:creationId xmlns:a16="http://schemas.microsoft.com/office/drawing/2014/main" id="{4EDEF818-B127-340A-4715-E8E848279DCB}"/>
              </a:ext>
            </a:extLst>
          </p:cNvPr>
          <p:cNvSpPr/>
          <p:nvPr/>
        </p:nvSpPr>
        <p:spPr>
          <a:xfrm>
            <a:off x="2147772" y="5948589"/>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27" name="Ovál 26">
            <a:extLst>
              <a:ext uri="{FF2B5EF4-FFF2-40B4-BE49-F238E27FC236}">
                <a16:creationId xmlns:a16="http://schemas.microsoft.com/office/drawing/2014/main" id="{C9EDEA3E-60F3-1840-E76E-1E25E702D6EE}"/>
              </a:ext>
            </a:extLst>
          </p:cNvPr>
          <p:cNvSpPr/>
          <p:nvPr/>
        </p:nvSpPr>
        <p:spPr>
          <a:xfrm>
            <a:off x="1127448" y="5948589"/>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28" name="Ovál 27">
            <a:extLst>
              <a:ext uri="{FF2B5EF4-FFF2-40B4-BE49-F238E27FC236}">
                <a16:creationId xmlns:a16="http://schemas.microsoft.com/office/drawing/2014/main" id="{B89CADCD-9BD5-67D8-8DC3-8F2D418CAC01}"/>
              </a:ext>
            </a:extLst>
          </p:cNvPr>
          <p:cNvSpPr/>
          <p:nvPr/>
        </p:nvSpPr>
        <p:spPr>
          <a:xfrm>
            <a:off x="3075633" y="5933810"/>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1</a:t>
            </a:r>
          </a:p>
        </p:txBody>
      </p:sp>
      <p:sp>
        <p:nvSpPr>
          <p:cNvPr id="29" name="Šipka doprava 13">
            <a:extLst>
              <a:ext uri="{FF2B5EF4-FFF2-40B4-BE49-F238E27FC236}">
                <a16:creationId xmlns:a16="http://schemas.microsoft.com/office/drawing/2014/main" id="{E963FF5C-59E6-263B-E2BC-CDEAA8B08D10}"/>
              </a:ext>
            </a:extLst>
          </p:cNvPr>
          <p:cNvSpPr/>
          <p:nvPr/>
        </p:nvSpPr>
        <p:spPr>
          <a:xfrm>
            <a:off x="3848672" y="5779998"/>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30" name="Ovál 29">
            <a:extLst>
              <a:ext uri="{FF2B5EF4-FFF2-40B4-BE49-F238E27FC236}">
                <a16:creationId xmlns:a16="http://schemas.microsoft.com/office/drawing/2014/main" id="{089777F5-6DDA-318A-61B7-F4AEF24451F8}"/>
              </a:ext>
            </a:extLst>
          </p:cNvPr>
          <p:cNvSpPr/>
          <p:nvPr/>
        </p:nvSpPr>
        <p:spPr>
          <a:xfrm>
            <a:off x="4882141" y="5617980"/>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2</a:t>
            </a:r>
          </a:p>
        </p:txBody>
      </p:sp>
      <p:sp>
        <p:nvSpPr>
          <p:cNvPr id="31" name="Ovál 30">
            <a:extLst>
              <a:ext uri="{FF2B5EF4-FFF2-40B4-BE49-F238E27FC236}">
                <a16:creationId xmlns:a16="http://schemas.microsoft.com/office/drawing/2014/main" id="{3DB9AB4D-98CD-D957-F340-F2702EA594EC}"/>
              </a:ext>
            </a:extLst>
          </p:cNvPr>
          <p:cNvSpPr/>
          <p:nvPr/>
        </p:nvSpPr>
        <p:spPr>
          <a:xfrm rot="18420682">
            <a:off x="5544987" y="5787537"/>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32" name="Ovál 31">
            <a:extLst>
              <a:ext uri="{FF2B5EF4-FFF2-40B4-BE49-F238E27FC236}">
                <a16:creationId xmlns:a16="http://schemas.microsoft.com/office/drawing/2014/main" id="{2123BC32-2501-F6E5-5DFB-875C5658B8C5}"/>
              </a:ext>
            </a:extLst>
          </p:cNvPr>
          <p:cNvSpPr/>
          <p:nvPr/>
        </p:nvSpPr>
        <p:spPr>
          <a:xfrm>
            <a:off x="5872524" y="5545972"/>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33" name="Ovál 32">
            <a:extLst>
              <a:ext uri="{FF2B5EF4-FFF2-40B4-BE49-F238E27FC236}">
                <a16:creationId xmlns:a16="http://schemas.microsoft.com/office/drawing/2014/main" id="{0409BE2A-2DF0-62C2-8D36-7A7AC2F83E5A}"/>
              </a:ext>
            </a:extLst>
          </p:cNvPr>
          <p:cNvSpPr/>
          <p:nvPr/>
        </p:nvSpPr>
        <p:spPr>
          <a:xfrm rot="1802787">
            <a:off x="6308531" y="5725992"/>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3</a:t>
            </a:r>
          </a:p>
        </p:txBody>
      </p:sp>
      <p:sp>
        <p:nvSpPr>
          <p:cNvPr id="34" name="Šipka doprava 18">
            <a:extLst>
              <a:ext uri="{FF2B5EF4-FFF2-40B4-BE49-F238E27FC236}">
                <a16:creationId xmlns:a16="http://schemas.microsoft.com/office/drawing/2014/main" id="{8BE7CE4A-865B-C1DE-38B4-066EA4415CDF}"/>
              </a:ext>
            </a:extLst>
          </p:cNvPr>
          <p:cNvSpPr/>
          <p:nvPr/>
        </p:nvSpPr>
        <p:spPr>
          <a:xfrm>
            <a:off x="7150263" y="5777413"/>
            <a:ext cx="485336" cy="252028"/>
          </a:xfrm>
          <a:prstGeom prst="rightArrow">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35" name="Ovál 34">
            <a:extLst>
              <a:ext uri="{FF2B5EF4-FFF2-40B4-BE49-F238E27FC236}">
                <a16:creationId xmlns:a16="http://schemas.microsoft.com/office/drawing/2014/main" id="{6092C47E-E7C7-0AE6-94D8-D8494B6A3E15}"/>
              </a:ext>
            </a:extLst>
          </p:cNvPr>
          <p:cNvSpPr/>
          <p:nvPr/>
        </p:nvSpPr>
        <p:spPr>
          <a:xfrm>
            <a:off x="8231921" y="5571794"/>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36" name="Ovál 35">
            <a:extLst>
              <a:ext uri="{FF2B5EF4-FFF2-40B4-BE49-F238E27FC236}">
                <a16:creationId xmlns:a16="http://schemas.microsoft.com/office/drawing/2014/main" id="{E8F2FAC5-5D11-0EF7-81F2-51A59939BDCF}"/>
              </a:ext>
            </a:extLst>
          </p:cNvPr>
          <p:cNvSpPr/>
          <p:nvPr/>
        </p:nvSpPr>
        <p:spPr>
          <a:xfrm rot="1698547">
            <a:off x="8716935" y="569812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37" name="Ovál 36">
            <a:extLst>
              <a:ext uri="{FF2B5EF4-FFF2-40B4-BE49-F238E27FC236}">
                <a16:creationId xmlns:a16="http://schemas.microsoft.com/office/drawing/2014/main" id="{4D903CCC-AB91-FF0B-4148-53C6F8AFBF92}"/>
              </a:ext>
            </a:extLst>
          </p:cNvPr>
          <p:cNvSpPr/>
          <p:nvPr/>
        </p:nvSpPr>
        <p:spPr>
          <a:xfrm>
            <a:off x="9141110" y="5878143"/>
            <a:ext cx="648072" cy="360040"/>
          </a:xfrm>
          <a:prstGeom prst="ellipse">
            <a:avLst/>
          </a:prstGeom>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
        <p:nvSpPr>
          <p:cNvPr id="38" name="Ovál 37">
            <a:extLst>
              <a:ext uri="{FF2B5EF4-FFF2-40B4-BE49-F238E27FC236}">
                <a16:creationId xmlns:a16="http://schemas.microsoft.com/office/drawing/2014/main" id="{F127A3DE-D0D2-8C0C-0B0D-3440F26C4D0D}"/>
              </a:ext>
            </a:extLst>
          </p:cNvPr>
          <p:cNvSpPr/>
          <p:nvPr/>
        </p:nvSpPr>
        <p:spPr>
          <a:xfrm rot="20431798">
            <a:off x="9672741" y="5792786"/>
            <a:ext cx="648072" cy="360040"/>
          </a:xfrm>
          <a:prstGeom prst="ellipse">
            <a:avLst/>
          </a:prstGeom>
          <a:solidFill>
            <a:srgbClr val="45821C"/>
          </a:solidFill>
          <a:ln>
            <a:solidFill>
              <a:schemeClr val="tx1"/>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cs-CZ" dirty="0"/>
              <a:t>5</a:t>
            </a:r>
          </a:p>
        </p:txBody>
      </p:sp>
    </p:spTree>
    <p:extLst>
      <p:ext uri="{BB962C8B-B14F-4D97-AF65-F5344CB8AC3E}">
        <p14:creationId xmlns:p14="http://schemas.microsoft.com/office/powerpoint/2010/main" val="65306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2800" b="1" dirty="0">
                <a:ea typeface="+mn-ea"/>
                <a:cs typeface="+mn-cs"/>
              </a:rPr>
              <a:t>Dependence of degree of polymerization of stepwise </a:t>
            </a:r>
            <a:r>
              <a:rPr lang="en-US" sz="2800" b="1" dirty="0" err="1">
                <a:ea typeface="+mn-ea"/>
                <a:cs typeface="+mn-cs"/>
              </a:rPr>
              <a:t>polyreactions</a:t>
            </a:r>
            <a:r>
              <a:rPr lang="en-US" sz="2800" b="1" dirty="0">
                <a:ea typeface="+mn-ea"/>
                <a:cs typeface="+mn-cs"/>
              </a:rPr>
              <a:t> on conversion</a:t>
            </a:r>
            <a:endParaRPr lang="cs-CZ" sz="2800" b="1" dirty="0">
              <a:ea typeface="+mn-ea"/>
              <a:cs typeface="+mn-cs"/>
            </a:endParaRPr>
          </a:p>
        </p:txBody>
      </p:sp>
      <p:sp>
        <p:nvSpPr>
          <p:cNvPr id="5" name="Zástupný symbol pro obsah 2"/>
          <p:cNvSpPr txBox="1">
            <a:spLocks/>
          </p:cNvSpPr>
          <p:nvPr/>
        </p:nvSpPr>
        <p:spPr>
          <a:xfrm>
            <a:off x="725122" y="2073995"/>
            <a:ext cx="5514894" cy="4464495"/>
          </a:xfrm>
          <a:prstGeom prst="rect">
            <a:avLst/>
          </a:prstGeom>
        </p:spPr>
        <p:txBody>
          <a:bodyPr vert="horz" lIns="91440" tIns="45720" rIns="91440" bIns="45720" rtlCol="0">
            <a:normAutofit fontScale="925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polymerization degree P</a:t>
            </a:r>
          </a:p>
          <a:p>
            <a:pPr marL="457200" lvl="1" indent="0">
              <a:buNone/>
            </a:pPr>
            <a:r>
              <a:rPr lang="en-US" dirty="0"/>
              <a:t>= number of monomeric units in the macromolecule</a:t>
            </a:r>
          </a:p>
          <a:p>
            <a:r>
              <a:rPr lang="en-US" dirty="0"/>
              <a:t>monomer conversion</a:t>
            </a:r>
          </a:p>
          <a:p>
            <a:pPr marL="457200" lvl="1" indent="0">
              <a:buNone/>
            </a:pPr>
            <a:r>
              <a:rPr lang="en-US" dirty="0"/>
              <a:t>= proportion of reacted monomer units</a:t>
            </a:r>
          </a:p>
          <a:p>
            <a:pPr lvl="1"/>
            <a:r>
              <a:rPr lang="en-US" dirty="0"/>
              <a:t>100% conversion therefore means complete reaction of the reaction mixture</a:t>
            </a:r>
          </a:p>
          <a:p>
            <a:endParaRPr lang="en-US" dirty="0"/>
          </a:p>
          <a:p>
            <a:r>
              <a:rPr lang="en-US" dirty="0"/>
              <a:t>stepwise </a:t>
            </a:r>
            <a:r>
              <a:rPr lang="en-US" dirty="0" err="1"/>
              <a:t>polyreactions</a:t>
            </a:r>
            <a:endParaRPr lang="en-US" dirty="0"/>
          </a:p>
          <a:p>
            <a:pPr lvl="1"/>
            <a:r>
              <a:rPr lang="en-US" dirty="0"/>
              <a:t>slow growth of the polymerization degree</a:t>
            </a:r>
          </a:p>
          <a:p>
            <a:pPr lvl="1"/>
            <a:r>
              <a:rPr lang="en-US" dirty="0"/>
              <a:t>higher degree of polymerization only at high conversions</a:t>
            </a:r>
            <a:endParaRPr lang="cs-CZ" dirty="0"/>
          </a:p>
        </p:txBody>
      </p:sp>
      <p:sp>
        <p:nvSpPr>
          <p:cNvPr id="9" name="TextovéPole 8"/>
          <p:cNvSpPr txBox="1"/>
          <p:nvPr/>
        </p:nvSpPr>
        <p:spPr>
          <a:xfrm>
            <a:off x="9192344" y="5918922"/>
            <a:ext cx="1903769" cy="369332"/>
          </a:xfrm>
          <a:prstGeom prst="rect">
            <a:avLst/>
          </a:prstGeom>
          <a:noFill/>
        </p:spPr>
        <p:txBody>
          <a:bodyPr wrap="square" rtlCol="0">
            <a:spAutoFit/>
          </a:bodyPr>
          <a:lstStyle/>
          <a:p>
            <a:pPr algn="ctr"/>
            <a:r>
              <a:rPr lang="cs-CZ" dirty="0" err="1">
                <a:latin typeface="Times New Roman" panose="02020603050405020304" pitchFamily="18" charset="0"/>
                <a:cs typeface="Times New Roman" panose="02020603050405020304" pitchFamily="18" charset="0"/>
              </a:rPr>
              <a:t>conversion</a:t>
            </a:r>
            <a:r>
              <a:rPr lang="cs-CZ" dirty="0">
                <a:latin typeface="Times New Roman" panose="02020603050405020304" pitchFamily="18" charset="0"/>
                <a:cs typeface="Times New Roman" panose="02020603050405020304" pitchFamily="18" charset="0"/>
              </a:rPr>
              <a:t> (%)</a:t>
            </a:r>
          </a:p>
        </p:txBody>
      </p:sp>
      <p:pic>
        <p:nvPicPr>
          <p:cNvPr id="3" name="Obrázek 2">
            <a:extLst>
              <a:ext uri="{FF2B5EF4-FFF2-40B4-BE49-F238E27FC236}">
                <a16:creationId xmlns:a16="http://schemas.microsoft.com/office/drawing/2014/main" id="{AF3C5265-C910-4321-88AA-17E4388EB867}"/>
              </a:ext>
            </a:extLst>
          </p:cNvPr>
          <p:cNvPicPr>
            <a:picLocks noChangeAspect="1"/>
          </p:cNvPicPr>
          <p:nvPr/>
        </p:nvPicPr>
        <p:blipFill>
          <a:blip r:embed="rId3"/>
          <a:stretch>
            <a:fillRect/>
          </a:stretch>
        </p:blipFill>
        <p:spPr>
          <a:xfrm>
            <a:off x="6708235" y="2316868"/>
            <a:ext cx="4260701" cy="3661777"/>
          </a:xfrm>
          <a:prstGeom prst="rect">
            <a:avLst/>
          </a:prstGeom>
        </p:spPr>
      </p:pic>
    </p:spTree>
    <p:extLst>
      <p:ext uri="{BB962C8B-B14F-4D97-AF65-F5344CB8AC3E}">
        <p14:creationId xmlns:p14="http://schemas.microsoft.com/office/powerpoint/2010/main" val="338398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49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t>Step-</a:t>
            </a:r>
            <a:r>
              <a:rPr lang="cs-CZ" sz="3600" b="1" dirty="0" err="1"/>
              <a:t>growth</a:t>
            </a:r>
            <a:r>
              <a:rPr lang="cs-CZ" sz="3600" b="1" dirty="0"/>
              <a:t> </a:t>
            </a:r>
            <a:r>
              <a:rPr lang="cs-CZ" sz="3600" b="1" dirty="0" err="1"/>
              <a:t>polyreactions</a:t>
            </a:r>
            <a:endParaRPr lang="cs-CZ" sz="3600" b="1" dirty="0">
              <a:ea typeface="+mn-ea"/>
              <a:cs typeface="+mn-cs"/>
            </a:endParaRP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fontScale="92500"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a low molecular weight product is </a:t>
                </a:r>
                <a:r>
                  <a:rPr lang="en-US" b="1" dirty="0"/>
                  <a:t>always </a:t>
                </a:r>
                <a:r>
                  <a:rPr lang="en-US" dirty="0"/>
                  <a:t>formed</a:t>
                </a:r>
              </a:p>
              <a:p>
                <a:pPr lvl="1"/>
                <a:r>
                  <a:rPr lang="en-US" dirty="0"/>
                  <a:t>low molecular weight product (d) is usually water, hydrogen halide, methanol or ammonia</a:t>
                </a:r>
                <a:endParaRPr lang="cs-CZ" sz="2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𝐶</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𝑑</m:t>
                      </m:r>
                    </m:oMath>
                  </m:oMathPara>
                </a14:m>
                <a:endParaRPr lang="cs-CZ" dirty="0"/>
              </a:p>
              <a:p>
                <a:r>
                  <a:rPr lang="cs-CZ" dirty="0" err="1"/>
                  <a:t>often</a:t>
                </a:r>
                <a:r>
                  <a:rPr lang="cs-CZ" dirty="0"/>
                  <a:t> </a:t>
                </a:r>
                <a:r>
                  <a:rPr lang="cs-CZ" dirty="0" err="1"/>
                  <a:t>equilibrium</a:t>
                </a:r>
                <a:r>
                  <a:rPr lang="cs-CZ" dirty="0"/>
                  <a:t> </a:t>
                </a:r>
                <a:r>
                  <a:rPr lang="cs-CZ" dirty="0" err="1"/>
                  <a:t>reactions</a:t>
                </a:r>
                <a:r>
                  <a:rPr lang="cs-CZ" dirty="0"/>
                  <a:t> (</a:t>
                </a:r>
                <a:r>
                  <a:rPr lang="cs-CZ" dirty="0" err="1"/>
                  <a:t>must</a:t>
                </a:r>
                <a:r>
                  <a:rPr lang="cs-CZ" dirty="0"/>
                  <a:t> </a:t>
                </a:r>
                <a:r>
                  <a:rPr lang="cs-CZ" dirty="0" err="1"/>
                  <a:t>affect</a:t>
                </a:r>
                <a:r>
                  <a:rPr lang="cs-CZ" dirty="0"/>
                  <a:t> </a:t>
                </a:r>
                <a:r>
                  <a:rPr lang="cs-CZ" dirty="0" err="1"/>
                  <a:t>equilibrium</a:t>
                </a:r>
                <a:r>
                  <a:rPr lang="cs-CZ" dirty="0"/>
                  <a:t>)</a:t>
                </a:r>
              </a:p>
              <a:p>
                <a:pPr lvl="1"/>
                <a:r>
                  <a:rPr lang="cs-CZ" dirty="0" err="1"/>
                  <a:t>it</a:t>
                </a:r>
                <a:r>
                  <a:rPr lang="cs-CZ" dirty="0"/>
                  <a:t> </a:t>
                </a:r>
                <a:r>
                  <a:rPr lang="cs-CZ" dirty="0" err="1"/>
                  <a:t>means</a:t>
                </a:r>
                <a:r>
                  <a:rPr lang="cs-CZ" dirty="0"/>
                  <a:t> </a:t>
                </a:r>
                <a:r>
                  <a:rPr lang="cs-CZ" dirty="0" err="1"/>
                  <a:t>that</a:t>
                </a:r>
                <a:r>
                  <a:rPr lang="cs-CZ" dirty="0"/>
                  <a:t> </a:t>
                </a:r>
                <a:r>
                  <a:rPr lang="cs-CZ" dirty="0" err="1"/>
                  <a:t>the</a:t>
                </a:r>
                <a:r>
                  <a:rPr lang="cs-CZ" dirty="0"/>
                  <a:t> </a:t>
                </a:r>
                <a:r>
                  <a:rPr lang="cs-CZ" dirty="0" err="1"/>
                  <a:t>yield</a:t>
                </a:r>
                <a:r>
                  <a:rPr lang="cs-CZ" dirty="0"/>
                  <a:t> </a:t>
                </a:r>
                <a:r>
                  <a:rPr lang="cs-CZ" dirty="0" err="1"/>
                  <a:t>of</a:t>
                </a:r>
                <a:r>
                  <a:rPr lang="cs-CZ" dirty="0"/>
                  <a:t> such </a:t>
                </a:r>
                <a:r>
                  <a:rPr lang="cs-CZ" dirty="0" err="1"/>
                  <a:t>reactions</a:t>
                </a:r>
                <a:r>
                  <a:rPr lang="cs-CZ" dirty="0"/>
                  <a:t> </a:t>
                </a:r>
                <a:r>
                  <a:rPr lang="cs-CZ" dirty="0" err="1"/>
                  <a:t>tends</a:t>
                </a:r>
                <a:r>
                  <a:rPr lang="cs-CZ" dirty="0"/>
                  <a:t> to </a:t>
                </a:r>
                <a:r>
                  <a:rPr lang="cs-CZ" dirty="0" err="1"/>
                  <a:t>be</a:t>
                </a:r>
                <a:r>
                  <a:rPr lang="cs-CZ" dirty="0"/>
                  <a:t> </a:t>
                </a:r>
                <a:r>
                  <a:rPr lang="cs-CZ" dirty="0" err="1"/>
                  <a:t>low</a:t>
                </a:r>
                <a:endParaRPr lang="cs-CZ" dirty="0"/>
              </a:p>
              <a:p>
                <a:endParaRPr lang="cs-CZ" dirty="0"/>
              </a:p>
              <a:p>
                <a:r>
                  <a:rPr lang="cs-CZ" dirty="0" err="1"/>
                  <a:t>homopolymerization</a:t>
                </a:r>
                <a:endParaRPr lang="cs-CZ" dirty="0"/>
              </a:p>
              <a:p>
                <a:pPr lvl="1"/>
                <a:r>
                  <a:rPr lang="cs-CZ" dirty="0" err="1"/>
                  <a:t>hydroxycarboxylic</a:t>
                </a:r>
                <a:r>
                  <a:rPr lang="cs-CZ" dirty="0"/>
                  <a:t> </a:t>
                </a:r>
                <a:r>
                  <a:rPr lang="cs-CZ" dirty="0" err="1"/>
                  <a:t>acids</a:t>
                </a:r>
                <a:r>
                  <a:rPr lang="cs-CZ" dirty="0"/>
                  <a:t> (PES), </a:t>
                </a:r>
                <a:r>
                  <a:rPr lang="cs-CZ" dirty="0" err="1"/>
                  <a:t>aminocarboxylic</a:t>
                </a:r>
                <a:r>
                  <a:rPr lang="cs-CZ" dirty="0"/>
                  <a:t> </a:t>
                </a:r>
                <a:r>
                  <a:rPr lang="cs-CZ" dirty="0" err="1"/>
                  <a:t>acids</a:t>
                </a:r>
                <a:r>
                  <a:rPr lang="cs-CZ" dirty="0"/>
                  <a:t> (PA)</a:t>
                </a:r>
              </a:p>
              <a:p>
                <a:r>
                  <a:rPr lang="cs-CZ" dirty="0" err="1"/>
                  <a:t>heteropolymerization</a:t>
                </a:r>
                <a:endParaRPr lang="cs-CZ" dirty="0"/>
              </a:p>
              <a:p>
                <a:pPr lvl="1"/>
                <a:r>
                  <a:rPr lang="cs-CZ" dirty="0" err="1"/>
                  <a:t>e.g</a:t>
                </a:r>
                <a:r>
                  <a:rPr lang="cs-CZ" dirty="0"/>
                  <a:t>. </a:t>
                </a:r>
                <a:r>
                  <a:rPr lang="cs-CZ" dirty="0" err="1"/>
                  <a:t>dicarboxylic</a:t>
                </a:r>
                <a:r>
                  <a:rPr lang="cs-CZ" dirty="0"/>
                  <a:t> acid </a:t>
                </a:r>
                <a:r>
                  <a:rPr lang="cs-CZ" dirty="0" err="1"/>
                  <a:t>with</a:t>
                </a:r>
                <a:r>
                  <a:rPr lang="cs-CZ" dirty="0"/>
                  <a:t> diol (PES) </a:t>
                </a:r>
                <a:r>
                  <a:rPr lang="cs-CZ" dirty="0" err="1"/>
                  <a:t>or</a:t>
                </a:r>
                <a:r>
                  <a:rPr lang="cs-CZ" dirty="0"/>
                  <a:t> diamine (PA)</a:t>
                </a:r>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10741756" cy="4464495"/>
              </a:xfrm>
              <a:prstGeom prst="rect">
                <a:avLst/>
              </a:prstGeom>
              <a:blipFill>
                <a:blip r:embed="rId3"/>
                <a:stretch>
                  <a:fillRect l="-908" t="-2729"/>
                </a:stretch>
              </a:blipFill>
            </p:spPr>
            <p:txBody>
              <a:bodyPr/>
              <a:lstStyle/>
              <a:p>
                <a:r>
                  <a:rPr lang="cs-CZ">
                    <a:noFill/>
                  </a:rPr>
                  <a:t> </a:t>
                </a:r>
              </a:p>
            </p:txBody>
          </p:sp>
        </mc:Fallback>
      </mc:AlternateContent>
    </p:spTree>
    <p:extLst>
      <p:ext uri="{BB962C8B-B14F-4D97-AF65-F5344CB8AC3E}">
        <p14:creationId xmlns:p14="http://schemas.microsoft.com/office/powerpoint/2010/main" val="21199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2. </a:t>
            </a:r>
            <a:r>
              <a:rPr lang="cs-CZ" sz="3600" b="1" dirty="0" err="1">
                <a:ea typeface="+mn-ea"/>
                <a:cs typeface="+mn-cs"/>
              </a:rPr>
              <a:t>Thermodynamic</a:t>
            </a:r>
            <a:r>
              <a:rPr lang="cs-CZ" sz="3600" b="1" dirty="0">
                <a:ea typeface="+mn-ea"/>
                <a:cs typeface="+mn-cs"/>
              </a:rPr>
              <a:t> </a:t>
            </a:r>
            <a:r>
              <a:rPr lang="cs-CZ" sz="3600" b="1" dirty="0" err="1">
                <a:ea typeface="+mn-ea"/>
                <a:cs typeface="+mn-cs"/>
              </a:rPr>
              <a:t>condition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Gibbs energy must decrease during the reaction</a:t>
            </a:r>
          </a:p>
          <a:p>
            <a:pPr lvl="1"/>
            <a:r>
              <a:rPr lang="en-US" dirty="0"/>
              <a:t>assumption of spontaneous reaction (lower energy of the resulting system)</a:t>
            </a:r>
            <a:endParaRPr lang="cs-CZ" dirty="0"/>
          </a:p>
          <a:p>
            <a:pPr marL="0" indent="0" algn="ctr">
              <a:spcBef>
                <a:spcPts val="1200"/>
              </a:spcBef>
              <a:spcAft>
                <a:spcPts val="1200"/>
              </a:spcAft>
              <a:buNone/>
            </a:pPr>
            <a:r>
              <a:rPr lang="cs-CZ" dirty="0"/>
              <a:t>∆𝐺 &lt; 0</a:t>
            </a:r>
          </a:p>
          <a:p>
            <a:r>
              <a:rPr lang="el-GR" dirty="0"/>
              <a:t>Δ</a:t>
            </a:r>
            <a:r>
              <a:rPr lang="cs-CZ" dirty="0"/>
              <a:t>G … </a:t>
            </a:r>
            <a:r>
              <a:rPr lang="cs-CZ" dirty="0" err="1"/>
              <a:t>change</a:t>
            </a:r>
            <a:r>
              <a:rPr lang="cs-CZ" dirty="0"/>
              <a:t> in </a:t>
            </a:r>
            <a:r>
              <a:rPr lang="cs-CZ" dirty="0" err="1"/>
              <a:t>Gibbs</a:t>
            </a:r>
            <a:r>
              <a:rPr lang="cs-CZ" dirty="0"/>
              <a:t> (free) </a:t>
            </a:r>
            <a:r>
              <a:rPr lang="cs-CZ" dirty="0" err="1"/>
              <a:t>energy</a:t>
            </a:r>
            <a:endParaRPr lang="cs-CZ" dirty="0"/>
          </a:p>
          <a:p>
            <a:pPr marL="0" indent="0" algn="ctr">
              <a:spcBef>
                <a:spcPts val="1200"/>
              </a:spcBef>
              <a:spcAft>
                <a:spcPts val="1200"/>
              </a:spcAft>
              <a:buNone/>
            </a:pPr>
            <a:r>
              <a:rPr lang="cs-CZ" dirty="0"/>
              <a:t>∆𝐺 = ∆𝐻 − 𝑇∆S</a:t>
            </a:r>
          </a:p>
          <a:p>
            <a:pPr marL="457200" lvl="1" indent="0">
              <a:buNone/>
            </a:pPr>
            <a:r>
              <a:rPr lang="el-GR" dirty="0"/>
              <a:t>Δ</a:t>
            </a:r>
            <a:r>
              <a:rPr lang="cs-CZ" dirty="0"/>
              <a:t>H … </a:t>
            </a:r>
            <a:r>
              <a:rPr lang="cs-CZ" dirty="0" err="1"/>
              <a:t>enthalpy</a:t>
            </a:r>
            <a:r>
              <a:rPr lang="cs-CZ" dirty="0"/>
              <a:t> </a:t>
            </a:r>
            <a:r>
              <a:rPr lang="cs-CZ" dirty="0" err="1"/>
              <a:t>change</a:t>
            </a:r>
            <a:endParaRPr lang="cs-CZ" dirty="0"/>
          </a:p>
          <a:p>
            <a:pPr marL="457200" lvl="1" indent="0">
              <a:buNone/>
            </a:pPr>
            <a:r>
              <a:rPr lang="cs-CZ" dirty="0"/>
              <a:t>T … </a:t>
            </a:r>
            <a:r>
              <a:rPr lang="cs-CZ" dirty="0" err="1"/>
              <a:t>thermodynamic</a:t>
            </a:r>
            <a:r>
              <a:rPr lang="cs-CZ" dirty="0"/>
              <a:t> </a:t>
            </a:r>
            <a:r>
              <a:rPr lang="cs-CZ" dirty="0" err="1"/>
              <a:t>temperature</a:t>
            </a:r>
            <a:endParaRPr lang="cs-CZ" dirty="0"/>
          </a:p>
          <a:p>
            <a:pPr marL="457200" lvl="1" indent="0">
              <a:buNone/>
            </a:pPr>
            <a:r>
              <a:rPr lang="el-GR" dirty="0"/>
              <a:t>Δ</a:t>
            </a:r>
            <a:r>
              <a:rPr lang="cs-CZ" dirty="0"/>
              <a:t>S … </a:t>
            </a:r>
            <a:r>
              <a:rPr lang="cs-CZ" dirty="0" err="1"/>
              <a:t>entropy</a:t>
            </a:r>
            <a:r>
              <a:rPr lang="cs-CZ" dirty="0"/>
              <a:t> </a:t>
            </a:r>
            <a:r>
              <a:rPr lang="cs-CZ" dirty="0" err="1"/>
              <a:t>change</a:t>
            </a:r>
            <a:endParaRPr lang="cs-CZ" dirty="0"/>
          </a:p>
        </p:txBody>
      </p:sp>
    </p:spTree>
    <p:extLst>
      <p:ext uri="{BB962C8B-B14F-4D97-AF65-F5344CB8AC3E}">
        <p14:creationId xmlns:p14="http://schemas.microsoft.com/office/powerpoint/2010/main" val="183151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Carothers equation (for linear polymerization)</a:t>
            </a:r>
            <a:endParaRPr lang="cs-CZ" sz="3600" b="1" dirty="0">
              <a:ea typeface="+mn-ea"/>
              <a:cs typeface="+mn-cs"/>
            </a:endParaRP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6162966" cy="4464495"/>
              </a:xfrm>
              <a:prstGeom prst="rect">
                <a:avLst/>
              </a:prstGeom>
            </p:spPr>
            <p:txBody>
              <a:bodyPr vert="horz" lIns="91440" tIns="45720" rIns="91440" bIns="45720" rtlCol="0">
                <a:normAutofit fontScale="550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let's have a bifunctional monomer A-B (where A reacts only with B)</a:t>
                </a:r>
              </a:p>
              <a:p>
                <a:pPr lvl="1"/>
                <a:r>
                  <a:rPr lang="en-US" dirty="0"/>
                  <a:t>the number of monomer molecules before the reaction starts is N</a:t>
                </a:r>
                <a:r>
                  <a:rPr lang="cs-CZ" baseline="-25000" dirty="0" err="1"/>
                  <a:t>beginning</a:t>
                </a:r>
                <a:endParaRPr lang="en-US" dirty="0"/>
              </a:p>
              <a:p>
                <a:pPr lvl="2"/>
                <a:r>
                  <a:rPr lang="en-US" dirty="0"/>
                  <a:t>during the polyreaction, N decreases</a:t>
                </a:r>
              </a:p>
              <a:p>
                <a:pPr lvl="2"/>
                <a:r>
                  <a:rPr lang="en-US" dirty="0"/>
                  <a:t>monomers react to become oligomers or polymers</a:t>
                </a:r>
              </a:p>
              <a:p>
                <a:pPr lvl="1"/>
                <a:r>
                  <a:rPr lang="en-US" dirty="0"/>
                  <a:t>the number of unreacted monomer molecules is </a:t>
                </a:r>
                <a:r>
                  <a:rPr lang="en-US" dirty="0" err="1"/>
                  <a:t>N</a:t>
                </a:r>
                <a:r>
                  <a:rPr lang="en-US" baseline="-25000" dirty="0" err="1"/>
                  <a:t>unreacted</a:t>
                </a:r>
                <a:endParaRPr lang="en-US" baseline="-25000" dirty="0"/>
              </a:p>
              <a:p>
                <a:pPr lvl="1"/>
                <a:r>
                  <a:rPr lang="en-US" dirty="0"/>
                  <a:t>the degree of conversion p corresponds to the proportion of reacted monomer molecules to their original number</a:t>
                </a:r>
                <a:endParaRPr lang="cs-CZ" dirty="0"/>
              </a:p>
              <a:p>
                <a:pPr lvl="1"/>
                <a:endParaRPr lang="cs-CZ" dirty="0"/>
              </a:p>
              <a:p>
                <a:pPr marL="0" indent="0">
                  <a:spcBef>
                    <a:spcPts val="2000"/>
                  </a:spcBef>
                  <a:spcAft>
                    <a:spcPts val="2000"/>
                  </a:spcAft>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𝑝</m:t>
                      </m:r>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𝑁</m:t>
                              </m:r>
                            </m:e>
                            <m:sub>
                              <m:r>
                                <a:rPr lang="cs-CZ" b="0" i="1" smtClean="0">
                                  <a:latin typeface="Cambria Math" panose="02040503050406030204" pitchFamily="18" charset="0"/>
                                </a:rPr>
                                <m:t>𝑟𝑒𝑎𝑐𝑡𝑒𝑑</m:t>
                              </m:r>
                            </m:sub>
                          </m:sSub>
                        </m:num>
                        <m:den>
                          <m:sSub>
                            <m:sSubPr>
                              <m:ctrlPr>
                                <a:rPr lang="cs-CZ" i="1">
                                  <a:latin typeface="Cambria Math" panose="02040503050406030204" pitchFamily="18" charset="0"/>
                                </a:rPr>
                              </m:ctrlPr>
                            </m:sSubPr>
                            <m:e>
                              <m:r>
                                <a:rPr lang="cs-CZ" i="1">
                                  <a:latin typeface="Cambria Math" panose="02040503050406030204" pitchFamily="18" charset="0"/>
                                </a:rPr>
                                <m:t>𝑁</m:t>
                              </m:r>
                            </m:e>
                            <m:sub>
                              <m:r>
                                <a:rPr lang="cs-CZ" b="0" i="1" smtClean="0">
                                  <a:latin typeface="Cambria Math" panose="02040503050406030204" pitchFamily="18" charset="0"/>
                                </a:rPr>
                                <m:t>𝑏𝑒𝑔𝑖𝑛𝑛𝑖𝑛𝑔</m:t>
                              </m:r>
                            </m:sub>
                          </m:sSub>
                        </m:den>
                      </m:f>
                      <m:r>
                        <a:rPr lang="cs-CZ" b="0" i="1" smtClean="0">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𝑁</m:t>
                              </m:r>
                            </m:e>
                            <m:sub>
                              <m:r>
                                <a:rPr lang="cs-CZ" b="0" i="1" smtClean="0">
                                  <a:latin typeface="Cambria Math" panose="02040503050406030204" pitchFamily="18" charset="0"/>
                                </a:rPr>
                                <m:t>𝑏𝑒𝑔𝑖𝑛𝑛𝑖𝑛𝑔</m:t>
                              </m:r>
                            </m:sub>
                          </m:sSub>
                          <m:r>
                            <a:rPr lang="cs-CZ"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𝑁</m:t>
                              </m:r>
                            </m:e>
                            <m:sub>
                              <m:r>
                                <a:rPr lang="cs-CZ" b="0" i="1" smtClean="0">
                                  <a:latin typeface="Cambria Math" panose="02040503050406030204" pitchFamily="18" charset="0"/>
                                </a:rPr>
                                <m:t>𝑢𝑛𝑟𝑒𝑎𝑐𝑡𝑒𝑑</m:t>
                              </m:r>
                            </m:sub>
                          </m:sSub>
                        </m:num>
                        <m:den>
                          <m:sSub>
                            <m:sSubPr>
                              <m:ctrlPr>
                                <a:rPr lang="cs-CZ" i="1">
                                  <a:latin typeface="Cambria Math" panose="02040503050406030204" pitchFamily="18" charset="0"/>
                                </a:rPr>
                              </m:ctrlPr>
                            </m:sSubPr>
                            <m:e>
                              <m:r>
                                <a:rPr lang="cs-CZ" i="1">
                                  <a:latin typeface="Cambria Math" panose="02040503050406030204" pitchFamily="18" charset="0"/>
                                </a:rPr>
                                <m:t>𝑁</m:t>
                              </m:r>
                            </m:e>
                            <m:sub>
                              <m:r>
                                <a:rPr lang="cs-CZ" i="1">
                                  <a:latin typeface="Cambria Math" panose="02040503050406030204" pitchFamily="18" charset="0"/>
                                </a:rPr>
                                <m:t>𝑏𝑒𝑔𝑖𝑛𝑛𝑖𝑛𝑔</m:t>
                              </m:r>
                            </m:sub>
                          </m:sSub>
                        </m:den>
                      </m:f>
                    </m:oMath>
                  </m:oMathPara>
                </a14:m>
                <a:endParaRPr lang="cs-CZ" dirty="0"/>
              </a:p>
              <a:p>
                <a:pPr lvl="1"/>
                <a:r>
                  <a:rPr lang="en-US" dirty="0"/>
                  <a:t>(numerically) the average degree of polymerization </a:t>
                </a:r>
                <a:r>
                  <a:rPr lang="cs-CZ" b="1" dirty="0" err="1"/>
                  <a:t>P</a:t>
                </a:r>
                <a:r>
                  <a:rPr lang="cs-CZ" b="1" baseline="-25000" dirty="0" err="1"/>
                  <a:t>n</a:t>
                </a:r>
                <a:r>
                  <a:rPr lang="cs-CZ" dirty="0"/>
                  <a:t> </a:t>
                </a:r>
                <a:r>
                  <a:rPr lang="en-US" dirty="0"/>
                  <a:t>corresponds to </a:t>
                </a:r>
                <a:r>
                  <a:rPr lang="cs-CZ" dirty="0"/>
                  <a:t>:</a:t>
                </a:r>
              </a:p>
              <a:p>
                <a:pPr lvl="1"/>
                <a:endParaRPr lang="cs-CZ" dirty="0"/>
              </a:p>
              <a:p>
                <a:pPr marL="0" indent="0">
                  <a:spcBef>
                    <a:spcPts val="2000"/>
                  </a:spcBef>
                  <a:spcAft>
                    <a:spcPts val="0"/>
                  </a:spcAft>
                  <a:buNone/>
                </a:pPr>
                <a14:m>
                  <m:oMathPara xmlns:m="http://schemas.openxmlformats.org/officeDocument/2006/math">
                    <m:oMathParaPr>
                      <m:jc m:val="centerGroup"/>
                    </m:oMathParaPr>
                    <m:oMath xmlns:m="http://schemas.openxmlformats.org/officeDocument/2006/math">
                      <m:acc>
                        <m:accPr>
                          <m:chr m:val="̅"/>
                          <m:ctrlPr>
                            <a:rPr lang="cs-CZ" b="0" i="1" smtClean="0">
                              <a:latin typeface="Cambria Math" panose="02040503050406030204" pitchFamily="18" charset="0"/>
                            </a:rPr>
                          </m:ctrlPr>
                        </m:accPr>
                        <m:e>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i="1">
                                  <a:latin typeface="Cambria Math" panose="02040503050406030204" pitchFamily="18" charset="0"/>
                                </a:rPr>
                                <m:t>𝑛</m:t>
                              </m:r>
                            </m:sub>
                          </m:sSub>
                        </m:e>
                      </m:acc>
                      <m:r>
                        <a:rPr lang="cs-CZ" b="0" i="1" smtClean="0">
                          <a:latin typeface="Cambria Math" panose="02040503050406030204" pitchFamily="18" charset="0"/>
                        </a:rPr>
                        <m:t>=</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𝑁</m:t>
                              </m:r>
                            </m:e>
                            <m:sub>
                              <m:r>
                                <a:rPr lang="cs-CZ" b="0" i="1" smtClean="0">
                                  <a:latin typeface="Cambria Math" panose="02040503050406030204" pitchFamily="18" charset="0"/>
                                </a:rPr>
                                <m:t>𝑏𝑒𝑔𝑖𝑛𝑛𝑖𝑛𝑔</m:t>
                              </m:r>
                            </m:sub>
                          </m:sSub>
                        </m:num>
                        <m:den>
                          <m:sSub>
                            <m:sSubPr>
                              <m:ctrlPr>
                                <a:rPr lang="cs-CZ" i="1">
                                  <a:latin typeface="Cambria Math" panose="02040503050406030204" pitchFamily="18" charset="0"/>
                                </a:rPr>
                              </m:ctrlPr>
                            </m:sSubPr>
                            <m:e>
                              <m:r>
                                <a:rPr lang="cs-CZ" i="1">
                                  <a:latin typeface="Cambria Math" panose="02040503050406030204" pitchFamily="18" charset="0"/>
                                </a:rPr>
                                <m:t>𝑁</m:t>
                              </m:r>
                            </m:e>
                            <m:sub>
                              <m:r>
                                <a:rPr lang="cs-CZ" b="0" i="1" smtClean="0">
                                  <a:latin typeface="Cambria Math" panose="02040503050406030204" pitchFamily="18" charset="0"/>
                                </a:rPr>
                                <m:t>𝑢𝑛𝑟𝑒𝑎𝑐𝑡𝑒𝑑</m:t>
                              </m:r>
                            </m:sub>
                          </m:sSub>
                        </m:den>
                      </m:f>
                    </m:oMath>
                  </m:oMathPara>
                </a14:m>
                <a:endParaRPr lang="cs-CZ" dirty="0"/>
              </a:p>
              <a:p>
                <a:pPr lvl="1"/>
                <a:endParaRPr lang="cs-CZ" dirty="0"/>
              </a:p>
              <a:p>
                <a:pPr lvl="1"/>
                <a:r>
                  <a:rPr lang="en-US" dirty="0"/>
                  <a:t>from this follows the so-called Carothers equation of the dependence of the degree of polymerization on the degree of conversion of the monomer</a:t>
                </a:r>
                <a:r>
                  <a:rPr lang="cs-CZ" dirty="0"/>
                  <a:t>:</a:t>
                </a:r>
              </a:p>
              <a:p>
                <a:pPr lvl="1"/>
                <a:endParaRPr lang="cs-CZ" dirty="0"/>
              </a:p>
              <a:p>
                <a:pPr marL="0" indent="0">
                  <a:buNone/>
                </a:pPr>
                <a14:m>
                  <m:oMathPara xmlns:m="http://schemas.openxmlformats.org/officeDocument/2006/math">
                    <m:oMathParaPr>
                      <m:jc m:val="centerGroup"/>
                    </m:oMathParaPr>
                    <m:oMath xmlns:m="http://schemas.openxmlformats.org/officeDocument/2006/math">
                      <m:acc>
                        <m:accPr>
                          <m:chr m:val="̅"/>
                          <m:ctrlPr>
                            <a:rPr lang="cs-CZ" i="1">
                              <a:latin typeface="Cambria Math" panose="02040503050406030204" pitchFamily="18" charset="0"/>
                            </a:rPr>
                          </m:ctrlPr>
                        </m:accPr>
                        <m:e>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i="1">
                                  <a:latin typeface="Cambria Math" panose="02040503050406030204" pitchFamily="18" charset="0"/>
                                </a:rPr>
                                <m:t>𝑛</m:t>
                              </m:r>
                            </m:sub>
                          </m:sSub>
                        </m:e>
                      </m:acc>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1−</m:t>
                          </m:r>
                          <m:r>
                            <a:rPr lang="cs-CZ" b="0" i="1" smtClean="0">
                              <a:latin typeface="Cambria Math" panose="02040503050406030204" pitchFamily="18" charset="0"/>
                            </a:rPr>
                            <m:t>𝑝</m:t>
                          </m:r>
                        </m:den>
                      </m:f>
                    </m:oMath>
                  </m:oMathPara>
                </a14:m>
                <a:endParaRPr lang="cs-CZ" dirty="0"/>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6162966" cy="4464495"/>
              </a:xfrm>
              <a:prstGeom prst="rect">
                <a:avLst/>
              </a:prstGeom>
              <a:blipFill>
                <a:blip r:embed="rId3"/>
                <a:stretch>
                  <a:fillRect l="-297" t="-1501"/>
                </a:stretch>
              </a:blipFill>
            </p:spPr>
            <p:txBody>
              <a:bodyPr/>
              <a:lstStyle/>
              <a:p>
                <a:r>
                  <a:rPr lang="cs-CZ">
                    <a:noFill/>
                  </a:rPr>
                  <a:t> </a:t>
                </a:r>
              </a:p>
            </p:txBody>
          </p:sp>
        </mc:Fallback>
      </mc:AlternateContent>
      <p:sp>
        <p:nvSpPr>
          <p:cNvPr id="7" name="TextovéPole 6"/>
          <p:cNvSpPr txBox="1"/>
          <p:nvPr/>
        </p:nvSpPr>
        <p:spPr>
          <a:xfrm>
            <a:off x="6846554" y="5623192"/>
            <a:ext cx="4652148" cy="954107"/>
          </a:xfrm>
          <a:prstGeom prst="rect">
            <a:avLst/>
          </a:prstGeom>
          <a:noFill/>
        </p:spPr>
        <p:txBody>
          <a:bodyPr wrap="square" rtlCol="0">
            <a:spAutoFit/>
          </a:bodyPr>
          <a:lstStyle/>
          <a:p>
            <a:pPr algn="ctr"/>
            <a:r>
              <a:rPr lang="en-US" sz="1400" b="1" i="1" dirty="0">
                <a:latin typeface="+mn-lt"/>
              </a:rPr>
              <a:t>Consequence of the Carothers equation</a:t>
            </a:r>
            <a:r>
              <a:rPr lang="cs-CZ" sz="1400" i="1" u="sng" dirty="0">
                <a:latin typeface="+mn-lt"/>
              </a:rPr>
              <a:t/>
            </a:r>
            <a:br>
              <a:rPr lang="cs-CZ" sz="1400" i="1" u="sng" dirty="0">
                <a:latin typeface="+mn-lt"/>
              </a:rPr>
            </a:br>
            <a:r>
              <a:rPr lang="en-US" sz="1400" i="1" dirty="0">
                <a:latin typeface="+mn-lt"/>
              </a:rPr>
              <a:t>If we want to prepare macromolecules of high molar mass, we have to drive the reaction to extreme degrees of conversion</a:t>
            </a:r>
            <a:endParaRPr lang="cs-CZ" sz="1400" i="1" dirty="0">
              <a:latin typeface="+mn-lt"/>
            </a:endParaRPr>
          </a:p>
        </p:txBody>
      </p:sp>
      <p:pic>
        <p:nvPicPr>
          <p:cNvPr id="3" name="Obrázek 2"/>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l="7451" t="16648" r="1710" b="9119"/>
          <a:stretch/>
        </p:blipFill>
        <p:spPr>
          <a:xfrm>
            <a:off x="7320137" y="2708921"/>
            <a:ext cx="3888432" cy="2664296"/>
          </a:xfrm>
          <a:prstGeom prst="rect">
            <a:avLst/>
          </a:prstGeom>
        </p:spPr>
      </p:pic>
      <p:sp>
        <p:nvSpPr>
          <p:cNvPr id="2" name="TextovéPole 1">
            <a:extLst>
              <a:ext uri="{FF2B5EF4-FFF2-40B4-BE49-F238E27FC236}">
                <a16:creationId xmlns:a16="http://schemas.microsoft.com/office/drawing/2014/main" id="{F91F47AE-BEBB-917E-00FB-DAFEFFD78DA9}"/>
              </a:ext>
            </a:extLst>
          </p:cNvPr>
          <p:cNvSpPr txBox="1"/>
          <p:nvPr/>
        </p:nvSpPr>
        <p:spPr>
          <a:xfrm>
            <a:off x="8472264" y="5294772"/>
            <a:ext cx="1903769" cy="307777"/>
          </a:xfrm>
          <a:prstGeom prst="rect">
            <a:avLst/>
          </a:prstGeom>
          <a:noFill/>
        </p:spPr>
        <p:txBody>
          <a:bodyPr wrap="square" rtlCol="0">
            <a:spAutoFit/>
          </a:bodyPr>
          <a:lstStyle/>
          <a:p>
            <a:pPr algn="ctr"/>
            <a:r>
              <a:rPr lang="cs-CZ" sz="1400">
                <a:latin typeface="Times New Roman" panose="02020603050405020304" pitchFamily="18" charset="0"/>
                <a:cs typeface="Times New Roman" panose="02020603050405020304" pitchFamily="18" charset="0"/>
              </a:rPr>
              <a:t>conversion (%)</a:t>
            </a:r>
            <a:endParaRPr lang="cs-CZ" sz="1400" dirty="0">
              <a:latin typeface="Times New Roman" panose="02020603050405020304" pitchFamily="18" charset="0"/>
              <a:cs typeface="Times New Roman" panose="02020603050405020304" pitchFamily="18" charset="0"/>
            </a:endParaRPr>
          </a:p>
        </p:txBody>
      </p:sp>
      <p:sp>
        <p:nvSpPr>
          <p:cNvPr id="9" name="TextovéPole 8">
            <a:extLst>
              <a:ext uri="{FF2B5EF4-FFF2-40B4-BE49-F238E27FC236}">
                <a16:creationId xmlns:a16="http://schemas.microsoft.com/office/drawing/2014/main" id="{C739F7BF-59A5-32C4-58D7-84B660178A5E}"/>
              </a:ext>
            </a:extLst>
          </p:cNvPr>
          <p:cNvSpPr txBox="1"/>
          <p:nvPr/>
        </p:nvSpPr>
        <p:spPr>
          <a:xfrm rot="16200000">
            <a:off x="5942113" y="3744071"/>
            <a:ext cx="2330229" cy="369332"/>
          </a:xfrm>
          <a:prstGeom prst="rect">
            <a:avLst/>
          </a:prstGeom>
          <a:noFill/>
        </p:spPr>
        <p:txBody>
          <a:bodyPr wrap="square">
            <a:spAutoFit/>
          </a:bodyPr>
          <a:lstStyle/>
          <a:p>
            <a:pPr algn="ctr"/>
            <a:r>
              <a:rPr lang="cs-CZ" sz="1800" dirty="0">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7848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2800" b="1" dirty="0">
                <a:ea typeface="+mn-ea"/>
                <a:cs typeface="+mn-cs"/>
              </a:rPr>
              <a:t>Dependence of the molecular size distribution on the degree of conversion p (Flory distribution curves)</a:t>
            </a:r>
            <a:endParaRPr lang="cs-CZ" sz="2800" b="1" i="1" dirty="0">
              <a:ea typeface="+mn-ea"/>
              <a:cs typeface="+mn-cs"/>
            </a:endParaRPr>
          </a:p>
        </p:txBody>
      </p:sp>
      <p:pic>
        <p:nvPicPr>
          <p:cNvPr id="37890" name="Picture 2" descr="Molecular Weight Distribution">
            <a:extLst>
              <a:ext uri="{FF2B5EF4-FFF2-40B4-BE49-F238E27FC236}">
                <a16:creationId xmlns:a16="http://schemas.microsoft.com/office/drawing/2014/main" id="{24367D8D-BAE9-457F-BDA7-312478FFBE5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503" b="5739"/>
          <a:stretch/>
        </p:blipFill>
        <p:spPr bwMode="auto">
          <a:xfrm>
            <a:off x="1127448" y="1974964"/>
            <a:ext cx="4967336" cy="3774387"/>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71144DD9-907F-46F8-AB3E-ABEB31E190B6}"/>
              </a:ext>
            </a:extLst>
          </p:cNvPr>
          <p:cNvPicPr>
            <a:picLocks noChangeAspect="1"/>
          </p:cNvPicPr>
          <p:nvPr/>
        </p:nvPicPr>
        <p:blipFill>
          <a:blip r:embed="rId4">
            <a:grayscl/>
          </a:blip>
          <a:stretch>
            <a:fillRect/>
          </a:stretch>
        </p:blipFill>
        <p:spPr>
          <a:xfrm>
            <a:off x="6558148" y="2636912"/>
            <a:ext cx="5370499" cy="3390900"/>
          </a:xfrm>
          <a:prstGeom prst="rect">
            <a:avLst/>
          </a:prstGeom>
        </p:spPr>
      </p:pic>
      <p:sp>
        <p:nvSpPr>
          <p:cNvPr id="11" name="TextovéPole 10">
            <a:extLst>
              <a:ext uri="{FF2B5EF4-FFF2-40B4-BE49-F238E27FC236}">
                <a16:creationId xmlns:a16="http://schemas.microsoft.com/office/drawing/2014/main" id="{6810B41F-23E9-4534-A6C5-22B201639A06}"/>
              </a:ext>
            </a:extLst>
          </p:cNvPr>
          <p:cNvSpPr txBox="1"/>
          <p:nvPr/>
        </p:nvSpPr>
        <p:spPr>
          <a:xfrm>
            <a:off x="6686300" y="5749351"/>
            <a:ext cx="5328592" cy="369332"/>
          </a:xfrm>
          <a:prstGeom prst="rect">
            <a:avLst/>
          </a:prstGeom>
          <a:noFill/>
        </p:spPr>
        <p:txBody>
          <a:bodyPr wrap="square" rtlCol="0">
            <a:spAutoFit/>
          </a:bodyPr>
          <a:lstStyle/>
          <a:p>
            <a:pPr algn="ctr"/>
            <a:r>
              <a:rPr lang="cs-CZ" dirty="0">
                <a:latin typeface="+mn-lt"/>
              </a:rPr>
              <a:t>P</a:t>
            </a:r>
          </a:p>
        </p:txBody>
      </p:sp>
      <p:sp>
        <p:nvSpPr>
          <p:cNvPr id="12" name="TextovéPole 11">
            <a:extLst>
              <a:ext uri="{FF2B5EF4-FFF2-40B4-BE49-F238E27FC236}">
                <a16:creationId xmlns:a16="http://schemas.microsoft.com/office/drawing/2014/main" id="{07DBF7EF-0D28-4222-8E5C-F39E837E8B13}"/>
              </a:ext>
            </a:extLst>
          </p:cNvPr>
          <p:cNvSpPr txBox="1"/>
          <p:nvPr/>
        </p:nvSpPr>
        <p:spPr>
          <a:xfrm rot="16200000">
            <a:off x="5533578" y="3883877"/>
            <a:ext cx="2186672" cy="369332"/>
          </a:xfrm>
          <a:prstGeom prst="rect">
            <a:avLst/>
          </a:prstGeom>
          <a:noFill/>
        </p:spPr>
        <p:txBody>
          <a:bodyPr wrap="square" rtlCol="0">
            <a:spAutoFit/>
          </a:bodyPr>
          <a:lstStyle/>
          <a:p>
            <a:pPr algn="ctr"/>
            <a:r>
              <a:rPr lang="cs-CZ" dirty="0" err="1">
                <a:latin typeface="+mn-lt"/>
              </a:rPr>
              <a:t>relative</a:t>
            </a:r>
            <a:r>
              <a:rPr lang="cs-CZ" dirty="0">
                <a:latin typeface="+mn-lt"/>
              </a:rPr>
              <a:t> </a:t>
            </a:r>
            <a:r>
              <a:rPr lang="cs-CZ" dirty="0" err="1">
                <a:latin typeface="+mn-lt"/>
              </a:rPr>
              <a:t>frequency</a:t>
            </a:r>
            <a:endParaRPr lang="cs-CZ" dirty="0">
              <a:latin typeface="+mn-lt"/>
            </a:endParaRPr>
          </a:p>
        </p:txBody>
      </p:sp>
      <p:sp>
        <p:nvSpPr>
          <p:cNvPr id="13" name="TextovéPole 12">
            <a:extLst>
              <a:ext uri="{FF2B5EF4-FFF2-40B4-BE49-F238E27FC236}">
                <a16:creationId xmlns:a16="http://schemas.microsoft.com/office/drawing/2014/main" id="{AE41CA74-7BA4-474B-8E06-6D16C4EC4F82}"/>
              </a:ext>
            </a:extLst>
          </p:cNvPr>
          <p:cNvSpPr txBox="1"/>
          <p:nvPr/>
        </p:nvSpPr>
        <p:spPr>
          <a:xfrm rot="16200000">
            <a:off x="-153026" y="3545581"/>
            <a:ext cx="2186672" cy="369332"/>
          </a:xfrm>
          <a:prstGeom prst="rect">
            <a:avLst/>
          </a:prstGeom>
          <a:noFill/>
        </p:spPr>
        <p:txBody>
          <a:bodyPr wrap="square" rtlCol="0">
            <a:spAutoFit/>
          </a:bodyPr>
          <a:lstStyle/>
          <a:p>
            <a:pPr algn="ctr"/>
            <a:r>
              <a:rPr lang="cs-CZ" dirty="0" err="1">
                <a:latin typeface="+mn-lt"/>
              </a:rPr>
              <a:t>relative</a:t>
            </a:r>
            <a:r>
              <a:rPr lang="cs-CZ" dirty="0">
                <a:latin typeface="+mn-lt"/>
              </a:rPr>
              <a:t> </a:t>
            </a:r>
            <a:r>
              <a:rPr lang="cs-CZ" dirty="0" err="1">
                <a:latin typeface="+mn-lt"/>
              </a:rPr>
              <a:t>frequency</a:t>
            </a:r>
            <a:endParaRPr lang="cs-CZ" dirty="0">
              <a:latin typeface="+mn-lt"/>
            </a:endParaRPr>
          </a:p>
        </p:txBody>
      </p:sp>
      <p:sp>
        <p:nvSpPr>
          <p:cNvPr id="14" name="TextovéPole 13">
            <a:extLst>
              <a:ext uri="{FF2B5EF4-FFF2-40B4-BE49-F238E27FC236}">
                <a16:creationId xmlns:a16="http://schemas.microsoft.com/office/drawing/2014/main" id="{93435096-DA07-4EDD-BFAA-56137BE11887}"/>
              </a:ext>
            </a:extLst>
          </p:cNvPr>
          <p:cNvSpPr txBox="1"/>
          <p:nvPr/>
        </p:nvSpPr>
        <p:spPr>
          <a:xfrm>
            <a:off x="940309" y="5749351"/>
            <a:ext cx="5328592" cy="369332"/>
          </a:xfrm>
          <a:prstGeom prst="rect">
            <a:avLst/>
          </a:prstGeom>
          <a:noFill/>
        </p:spPr>
        <p:txBody>
          <a:bodyPr wrap="square" rtlCol="0">
            <a:spAutoFit/>
          </a:bodyPr>
          <a:lstStyle/>
          <a:p>
            <a:pPr algn="ctr"/>
            <a:r>
              <a:rPr lang="cs-CZ" dirty="0">
                <a:latin typeface="+mn-lt"/>
              </a:rPr>
              <a:t>P</a:t>
            </a:r>
          </a:p>
        </p:txBody>
      </p:sp>
    </p:spTree>
    <p:extLst>
      <p:ext uri="{BB962C8B-B14F-4D97-AF65-F5344CB8AC3E}">
        <p14:creationId xmlns:p14="http://schemas.microsoft.com/office/powerpoint/2010/main" val="326811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Equilibrium</a:t>
            </a:r>
            <a:r>
              <a:rPr lang="cs-CZ" sz="3600" b="1" dirty="0">
                <a:ea typeface="+mn-ea"/>
                <a:cs typeface="+mn-cs"/>
              </a:rPr>
              <a:t> </a:t>
            </a:r>
            <a:r>
              <a:rPr lang="cs-CZ" sz="3600" b="1" dirty="0" err="1">
                <a:ea typeface="+mn-ea"/>
                <a:cs typeface="+mn-cs"/>
              </a:rPr>
              <a:t>constant</a:t>
            </a:r>
            <a:r>
              <a:rPr lang="cs-CZ" sz="3600" b="1" dirty="0">
                <a:ea typeface="+mn-ea"/>
                <a:cs typeface="+mn-cs"/>
              </a:rPr>
              <a:t> I</a:t>
            </a: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fontScale="700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marL="228600" lvl="1">
                  <a:spcBef>
                    <a:spcPts val="1000"/>
                  </a:spcBef>
                </a:pPr>
                <a:r>
                  <a:rPr lang="en-US" dirty="0"/>
                  <a:t>usually, equilibrium reactions</a:t>
                </a:r>
              </a:p>
              <a:p>
                <a:pPr marL="685800" lvl="2">
                  <a:spcBef>
                    <a:spcPts val="1000"/>
                  </a:spcBef>
                </a:pPr>
                <a:r>
                  <a:rPr lang="en-US" dirty="0"/>
                  <a:t>equilibrium given for the const. temperature by the </a:t>
                </a:r>
                <a:r>
                  <a:rPr lang="en-US" b="1" dirty="0"/>
                  <a:t>equilibrium constant K</a:t>
                </a:r>
              </a:p>
              <a:p>
                <a:pPr marL="1143000" lvl="3">
                  <a:spcBef>
                    <a:spcPts val="1000"/>
                  </a:spcBef>
                </a:pPr>
                <a:r>
                  <a:rPr lang="en-US" dirty="0"/>
                  <a:t>in common </a:t>
                </a:r>
                <a:r>
                  <a:rPr lang="en-US" dirty="0" err="1"/>
                  <a:t>esterifications</a:t>
                </a:r>
                <a:r>
                  <a:rPr lang="en-US" dirty="0"/>
                  <a:t> they are from 0.1 to 10</a:t>
                </a:r>
              </a:p>
              <a:p>
                <a:pPr marL="685800" lvl="2">
                  <a:spcBef>
                    <a:spcPts val="1000"/>
                  </a:spcBef>
                </a:pPr>
                <a:r>
                  <a:rPr lang="en-US" dirty="0"/>
                  <a:t>unbalanced above 10000, balanced up to 100</a:t>
                </a:r>
                <a:endParaRPr lang="cs-CZ" sz="60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𝐾</m:t>
                      </m:r>
                      <m:r>
                        <a:rPr lang="cs-CZ" i="1">
                          <a:latin typeface="Cambria Math" panose="02040503050406030204" pitchFamily="18" charset="0"/>
                        </a:rPr>
                        <m:t>=</m:t>
                      </m:r>
                      <m:f>
                        <m:fPr>
                          <m:ctrlPr>
                            <a:rPr lang="cs-CZ" i="1">
                              <a:latin typeface="Cambria Math" panose="02040503050406030204" pitchFamily="18" charset="0"/>
                            </a:rPr>
                          </m:ctrlPr>
                        </m:fPr>
                        <m:num>
                          <m:nary>
                            <m:naryPr>
                              <m:chr m:val="∏"/>
                              <m:subHide m:val="on"/>
                              <m:supHide m:val="on"/>
                              <m:ctrlPr>
                                <a:rPr lang="cs-CZ" i="1" smtClean="0">
                                  <a:latin typeface="Cambria Math" panose="02040503050406030204" pitchFamily="18" charset="0"/>
                                </a:rPr>
                              </m:ctrlPr>
                            </m:naryPr>
                            <m:sub/>
                            <m:sup/>
                            <m:e>
                              <m:r>
                                <a:rPr lang="cs-CZ" b="0" i="1" smtClean="0">
                                  <a:latin typeface="Cambria Math" panose="02040503050406030204" pitchFamily="18" charset="0"/>
                                </a:rPr>
                                <m:t>[</m:t>
                              </m:r>
                              <m:r>
                                <a:rPr lang="cs-CZ" b="0" i="1" smtClean="0">
                                  <a:latin typeface="Cambria Math" panose="02040503050406030204" pitchFamily="18" charset="0"/>
                                </a:rPr>
                                <m:t>𝑝𝑟𝑜𝑑𝑢𝑐𝑡</m:t>
                              </m:r>
                              <m:r>
                                <a:rPr lang="cs-CZ" b="0" i="1" smtClean="0">
                                  <a:latin typeface="Cambria Math" panose="02040503050406030204" pitchFamily="18" charset="0"/>
                                </a:rPr>
                                <m:t>]</m:t>
                              </m:r>
                            </m:e>
                          </m:nary>
                        </m:num>
                        <m:den>
                          <m:nary>
                            <m:naryPr>
                              <m:chr m:val="∏"/>
                              <m:subHide m:val="on"/>
                              <m:supHide m:val="on"/>
                              <m:ctrlPr>
                                <a:rPr lang="cs-CZ" i="1">
                                  <a:latin typeface="Cambria Math" panose="02040503050406030204" pitchFamily="18" charset="0"/>
                                </a:rPr>
                              </m:ctrlPr>
                            </m:naryPr>
                            <m:sub/>
                            <m:sup/>
                            <m:e>
                              <m:r>
                                <a:rPr lang="cs-CZ" i="1">
                                  <a:latin typeface="Cambria Math" panose="02040503050406030204" pitchFamily="18" charset="0"/>
                                </a:rPr>
                                <m:t>[</m:t>
                              </m:r>
                              <m:r>
                                <a:rPr lang="cs-CZ" b="0" i="1" smtClean="0">
                                  <a:latin typeface="Cambria Math" panose="02040503050406030204" pitchFamily="18" charset="0"/>
                                </a:rPr>
                                <m:t>𝑟𝑒𝑎𝑐𝑡𝑎𝑛𝑡</m:t>
                              </m:r>
                              <m:r>
                                <a:rPr lang="cs-CZ" i="1">
                                  <a:latin typeface="Cambria Math" panose="02040503050406030204" pitchFamily="18" charset="0"/>
                                </a:rPr>
                                <m:t>]</m:t>
                              </m:r>
                            </m:e>
                          </m:nary>
                        </m:den>
                      </m:f>
                    </m:oMath>
                  </m:oMathPara>
                </a14:m>
                <a:endParaRPr lang="cs-CZ" dirty="0"/>
              </a:p>
              <a:p>
                <a:pPr marL="0" indent="0">
                  <a:buNone/>
                </a:pPr>
                <a:endParaRPr lang="cs-CZ" b="0" i="1" dirty="0">
                  <a:latin typeface="Cambria Math" panose="02040503050406030204" pitchFamily="18" charset="0"/>
                </a:endParaRPr>
              </a:p>
              <a:p>
                <a:pPr marL="0" indent="0" algn="ctr">
                  <a:buNone/>
                </a:pPr>
                <a:r>
                  <a:rPr lang="cs-CZ" b="0" dirty="0" err="1"/>
                  <a:t>e.g</a:t>
                </a:r>
                <a:r>
                  <a:rPr lang="cs-CZ" b="0" dirty="0"/>
                  <a:t>.	</a:t>
                </a:r>
                <a14:m>
                  <m:oMath xmlns:m="http://schemas.openxmlformats.org/officeDocument/2006/math">
                    <m:r>
                      <a:rPr lang="cs-CZ" b="0" i="1" smtClean="0">
                        <a:latin typeface="Cambria Math" panose="02040503050406030204" pitchFamily="18" charset="0"/>
                      </a:rPr>
                      <m:t>𝐴</m:t>
                    </m:r>
                    <m:r>
                      <a:rPr lang="cs-CZ" b="0" i="1" smtClean="0">
                        <a:latin typeface="Cambria Math" panose="02040503050406030204" pitchFamily="18" charset="0"/>
                      </a:rPr>
                      <m:t>+</m:t>
                    </m:r>
                    <m:r>
                      <a:rPr lang="cs-CZ" b="0" i="1" smtClean="0">
                        <a:latin typeface="Cambria Math" panose="02040503050406030204" pitchFamily="18" charset="0"/>
                      </a:rPr>
                      <m:t>𝐵</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𝐶</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𝑑</m:t>
                    </m:r>
                  </m:oMath>
                </a14:m>
                <a:endParaRPr lang="cs-CZ" b="0" i="1" dirty="0">
                  <a:latin typeface="Cambria Math" panose="02040503050406030204" pitchFamily="18" charset="0"/>
                </a:endParaRPr>
              </a:p>
              <a:p>
                <a:pPr marL="0" indent="0">
                  <a:buNone/>
                </a:pPr>
                <a:endParaRPr lang="cs-CZ" sz="15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𝐾</m:t>
                      </m:r>
                      <m:r>
                        <a:rPr lang="cs-CZ" b="0" i="1" smtClean="0">
                          <a:latin typeface="Cambria Math" panose="02040503050406030204" pitchFamily="18" charset="0"/>
                        </a:rPr>
                        <m:t>=</m:t>
                      </m:r>
                      <m:f>
                        <m:fPr>
                          <m:ctrlPr>
                            <a:rPr lang="cs-CZ" i="1" smtClean="0">
                              <a:latin typeface="Cambria Math" panose="02040503050406030204" pitchFamily="18" charset="0"/>
                            </a:rPr>
                          </m:ctrlPr>
                        </m:fPr>
                        <m:num>
                          <m:r>
                            <a:rPr lang="cs-CZ" i="1">
                              <a:latin typeface="Cambria Math" panose="02040503050406030204" pitchFamily="18" charset="0"/>
                            </a:rPr>
                            <m:t>[</m:t>
                          </m:r>
                          <m:r>
                            <a:rPr lang="cs-CZ" b="0" i="1" smtClean="0">
                              <a:latin typeface="Cambria Math" panose="02040503050406030204" pitchFamily="18" charset="0"/>
                            </a:rPr>
                            <m:t>𝐶</m:t>
                          </m:r>
                          <m:r>
                            <a:rPr lang="cs-CZ" i="1">
                              <a:latin typeface="Cambria Math" panose="02040503050406030204" pitchFamily="18" charset="0"/>
                            </a:rPr>
                            <m:t>]</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rPr>
                            <m:t>[</m:t>
                          </m:r>
                          <m:r>
                            <a:rPr lang="cs-CZ" b="0" i="1" smtClean="0">
                              <a:latin typeface="Cambria Math" panose="02040503050406030204" pitchFamily="18" charset="0"/>
                            </a:rPr>
                            <m:t>𝑑</m:t>
                          </m:r>
                          <m:r>
                            <a:rPr lang="cs-CZ" i="1">
                              <a:latin typeface="Cambria Math" panose="02040503050406030204" pitchFamily="18" charset="0"/>
                            </a:rPr>
                            <m:t>]</m:t>
                          </m:r>
                        </m:num>
                        <m:den>
                          <m:r>
                            <a:rPr lang="cs-CZ" i="1">
                              <a:latin typeface="Cambria Math" panose="02040503050406030204" pitchFamily="18" charset="0"/>
                            </a:rPr>
                            <m:t>[</m:t>
                          </m:r>
                          <m:r>
                            <a:rPr lang="cs-CZ" b="0" i="1" smtClean="0">
                              <a:latin typeface="Cambria Math" panose="02040503050406030204" pitchFamily="18" charset="0"/>
                            </a:rPr>
                            <m:t>𝐴</m:t>
                          </m:r>
                          <m:r>
                            <a:rPr lang="cs-CZ" i="1">
                              <a:latin typeface="Cambria Math" panose="02040503050406030204" pitchFamily="18" charset="0"/>
                            </a:rPr>
                            <m:t>]</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rPr>
                            <m:t>[</m:t>
                          </m:r>
                          <m:r>
                            <a:rPr lang="cs-CZ" b="0" i="1" smtClean="0">
                              <a:latin typeface="Cambria Math" panose="02040503050406030204" pitchFamily="18" charset="0"/>
                            </a:rPr>
                            <m:t>𝐵</m:t>
                          </m:r>
                          <m:r>
                            <a:rPr lang="cs-CZ" i="1">
                              <a:latin typeface="Cambria Math" panose="02040503050406030204" pitchFamily="18" charset="0"/>
                            </a:rPr>
                            <m:t>]</m:t>
                          </m:r>
                        </m:den>
                      </m:f>
                    </m:oMath>
                  </m:oMathPara>
                </a14:m>
                <a:endParaRPr lang="cs-CZ" dirty="0"/>
              </a:p>
              <a:p>
                <a:r>
                  <a:rPr lang="en-US" dirty="0"/>
                  <a:t>a small equilibrium constant means that the degree of monomer conversion will be low</a:t>
                </a:r>
              </a:p>
              <a:p>
                <a:pPr marL="457200" lvl="1" indent="0">
                  <a:buNone/>
                </a:pPr>
                <a:r>
                  <a:rPr lang="en-US" dirty="0"/>
                  <a:t>→ a low degree of conversion means that the degree of polymerization will be low</a:t>
                </a:r>
              </a:p>
              <a:p>
                <a:pPr marL="457200" lvl="1" indent="0">
                  <a:buNone/>
                </a:pPr>
                <a:r>
                  <a:rPr lang="en-US" dirty="0"/>
                  <a:t>→ a low degree of polymerization means that the useful properties of the polymer will be poor</a:t>
                </a:r>
              </a:p>
              <a:p>
                <a:pPr lvl="2"/>
                <a:r>
                  <a:rPr lang="en-US" dirty="0"/>
                  <a:t>it is necessary to break the equilibrium of the reaction (usually by removing a low-molecular-weight product)</a:t>
                </a:r>
                <a:endParaRPr lang="cs-CZ" dirty="0"/>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10741756" cy="4464495"/>
              </a:xfrm>
              <a:prstGeom prst="rect">
                <a:avLst/>
              </a:prstGeom>
              <a:blipFill>
                <a:blip r:embed="rId3"/>
                <a:stretch>
                  <a:fillRect l="-511" t="-1910"/>
                </a:stretch>
              </a:blipFill>
            </p:spPr>
            <p:txBody>
              <a:bodyPr/>
              <a:lstStyle/>
              <a:p>
                <a:r>
                  <a:rPr lang="cs-CZ">
                    <a:noFill/>
                  </a:rPr>
                  <a:t> </a:t>
                </a:r>
              </a:p>
            </p:txBody>
          </p:sp>
        </mc:Fallback>
      </mc:AlternateContent>
    </p:spTree>
    <p:extLst>
      <p:ext uri="{BB962C8B-B14F-4D97-AF65-F5344CB8AC3E}">
        <p14:creationId xmlns:p14="http://schemas.microsoft.com/office/powerpoint/2010/main" val="2538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Equilibrium</a:t>
            </a:r>
            <a:r>
              <a:rPr lang="cs-CZ" sz="3600" b="1" dirty="0">
                <a:ea typeface="+mn-ea"/>
                <a:cs typeface="+mn-cs"/>
              </a:rPr>
              <a:t> </a:t>
            </a:r>
            <a:r>
              <a:rPr lang="cs-CZ" sz="3600" b="1" dirty="0" err="1">
                <a:ea typeface="+mn-ea"/>
                <a:cs typeface="+mn-cs"/>
              </a:rPr>
              <a:t>constant</a:t>
            </a:r>
            <a:r>
              <a:rPr lang="cs-CZ" sz="3600" b="1" dirty="0">
                <a:ea typeface="+mn-ea"/>
                <a:cs typeface="+mn-cs"/>
              </a:rPr>
              <a:t> II</a:t>
            </a: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5370878" cy="4464495"/>
              </a:xfrm>
              <a:prstGeom prst="rect">
                <a:avLst/>
              </a:prstGeom>
            </p:spPr>
            <p:txBody>
              <a:bodyPr vert="horz" lIns="91440" tIns="45720" rIns="91440" bIns="45720" rtlCol="0">
                <a:normAutofit fontScale="475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if amino acid molecules react (forming water and amide -CONH-) with each other, the following applies to their functional groups (-NH</a:t>
                </a:r>
                <a:r>
                  <a:rPr lang="en-US" baseline="-25000" dirty="0"/>
                  <a:t>2</a:t>
                </a:r>
                <a:r>
                  <a:rPr lang="en-US" dirty="0"/>
                  <a:t> for amino, -COOH for carboxylic):</a:t>
                </a:r>
                <a:endParaRPr lang="cs-CZ" dirty="0"/>
              </a:p>
              <a:p>
                <a:endParaRPr lang="cs-CZ" baseline="30000" dirty="0"/>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𝐾</m:t>
                      </m:r>
                      <m:r>
                        <a:rPr lang="cs-CZ" b="0" i="1" smtClean="0">
                          <a:latin typeface="Cambria Math" panose="02040503050406030204" pitchFamily="18" charset="0"/>
                        </a:rPr>
                        <m:t>=</m:t>
                      </m:r>
                      <m:f>
                        <m:fPr>
                          <m:ctrlPr>
                            <a:rPr lang="cs-CZ" i="1" smtClean="0">
                              <a:latin typeface="Cambria Math" panose="02040503050406030204" pitchFamily="18" charset="0"/>
                            </a:rPr>
                          </m:ctrlPr>
                        </m:fPr>
                        <m:num>
                          <m:r>
                            <a:rPr lang="cs-CZ" i="1">
                              <a:latin typeface="Cambria Math" panose="02040503050406030204" pitchFamily="18" charset="0"/>
                            </a:rPr>
                            <m:t>[</m:t>
                          </m:r>
                          <m:r>
                            <a:rPr lang="cs-CZ" b="0" i="1" smtClean="0">
                              <a:latin typeface="Cambria Math" panose="02040503050406030204" pitchFamily="18" charset="0"/>
                            </a:rPr>
                            <m:t>−</m:t>
                          </m:r>
                          <m:r>
                            <a:rPr lang="cs-CZ" b="0" i="1" smtClean="0">
                              <a:latin typeface="Cambria Math" panose="02040503050406030204" pitchFamily="18" charset="0"/>
                            </a:rPr>
                            <m:t>𝐶𝑂𝑁𝐻</m:t>
                          </m:r>
                          <m:r>
                            <a:rPr lang="cs-CZ" b="0" i="1" smtClean="0">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2</m:t>
                              </m:r>
                            </m:sub>
                          </m:sSub>
                          <m:r>
                            <a:rPr lang="cs-CZ" b="0" i="1" smtClean="0">
                              <a:latin typeface="Cambria Math" panose="02040503050406030204" pitchFamily="18" charset="0"/>
                            </a:rPr>
                            <m:t>𝑂</m:t>
                          </m:r>
                          <m:r>
                            <a:rPr lang="cs-CZ" i="1">
                              <a:latin typeface="Cambria Math" panose="02040503050406030204" pitchFamily="18" charset="0"/>
                            </a:rPr>
                            <m:t>]</m:t>
                          </m:r>
                        </m:num>
                        <m:den>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m:t>
                              </m:r>
                              <m:r>
                                <a:rPr lang="cs-CZ" i="1">
                                  <a:latin typeface="Cambria Math" panose="02040503050406030204" pitchFamily="18" charset="0"/>
                                </a:rPr>
                                <m:t>𝑁𝐻</m:t>
                              </m:r>
                            </m:e>
                            <m:sub>
                              <m:r>
                                <a:rPr lang="cs-CZ" i="1">
                                  <a:latin typeface="Cambria Math" panose="02040503050406030204" pitchFamily="18" charset="0"/>
                                </a:rPr>
                                <m:t>2</m:t>
                              </m:r>
                            </m:sub>
                          </m:sSub>
                          <m:r>
                            <a:rPr lang="cs-CZ" i="1">
                              <a:latin typeface="Cambria Math" panose="02040503050406030204" pitchFamily="18" charset="0"/>
                            </a:rPr>
                            <m:t>]</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rPr>
                            <m:t>[</m:t>
                          </m:r>
                          <m:r>
                            <a:rPr lang="cs-CZ" b="0" i="1" smtClean="0">
                              <a:latin typeface="Cambria Math" panose="02040503050406030204" pitchFamily="18" charset="0"/>
                            </a:rPr>
                            <m:t>−</m:t>
                          </m:r>
                          <m:r>
                            <a:rPr lang="cs-CZ" b="0" i="1" smtClean="0">
                              <a:latin typeface="Cambria Math" panose="02040503050406030204" pitchFamily="18" charset="0"/>
                            </a:rPr>
                            <m:t>𝐶𝑂𝑂𝐻</m:t>
                          </m:r>
                          <m:r>
                            <a:rPr lang="cs-CZ" i="1">
                              <a:latin typeface="Cambria Math" panose="02040503050406030204" pitchFamily="18" charset="0"/>
                            </a:rPr>
                            <m:t>]</m:t>
                          </m:r>
                        </m:den>
                      </m:f>
                    </m:oMath>
                  </m:oMathPara>
                </a14:m>
                <a:endParaRPr lang="cs-CZ" dirty="0"/>
              </a:p>
              <a:p>
                <a:pPr lvl="1"/>
                <a:endParaRPr lang="cs-CZ" dirty="0"/>
              </a:p>
              <a:p>
                <a:pPr lvl="1"/>
                <a:r>
                  <a:rPr lang="en-US" dirty="0"/>
                  <a:t>where (among other things) the concentration of amine groups must match the concentration of carboxyl groups, so that:</a:t>
                </a:r>
                <a:endParaRPr lang="cs-CZ" dirty="0"/>
              </a:p>
              <a:p>
                <a:pPr lvl="1"/>
                <a:endParaRPr lang="cs-CZ" dirty="0"/>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𝐾</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m:t>
                          </m:r>
                          <m:r>
                            <a:rPr lang="cs-CZ" i="1">
                              <a:latin typeface="Cambria Math" panose="02040503050406030204" pitchFamily="18" charset="0"/>
                            </a:rPr>
                            <m:t>𝐶𝑂𝑁𝐻</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2</m:t>
                              </m:r>
                            </m:sub>
                          </m:sSub>
                          <m:r>
                            <a:rPr lang="cs-CZ" i="1">
                              <a:latin typeface="Cambria Math" panose="02040503050406030204" pitchFamily="18" charset="0"/>
                            </a:rPr>
                            <m:t>𝑂</m:t>
                          </m:r>
                          <m:r>
                            <a:rPr lang="cs-CZ" i="1">
                              <a:latin typeface="Cambria Math" panose="02040503050406030204" pitchFamily="18" charset="0"/>
                            </a:rPr>
                            <m:t>]</m:t>
                          </m:r>
                        </m:num>
                        <m:den>
                          <m:sSup>
                            <m:sSupPr>
                              <m:ctrlPr>
                                <a:rPr lang="cs-CZ" i="1" smtClean="0">
                                  <a:latin typeface="Cambria Math" panose="02040503050406030204" pitchFamily="18" charset="0"/>
                                </a:rPr>
                              </m:ctrlPr>
                            </m:sSupPr>
                            <m:e>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m:t>
                                  </m:r>
                                  <m:r>
                                    <a:rPr lang="cs-CZ" i="1">
                                      <a:latin typeface="Cambria Math" panose="02040503050406030204" pitchFamily="18" charset="0"/>
                                    </a:rPr>
                                    <m:t>𝑁𝐻</m:t>
                                  </m:r>
                                </m:e>
                                <m:sub>
                                  <m:r>
                                    <a:rPr lang="cs-CZ" i="1">
                                      <a:latin typeface="Cambria Math" panose="02040503050406030204" pitchFamily="18" charset="0"/>
                                    </a:rPr>
                                    <m:t>2</m:t>
                                  </m:r>
                                </m:sub>
                              </m:sSub>
                              <m:r>
                                <a:rPr lang="cs-CZ" i="1">
                                  <a:latin typeface="Cambria Math" panose="02040503050406030204" pitchFamily="18" charset="0"/>
                                </a:rPr>
                                <m:t>]</m:t>
                              </m:r>
                            </m:e>
                            <m:sup>
                              <m:r>
                                <a:rPr lang="cs-CZ" b="0" i="1" smtClean="0">
                                  <a:latin typeface="Cambria Math" panose="02040503050406030204" pitchFamily="18" charset="0"/>
                                </a:rPr>
                                <m:t>2</m:t>
                              </m:r>
                            </m:sup>
                          </m:sSup>
                          <m:r>
                            <a:rPr lang="cs-CZ" i="1" smtClean="0">
                              <a:latin typeface="Cambria Math" panose="02040503050406030204" pitchFamily="18" charset="0"/>
                              <a:ea typeface="Cambria Math" panose="02040503050406030204" pitchFamily="18" charset="0"/>
                            </a:rPr>
                            <m:t> </m:t>
                          </m:r>
                        </m:den>
                      </m:f>
                    </m:oMath>
                  </m:oMathPara>
                </a14:m>
                <a:endParaRPr lang="cs-CZ" dirty="0"/>
              </a:p>
              <a:p>
                <a:pPr lvl="1"/>
                <a:endParaRPr lang="cs-CZ" dirty="0"/>
              </a:p>
              <a:p>
                <a:pPr lvl="1"/>
                <a:r>
                  <a:rPr lang="en-US" dirty="0"/>
                  <a:t>the concentration of the resulting amide groups -CONH- is equal to the degree of conversion p of the original reacting groups:</a:t>
                </a:r>
                <a:endParaRPr lang="cs-CZ" dirty="0"/>
              </a:p>
              <a:p>
                <a:pPr lvl="1"/>
                <a:endParaRPr lang="cs-CZ" dirty="0"/>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𝐾</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𝑝</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2</m:t>
                              </m:r>
                            </m:sub>
                          </m:sSub>
                          <m:r>
                            <a:rPr lang="cs-CZ" i="1">
                              <a:latin typeface="Cambria Math" panose="02040503050406030204" pitchFamily="18" charset="0"/>
                            </a:rPr>
                            <m:t>𝑂</m:t>
                          </m:r>
                          <m:r>
                            <a:rPr lang="cs-CZ" i="1">
                              <a:latin typeface="Cambria Math" panose="02040503050406030204" pitchFamily="18" charset="0"/>
                            </a:rPr>
                            <m:t>]</m:t>
                          </m:r>
                        </m:num>
                        <m:den>
                          <m:sSup>
                            <m:sSupPr>
                              <m:ctrlPr>
                                <a:rPr lang="cs-CZ" i="1">
                                  <a:latin typeface="Cambria Math" panose="02040503050406030204" pitchFamily="18" charset="0"/>
                                </a:rPr>
                              </m:ctrlPr>
                            </m:sSupPr>
                            <m:e>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m:t>
                                  </m:r>
                                  <m:r>
                                    <a:rPr lang="cs-CZ" i="1">
                                      <a:latin typeface="Cambria Math" panose="02040503050406030204" pitchFamily="18" charset="0"/>
                                    </a:rPr>
                                    <m:t>𝑁𝐻</m:t>
                                  </m:r>
                                </m:e>
                                <m:sub>
                                  <m:r>
                                    <a:rPr lang="cs-CZ" i="1">
                                      <a:latin typeface="Cambria Math" panose="02040503050406030204" pitchFamily="18" charset="0"/>
                                    </a:rPr>
                                    <m:t>2</m:t>
                                  </m:r>
                                </m:sub>
                              </m:sSub>
                              <m:r>
                                <a:rPr lang="cs-CZ" i="1">
                                  <a:latin typeface="Cambria Math" panose="02040503050406030204" pitchFamily="18" charset="0"/>
                                </a:rPr>
                                <m:t>]</m:t>
                              </m:r>
                            </m:e>
                            <m:sup>
                              <m:r>
                                <a:rPr lang="cs-CZ" i="1">
                                  <a:latin typeface="Cambria Math" panose="02040503050406030204" pitchFamily="18" charset="0"/>
                                </a:rPr>
                                <m:t>2</m:t>
                              </m:r>
                            </m:sup>
                          </m:sSup>
                          <m:r>
                            <a:rPr lang="cs-CZ" i="1">
                              <a:latin typeface="Cambria Math" panose="02040503050406030204" pitchFamily="18" charset="0"/>
                              <a:ea typeface="Cambria Math" panose="02040503050406030204" pitchFamily="18" charset="0"/>
                            </a:rPr>
                            <m:t> </m:t>
                          </m:r>
                        </m:den>
                      </m:f>
                    </m:oMath>
                  </m:oMathPara>
                </a14:m>
                <a:endParaRPr lang="cs-CZ" dirty="0"/>
              </a:p>
              <a:p>
                <a:pPr lvl="1"/>
                <a:endParaRPr lang="cs-CZ" dirty="0"/>
              </a:p>
              <a:p>
                <a:pPr lvl="1"/>
                <a:r>
                  <a:rPr lang="en-US" dirty="0"/>
                  <a:t>at the same time, the concentration of reacting groups corresponds to the amount of unreacted groups (i.e. 1-p):</a:t>
                </a:r>
                <a:endParaRPr lang="cs-CZ" dirty="0"/>
              </a:p>
              <a:p>
                <a:pPr lvl="1"/>
                <a:endParaRPr lang="cs-CZ" dirty="0"/>
              </a:p>
              <a:p>
                <a:pPr marL="0" indent="0">
                  <a:buNone/>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𝐾</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𝑝</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2</m:t>
                              </m:r>
                            </m:sub>
                          </m:sSub>
                          <m:r>
                            <a:rPr lang="cs-CZ" i="1">
                              <a:latin typeface="Cambria Math" panose="02040503050406030204" pitchFamily="18" charset="0"/>
                            </a:rPr>
                            <m:t>𝑂</m:t>
                          </m:r>
                          <m:r>
                            <a:rPr lang="cs-CZ" i="1">
                              <a:latin typeface="Cambria Math" panose="02040503050406030204" pitchFamily="18" charset="0"/>
                            </a:rPr>
                            <m:t>]</m:t>
                          </m:r>
                        </m:num>
                        <m:den>
                          <m:sSup>
                            <m:sSupPr>
                              <m:ctrlPr>
                                <a:rPr lang="cs-CZ" i="1">
                                  <a:latin typeface="Cambria Math" panose="02040503050406030204" pitchFamily="18" charset="0"/>
                                </a:rPr>
                              </m:ctrlPr>
                            </m:sSupPr>
                            <m:e>
                              <m:r>
                                <a:rPr lang="cs-CZ" i="1">
                                  <a:latin typeface="Cambria Math" panose="02040503050406030204" pitchFamily="18" charset="0"/>
                                </a:rPr>
                                <m:t>[</m:t>
                              </m:r>
                              <m:r>
                                <a:rPr lang="cs-CZ" b="0" i="1" smtClean="0">
                                  <a:latin typeface="Cambria Math" panose="02040503050406030204" pitchFamily="18" charset="0"/>
                                </a:rPr>
                                <m:t>1−</m:t>
                              </m:r>
                              <m:r>
                                <a:rPr lang="cs-CZ" b="0" i="1" smtClean="0">
                                  <a:latin typeface="Cambria Math" panose="02040503050406030204" pitchFamily="18" charset="0"/>
                                </a:rPr>
                                <m:t>𝑝</m:t>
                              </m:r>
                              <m:r>
                                <a:rPr lang="cs-CZ" i="1">
                                  <a:latin typeface="Cambria Math" panose="02040503050406030204" pitchFamily="18" charset="0"/>
                                </a:rPr>
                                <m:t>]</m:t>
                              </m:r>
                            </m:e>
                            <m:sup>
                              <m:r>
                                <a:rPr lang="cs-CZ" i="1">
                                  <a:latin typeface="Cambria Math" panose="02040503050406030204" pitchFamily="18" charset="0"/>
                                </a:rPr>
                                <m:t>2</m:t>
                              </m:r>
                            </m:sup>
                          </m:sSup>
                          <m:r>
                            <a:rPr lang="cs-CZ" i="1">
                              <a:latin typeface="Cambria Math" panose="02040503050406030204" pitchFamily="18" charset="0"/>
                              <a:ea typeface="Cambria Math" panose="02040503050406030204" pitchFamily="18" charset="0"/>
                            </a:rPr>
                            <m:t> </m:t>
                          </m:r>
                        </m:den>
                      </m:f>
                    </m:oMath>
                  </m:oMathPara>
                </a14:m>
                <a:endParaRPr lang="cs-CZ" dirty="0"/>
              </a:p>
              <a:p>
                <a:pPr lvl="1"/>
                <a:endParaRPr lang="cs-CZ" dirty="0"/>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5370878" cy="4464495"/>
              </a:xfrm>
              <a:prstGeom prst="rect">
                <a:avLst/>
              </a:prstGeom>
              <a:blipFill>
                <a:blip r:embed="rId3"/>
                <a:stretch>
                  <a:fillRect l="-114" t="-1228"/>
                </a:stretch>
              </a:blipFill>
            </p:spPr>
            <p:txBody>
              <a:bodyPr/>
              <a:lstStyle/>
              <a:p>
                <a:r>
                  <a:rPr lang="cs-CZ">
                    <a:noFill/>
                  </a:rPr>
                  <a:t> </a:t>
                </a:r>
              </a:p>
            </p:txBody>
          </p:sp>
        </mc:Fallback>
      </mc:AlternateContent>
      <p:pic>
        <p:nvPicPr>
          <p:cNvPr id="6" name="Obrázek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7781" t="15479" b="7912"/>
          <a:stretch/>
        </p:blipFill>
        <p:spPr>
          <a:xfrm>
            <a:off x="7032104" y="2780928"/>
            <a:ext cx="4659920" cy="3240360"/>
          </a:xfrm>
          <a:prstGeom prst="rect">
            <a:avLst/>
          </a:prstGeom>
        </p:spPr>
      </p:pic>
      <p:sp>
        <p:nvSpPr>
          <p:cNvPr id="3" name="TextovéPole 2">
            <a:extLst>
              <a:ext uri="{FF2B5EF4-FFF2-40B4-BE49-F238E27FC236}">
                <a16:creationId xmlns:a16="http://schemas.microsoft.com/office/drawing/2014/main" id="{61D43E57-7A85-78A7-32DB-0611BB95A6E7}"/>
              </a:ext>
            </a:extLst>
          </p:cNvPr>
          <p:cNvSpPr txBox="1"/>
          <p:nvPr/>
        </p:nvSpPr>
        <p:spPr>
          <a:xfrm>
            <a:off x="9362064" y="6034719"/>
            <a:ext cx="288032" cy="307777"/>
          </a:xfrm>
          <a:prstGeom prst="rect">
            <a:avLst/>
          </a:prstGeom>
          <a:noFill/>
        </p:spPr>
        <p:txBody>
          <a:bodyPr wrap="square">
            <a:spAutoFit/>
          </a:bodyPr>
          <a:lstStyle/>
          <a:p>
            <a:r>
              <a:rPr lang="cs-CZ" sz="1400" dirty="0">
                <a:latin typeface="+mn-lt"/>
              </a:rPr>
              <a:t>K</a:t>
            </a:r>
          </a:p>
        </p:txBody>
      </p:sp>
      <p:sp>
        <p:nvSpPr>
          <p:cNvPr id="7" name="TextovéPole 6">
            <a:extLst>
              <a:ext uri="{FF2B5EF4-FFF2-40B4-BE49-F238E27FC236}">
                <a16:creationId xmlns:a16="http://schemas.microsoft.com/office/drawing/2014/main" id="{2B5F8110-ACD5-9A54-2558-B13F5032D199}"/>
              </a:ext>
            </a:extLst>
          </p:cNvPr>
          <p:cNvSpPr txBox="1"/>
          <p:nvPr/>
        </p:nvSpPr>
        <p:spPr>
          <a:xfrm rot="16200000">
            <a:off x="6708988" y="4152353"/>
            <a:ext cx="288032" cy="307777"/>
          </a:xfrm>
          <a:prstGeom prst="rect">
            <a:avLst/>
          </a:prstGeom>
          <a:noFill/>
        </p:spPr>
        <p:txBody>
          <a:bodyPr wrap="square">
            <a:spAutoFit/>
          </a:bodyPr>
          <a:lstStyle/>
          <a:p>
            <a:r>
              <a:rPr lang="cs-CZ" sz="1400" dirty="0">
                <a:latin typeface="+mn-lt"/>
              </a:rPr>
              <a:t>p</a:t>
            </a:r>
          </a:p>
        </p:txBody>
      </p:sp>
    </p:spTree>
    <p:extLst>
      <p:ext uri="{BB962C8B-B14F-4D97-AF65-F5344CB8AC3E}">
        <p14:creationId xmlns:p14="http://schemas.microsoft.com/office/powerpoint/2010/main" val="304851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Equilibrium</a:t>
            </a:r>
            <a:r>
              <a:rPr lang="cs-CZ" sz="3600" b="1" dirty="0">
                <a:ea typeface="+mn-ea"/>
                <a:cs typeface="+mn-cs"/>
              </a:rPr>
              <a:t> </a:t>
            </a:r>
            <a:r>
              <a:rPr lang="cs-CZ" sz="3600" b="1" dirty="0" err="1">
                <a:ea typeface="+mn-ea"/>
                <a:cs typeface="+mn-cs"/>
              </a:rPr>
              <a:t>constant</a:t>
            </a:r>
            <a:r>
              <a:rPr lang="cs-CZ" sz="3600" b="1" dirty="0">
                <a:ea typeface="+mn-ea"/>
                <a:cs typeface="+mn-cs"/>
              </a:rPr>
              <a:t> III</a:t>
            </a: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424337"/>
                <a:ext cx="537087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marL="0" indent="0">
                  <a:buNone/>
                </a:pPr>
                <a14:m>
                  <m:oMathPara xmlns:m="http://schemas.openxmlformats.org/officeDocument/2006/math">
                    <m:oMathParaPr>
                      <m:jc m:val="centerGroup"/>
                    </m:oMathParaPr>
                    <m:oMath xmlns:m="http://schemas.openxmlformats.org/officeDocument/2006/math">
                      <m:r>
                        <a:rPr lang="cs-CZ" sz="2000" i="1" smtClean="0">
                          <a:latin typeface="Cambria Math" panose="02040503050406030204" pitchFamily="18" charset="0"/>
                        </a:rPr>
                        <m:t>𝐾</m:t>
                      </m:r>
                      <m:r>
                        <a:rPr lang="cs-CZ" sz="2000" i="1" smtClean="0">
                          <a:latin typeface="Cambria Math" panose="02040503050406030204" pitchFamily="18" charset="0"/>
                        </a:rPr>
                        <m:t>=</m:t>
                      </m:r>
                      <m:f>
                        <m:fPr>
                          <m:ctrlPr>
                            <a:rPr lang="cs-CZ" sz="2000" i="1">
                              <a:latin typeface="Cambria Math" panose="02040503050406030204" pitchFamily="18" charset="0"/>
                            </a:rPr>
                          </m:ctrlPr>
                        </m:fPr>
                        <m:num>
                          <m:r>
                            <a:rPr lang="cs-CZ" sz="2000" b="0" i="1" smtClean="0">
                              <a:latin typeface="Cambria Math" panose="02040503050406030204" pitchFamily="18" charset="0"/>
                            </a:rPr>
                            <m:t>𝑝</m:t>
                          </m:r>
                          <m:r>
                            <a:rPr lang="cs-CZ" sz="2000" i="1">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𝐻</m:t>
                              </m:r>
                            </m:e>
                            <m:sub>
                              <m:r>
                                <a:rPr lang="cs-CZ" sz="2000" i="1">
                                  <a:latin typeface="Cambria Math" panose="02040503050406030204" pitchFamily="18" charset="0"/>
                                </a:rPr>
                                <m:t>2</m:t>
                              </m:r>
                            </m:sub>
                          </m:sSub>
                          <m:r>
                            <a:rPr lang="cs-CZ" sz="2000" i="1">
                              <a:latin typeface="Cambria Math" panose="02040503050406030204" pitchFamily="18" charset="0"/>
                            </a:rPr>
                            <m:t>𝑂</m:t>
                          </m:r>
                          <m:r>
                            <a:rPr lang="cs-CZ" sz="2000" i="1">
                              <a:latin typeface="Cambria Math" panose="02040503050406030204" pitchFamily="18" charset="0"/>
                            </a:rPr>
                            <m:t>]</m:t>
                          </m:r>
                        </m:num>
                        <m:den>
                          <m:sSup>
                            <m:sSupPr>
                              <m:ctrlPr>
                                <a:rPr lang="cs-CZ" sz="2000" i="1">
                                  <a:latin typeface="Cambria Math" panose="02040503050406030204" pitchFamily="18" charset="0"/>
                                </a:rPr>
                              </m:ctrlPr>
                            </m:sSupPr>
                            <m:e>
                              <m:r>
                                <a:rPr lang="cs-CZ" sz="2000" i="1">
                                  <a:latin typeface="Cambria Math" panose="02040503050406030204" pitchFamily="18" charset="0"/>
                                </a:rPr>
                                <m:t>[</m:t>
                              </m:r>
                              <m:r>
                                <a:rPr lang="cs-CZ" sz="2000" b="0" i="1" smtClean="0">
                                  <a:latin typeface="Cambria Math" panose="02040503050406030204" pitchFamily="18" charset="0"/>
                                </a:rPr>
                                <m:t>1−</m:t>
                              </m:r>
                              <m:r>
                                <a:rPr lang="cs-CZ" sz="2000" b="0" i="1" smtClean="0">
                                  <a:latin typeface="Cambria Math" panose="02040503050406030204" pitchFamily="18" charset="0"/>
                                </a:rPr>
                                <m:t>𝑝</m:t>
                              </m:r>
                              <m:r>
                                <a:rPr lang="cs-CZ" sz="2000" i="1">
                                  <a:latin typeface="Cambria Math" panose="02040503050406030204" pitchFamily="18" charset="0"/>
                                </a:rPr>
                                <m:t>]</m:t>
                              </m:r>
                            </m:e>
                            <m:sup>
                              <m:r>
                                <a:rPr lang="cs-CZ" sz="2000" i="1">
                                  <a:latin typeface="Cambria Math" panose="02040503050406030204" pitchFamily="18" charset="0"/>
                                </a:rPr>
                                <m:t>2</m:t>
                              </m:r>
                            </m:sup>
                          </m:sSup>
                          <m:r>
                            <a:rPr lang="cs-CZ" sz="2000" i="1">
                              <a:latin typeface="Cambria Math" panose="02040503050406030204" pitchFamily="18" charset="0"/>
                              <a:ea typeface="Cambria Math" panose="02040503050406030204" pitchFamily="18" charset="0"/>
                            </a:rPr>
                            <m:t> </m:t>
                          </m:r>
                        </m:den>
                      </m:f>
                    </m:oMath>
                  </m:oMathPara>
                </a14:m>
                <a:endParaRPr lang="cs-CZ" sz="2000" dirty="0"/>
              </a:p>
              <a:p>
                <a:pPr lvl="1"/>
                <a:endParaRPr lang="cs-CZ" sz="1800" dirty="0"/>
              </a:p>
              <a:p>
                <a:pPr lvl="1"/>
                <a:r>
                  <a:rPr lang="cs-CZ" sz="1800" dirty="0" err="1"/>
                  <a:t>after</a:t>
                </a:r>
                <a:r>
                  <a:rPr lang="cs-CZ" sz="1800" dirty="0"/>
                  <a:t> </a:t>
                </a:r>
                <a:r>
                  <a:rPr lang="cs-CZ" sz="1800" dirty="0" err="1"/>
                  <a:t>adjustment</a:t>
                </a:r>
                <a:r>
                  <a:rPr lang="cs-CZ" sz="1800" dirty="0"/>
                  <a:t>:</a:t>
                </a:r>
              </a:p>
              <a:p>
                <a:pPr lvl="1"/>
                <a:endParaRPr lang="cs-CZ" sz="1800" dirty="0"/>
              </a:p>
              <a:p>
                <a:pPr marL="0" indent="0">
                  <a:buNone/>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panose="02040503050406030204" pitchFamily="18" charset="0"/>
                            </a:rPr>
                            <m:t>𝐾</m:t>
                          </m:r>
                        </m:num>
                        <m:den>
                          <m:r>
                            <a:rPr lang="cs-CZ" sz="2000" i="1">
                              <a:latin typeface="Cambria Math" panose="02040503050406030204" pitchFamily="18" charset="0"/>
                            </a:rPr>
                            <m:t>[</m:t>
                          </m:r>
                          <m:sSub>
                            <m:sSubPr>
                              <m:ctrlPr>
                                <a:rPr lang="cs-CZ" sz="2000" i="1">
                                  <a:latin typeface="Cambria Math" panose="02040503050406030204" pitchFamily="18" charset="0"/>
                                </a:rPr>
                              </m:ctrlPr>
                            </m:sSubPr>
                            <m:e>
                              <m:r>
                                <a:rPr lang="cs-CZ" sz="2000" i="1">
                                  <a:latin typeface="Cambria Math" panose="02040503050406030204" pitchFamily="18" charset="0"/>
                                </a:rPr>
                                <m:t>𝐻</m:t>
                              </m:r>
                            </m:e>
                            <m:sub>
                              <m:r>
                                <a:rPr lang="cs-CZ" sz="2000" i="1">
                                  <a:latin typeface="Cambria Math" panose="02040503050406030204" pitchFamily="18" charset="0"/>
                                </a:rPr>
                                <m:t>2</m:t>
                              </m:r>
                            </m:sub>
                          </m:sSub>
                          <m:r>
                            <a:rPr lang="cs-CZ" sz="2000" i="1">
                              <a:latin typeface="Cambria Math" panose="02040503050406030204" pitchFamily="18" charset="0"/>
                            </a:rPr>
                            <m:t>𝑂</m:t>
                          </m:r>
                          <m:r>
                            <a:rPr lang="cs-CZ" sz="2000" i="1">
                              <a:latin typeface="Cambria Math" panose="02040503050406030204" pitchFamily="18" charset="0"/>
                            </a:rPr>
                            <m:t>]</m:t>
                          </m:r>
                        </m:den>
                      </m:f>
                      <m:r>
                        <a:rPr lang="cs-CZ" sz="2000" i="1">
                          <a:latin typeface="Cambria Math" panose="02040503050406030204" pitchFamily="18" charset="0"/>
                        </a:rPr>
                        <m:t>=</m:t>
                      </m:r>
                      <m:f>
                        <m:fPr>
                          <m:ctrlPr>
                            <a:rPr lang="cs-CZ" sz="2000" i="1">
                              <a:latin typeface="Cambria Math" panose="02040503050406030204" pitchFamily="18" charset="0"/>
                            </a:rPr>
                          </m:ctrlPr>
                        </m:fPr>
                        <m:num>
                          <m:r>
                            <a:rPr lang="cs-CZ" sz="2000" i="1">
                              <a:latin typeface="Cambria Math" panose="02040503050406030204" pitchFamily="18" charset="0"/>
                            </a:rPr>
                            <m:t>𝑝</m:t>
                          </m:r>
                        </m:num>
                        <m:den>
                          <m:sSup>
                            <m:sSupPr>
                              <m:ctrlPr>
                                <a:rPr lang="cs-CZ" sz="2000" i="1">
                                  <a:latin typeface="Cambria Math" panose="02040503050406030204" pitchFamily="18" charset="0"/>
                                </a:rPr>
                              </m:ctrlPr>
                            </m:sSupPr>
                            <m:e>
                              <m:r>
                                <a:rPr lang="cs-CZ" sz="2000" i="1">
                                  <a:latin typeface="Cambria Math" panose="02040503050406030204" pitchFamily="18" charset="0"/>
                                </a:rPr>
                                <m:t>[1−</m:t>
                              </m:r>
                              <m:r>
                                <a:rPr lang="cs-CZ" sz="2000" i="1">
                                  <a:latin typeface="Cambria Math" panose="02040503050406030204" pitchFamily="18" charset="0"/>
                                </a:rPr>
                                <m:t>𝑝</m:t>
                              </m:r>
                              <m:r>
                                <a:rPr lang="cs-CZ" sz="2000" i="1">
                                  <a:latin typeface="Cambria Math" panose="02040503050406030204" pitchFamily="18" charset="0"/>
                                </a:rPr>
                                <m:t>]</m:t>
                              </m:r>
                            </m:e>
                            <m:sup>
                              <m:r>
                                <a:rPr lang="cs-CZ" sz="2000" i="1">
                                  <a:latin typeface="Cambria Math" panose="02040503050406030204" pitchFamily="18" charset="0"/>
                                </a:rPr>
                                <m:t>2</m:t>
                              </m:r>
                            </m:sup>
                          </m:sSup>
                        </m:den>
                      </m:f>
                    </m:oMath>
                  </m:oMathPara>
                </a14:m>
                <a:endParaRPr lang="cs-CZ" sz="2000" dirty="0"/>
              </a:p>
              <a:p>
                <a:pPr lvl="1"/>
                <a:endParaRPr lang="cs-CZ" sz="1800" dirty="0"/>
              </a:p>
              <a:p>
                <a:pPr lvl="1"/>
                <a:r>
                  <a:rPr lang="en-US" sz="1800" dirty="0"/>
                  <a:t>the number average molar mass </a:t>
                </a:r>
                <a:r>
                  <a:rPr lang="cs-CZ" sz="1800" b="1" dirty="0" err="1"/>
                  <a:t>P</a:t>
                </a:r>
                <a:r>
                  <a:rPr lang="cs-CZ" sz="1800" b="1" baseline="-25000" dirty="0" err="1"/>
                  <a:t>n</a:t>
                </a:r>
                <a:r>
                  <a:rPr lang="cs-CZ" sz="1800" dirty="0"/>
                  <a:t> </a:t>
                </a:r>
                <a:r>
                  <a:rPr lang="cs-CZ" sz="1800" dirty="0" err="1"/>
                  <a:t>is</a:t>
                </a:r>
                <a:r>
                  <a:rPr lang="cs-CZ" sz="1800" dirty="0"/>
                  <a:t>:</a:t>
                </a:r>
              </a:p>
              <a:p>
                <a:pPr lvl="1"/>
                <a:endParaRPr lang="cs-CZ" sz="1800" dirty="0"/>
              </a:p>
              <a:p>
                <a:pPr marL="0" indent="0">
                  <a:buNone/>
                </a:pPr>
                <a14:m>
                  <m:oMathPara xmlns:m="http://schemas.openxmlformats.org/officeDocument/2006/math">
                    <m:oMathParaPr>
                      <m:jc m:val="centerGroup"/>
                    </m:oMathParaPr>
                    <m:oMath xmlns:m="http://schemas.openxmlformats.org/officeDocument/2006/math">
                      <m:acc>
                        <m:accPr>
                          <m:chr m:val="̅"/>
                          <m:ctrlPr>
                            <a:rPr lang="cs-CZ" sz="2000" i="1">
                              <a:latin typeface="Cambria Math" panose="02040503050406030204" pitchFamily="18" charset="0"/>
                            </a:rPr>
                          </m:ctrlPr>
                        </m:accPr>
                        <m:e>
                          <m:sSub>
                            <m:sSubPr>
                              <m:ctrlPr>
                                <a:rPr lang="cs-CZ" sz="2000" i="1">
                                  <a:latin typeface="Cambria Math" panose="02040503050406030204" pitchFamily="18" charset="0"/>
                                </a:rPr>
                              </m:ctrlPr>
                            </m:sSubPr>
                            <m:e>
                              <m:r>
                                <a:rPr lang="cs-CZ" sz="2000" i="1">
                                  <a:latin typeface="Cambria Math" panose="02040503050406030204" pitchFamily="18" charset="0"/>
                                </a:rPr>
                                <m:t>𝑃</m:t>
                              </m:r>
                            </m:e>
                            <m:sub>
                              <m:r>
                                <a:rPr lang="cs-CZ" sz="2000" i="1">
                                  <a:latin typeface="Cambria Math" panose="02040503050406030204" pitchFamily="18" charset="0"/>
                                </a:rPr>
                                <m:t>𝑛</m:t>
                              </m:r>
                            </m:sub>
                          </m:sSub>
                        </m:e>
                      </m:acc>
                      <m:r>
                        <a:rPr lang="cs-CZ" sz="2000" i="1">
                          <a:latin typeface="Cambria Math" panose="02040503050406030204" pitchFamily="18" charset="0"/>
                        </a:rPr>
                        <m:t>=</m:t>
                      </m:r>
                      <m:f>
                        <m:fPr>
                          <m:ctrlPr>
                            <a:rPr lang="cs-CZ" sz="2000" i="1">
                              <a:latin typeface="Cambria Math" panose="02040503050406030204" pitchFamily="18" charset="0"/>
                            </a:rPr>
                          </m:ctrlPr>
                        </m:fPr>
                        <m:num>
                          <m:r>
                            <a:rPr lang="cs-CZ" sz="2000" i="1">
                              <a:latin typeface="Cambria Math" panose="02040503050406030204" pitchFamily="18" charset="0"/>
                            </a:rPr>
                            <m:t>1</m:t>
                          </m:r>
                        </m:num>
                        <m:den>
                          <m:r>
                            <a:rPr lang="cs-CZ" sz="2000" i="1">
                              <a:latin typeface="Cambria Math" panose="02040503050406030204" pitchFamily="18" charset="0"/>
                            </a:rPr>
                            <m:t>1−</m:t>
                          </m:r>
                          <m:r>
                            <a:rPr lang="cs-CZ" sz="2000" i="1">
                              <a:latin typeface="Cambria Math" panose="02040503050406030204" pitchFamily="18" charset="0"/>
                            </a:rPr>
                            <m:t>𝑝</m:t>
                          </m:r>
                        </m:den>
                      </m:f>
                    </m:oMath>
                  </m:oMathPara>
                </a14:m>
                <a:endParaRPr lang="cs-CZ" sz="2000" dirty="0"/>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424337"/>
                <a:ext cx="5370878" cy="4464495"/>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Zástupný symbol pro obsah 2"/>
              <p:cNvSpPr txBox="1">
                <a:spLocks/>
              </p:cNvSpPr>
              <p:nvPr/>
            </p:nvSpPr>
            <p:spPr>
              <a:xfrm>
                <a:off x="6092736" y="2424336"/>
                <a:ext cx="537087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lvl="1"/>
                <a:r>
                  <a:rPr lang="cs-CZ" sz="1600" dirty="0" err="1"/>
                  <a:t>Then</a:t>
                </a:r>
                <a:r>
                  <a:rPr lang="cs-CZ" sz="1600" dirty="0"/>
                  <a:t>:</a:t>
                </a:r>
              </a:p>
              <a:p>
                <a:pPr lvl="1"/>
                <a:endParaRPr lang="cs-CZ" sz="1600" dirty="0"/>
              </a:p>
              <a:p>
                <a:pPr marL="0" indent="0">
                  <a:buNone/>
                </a:pPr>
                <a14:m>
                  <m:oMathPara xmlns:m="http://schemas.openxmlformats.org/officeDocument/2006/math">
                    <m:oMathParaPr>
                      <m:jc m:val="centerGroup"/>
                    </m:oMathParaPr>
                    <m:oMath xmlns:m="http://schemas.openxmlformats.org/officeDocument/2006/math">
                      <m:f>
                        <m:fPr>
                          <m:ctrlPr>
                            <a:rPr lang="cs-CZ" sz="1800" i="1">
                              <a:latin typeface="Cambria Math" panose="02040503050406030204" pitchFamily="18" charset="0"/>
                            </a:rPr>
                          </m:ctrlPr>
                        </m:fPr>
                        <m:num>
                          <m:r>
                            <a:rPr lang="cs-CZ" sz="1800" i="1">
                              <a:latin typeface="Cambria Math" panose="02040503050406030204" pitchFamily="18" charset="0"/>
                            </a:rPr>
                            <m:t>𝐾</m:t>
                          </m:r>
                        </m:num>
                        <m:den>
                          <m:r>
                            <a:rPr lang="cs-CZ" sz="1800" i="1">
                              <a:latin typeface="Cambria Math" panose="02040503050406030204" pitchFamily="18" charset="0"/>
                            </a:rPr>
                            <m:t>[</m:t>
                          </m:r>
                          <m:sSub>
                            <m:sSubPr>
                              <m:ctrlPr>
                                <a:rPr lang="cs-CZ" sz="1800" i="1">
                                  <a:latin typeface="Cambria Math" panose="02040503050406030204" pitchFamily="18" charset="0"/>
                                </a:rPr>
                              </m:ctrlPr>
                            </m:sSubPr>
                            <m:e>
                              <m:r>
                                <a:rPr lang="cs-CZ" sz="1800" i="1">
                                  <a:latin typeface="Cambria Math" panose="02040503050406030204" pitchFamily="18" charset="0"/>
                                </a:rPr>
                                <m:t>𝐻</m:t>
                              </m:r>
                            </m:e>
                            <m:sub>
                              <m:r>
                                <a:rPr lang="cs-CZ" sz="1800" i="1">
                                  <a:latin typeface="Cambria Math" panose="02040503050406030204" pitchFamily="18" charset="0"/>
                                </a:rPr>
                                <m:t>2</m:t>
                              </m:r>
                            </m:sub>
                          </m:sSub>
                          <m:r>
                            <a:rPr lang="cs-CZ" sz="1800" i="1">
                              <a:latin typeface="Cambria Math" panose="02040503050406030204" pitchFamily="18" charset="0"/>
                            </a:rPr>
                            <m:t>𝑂</m:t>
                          </m:r>
                          <m:r>
                            <a:rPr lang="cs-CZ" sz="1800" i="1">
                              <a:latin typeface="Cambria Math" panose="02040503050406030204" pitchFamily="18" charset="0"/>
                            </a:rPr>
                            <m:t>]</m:t>
                          </m:r>
                        </m:den>
                      </m:f>
                      <m:r>
                        <a:rPr lang="cs-CZ" sz="1800" i="1">
                          <a:latin typeface="Cambria Math" panose="02040503050406030204" pitchFamily="18" charset="0"/>
                        </a:rPr>
                        <m:t>=</m:t>
                      </m:r>
                      <m:sSup>
                        <m:sSupPr>
                          <m:ctrlPr>
                            <a:rPr lang="cs-CZ" sz="1800" i="1">
                              <a:latin typeface="Cambria Math" panose="02040503050406030204" pitchFamily="18" charset="0"/>
                              <a:ea typeface="Cambria Math" panose="02040503050406030204" pitchFamily="18" charset="0"/>
                            </a:rPr>
                          </m:ctrlPr>
                        </m:sSupPr>
                        <m:e>
                          <m:acc>
                            <m:accPr>
                              <m:chr m:val="̅"/>
                              <m:ctrlPr>
                                <a:rPr lang="cs-CZ" sz="1800" i="1">
                                  <a:latin typeface="Cambria Math" panose="02040503050406030204" pitchFamily="18" charset="0"/>
                                </a:rPr>
                              </m:ctrlPr>
                            </m:accPr>
                            <m:e>
                              <m:sSub>
                                <m:sSubPr>
                                  <m:ctrlPr>
                                    <a:rPr lang="cs-CZ" sz="1800" i="1">
                                      <a:latin typeface="Cambria Math" panose="02040503050406030204" pitchFamily="18" charset="0"/>
                                    </a:rPr>
                                  </m:ctrlPr>
                                </m:sSubPr>
                                <m:e>
                                  <m:r>
                                    <a:rPr lang="cs-CZ" sz="1800" i="1">
                                      <a:latin typeface="Cambria Math" panose="02040503050406030204" pitchFamily="18" charset="0"/>
                                    </a:rPr>
                                    <m:t>𝑃</m:t>
                                  </m:r>
                                </m:e>
                                <m:sub>
                                  <m:r>
                                    <a:rPr lang="cs-CZ" sz="1800" i="1">
                                      <a:latin typeface="Cambria Math" panose="02040503050406030204" pitchFamily="18" charset="0"/>
                                    </a:rPr>
                                    <m:t>𝑛</m:t>
                                  </m:r>
                                </m:sub>
                              </m:sSub>
                            </m:e>
                          </m:acc>
                        </m:e>
                        <m:sup>
                          <m:r>
                            <a:rPr lang="cs-CZ" sz="1800" i="1">
                              <a:latin typeface="Cambria Math" panose="02040503050406030204" pitchFamily="18" charset="0"/>
                              <a:ea typeface="Cambria Math" panose="02040503050406030204" pitchFamily="18" charset="0"/>
                            </a:rPr>
                            <m:t>2</m:t>
                          </m:r>
                        </m:sup>
                      </m:sSup>
                      <m:r>
                        <a:rPr lang="cs-CZ" sz="1800" i="1">
                          <a:latin typeface="Cambria Math" panose="02040503050406030204" pitchFamily="18" charset="0"/>
                          <a:ea typeface="Cambria Math" panose="02040503050406030204" pitchFamily="18" charset="0"/>
                        </a:rPr>
                        <m:t>𝑝</m:t>
                      </m:r>
                    </m:oMath>
                  </m:oMathPara>
                </a14:m>
                <a:endParaRPr lang="cs-CZ" sz="1800" dirty="0"/>
              </a:p>
              <a:p>
                <a:pPr marL="0" indent="0">
                  <a:buNone/>
                </a:pPr>
                <a:endParaRPr lang="cs-CZ" sz="1800" dirty="0"/>
              </a:p>
              <a:p>
                <a:pPr marL="0" indent="0">
                  <a:buNone/>
                </a:pPr>
                <a14:m>
                  <m:oMathPara xmlns:m="http://schemas.openxmlformats.org/officeDocument/2006/math">
                    <m:oMathParaPr>
                      <m:jc m:val="centerGroup"/>
                    </m:oMathParaPr>
                    <m:oMath xmlns:m="http://schemas.openxmlformats.org/officeDocument/2006/math">
                      <m:acc>
                        <m:accPr>
                          <m:chr m:val="̅"/>
                          <m:ctrlPr>
                            <a:rPr lang="cs-CZ" sz="1800" i="1">
                              <a:latin typeface="Cambria Math" panose="02040503050406030204" pitchFamily="18" charset="0"/>
                            </a:rPr>
                          </m:ctrlPr>
                        </m:accPr>
                        <m:e>
                          <m:sSub>
                            <m:sSubPr>
                              <m:ctrlPr>
                                <a:rPr lang="cs-CZ" sz="1800" i="1">
                                  <a:latin typeface="Cambria Math" panose="02040503050406030204" pitchFamily="18" charset="0"/>
                                </a:rPr>
                              </m:ctrlPr>
                            </m:sSubPr>
                            <m:e>
                              <m:r>
                                <a:rPr lang="cs-CZ" sz="1800" i="1">
                                  <a:latin typeface="Cambria Math" panose="02040503050406030204" pitchFamily="18" charset="0"/>
                                </a:rPr>
                                <m:t>𝑃</m:t>
                              </m:r>
                            </m:e>
                            <m:sub>
                              <m:r>
                                <a:rPr lang="cs-CZ" sz="1800" i="1">
                                  <a:latin typeface="Cambria Math" panose="02040503050406030204" pitchFamily="18" charset="0"/>
                                </a:rPr>
                                <m:t>𝑛</m:t>
                              </m:r>
                            </m:sub>
                          </m:sSub>
                        </m:e>
                      </m:acc>
                      <m:r>
                        <a:rPr lang="cs-CZ" sz="1800" b="0" i="1" smtClean="0">
                          <a:latin typeface="Cambria Math" panose="02040503050406030204" pitchFamily="18" charset="0"/>
                        </a:rPr>
                        <m:t>=</m:t>
                      </m:r>
                      <m:rad>
                        <m:radPr>
                          <m:degHide m:val="on"/>
                          <m:ctrlPr>
                            <a:rPr lang="cs-CZ" sz="1800" b="0" i="1" smtClean="0">
                              <a:latin typeface="Cambria Math" panose="02040503050406030204" pitchFamily="18" charset="0"/>
                            </a:rPr>
                          </m:ctrlPr>
                        </m:radPr>
                        <m:deg/>
                        <m:e>
                          <m:f>
                            <m:fPr>
                              <m:ctrlPr>
                                <a:rPr lang="cs-CZ" sz="1800" i="1">
                                  <a:latin typeface="Cambria Math" panose="02040503050406030204" pitchFamily="18" charset="0"/>
                                  <a:ea typeface="Cambria Math" panose="02040503050406030204" pitchFamily="18" charset="0"/>
                                </a:rPr>
                              </m:ctrlPr>
                            </m:fPr>
                            <m:num>
                              <m:r>
                                <a:rPr lang="cs-CZ" sz="1800" i="1">
                                  <a:latin typeface="Cambria Math" panose="02040503050406030204" pitchFamily="18" charset="0"/>
                                </a:rPr>
                                <m:t>𝐾</m:t>
                              </m:r>
                            </m:num>
                            <m:den>
                              <m:r>
                                <a:rPr lang="cs-CZ" sz="1800" i="1">
                                  <a:latin typeface="Cambria Math" panose="02040503050406030204" pitchFamily="18" charset="0"/>
                                  <a:ea typeface="Cambria Math" panose="02040503050406030204" pitchFamily="18" charset="0"/>
                                </a:rPr>
                                <m:t>𝑝</m:t>
                              </m:r>
                              <m:r>
                                <a:rPr lang="cs-CZ" sz="1800" i="1">
                                  <a:latin typeface="Cambria Math" panose="02040503050406030204" pitchFamily="18" charset="0"/>
                                </a:rPr>
                                <m:t>[</m:t>
                              </m:r>
                              <m:sSub>
                                <m:sSubPr>
                                  <m:ctrlPr>
                                    <a:rPr lang="cs-CZ" sz="1800" i="1">
                                      <a:latin typeface="Cambria Math" panose="02040503050406030204" pitchFamily="18" charset="0"/>
                                    </a:rPr>
                                  </m:ctrlPr>
                                </m:sSubPr>
                                <m:e>
                                  <m:r>
                                    <a:rPr lang="cs-CZ" sz="1800" i="1">
                                      <a:latin typeface="Cambria Math" panose="02040503050406030204" pitchFamily="18" charset="0"/>
                                    </a:rPr>
                                    <m:t>𝐻</m:t>
                                  </m:r>
                                </m:e>
                                <m:sub>
                                  <m:r>
                                    <a:rPr lang="cs-CZ" sz="1800" i="1">
                                      <a:latin typeface="Cambria Math" panose="02040503050406030204" pitchFamily="18" charset="0"/>
                                    </a:rPr>
                                    <m:t>2</m:t>
                                  </m:r>
                                </m:sub>
                              </m:sSub>
                              <m:r>
                                <a:rPr lang="cs-CZ" sz="1800" i="1">
                                  <a:latin typeface="Cambria Math" panose="02040503050406030204" pitchFamily="18" charset="0"/>
                                </a:rPr>
                                <m:t>𝑂</m:t>
                              </m:r>
                              <m:r>
                                <a:rPr lang="cs-CZ" sz="1800" i="1">
                                  <a:latin typeface="Cambria Math" panose="02040503050406030204" pitchFamily="18" charset="0"/>
                                </a:rPr>
                                <m:t>]</m:t>
                              </m:r>
                            </m:den>
                          </m:f>
                        </m:e>
                      </m:rad>
                    </m:oMath>
                  </m:oMathPara>
                </a14:m>
                <a:endParaRPr lang="cs-CZ" sz="1800" dirty="0"/>
              </a:p>
              <a:p>
                <a:pPr lvl="1"/>
                <a:endParaRPr lang="cs-CZ" sz="1600" dirty="0"/>
              </a:p>
              <a:p>
                <a:pPr lvl="1"/>
                <a:r>
                  <a:rPr lang="en-US" sz="1600" dirty="0"/>
                  <a:t>at high conversion (p approaches 1) we can write:</a:t>
                </a:r>
                <a:endParaRPr lang="cs-CZ" sz="1600" dirty="0"/>
              </a:p>
              <a:p>
                <a:pPr lvl="1"/>
                <a:endParaRPr lang="cs-CZ" sz="1600" dirty="0"/>
              </a:p>
              <a:p>
                <a:pPr marL="0" indent="0">
                  <a:buNone/>
                </a:pPr>
                <a14:m>
                  <m:oMathPara xmlns:m="http://schemas.openxmlformats.org/officeDocument/2006/math">
                    <m:oMathParaPr>
                      <m:jc m:val="centerGroup"/>
                    </m:oMathParaPr>
                    <m:oMath xmlns:m="http://schemas.openxmlformats.org/officeDocument/2006/math">
                      <m:acc>
                        <m:accPr>
                          <m:chr m:val="̅"/>
                          <m:ctrlPr>
                            <a:rPr lang="cs-CZ" sz="1800" i="1">
                              <a:latin typeface="Cambria Math" panose="02040503050406030204" pitchFamily="18" charset="0"/>
                            </a:rPr>
                          </m:ctrlPr>
                        </m:accPr>
                        <m:e>
                          <m:sSub>
                            <m:sSubPr>
                              <m:ctrlPr>
                                <a:rPr lang="cs-CZ" sz="1800" i="1">
                                  <a:latin typeface="Cambria Math" panose="02040503050406030204" pitchFamily="18" charset="0"/>
                                </a:rPr>
                              </m:ctrlPr>
                            </m:sSubPr>
                            <m:e>
                              <m:r>
                                <a:rPr lang="cs-CZ" sz="1800" i="1">
                                  <a:latin typeface="Cambria Math" panose="02040503050406030204" pitchFamily="18" charset="0"/>
                                </a:rPr>
                                <m:t>𝑃</m:t>
                              </m:r>
                            </m:e>
                            <m:sub>
                              <m:r>
                                <a:rPr lang="cs-CZ" sz="1800" i="1">
                                  <a:latin typeface="Cambria Math" panose="02040503050406030204" pitchFamily="18" charset="0"/>
                                </a:rPr>
                                <m:t>𝑛</m:t>
                              </m:r>
                            </m:sub>
                          </m:sSub>
                        </m:e>
                      </m:acc>
                      <m:r>
                        <a:rPr lang="cs-CZ" sz="1800" i="1">
                          <a:latin typeface="Cambria Math" panose="02040503050406030204" pitchFamily="18" charset="0"/>
                        </a:rPr>
                        <m:t>=</m:t>
                      </m:r>
                      <m:rad>
                        <m:radPr>
                          <m:degHide m:val="on"/>
                          <m:ctrlPr>
                            <a:rPr lang="cs-CZ" sz="1800" i="1">
                              <a:latin typeface="Cambria Math" panose="02040503050406030204" pitchFamily="18" charset="0"/>
                            </a:rPr>
                          </m:ctrlPr>
                        </m:radPr>
                        <m:deg/>
                        <m:e>
                          <m:f>
                            <m:fPr>
                              <m:ctrlPr>
                                <a:rPr lang="cs-CZ" sz="1800" i="1">
                                  <a:latin typeface="Cambria Math" panose="02040503050406030204" pitchFamily="18" charset="0"/>
                                  <a:ea typeface="Cambria Math" panose="02040503050406030204" pitchFamily="18" charset="0"/>
                                </a:rPr>
                              </m:ctrlPr>
                            </m:fPr>
                            <m:num>
                              <m:r>
                                <a:rPr lang="cs-CZ" sz="1800" i="1">
                                  <a:latin typeface="Cambria Math" panose="02040503050406030204" pitchFamily="18" charset="0"/>
                                </a:rPr>
                                <m:t>𝐾</m:t>
                              </m:r>
                            </m:num>
                            <m:den>
                              <m:r>
                                <a:rPr lang="cs-CZ" sz="1800" i="1">
                                  <a:latin typeface="Cambria Math" panose="02040503050406030204" pitchFamily="18" charset="0"/>
                                </a:rPr>
                                <m:t>[</m:t>
                              </m:r>
                              <m:sSub>
                                <m:sSubPr>
                                  <m:ctrlPr>
                                    <a:rPr lang="cs-CZ" sz="1800" i="1">
                                      <a:latin typeface="Cambria Math" panose="02040503050406030204" pitchFamily="18" charset="0"/>
                                    </a:rPr>
                                  </m:ctrlPr>
                                </m:sSubPr>
                                <m:e>
                                  <m:r>
                                    <a:rPr lang="cs-CZ" sz="1800" i="1">
                                      <a:latin typeface="Cambria Math" panose="02040503050406030204" pitchFamily="18" charset="0"/>
                                    </a:rPr>
                                    <m:t>𝐻</m:t>
                                  </m:r>
                                </m:e>
                                <m:sub>
                                  <m:r>
                                    <a:rPr lang="cs-CZ" sz="1800" i="1">
                                      <a:latin typeface="Cambria Math" panose="02040503050406030204" pitchFamily="18" charset="0"/>
                                    </a:rPr>
                                    <m:t>2</m:t>
                                  </m:r>
                                </m:sub>
                              </m:sSub>
                              <m:r>
                                <a:rPr lang="cs-CZ" sz="1800" i="1">
                                  <a:latin typeface="Cambria Math" panose="02040503050406030204" pitchFamily="18" charset="0"/>
                                </a:rPr>
                                <m:t>𝑂</m:t>
                              </m:r>
                              <m:r>
                                <a:rPr lang="cs-CZ" sz="1800" i="1">
                                  <a:latin typeface="Cambria Math" panose="02040503050406030204" pitchFamily="18" charset="0"/>
                                </a:rPr>
                                <m:t>] </m:t>
                              </m:r>
                            </m:den>
                          </m:f>
                        </m:e>
                      </m:rad>
                    </m:oMath>
                  </m:oMathPara>
                </a14:m>
                <a:endParaRPr lang="cs-CZ" sz="1800" dirty="0"/>
              </a:p>
            </p:txBody>
          </p:sp>
        </mc:Choice>
        <mc:Fallback xmlns="">
          <p:sp>
            <p:nvSpPr>
              <p:cNvPr id="6" name="Zástupný symbol pro obsah 2"/>
              <p:cNvSpPr txBox="1">
                <a:spLocks noRot="1" noChangeAspect="1" noMove="1" noResize="1" noEditPoints="1" noAdjustHandles="1" noChangeArrowheads="1" noChangeShapeType="1" noTextEdit="1"/>
              </p:cNvSpPr>
              <p:nvPr/>
            </p:nvSpPr>
            <p:spPr>
              <a:xfrm>
                <a:off x="6092736" y="2424336"/>
                <a:ext cx="5370878" cy="4464495"/>
              </a:xfrm>
              <a:prstGeom prst="rect">
                <a:avLst/>
              </a:prstGeom>
              <a:blipFill>
                <a:blip r:embed="rId4"/>
                <a:stretch>
                  <a:fillRect t="-956"/>
                </a:stretch>
              </a:blipFill>
            </p:spPr>
            <p:txBody>
              <a:bodyPr/>
              <a:lstStyle/>
              <a:p>
                <a:r>
                  <a:rPr lang="cs-CZ">
                    <a:noFill/>
                  </a:rPr>
                  <a:t> </a:t>
                </a:r>
              </a:p>
            </p:txBody>
          </p:sp>
        </mc:Fallback>
      </mc:AlternateContent>
    </p:spTree>
    <p:extLst>
      <p:ext uri="{BB962C8B-B14F-4D97-AF65-F5344CB8AC3E}">
        <p14:creationId xmlns:p14="http://schemas.microsoft.com/office/powerpoint/2010/main" val="193655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Equilibrium</a:t>
            </a:r>
            <a:r>
              <a:rPr lang="cs-CZ" sz="3600" b="1" dirty="0">
                <a:ea typeface="+mn-ea"/>
                <a:cs typeface="+mn-cs"/>
              </a:rPr>
              <a:t> </a:t>
            </a:r>
            <a:r>
              <a:rPr lang="cs-CZ" sz="3600" b="1" dirty="0" err="1">
                <a:ea typeface="+mn-ea"/>
                <a:cs typeface="+mn-cs"/>
              </a:rPr>
              <a:t>constant</a:t>
            </a:r>
            <a:r>
              <a:rPr lang="cs-CZ" sz="3600" b="1" dirty="0">
                <a:ea typeface="+mn-ea"/>
                <a:cs typeface="+mn-cs"/>
              </a:rPr>
              <a:t> IV</a:t>
            </a:r>
          </a:p>
        </p:txBody>
      </p:sp>
      <mc:AlternateContent xmlns:mc="http://schemas.openxmlformats.org/markup-compatibility/2006" xmlns:a14="http://schemas.microsoft.com/office/drawing/2010/main">
        <mc:Choice Requires="a14">
          <p:sp>
            <p:nvSpPr>
              <p:cNvPr id="5" name="Zástupný symbol pro obsah 2"/>
              <p:cNvSpPr txBox="1">
                <a:spLocks/>
              </p:cNvSpPr>
              <p:nvPr/>
            </p:nvSpPr>
            <p:spPr>
              <a:xfrm>
                <a:off x="725122" y="2073995"/>
                <a:ext cx="1062867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cs-CZ" i="1">
                              <a:latin typeface="Cambria Math" panose="02040503050406030204" pitchFamily="18" charset="0"/>
                            </a:rPr>
                          </m:ctrlPr>
                        </m:accPr>
                        <m:e>
                          <m:sSub>
                            <m:sSubPr>
                              <m:ctrlPr>
                                <a:rPr lang="cs-CZ" i="1">
                                  <a:latin typeface="Cambria Math" panose="02040503050406030204" pitchFamily="18" charset="0"/>
                                </a:rPr>
                              </m:ctrlPr>
                            </m:sSubPr>
                            <m:e>
                              <m:r>
                                <a:rPr lang="cs-CZ" i="1">
                                  <a:latin typeface="Cambria Math" panose="02040503050406030204" pitchFamily="18" charset="0"/>
                                </a:rPr>
                                <m:t>𝑃</m:t>
                              </m:r>
                            </m:e>
                            <m:sub>
                              <m:r>
                                <a:rPr lang="cs-CZ" i="1">
                                  <a:latin typeface="Cambria Math" panose="02040503050406030204" pitchFamily="18" charset="0"/>
                                </a:rPr>
                                <m:t>𝑛</m:t>
                              </m:r>
                            </m:sub>
                          </m:sSub>
                        </m:e>
                      </m:acc>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rPr>
                                <m:t>𝐾</m:t>
                              </m:r>
                            </m:num>
                            <m:den>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2</m:t>
                                  </m:r>
                                </m:sub>
                              </m:sSub>
                              <m:r>
                                <a:rPr lang="cs-CZ" i="1">
                                  <a:latin typeface="Cambria Math" panose="02040503050406030204" pitchFamily="18" charset="0"/>
                                </a:rPr>
                                <m:t>𝑂</m:t>
                              </m:r>
                              <m:r>
                                <a:rPr lang="cs-CZ" i="1">
                                  <a:latin typeface="Cambria Math" panose="02040503050406030204" pitchFamily="18" charset="0"/>
                                </a:rPr>
                                <m:t>] </m:t>
                              </m:r>
                            </m:den>
                          </m:f>
                        </m:e>
                      </m:rad>
                    </m:oMath>
                  </m:oMathPara>
                </a14:m>
                <a:endParaRPr lang="cs-CZ" dirty="0"/>
              </a:p>
              <a:p>
                <a:pPr lvl="1"/>
                <a:endParaRPr lang="cs-CZ" dirty="0"/>
              </a:p>
              <a:p>
                <a:r>
                  <a:rPr lang="en-US" dirty="0"/>
                  <a:t>a consequence of the problem of low equilibrium constants</a:t>
                </a:r>
              </a:p>
              <a:p>
                <a:pPr lvl="1"/>
                <a:r>
                  <a:rPr lang="en-US" dirty="0"/>
                  <a:t>enabling the formation of macromolecules always with a low degree of polymerization even at (theoretically) 100% conversion p</a:t>
                </a:r>
              </a:p>
              <a:p>
                <a:r>
                  <a:rPr lang="en-US" dirty="0"/>
                  <a:t>solution:</a:t>
                </a:r>
              </a:p>
              <a:p>
                <a:pPr lvl="1"/>
                <a:r>
                  <a:rPr lang="en-US" dirty="0"/>
                  <a:t>removal of low molecular weight product (concentration reduction)</a:t>
                </a:r>
                <a:endParaRPr lang="cs-CZ" dirty="0"/>
              </a:p>
            </p:txBody>
          </p:sp>
        </mc:Choice>
        <mc:Fallback xmlns="">
          <p:sp>
            <p:nvSpPr>
              <p:cNvPr id="5" name="Zástupný symbol pro obsah 2"/>
              <p:cNvSpPr txBox="1">
                <a:spLocks noRot="1" noChangeAspect="1" noMove="1" noResize="1" noEditPoints="1" noAdjustHandles="1" noChangeArrowheads="1" noChangeShapeType="1" noTextEdit="1"/>
              </p:cNvSpPr>
              <p:nvPr/>
            </p:nvSpPr>
            <p:spPr>
              <a:xfrm>
                <a:off x="725122" y="2073995"/>
                <a:ext cx="10628678" cy="4464495"/>
              </a:xfrm>
              <a:prstGeom prst="rect">
                <a:avLst/>
              </a:prstGeom>
              <a:blipFill>
                <a:blip r:embed="rId3"/>
                <a:stretch>
                  <a:fillRect l="-1032"/>
                </a:stretch>
              </a:blipFill>
            </p:spPr>
            <p:txBody>
              <a:bodyPr/>
              <a:lstStyle/>
              <a:p>
                <a:r>
                  <a:rPr lang="cs-CZ">
                    <a:noFill/>
                  </a:rPr>
                  <a:t> </a:t>
                </a:r>
              </a:p>
            </p:txBody>
          </p:sp>
        </mc:Fallback>
      </mc:AlternateContent>
    </p:spTree>
    <p:extLst>
      <p:ext uri="{BB962C8B-B14F-4D97-AF65-F5344CB8AC3E}">
        <p14:creationId xmlns:p14="http://schemas.microsoft.com/office/powerpoint/2010/main" val="286983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1631504" y="1303545"/>
            <a:ext cx="8424936" cy="5207228"/>
          </a:xfrm>
          <a:prstGeom prst="rect">
            <a:avLst/>
          </a:prstGeom>
        </p:spPr>
      </p:pic>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56</a:t>
            </a:fld>
            <a:endParaRPr lang="cs-CZ" altLang="cs-CZ" sz="1400" dirty="0">
              <a:solidFill>
                <a:schemeClr val="tx1"/>
              </a:solidFill>
              <a:latin typeface="Insula" panose="03060702030608030705" pitchFamily="66" charset="0"/>
            </a:endParaRPr>
          </a:p>
        </p:txBody>
      </p:sp>
      <p:sp>
        <p:nvSpPr>
          <p:cNvPr id="9" name="TextovéPole 8"/>
          <p:cNvSpPr txBox="1"/>
          <p:nvPr/>
        </p:nvSpPr>
        <p:spPr>
          <a:xfrm>
            <a:off x="8456245" y="2967335"/>
            <a:ext cx="3735755" cy="923330"/>
          </a:xfrm>
          <a:prstGeom prst="rect">
            <a:avLst/>
          </a:prstGeom>
          <a:noFill/>
        </p:spPr>
        <p:txBody>
          <a:bodyPr wrap="square" rtlCol="0">
            <a:spAutoFit/>
          </a:bodyPr>
          <a:lstStyle/>
          <a:p>
            <a:pPr algn="ctr"/>
            <a:r>
              <a:rPr lang="en-US" i="1" dirty="0">
                <a:latin typeface="+mn-lt"/>
              </a:rPr>
              <a:t>Example of a theoretical reaction of</a:t>
            </a:r>
            <a:endParaRPr lang="cs-CZ" i="1" dirty="0">
              <a:latin typeface="+mn-lt"/>
            </a:endParaRPr>
          </a:p>
          <a:p>
            <a:pPr algn="ctr"/>
            <a:r>
              <a:rPr lang="en-US" i="1" dirty="0">
                <a:latin typeface="+mn-lt"/>
              </a:rPr>
              <a:t>5-aminopentanoic acid chloride with itself (</a:t>
            </a:r>
            <a:r>
              <a:rPr lang="en-US" i="1" dirty="0" err="1">
                <a:latin typeface="+mn-lt"/>
              </a:rPr>
              <a:t>homopolycondensation</a:t>
            </a:r>
            <a:r>
              <a:rPr lang="en-US" i="1" dirty="0">
                <a:latin typeface="+mn-lt"/>
              </a:rPr>
              <a:t>)</a:t>
            </a:r>
            <a:endParaRPr lang="cs-CZ" i="1" dirty="0">
              <a:latin typeface="+mn-lt"/>
            </a:endParaRPr>
          </a:p>
        </p:txBody>
      </p:sp>
    </p:spTree>
    <p:extLst>
      <p:ext uri="{BB962C8B-B14F-4D97-AF65-F5344CB8AC3E}">
        <p14:creationId xmlns:p14="http://schemas.microsoft.com/office/powerpoint/2010/main" val="260098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57</a:t>
            </a:fld>
            <a:endParaRPr lang="cs-CZ" altLang="cs-CZ" sz="1400" dirty="0">
              <a:solidFill>
                <a:schemeClr val="tx1"/>
              </a:solidFill>
              <a:latin typeface="Insula" panose="03060702030608030705" pitchFamily="66"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5510" y="1349901"/>
            <a:ext cx="8298922" cy="5112388"/>
          </a:xfrm>
          <a:prstGeom prst="rect">
            <a:avLst/>
          </a:prstGeom>
        </p:spPr>
      </p:pic>
      <p:sp>
        <p:nvSpPr>
          <p:cNvPr id="9" name="TextovéPole 8"/>
          <p:cNvSpPr txBox="1"/>
          <p:nvPr/>
        </p:nvSpPr>
        <p:spPr>
          <a:xfrm>
            <a:off x="1775520" y="2392986"/>
            <a:ext cx="2000597" cy="369332"/>
          </a:xfrm>
          <a:prstGeom prst="rect">
            <a:avLst/>
          </a:prstGeom>
          <a:noFill/>
        </p:spPr>
        <p:txBody>
          <a:bodyPr wrap="square" rtlCol="0">
            <a:spAutoFit/>
          </a:bodyPr>
          <a:lstStyle/>
          <a:p>
            <a:pPr algn="ctr"/>
            <a:r>
              <a:rPr lang="cs-CZ" i="1" dirty="0" err="1">
                <a:solidFill>
                  <a:schemeClr val="accent6">
                    <a:lumMod val="75000"/>
                  </a:schemeClr>
                </a:solidFill>
                <a:latin typeface="+mn-lt"/>
              </a:rPr>
              <a:t>terephthalic</a:t>
            </a:r>
            <a:r>
              <a:rPr lang="cs-CZ" i="1" dirty="0">
                <a:solidFill>
                  <a:schemeClr val="accent6">
                    <a:lumMod val="75000"/>
                  </a:schemeClr>
                </a:solidFill>
                <a:latin typeface="+mn-lt"/>
              </a:rPr>
              <a:t> acid</a:t>
            </a:r>
          </a:p>
        </p:txBody>
      </p:sp>
      <p:sp>
        <p:nvSpPr>
          <p:cNvPr id="10" name="TextovéPole 9"/>
          <p:cNvSpPr txBox="1"/>
          <p:nvPr/>
        </p:nvSpPr>
        <p:spPr>
          <a:xfrm>
            <a:off x="4095403" y="2392986"/>
            <a:ext cx="2000597" cy="369332"/>
          </a:xfrm>
          <a:prstGeom prst="rect">
            <a:avLst/>
          </a:prstGeom>
          <a:noFill/>
        </p:spPr>
        <p:txBody>
          <a:bodyPr wrap="square" rtlCol="0">
            <a:spAutoFit/>
          </a:bodyPr>
          <a:lstStyle/>
          <a:p>
            <a:pPr algn="ctr"/>
            <a:r>
              <a:rPr lang="cs-CZ" i="1" dirty="0">
                <a:solidFill>
                  <a:schemeClr val="accent2">
                    <a:lumMod val="75000"/>
                  </a:schemeClr>
                </a:solidFill>
                <a:latin typeface="+mn-lt"/>
              </a:rPr>
              <a:t>ethane-1,2-diol</a:t>
            </a:r>
          </a:p>
        </p:txBody>
      </p:sp>
      <p:sp>
        <p:nvSpPr>
          <p:cNvPr id="6" name="TextovéPole 5">
            <a:extLst>
              <a:ext uri="{FF2B5EF4-FFF2-40B4-BE49-F238E27FC236}">
                <a16:creationId xmlns:a16="http://schemas.microsoft.com/office/drawing/2014/main" id="{2434A532-BD4B-A046-EE61-70F2F0F9D091}"/>
              </a:ext>
            </a:extLst>
          </p:cNvPr>
          <p:cNvSpPr txBox="1"/>
          <p:nvPr/>
        </p:nvSpPr>
        <p:spPr>
          <a:xfrm>
            <a:off x="8116554" y="3212976"/>
            <a:ext cx="3735755" cy="923330"/>
          </a:xfrm>
          <a:prstGeom prst="rect">
            <a:avLst/>
          </a:prstGeom>
          <a:noFill/>
        </p:spPr>
        <p:txBody>
          <a:bodyPr wrap="square" rtlCol="0">
            <a:spAutoFit/>
          </a:bodyPr>
          <a:lstStyle/>
          <a:p>
            <a:pPr algn="ctr"/>
            <a:r>
              <a:rPr lang="en-US" i="1" dirty="0">
                <a:latin typeface="+mn-lt"/>
              </a:rPr>
              <a:t>Example of the reaction of terephthalic acid with ethane-1,2-diol (</a:t>
            </a:r>
            <a:r>
              <a:rPr lang="en-US" i="1" dirty="0" err="1">
                <a:latin typeface="+mn-lt"/>
              </a:rPr>
              <a:t>heteropolycondensation</a:t>
            </a:r>
            <a:r>
              <a:rPr lang="en-US" i="1" dirty="0">
                <a:latin typeface="+mn-lt"/>
              </a:rPr>
              <a:t>)</a:t>
            </a:r>
            <a:endParaRPr lang="cs-CZ" i="1" dirty="0">
              <a:latin typeface="+mn-lt"/>
            </a:endParaRPr>
          </a:p>
        </p:txBody>
      </p:sp>
    </p:spTree>
    <p:extLst>
      <p:ext uri="{BB962C8B-B14F-4D97-AF65-F5344CB8AC3E}">
        <p14:creationId xmlns:p14="http://schemas.microsoft.com/office/powerpoint/2010/main" val="297183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58</a:t>
            </a:fld>
            <a:endParaRPr lang="cs-CZ" altLang="cs-CZ" sz="1400" dirty="0">
              <a:solidFill>
                <a:schemeClr val="tx1"/>
              </a:solidFill>
              <a:latin typeface="Insula" panose="03060702030608030705" pitchFamily="66" charset="0"/>
            </a:endParaRPr>
          </a:p>
        </p:txBody>
      </p:sp>
      <p:pic>
        <p:nvPicPr>
          <p:cNvPr id="3" name="Obrázek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5511" y="1261181"/>
            <a:ext cx="8442937" cy="5201107"/>
          </a:xfrm>
          <a:prstGeom prst="rect">
            <a:avLst/>
          </a:prstGeom>
        </p:spPr>
      </p:pic>
      <p:sp>
        <p:nvSpPr>
          <p:cNvPr id="9" name="TextovéPole 8"/>
          <p:cNvSpPr txBox="1"/>
          <p:nvPr/>
        </p:nvSpPr>
        <p:spPr>
          <a:xfrm>
            <a:off x="1775520" y="2411596"/>
            <a:ext cx="2000597" cy="369332"/>
          </a:xfrm>
          <a:prstGeom prst="rect">
            <a:avLst/>
          </a:prstGeom>
          <a:noFill/>
        </p:spPr>
        <p:txBody>
          <a:bodyPr wrap="square" rtlCol="0">
            <a:spAutoFit/>
          </a:bodyPr>
          <a:lstStyle/>
          <a:p>
            <a:pPr algn="ctr"/>
            <a:r>
              <a:rPr lang="cs-CZ" i="1" dirty="0" err="1">
                <a:solidFill>
                  <a:schemeClr val="accent6">
                    <a:lumMod val="75000"/>
                  </a:schemeClr>
                </a:solidFill>
                <a:latin typeface="+mn-lt"/>
              </a:rPr>
              <a:t>terephthalic</a:t>
            </a:r>
            <a:r>
              <a:rPr lang="cs-CZ" i="1" dirty="0">
                <a:solidFill>
                  <a:schemeClr val="accent6">
                    <a:lumMod val="75000"/>
                  </a:schemeClr>
                </a:solidFill>
                <a:latin typeface="+mn-lt"/>
              </a:rPr>
              <a:t> acid</a:t>
            </a:r>
          </a:p>
        </p:txBody>
      </p:sp>
      <p:sp>
        <p:nvSpPr>
          <p:cNvPr id="10" name="TextovéPole 9"/>
          <p:cNvSpPr txBox="1"/>
          <p:nvPr/>
        </p:nvSpPr>
        <p:spPr>
          <a:xfrm>
            <a:off x="3770646" y="2411596"/>
            <a:ext cx="2271888" cy="369332"/>
          </a:xfrm>
          <a:prstGeom prst="rect">
            <a:avLst/>
          </a:prstGeom>
          <a:noFill/>
        </p:spPr>
        <p:txBody>
          <a:bodyPr wrap="square" rtlCol="0">
            <a:spAutoFit/>
          </a:bodyPr>
          <a:lstStyle/>
          <a:p>
            <a:pPr algn="ctr"/>
            <a:r>
              <a:rPr lang="cs-CZ" i="1" dirty="0">
                <a:solidFill>
                  <a:schemeClr val="accent1">
                    <a:lumMod val="75000"/>
                  </a:schemeClr>
                </a:solidFill>
                <a:latin typeface="+mn-lt"/>
              </a:rPr>
              <a:t>ethane-1,2-diamine</a:t>
            </a:r>
          </a:p>
        </p:txBody>
      </p:sp>
      <p:sp>
        <p:nvSpPr>
          <p:cNvPr id="6" name="TextovéPole 5">
            <a:extLst>
              <a:ext uri="{FF2B5EF4-FFF2-40B4-BE49-F238E27FC236}">
                <a16:creationId xmlns:a16="http://schemas.microsoft.com/office/drawing/2014/main" id="{F6BA9683-0D21-41FB-A749-8F0DF2284FAC}"/>
              </a:ext>
            </a:extLst>
          </p:cNvPr>
          <p:cNvSpPr txBox="1"/>
          <p:nvPr/>
        </p:nvSpPr>
        <p:spPr>
          <a:xfrm>
            <a:off x="8116554" y="3212976"/>
            <a:ext cx="3735755" cy="1200329"/>
          </a:xfrm>
          <a:prstGeom prst="rect">
            <a:avLst/>
          </a:prstGeom>
          <a:noFill/>
        </p:spPr>
        <p:txBody>
          <a:bodyPr wrap="square" rtlCol="0">
            <a:spAutoFit/>
          </a:bodyPr>
          <a:lstStyle/>
          <a:p>
            <a:pPr algn="ctr"/>
            <a:r>
              <a:rPr lang="en-US" i="1" dirty="0">
                <a:latin typeface="+mn-lt"/>
              </a:rPr>
              <a:t>Example of the reaction of terephthalic acid with</a:t>
            </a:r>
            <a:r>
              <a:rPr lang="cs-CZ" i="1" dirty="0">
                <a:latin typeface="+mn-lt"/>
              </a:rPr>
              <a:t/>
            </a:r>
            <a:br>
              <a:rPr lang="cs-CZ" i="1" dirty="0">
                <a:latin typeface="+mn-lt"/>
              </a:rPr>
            </a:br>
            <a:r>
              <a:rPr lang="en-US" i="1" dirty="0">
                <a:latin typeface="+mn-lt"/>
              </a:rPr>
              <a:t>ethane-1,2-diamine</a:t>
            </a:r>
            <a:r>
              <a:rPr lang="cs-CZ" i="1" dirty="0">
                <a:latin typeface="+mn-lt"/>
              </a:rPr>
              <a:t/>
            </a:r>
            <a:br>
              <a:rPr lang="cs-CZ" i="1" dirty="0">
                <a:latin typeface="+mn-lt"/>
              </a:rPr>
            </a:br>
            <a:r>
              <a:rPr lang="en-US" i="1" dirty="0">
                <a:latin typeface="+mn-lt"/>
              </a:rPr>
              <a:t>(</a:t>
            </a:r>
            <a:r>
              <a:rPr lang="en-US" i="1" dirty="0" err="1">
                <a:latin typeface="+mn-lt"/>
              </a:rPr>
              <a:t>heteropolycondensation</a:t>
            </a:r>
            <a:r>
              <a:rPr lang="en-US" i="1" dirty="0">
                <a:latin typeface="+mn-lt"/>
              </a:rPr>
              <a:t>)</a:t>
            </a:r>
            <a:endParaRPr lang="cs-CZ" i="1" dirty="0">
              <a:latin typeface="+mn-lt"/>
            </a:endParaRPr>
          </a:p>
        </p:txBody>
      </p:sp>
    </p:spTree>
    <p:extLst>
      <p:ext uri="{BB962C8B-B14F-4D97-AF65-F5344CB8AC3E}">
        <p14:creationId xmlns:p14="http://schemas.microsoft.com/office/powerpoint/2010/main" val="126959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59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Polycondensates</a:t>
            </a:r>
            <a:r>
              <a:rPr lang="cs-CZ" sz="3600" b="1" dirty="0">
                <a:ea typeface="+mn-ea"/>
                <a:cs typeface="+mn-cs"/>
              </a:rPr>
              <a:t> - PET</a:t>
            </a: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can be derived from terephthalic acid or its chloride</a:t>
            </a:r>
          </a:p>
          <a:p>
            <a:pPr lvl="1"/>
            <a:r>
              <a:rPr lang="en-US" dirty="0" err="1"/>
              <a:t>terephtaoyl</a:t>
            </a:r>
            <a:r>
              <a:rPr lang="en-US" dirty="0"/>
              <a:t> chloride is used more often because the low molecular weight HCl product is more easily distilled off</a:t>
            </a:r>
            <a:endParaRPr lang="cs-CZ" dirty="0"/>
          </a:p>
        </p:txBody>
      </p:sp>
      <p:pic>
        <p:nvPicPr>
          <p:cNvPr id="39938" name="Picture 2" descr="Velký pivní set řemeslných piv Vincenz 12° a Gabriela IPA 14° (2x 1,5L PET)  - Žacký pivovar Auersper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5600" y="3455642"/>
            <a:ext cx="28800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942" name="Picture 6" descr="PET láhve – Kbelský pivova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0651" y="3454606"/>
            <a:ext cx="38400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9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t>2. </a:t>
            </a:r>
            <a:r>
              <a:rPr lang="cs-CZ" sz="3600" b="1" dirty="0" err="1"/>
              <a:t>Thermodynamic</a:t>
            </a:r>
            <a:r>
              <a:rPr lang="cs-CZ" sz="3600" b="1" dirty="0"/>
              <a:t> </a:t>
            </a:r>
            <a:r>
              <a:rPr lang="cs-CZ" sz="3600" b="1" dirty="0" err="1"/>
              <a:t>condition</a:t>
            </a:r>
            <a:endParaRPr lang="cs-CZ" sz="3600" b="1" dirty="0">
              <a:latin typeface="+mn-lt"/>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fontScale="92500"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err="1"/>
              <a:t>ΔH</a:t>
            </a:r>
            <a:r>
              <a:rPr lang="en-US" dirty="0"/>
              <a:t> … enthalpy change</a:t>
            </a:r>
          </a:p>
          <a:p>
            <a:pPr lvl="1"/>
            <a:r>
              <a:rPr lang="en-US" dirty="0"/>
              <a:t>transferred energy (heat) at constant pressure</a:t>
            </a:r>
          </a:p>
          <a:p>
            <a:pPr lvl="2"/>
            <a:r>
              <a:rPr lang="en-US" dirty="0"/>
              <a:t>exothermic reaction (</a:t>
            </a:r>
            <a:r>
              <a:rPr lang="en-US" dirty="0" err="1"/>
              <a:t>ΔH</a:t>
            </a:r>
            <a:r>
              <a:rPr lang="en-US" dirty="0"/>
              <a:t> &lt; 0) – energy leaves the system</a:t>
            </a:r>
          </a:p>
          <a:p>
            <a:pPr lvl="2"/>
            <a:r>
              <a:rPr lang="en-US" dirty="0"/>
              <a:t>endothermic reaction (</a:t>
            </a:r>
            <a:r>
              <a:rPr lang="en-US" dirty="0" err="1"/>
              <a:t>ΔH</a:t>
            </a:r>
            <a:r>
              <a:rPr lang="en-US" dirty="0"/>
              <a:t> &gt; 0) – energy enriches the system</a:t>
            </a:r>
          </a:p>
          <a:p>
            <a:pPr lvl="1"/>
            <a:r>
              <a:rPr lang="en-US" dirty="0"/>
              <a:t>fundamentally influenced by the structure of the monomer</a:t>
            </a:r>
          </a:p>
          <a:p>
            <a:pPr lvl="1"/>
            <a:r>
              <a:rPr lang="en-US" dirty="0"/>
              <a:t>usually energy is released (exothermic reaction)</a:t>
            </a:r>
          </a:p>
          <a:p>
            <a:endParaRPr lang="en-US" dirty="0"/>
          </a:p>
          <a:p>
            <a:r>
              <a:rPr lang="en-US" dirty="0" err="1"/>
              <a:t>ΔS</a:t>
            </a:r>
            <a:r>
              <a:rPr lang="en-US" dirty="0"/>
              <a:t> … entropy change</a:t>
            </a:r>
          </a:p>
          <a:p>
            <a:pPr lvl="1"/>
            <a:r>
              <a:rPr lang="en-US" dirty="0"/>
              <a:t>degree of system disorder (the larger, the more disordered)</a:t>
            </a:r>
          </a:p>
          <a:p>
            <a:pPr lvl="1"/>
            <a:r>
              <a:rPr lang="en-US" dirty="0"/>
              <a:t>usually </a:t>
            </a:r>
            <a:r>
              <a:rPr lang="en-US" dirty="0" err="1"/>
              <a:t>ΔS</a:t>
            </a:r>
            <a:r>
              <a:rPr lang="en-US" dirty="0"/>
              <a:t> &lt; 0</a:t>
            </a:r>
          </a:p>
          <a:p>
            <a:pPr lvl="2"/>
            <a:r>
              <a:rPr lang="en-US" dirty="0"/>
              <a:t>monomers arrange themselves into chains</a:t>
            </a:r>
          </a:p>
          <a:p>
            <a:pPr lvl="2"/>
            <a:r>
              <a:rPr lang="en-US" dirty="0"/>
              <a:t>the exception is the tearing of large cycles, where </a:t>
            </a:r>
            <a:r>
              <a:rPr lang="en-US" dirty="0" err="1"/>
              <a:t>ΔS</a:t>
            </a:r>
            <a:r>
              <a:rPr lang="en-US" dirty="0"/>
              <a:t> is slightly higher than 0</a:t>
            </a:r>
            <a:endParaRPr lang="cs-CZ" dirty="0"/>
          </a:p>
        </p:txBody>
      </p:sp>
      <p:pic>
        <p:nvPicPr>
          <p:cNvPr id="39938" name="Picture 2" descr="https://upload.wikimedia.org/wikipedia/commons/thumb/1/1a/Pieter_Bruegel_d._%C3%84._066.jpg/1920px-Pieter_Bruegel_d._%C3%84._06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46892" y="2073995"/>
            <a:ext cx="3600000" cy="257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8150324" y="4664169"/>
            <a:ext cx="4007768" cy="276999"/>
          </a:xfrm>
          <a:prstGeom prst="rect">
            <a:avLst/>
          </a:prstGeom>
          <a:noFill/>
        </p:spPr>
        <p:txBody>
          <a:bodyPr wrap="square" rtlCol="0">
            <a:spAutoFit/>
          </a:bodyPr>
          <a:lstStyle/>
          <a:p>
            <a:pPr algn="ctr"/>
            <a:r>
              <a:rPr lang="cs-CZ" sz="1200" i="1" dirty="0" err="1">
                <a:latin typeface="+mj-lt"/>
              </a:rPr>
              <a:t>Pieter</a:t>
            </a:r>
            <a:r>
              <a:rPr lang="cs-CZ" sz="1200" i="1" dirty="0">
                <a:latin typeface="+mj-lt"/>
              </a:rPr>
              <a:t> </a:t>
            </a:r>
            <a:r>
              <a:rPr lang="cs-CZ" sz="1200" i="1" dirty="0" err="1">
                <a:latin typeface="+mj-lt"/>
              </a:rPr>
              <a:t>Bruegl</a:t>
            </a:r>
            <a:r>
              <a:rPr lang="cs-CZ" sz="1200" i="1" dirty="0">
                <a:latin typeface="+mj-lt"/>
              </a:rPr>
              <a:t> – </a:t>
            </a:r>
            <a:r>
              <a:rPr lang="en-US" sz="1200" i="1" dirty="0">
                <a:latin typeface="+mj-lt"/>
              </a:rPr>
              <a:t>The Fight Between Carnival and Lent</a:t>
            </a:r>
            <a:r>
              <a:rPr lang="cs-CZ" sz="1200" i="1" dirty="0">
                <a:latin typeface="+mj-lt"/>
              </a:rPr>
              <a:t> (1559)</a:t>
            </a:r>
          </a:p>
        </p:txBody>
      </p:sp>
    </p:spTree>
    <p:extLst>
      <p:ext uri="{BB962C8B-B14F-4D97-AF65-F5344CB8AC3E}">
        <p14:creationId xmlns:p14="http://schemas.microsoft.com/office/powerpoint/2010/main" val="365616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Polycondensates</a:t>
            </a:r>
            <a:r>
              <a:rPr lang="cs-CZ" sz="3600" b="1" dirty="0"/>
              <a:t> - </a:t>
            </a:r>
            <a:r>
              <a:rPr lang="cs-CZ" sz="3600" b="1" dirty="0" err="1"/>
              <a:t>epoxy</a:t>
            </a:r>
            <a:r>
              <a:rPr lang="cs-CZ" sz="3600" b="1" dirty="0"/>
              <a:t> </a:t>
            </a:r>
            <a:r>
              <a:rPr lang="cs-CZ" sz="3600" b="1" dirty="0" err="1"/>
              <a:t>resins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reaction of bisphenols and </a:t>
            </a:r>
            <a:r>
              <a:rPr lang="en-US" dirty="0" err="1"/>
              <a:t>epichlorhydrin</a:t>
            </a:r>
            <a:r>
              <a:rPr lang="en-US" dirty="0"/>
              <a:t> (known locally as epic)</a:t>
            </a:r>
          </a:p>
          <a:p>
            <a:r>
              <a:rPr lang="en-US" dirty="0"/>
              <a:t>modeling, grinding and grinding, dental medicine</a:t>
            </a:r>
            <a:endParaRPr lang="cs-CZ" dirty="0"/>
          </a:p>
        </p:txBody>
      </p:sp>
      <p:pic>
        <p:nvPicPr>
          <p:cNvPr id="2" name="Obrázek 1">
            <a:extLst>
              <a:ext uri="{FF2B5EF4-FFF2-40B4-BE49-F238E27FC236}">
                <a16:creationId xmlns:a16="http://schemas.microsoft.com/office/drawing/2014/main" id="{61FEAAB3-6B58-447D-954E-A9DEF719217E}"/>
              </a:ext>
            </a:extLst>
          </p:cNvPr>
          <p:cNvPicPr>
            <a:picLocks noChangeAspect="1"/>
          </p:cNvPicPr>
          <p:nvPr/>
        </p:nvPicPr>
        <p:blipFill>
          <a:blip r:embed="rId3"/>
          <a:stretch>
            <a:fillRect/>
          </a:stretch>
        </p:blipFill>
        <p:spPr>
          <a:xfrm>
            <a:off x="372650" y="3332732"/>
            <a:ext cx="11446699" cy="2840633"/>
          </a:xfrm>
          <a:prstGeom prst="rect">
            <a:avLst/>
          </a:prstGeom>
        </p:spPr>
      </p:pic>
    </p:spTree>
    <p:extLst>
      <p:ext uri="{BB962C8B-B14F-4D97-AF65-F5344CB8AC3E}">
        <p14:creationId xmlns:p14="http://schemas.microsoft.com/office/powerpoint/2010/main" val="355949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61</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Polycondensates</a:t>
            </a:r>
            <a:r>
              <a:rPr lang="cs-CZ" sz="3600" b="1" dirty="0"/>
              <a:t> - </a:t>
            </a:r>
            <a:r>
              <a:rPr lang="cs-CZ" sz="3600" b="1" dirty="0" err="1"/>
              <a:t>phenoplasts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cs-CZ" dirty="0" err="1"/>
              <a:t>synthetic</a:t>
            </a:r>
            <a:r>
              <a:rPr lang="cs-CZ" dirty="0"/>
              <a:t> </a:t>
            </a:r>
            <a:r>
              <a:rPr lang="cs-CZ" dirty="0" err="1"/>
              <a:t>resins</a:t>
            </a:r>
            <a:r>
              <a:rPr lang="cs-CZ" dirty="0"/>
              <a:t> </a:t>
            </a:r>
            <a:r>
              <a:rPr lang="cs-CZ" dirty="0" err="1"/>
              <a:t>based</a:t>
            </a:r>
            <a:r>
              <a:rPr lang="cs-CZ" dirty="0"/>
              <a:t> on </a:t>
            </a:r>
            <a:r>
              <a:rPr lang="cs-CZ" dirty="0" err="1"/>
              <a:t>phenol</a:t>
            </a:r>
            <a:r>
              <a:rPr lang="cs-CZ" dirty="0"/>
              <a:t> and </a:t>
            </a:r>
            <a:r>
              <a:rPr lang="cs-CZ" dirty="0" err="1"/>
              <a:t>aldehydes</a:t>
            </a:r>
            <a:endParaRPr lang="cs-CZ" dirty="0"/>
          </a:p>
          <a:p>
            <a:r>
              <a:rPr lang="cs-CZ" dirty="0" err="1"/>
              <a:t>phenol</a:t>
            </a:r>
            <a:r>
              <a:rPr lang="cs-CZ" dirty="0"/>
              <a:t> (</a:t>
            </a:r>
            <a:r>
              <a:rPr lang="cs-CZ" dirty="0" err="1"/>
              <a:t>trifunctional</a:t>
            </a:r>
            <a:r>
              <a:rPr lang="cs-CZ" dirty="0"/>
              <a:t> - 2× </a:t>
            </a:r>
            <a:r>
              <a:rPr lang="cs-CZ" dirty="0" err="1"/>
              <a:t>ortho</a:t>
            </a:r>
            <a:r>
              <a:rPr lang="cs-CZ" dirty="0"/>
              <a:t>, 1× para) + formaldehyde (</a:t>
            </a:r>
            <a:r>
              <a:rPr lang="cs-CZ" dirty="0" err="1"/>
              <a:t>bifunctional</a:t>
            </a:r>
            <a:r>
              <a:rPr lang="cs-CZ" dirty="0"/>
              <a:t>)</a:t>
            </a:r>
          </a:p>
          <a:p>
            <a:r>
              <a:rPr lang="cs-CZ" dirty="0" err="1"/>
              <a:t>depending</a:t>
            </a:r>
            <a:r>
              <a:rPr lang="cs-CZ" dirty="0"/>
              <a:t> on </a:t>
            </a:r>
            <a:r>
              <a:rPr lang="cs-CZ" dirty="0" err="1"/>
              <a:t>the</a:t>
            </a:r>
            <a:r>
              <a:rPr lang="cs-CZ" dirty="0"/>
              <a:t> </a:t>
            </a:r>
            <a:r>
              <a:rPr lang="cs-CZ" dirty="0" err="1"/>
              <a:t>phenol:formaldehyde</a:t>
            </a:r>
            <a:r>
              <a:rPr lang="cs-CZ" dirty="0"/>
              <a:t> ratio, </a:t>
            </a:r>
            <a:r>
              <a:rPr lang="cs-CZ" dirty="0" err="1"/>
              <a:t>temperature</a:t>
            </a:r>
            <a:r>
              <a:rPr lang="cs-CZ" dirty="0"/>
              <a:t> and pH, </a:t>
            </a:r>
            <a:r>
              <a:rPr lang="cs-CZ" dirty="0" err="1"/>
              <a:t>the</a:t>
            </a:r>
            <a:r>
              <a:rPr lang="cs-CZ" dirty="0"/>
              <a:t> </a:t>
            </a:r>
            <a:r>
              <a:rPr lang="cs-CZ" dirty="0" err="1"/>
              <a:t>following</a:t>
            </a:r>
            <a:r>
              <a:rPr lang="cs-CZ" dirty="0"/>
              <a:t> are </a:t>
            </a:r>
            <a:r>
              <a:rPr lang="cs-CZ" dirty="0" err="1"/>
              <a:t>formed</a:t>
            </a:r>
            <a:r>
              <a:rPr lang="cs-CZ" dirty="0"/>
              <a:t>:</a:t>
            </a:r>
          </a:p>
          <a:p>
            <a:pPr lvl="1"/>
            <a:r>
              <a:rPr lang="cs-CZ" dirty="0" err="1"/>
              <a:t>alkaline</a:t>
            </a:r>
            <a:r>
              <a:rPr lang="cs-CZ" dirty="0"/>
              <a:t> pH + </a:t>
            </a:r>
            <a:r>
              <a:rPr lang="cs-CZ" dirty="0" err="1"/>
              <a:t>excess</a:t>
            </a:r>
            <a:r>
              <a:rPr lang="cs-CZ" dirty="0"/>
              <a:t> formaldehyde → resol → </a:t>
            </a:r>
            <a:r>
              <a:rPr lang="cs-CZ" dirty="0" err="1"/>
              <a:t>resit</a:t>
            </a:r>
            <a:r>
              <a:rPr lang="cs-CZ" dirty="0"/>
              <a:t> (</a:t>
            </a:r>
            <a:r>
              <a:rPr lang="cs-CZ" dirty="0" err="1"/>
              <a:t>after</a:t>
            </a:r>
            <a:r>
              <a:rPr lang="cs-CZ" dirty="0"/>
              <a:t> </a:t>
            </a:r>
            <a:r>
              <a:rPr lang="cs-CZ" dirty="0" err="1"/>
              <a:t>cross-linking</a:t>
            </a:r>
            <a:r>
              <a:rPr lang="cs-CZ" dirty="0"/>
              <a:t>)</a:t>
            </a:r>
          </a:p>
          <a:p>
            <a:pPr lvl="1"/>
            <a:r>
              <a:rPr lang="cs-CZ" dirty="0" err="1"/>
              <a:t>acidic</a:t>
            </a:r>
            <a:r>
              <a:rPr lang="cs-CZ" dirty="0"/>
              <a:t> pH + </a:t>
            </a:r>
            <a:r>
              <a:rPr lang="cs-CZ" dirty="0" err="1"/>
              <a:t>excess</a:t>
            </a:r>
            <a:r>
              <a:rPr lang="cs-CZ" dirty="0"/>
              <a:t> </a:t>
            </a:r>
            <a:r>
              <a:rPr lang="cs-CZ" dirty="0" err="1"/>
              <a:t>phenol</a:t>
            </a:r>
            <a:r>
              <a:rPr lang="cs-CZ" dirty="0"/>
              <a:t> → </a:t>
            </a:r>
            <a:r>
              <a:rPr lang="cs-CZ" dirty="0" err="1"/>
              <a:t>novolac</a:t>
            </a:r>
            <a:endParaRPr lang="cs-CZ" dirty="0"/>
          </a:p>
          <a:p>
            <a:r>
              <a:rPr lang="cs-CZ" dirty="0" err="1"/>
              <a:t>the</a:t>
            </a:r>
            <a:r>
              <a:rPr lang="cs-CZ" dirty="0"/>
              <a:t> most </a:t>
            </a:r>
            <a:r>
              <a:rPr lang="cs-CZ" dirty="0" err="1"/>
              <a:t>famous</a:t>
            </a:r>
            <a:r>
              <a:rPr lang="cs-CZ" dirty="0"/>
              <a:t> </a:t>
            </a:r>
            <a:r>
              <a:rPr lang="cs-CZ" dirty="0" err="1"/>
              <a:t>is</a:t>
            </a:r>
            <a:r>
              <a:rPr lang="cs-CZ" dirty="0"/>
              <a:t> Bakelite</a:t>
            </a:r>
          </a:p>
        </p:txBody>
      </p:sp>
    </p:spTree>
    <p:extLst>
      <p:ext uri="{BB962C8B-B14F-4D97-AF65-F5344CB8AC3E}">
        <p14:creationId xmlns:p14="http://schemas.microsoft.com/office/powerpoint/2010/main" val="57609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Resol</a:t>
            </a:r>
          </a:p>
        </p:txBody>
      </p:sp>
      <p:sp>
        <p:nvSpPr>
          <p:cNvPr id="5" name="Zástupný symbol pro obsah 2"/>
          <p:cNvSpPr txBox="1">
            <a:spLocks/>
          </p:cNvSpPr>
          <p:nvPr/>
        </p:nvSpPr>
        <p:spPr>
          <a:xfrm>
            <a:off x="725122" y="2073995"/>
            <a:ext cx="10741756" cy="2867173"/>
          </a:xfrm>
          <a:prstGeom prst="rect">
            <a:avLst/>
          </a:prstGeom>
        </p:spPr>
        <p:txBody>
          <a:bodyPr vert="horz" lIns="91440" tIns="45720" rIns="91440" bIns="45720" rtlCol="0">
            <a:normAutofit fontScale="850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mixture of oligomers with reactive </a:t>
            </a:r>
            <a:r>
              <a:rPr lang="en-US" dirty="0" err="1"/>
              <a:t>methylol</a:t>
            </a:r>
            <a:r>
              <a:rPr lang="en-US" dirty="0"/>
              <a:t> groups (-CH</a:t>
            </a:r>
            <a:r>
              <a:rPr lang="en-US" baseline="-25000" dirty="0"/>
              <a:t>2</a:t>
            </a:r>
            <a:r>
              <a:rPr lang="en-US" dirty="0"/>
              <a:t>OH)</a:t>
            </a:r>
          </a:p>
          <a:p>
            <a:pPr lvl="1"/>
            <a:r>
              <a:rPr lang="en-US" dirty="0"/>
              <a:t>molar mass around 500 to 2000 g/mol (from 2 to about 10 </a:t>
            </a:r>
            <a:r>
              <a:rPr lang="en-US" dirty="0" err="1"/>
              <a:t>mers</a:t>
            </a:r>
            <a:r>
              <a:rPr lang="en-US" dirty="0"/>
              <a:t>)</a:t>
            </a:r>
          </a:p>
          <a:p>
            <a:r>
              <a:rPr lang="en-US" dirty="0"/>
              <a:t>the hydroxyl group of the phenol directs the substitution on the aromatic nucleus to the ortho and para positions</a:t>
            </a:r>
          </a:p>
          <a:p>
            <a:pPr lvl="1"/>
            <a:r>
              <a:rPr lang="en-US" dirty="0"/>
              <a:t>base-catalyzed reaction of phenol with formaldehyde</a:t>
            </a:r>
          </a:p>
          <a:p>
            <a:pPr lvl="2"/>
            <a:r>
              <a:rPr lang="en-US" dirty="0"/>
              <a:t>molar ratio less than 1 (usually 0.8 - 0.9)</a:t>
            </a:r>
          </a:p>
          <a:p>
            <a:pPr lvl="2"/>
            <a:r>
              <a:rPr lang="en-US" dirty="0"/>
              <a:t>mono-, di- and </a:t>
            </a:r>
            <a:r>
              <a:rPr lang="en-US" dirty="0" err="1"/>
              <a:t>trimethylolphenols</a:t>
            </a:r>
            <a:r>
              <a:rPr lang="en-US" dirty="0"/>
              <a:t> are formed</a:t>
            </a:r>
          </a:p>
          <a:p>
            <a:r>
              <a:rPr lang="en-US" dirty="0"/>
              <a:t>liquid or solid substances (according to structure)</a:t>
            </a:r>
          </a:p>
          <a:p>
            <a:r>
              <a:rPr lang="en-US" dirty="0"/>
              <a:t>may be water soluble (generally not)</a:t>
            </a:r>
            <a:endParaRPr lang="cs-CZ" dirty="0"/>
          </a:p>
        </p:txBody>
      </p:sp>
      <p:pic>
        <p:nvPicPr>
          <p:cNvPr id="3" name="Obrázek 2">
            <a:extLst>
              <a:ext uri="{FF2B5EF4-FFF2-40B4-BE49-F238E27FC236}">
                <a16:creationId xmlns:a16="http://schemas.microsoft.com/office/drawing/2014/main" id="{B8496C5C-29CF-010C-6054-2B3622A121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5875" y="5157192"/>
            <a:ext cx="9552384" cy="1267256"/>
          </a:xfrm>
          <a:prstGeom prst="rect">
            <a:avLst/>
          </a:prstGeom>
        </p:spPr>
      </p:pic>
      <p:sp>
        <p:nvSpPr>
          <p:cNvPr id="6" name="Obdélník: se zakulacenými rohy 5">
            <a:extLst>
              <a:ext uri="{FF2B5EF4-FFF2-40B4-BE49-F238E27FC236}">
                <a16:creationId xmlns:a16="http://schemas.microsoft.com/office/drawing/2014/main" id="{0677FDC1-6310-EFF8-D3E8-5B3AF61A0FCD}"/>
              </a:ext>
            </a:extLst>
          </p:cNvPr>
          <p:cNvSpPr/>
          <p:nvPr/>
        </p:nvSpPr>
        <p:spPr>
          <a:xfrm>
            <a:off x="1199456" y="5098884"/>
            <a:ext cx="2808312" cy="132556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9" name="Obdélník: se zakulacenými rohy 8">
            <a:extLst>
              <a:ext uri="{FF2B5EF4-FFF2-40B4-BE49-F238E27FC236}">
                <a16:creationId xmlns:a16="http://schemas.microsoft.com/office/drawing/2014/main" id="{64EF1F92-0556-6CC4-6B56-3ABED01E0A08}"/>
              </a:ext>
            </a:extLst>
          </p:cNvPr>
          <p:cNvSpPr/>
          <p:nvPr/>
        </p:nvSpPr>
        <p:spPr>
          <a:xfrm>
            <a:off x="4079776" y="5098449"/>
            <a:ext cx="4104455" cy="132556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
        <p:nvSpPr>
          <p:cNvPr id="11" name="Obdélník: se zakulacenými rohy 10">
            <a:extLst>
              <a:ext uri="{FF2B5EF4-FFF2-40B4-BE49-F238E27FC236}">
                <a16:creationId xmlns:a16="http://schemas.microsoft.com/office/drawing/2014/main" id="{AE1853C7-437B-AA69-41BC-F6F0C89B9131}"/>
              </a:ext>
            </a:extLst>
          </p:cNvPr>
          <p:cNvSpPr/>
          <p:nvPr/>
        </p:nvSpPr>
        <p:spPr>
          <a:xfrm>
            <a:off x="8472264" y="5098449"/>
            <a:ext cx="2405995" cy="132556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cs-CZ"/>
          </a:p>
        </p:txBody>
      </p:sp>
    </p:spTree>
    <p:extLst>
      <p:ext uri="{BB962C8B-B14F-4D97-AF65-F5344CB8AC3E}">
        <p14:creationId xmlns:p14="http://schemas.microsoft.com/office/powerpoint/2010/main" val="247472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Examples of condensations of </a:t>
            </a:r>
            <a:r>
              <a:rPr lang="en-US" sz="3600" b="1" dirty="0" err="1">
                <a:ea typeface="+mn-ea"/>
                <a:cs typeface="+mn-cs"/>
              </a:rPr>
              <a:t>methylolphenols</a:t>
            </a:r>
            <a:endParaRPr lang="cs-CZ" sz="3600" b="1" dirty="0">
              <a:ea typeface="+mn-ea"/>
              <a:cs typeface="+mn-cs"/>
            </a:endParaRPr>
          </a:p>
        </p:txBody>
      </p:sp>
      <p:pic>
        <p:nvPicPr>
          <p:cNvPr id="12" name="Obrázek 11">
            <a:extLst>
              <a:ext uri="{FF2B5EF4-FFF2-40B4-BE49-F238E27FC236}">
                <a16:creationId xmlns:a16="http://schemas.microsoft.com/office/drawing/2014/main" id="{68DA1918-5D48-5B10-6355-78C12514C4D3}"/>
              </a:ext>
            </a:extLst>
          </p:cNvPr>
          <p:cNvPicPr>
            <a:picLocks noChangeAspect="1"/>
          </p:cNvPicPr>
          <p:nvPr/>
        </p:nvPicPr>
        <p:blipFill>
          <a:blip r:embed="rId3"/>
          <a:stretch>
            <a:fillRect/>
          </a:stretch>
        </p:blipFill>
        <p:spPr>
          <a:xfrm>
            <a:off x="737574" y="2141724"/>
            <a:ext cx="10616226" cy="4233612"/>
          </a:xfrm>
          <a:prstGeom prst="rect">
            <a:avLst/>
          </a:prstGeom>
        </p:spPr>
      </p:pic>
      <p:sp>
        <p:nvSpPr>
          <p:cNvPr id="13" name="Zaoblený obdélník 5">
            <a:extLst>
              <a:ext uri="{FF2B5EF4-FFF2-40B4-BE49-F238E27FC236}">
                <a16:creationId xmlns:a16="http://schemas.microsoft.com/office/drawing/2014/main" id="{540DDE19-2878-619C-D9D4-AFA334E00610}"/>
              </a:ext>
            </a:extLst>
          </p:cNvPr>
          <p:cNvSpPr/>
          <p:nvPr/>
        </p:nvSpPr>
        <p:spPr>
          <a:xfrm>
            <a:off x="737574" y="2120950"/>
            <a:ext cx="2334090" cy="829221"/>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4" name="Zaoblený obdélník 11">
            <a:extLst>
              <a:ext uri="{FF2B5EF4-FFF2-40B4-BE49-F238E27FC236}">
                <a16:creationId xmlns:a16="http://schemas.microsoft.com/office/drawing/2014/main" id="{2856BDA4-D9B6-BC42-738C-14304D88FDB3}"/>
              </a:ext>
            </a:extLst>
          </p:cNvPr>
          <p:cNvSpPr/>
          <p:nvPr/>
        </p:nvSpPr>
        <p:spPr>
          <a:xfrm>
            <a:off x="3791744" y="3751501"/>
            <a:ext cx="2036340" cy="1031082"/>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6" name="Zaoblený obdélník 5">
            <a:extLst>
              <a:ext uri="{FF2B5EF4-FFF2-40B4-BE49-F238E27FC236}">
                <a16:creationId xmlns:a16="http://schemas.microsoft.com/office/drawing/2014/main" id="{04533C4E-9C2C-6696-4AEA-0307D53B7EAB}"/>
              </a:ext>
            </a:extLst>
          </p:cNvPr>
          <p:cNvSpPr/>
          <p:nvPr/>
        </p:nvSpPr>
        <p:spPr>
          <a:xfrm>
            <a:off x="1904619" y="3751501"/>
            <a:ext cx="1455077" cy="1031082"/>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7" name="Zaoblený obdélník 11">
            <a:extLst>
              <a:ext uri="{FF2B5EF4-FFF2-40B4-BE49-F238E27FC236}">
                <a16:creationId xmlns:a16="http://schemas.microsoft.com/office/drawing/2014/main" id="{71B40C75-FF24-428B-B9AB-45937CACD64A}"/>
              </a:ext>
            </a:extLst>
          </p:cNvPr>
          <p:cNvSpPr/>
          <p:nvPr/>
        </p:nvSpPr>
        <p:spPr>
          <a:xfrm>
            <a:off x="3339528" y="2120950"/>
            <a:ext cx="2334090" cy="833138"/>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8" name="Zaoblený obdélník 11">
            <a:extLst>
              <a:ext uri="{FF2B5EF4-FFF2-40B4-BE49-F238E27FC236}">
                <a16:creationId xmlns:a16="http://schemas.microsoft.com/office/drawing/2014/main" id="{D9B6F631-E4F0-A008-E90C-621F56F16693}"/>
              </a:ext>
            </a:extLst>
          </p:cNvPr>
          <p:cNvSpPr/>
          <p:nvPr/>
        </p:nvSpPr>
        <p:spPr>
          <a:xfrm>
            <a:off x="9287574" y="2117033"/>
            <a:ext cx="2166852" cy="833138"/>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19" name="Zaoblený obdélník 5">
            <a:extLst>
              <a:ext uri="{FF2B5EF4-FFF2-40B4-BE49-F238E27FC236}">
                <a16:creationId xmlns:a16="http://schemas.microsoft.com/office/drawing/2014/main" id="{0B5A2E0F-3FB6-8C4A-52C6-C418B57183C1}"/>
              </a:ext>
            </a:extLst>
          </p:cNvPr>
          <p:cNvSpPr/>
          <p:nvPr/>
        </p:nvSpPr>
        <p:spPr>
          <a:xfrm>
            <a:off x="7370790" y="2120950"/>
            <a:ext cx="2166852" cy="829221"/>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20" name="Zaoblený obdélník 5">
            <a:extLst>
              <a:ext uri="{FF2B5EF4-FFF2-40B4-BE49-F238E27FC236}">
                <a16:creationId xmlns:a16="http://schemas.microsoft.com/office/drawing/2014/main" id="{A0CF1101-0AE4-9418-BA25-42617497B8B8}"/>
              </a:ext>
            </a:extLst>
          </p:cNvPr>
          <p:cNvSpPr/>
          <p:nvPr/>
        </p:nvSpPr>
        <p:spPr>
          <a:xfrm>
            <a:off x="7344926" y="3621212"/>
            <a:ext cx="1455077" cy="1031082"/>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21" name="Zaoblený obdélník 11">
            <a:extLst>
              <a:ext uri="{FF2B5EF4-FFF2-40B4-BE49-F238E27FC236}">
                <a16:creationId xmlns:a16="http://schemas.microsoft.com/office/drawing/2014/main" id="{CF13AA50-DCAD-6AE9-65FE-74C35EA0C809}"/>
              </a:ext>
            </a:extLst>
          </p:cNvPr>
          <p:cNvSpPr/>
          <p:nvPr/>
        </p:nvSpPr>
        <p:spPr>
          <a:xfrm>
            <a:off x="8793645" y="3621212"/>
            <a:ext cx="1455077" cy="1031082"/>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2" name="Zaoblený obdélník 5">
            <a:extLst>
              <a:ext uri="{FF2B5EF4-FFF2-40B4-BE49-F238E27FC236}">
                <a16:creationId xmlns:a16="http://schemas.microsoft.com/office/drawing/2014/main" id="{26E8C1D7-C47C-1BAB-0049-9C141E7BF470}"/>
              </a:ext>
            </a:extLst>
          </p:cNvPr>
          <p:cNvSpPr/>
          <p:nvPr/>
        </p:nvSpPr>
        <p:spPr>
          <a:xfrm>
            <a:off x="3575720" y="5570774"/>
            <a:ext cx="2036340" cy="700451"/>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23" name="Zaoblený obdélník 5">
            <a:extLst>
              <a:ext uri="{FF2B5EF4-FFF2-40B4-BE49-F238E27FC236}">
                <a16:creationId xmlns:a16="http://schemas.microsoft.com/office/drawing/2014/main" id="{105BBA95-ECE6-D193-C621-382C49E0379F}"/>
              </a:ext>
            </a:extLst>
          </p:cNvPr>
          <p:cNvSpPr/>
          <p:nvPr/>
        </p:nvSpPr>
        <p:spPr>
          <a:xfrm>
            <a:off x="7370790" y="5550062"/>
            <a:ext cx="1625646" cy="700451"/>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24" name="Zaoblený obdélník 11">
            <a:extLst>
              <a:ext uri="{FF2B5EF4-FFF2-40B4-BE49-F238E27FC236}">
                <a16:creationId xmlns:a16="http://schemas.microsoft.com/office/drawing/2014/main" id="{4FAB40CB-A853-E760-5893-64822F3277AE}"/>
              </a:ext>
            </a:extLst>
          </p:cNvPr>
          <p:cNvSpPr/>
          <p:nvPr/>
        </p:nvSpPr>
        <p:spPr>
          <a:xfrm>
            <a:off x="8996436" y="5570773"/>
            <a:ext cx="1455077" cy="679739"/>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6" name="Zaoblený obdélník 11">
            <a:extLst>
              <a:ext uri="{FF2B5EF4-FFF2-40B4-BE49-F238E27FC236}">
                <a16:creationId xmlns:a16="http://schemas.microsoft.com/office/drawing/2014/main" id="{35D6F776-F157-95CD-9BF4-B82DEF32D760}"/>
              </a:ext>
            </a:extLst>
          </p:cNvPr>
          <p:cNvSpPr/>
          <p:nvPr/>
        </p:nvSpPr>
        <p:spPr>
          <a:xfrm>
            <a:off x="6000999" y="5949280"/>
            <a:ext cx="877326" cy="406648"/>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28" name="TextovéPole 27">
            <a:extLst>
              <a:ext uri="{FF2B5EF4-FFF2-40B4-BE49-F238E27FC236}">
                <a16:creationId xmlns:a16="http://schemas.microsoft.com/office/drawing/2014/main" id="{5BD140B6-BB93-211C-6432-C29A108492C1}"/>
              </a:ext>
            </a:extLst>
          </p:cNvPr>
          <p:cNvSpPr txBox="1"/>
          <p:nvPr/>
        </p:nvSpPr>
        <p:spPr>
          <a:xfrm>
            <a:off x="9706399" y="4661892"/>
            <a:ext cx="2387742" cy="523220"/>
          </a:xfrm>
          <a:prstGeom prst="rect">
            <a:avLst/>
          </a:prstGeom>
          <a:noFill/>
        </p:spPr>
        <p:txBody>
          <a:bodyPr wrap="square">
            <a:spAutoFit/>
          </a:bodyPr>
          <a:lstStyle/>
          <a:p>
            <a:pPr algn="ctr"/>
            <a:r>
              <a:rPr lang="en-US" sz="1400" dirty="0">
                <a:solidFill>
                  <a:schemeClr val="bg1">
                    <a:lumMod val="50000"/>
                  </a:schemeClr>
                </a:solidFill>
                <a:latin typeface="+mn-lt"/>
              </a:rPr>
              <a:t>retained </a:t>
            </a:r>
            <a:r>
              <a:rPr lang="en-US" sz="1400" dirty="0" err="1">
                <a:solidFill>
                  <a:schemeClr val="bg1">
                    <a:lumMod val="50000"/>
                  </a:schemeClr>
                </a:solidFill>
                <a:latin typeface="+mn-lt"/>
              </a:rPr>
              <a:t>methylol</a:t>
            </a:r>
            <a:r>
              <a:rPr lang="en-US" sz="1400" dirty="0">
                <a:solidFill>
                  <a:schemeClr val="bg1">
                    <a:lumMod val="50000"/>
                  </a:schemeClr>
                </a:solidFill>
                <a:latin typeface="+mn-lt"/>
              </a:rPr>
              <a:t> group</a:t>
            </a:r>
            <a:r>
              <a:rPr lang="cs-CZ" sz="1400" dirty="0">
                <a:solidFill>
                  <a:schemeClr val="bg1">
                    <a:lumMod val="50000"/>
                  </a:schemeClr>
                </a:solidFill>
                <a:latin typeface="+mn-lt"/>
              </a:rPr>
              <a:t/>
            </a:r>
            <a:br>
              <a:rPr lang="cs-CZ" sz="1400" dirty="0">
                <a:solidFill>
                  <a:schemeClr val="bg1">
                    <a:lumMod val="50000"/>
                  </a:schemeClr>
                </a:solidFill>
                <a:latin typeface="+mn-lt"/>
              </a:rPr>
            </a:br>
            <a:r>
              <a:rPr lang="en-US" sz="1400" dirty="0">
                <a:solidFill>
                  <a:schemeClr val="bg1">
                    <a:lumMod val="50000"/>
                  </a:schemeClr>
                </a:solidFill>
                <a:latin typeface="+mn-lt"/>
              </a:rPr>
              <a:t>(they can react further)</a:t>
            </a:r>
            <a:endParaRPr lang="cs-CZ" sz="2000" dirty="0">
              <a:solidFill>
                <a:schemeClr val="bg1">
                  <a:lumMod val="50000"/>
                </a:schemeClr>
              </a:solidFill>
              <a:latin typeface="+mn-lt"/>
            </a:endParaRPr>
          </a:p>
        </p:txBody>
      </p:sp>
      <p:cxnSp>
        <p:nvCxnSpPr>
          <p:cNvPr id="30" name="Přímá spojnice se šipkou 29">
            <a:extLst>
              <a:ext uri="{FF2B5EF4-FFF2-40B4-BE49-F238E27FC236}">
                <a16:creationId xmlns:a16="http://schemas.microsoft.com/office/drawing/2014/main" id="{48E9AB80-AE04-91D4-FE7A-AF4855C3F3FB}"/>
              </a:ext>
            </a:extLst>
          </p:cNvPr>
          <p:cNvCxnSpPr>
            <a:cxnSpLocks/>
          </p:cNvCxnSpPr>
          <p:nvPr/>
        </p:nvCxnSpPr>
        <p:spPr>
          <a:xfrm flipH="1" flipV="1">
            <a:off x="8436642" y="4509120"/>
            <a:ext cx="1475782" cy="504056"/>
          </a:xfrm>
          <a:prstGeom prst="straightConnector1">
            <a:avLst/>
          </a:prstGeom>
          <a:ln>
            <a:prstDash val="lgDash"/>
            <a:tailEnd type="triangle"/>
          </a:ln>
        </p:spPr>
        <p:style>
          <a:lnRef idx="1">
            <a:schemeClr val="accent3"/>
          </a:lnRef>
          <a:fillRef idx="0">
            <a:schemeClr val="accent3"/>
          </a:fillRef>
          <a:effectRef idx="0">
            <a:schemeClr val="accent3"/>
          </a:effectRef>
          <a:fontRef idx="minor">
            <a:schemeClr val="tx1"/>
          </a:fontRef>
        </p:style>
      </p:cxnSp>
      <p:cxnSp>
        <p:nvCxnSpPr>
          <p:cNvPr id="34" name="Přímá spojnice se šipkou 33">
            <a:extLst>
              <a:ext uri="{FF2B5EF4-FFF2-40B4-BE49-F238E27FC236}">
                <a16:creationId xmlns:a16="http://schemas.microsoft.com/office/drawing/2014/main" id="{D3C37C9D-F565-55D2-AB74-1113D737A9D3}"/>
              </a:ext>
            </a:extLst>
          </p:cNvPr>
          <p:cNvCxnSpPr>
            <a:cxnSpLocks/>
            <a:stCxn id="28" idx="0"/>
          </p:cNvCxnSpPr>
          <p:nvPr/>
        </p:nvCxnSpPr>
        <p:spPr>
          <a:xfrm flipV="1">
            <a:off x="10900270" y="2780928"/>
            <a:ext cx="0" cy="1880964"/>
          </a:xfrm>
          <a:prstGeom prst="straightConnector1">
            <a:avLst/>
          </a:prstGeom>
          <a:ln>
            <a:prstDash val="lgDash"/>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61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Resins</a:t>
            </a:r>
            <a:endParaRPr lang="cs-CZ" sz="3600" b="1" dirty="0">
              <a:ea typeface="+mn-ea"/>
              <a:cs typeface="+mn-cs"/>
            </a:endParaRPr>
          </a:p>
        </p:txBody>
      </p:sp>
      <p:sp>
        <p:nvSpPr>
          <p:cNvPr id="5" name="Zástupný symbol pro obsah 2"/>
          <p:cNvSpPr txBox="1">
            <a:spLocks/>
          </p:cNvSpPr>
          <p:nvPr/>
        </p:nvSpPr>
        <p:spPr>
          <a:xfrm>
            <a:off x="725122" y="2073995"/>
            <a:ext cx="10741756" cy="1715045"/>
          </a:xfrm>
          <a:prstGeom prst="rect">
            <a:avLst/>
          </a:prstGeom>
        </p:spPr>
        <p:txBody>
          <a:bodyPr vert="horz" lIns="91440" tIns="45720" rIns="91440" bIns="45720" rtlCol="0">
            <a:normAutofit fontScale="62500" lnSpcReduction="2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resins are formed by cross-linking </a:t>
            </a:r>
            <a:r>
              <a:rPr lang="en-US" dirty="0" err="1"/>
              <a:t>resols</a:t>
            </a:r>
            <a:endParaRPr lang="en-US" dirty="0"/>
          </a:p>
          <a:p>
            <a:pPr lvl="1"/>
            <a:r>
              <a:rPr lang="en-US" dirty="0"/>
              <a:t>takes place in an acidic environment at higher temperatures (180 °C)</a:t>
            </a:r>
          </a:p>
          <a:p>
            <a:pPr lvl="2"/>
            <a:r>
              <a:rPr lang="en-US" dirty="0"/>
              <a:t>methylene (-CH</a:t>
            </a:r>
            <a:r>
              <a:rPr lang="en-US" baseline="-25000" dirty="0"/>
              <a:t>2</a:t>
            </a:r>
            <a:r>
              <a:rPr lang="en-US" dirty="0"/>
              <a:t>-) or methyl ether bridges (-CH</a:t>
            </a:r>
            <a:r>
              <a:rPr lang="en-US" baseline="-25000" dirty="0"/>
              <a:t>2</a:t>
            </a:r>
            <a:r>
              <a:rPr lang="en-US" dirty="0"/>
              <a:t>-O-CH</a:t>
            </a:r>
            <a:r>
              <a:rPr lang="en-US" baseline="-25000" dirty="0"/>
              <a:t>2</a:t>
            </a:r>
            <a:r>
              <a:rPr lang="en-US" dirty="0"/>
              <a:t>-)</a:t>
            </a:r>
          </a:p>
          <a:p>
            <a:pPr lvl="2"/>
            <a:r>
              <a:rPr lang="en-US" dirty="0"/>
              <a:t>the higher the temperature, the more methylene bridges prevail over methyl ether bridges</a:t>
            </a:r>
          </a:p>
          <a:p>
            <a:r>
              <a:rPr lang="en-US" dirty="0"/>
              <a:t>brown-red coloration caused by the formation of quinone methides (their conjugated double bonds absorb visible radiation) during the thermal splitting of water from </a:t>
            </a:r>
            <a:r>
              <a:rPr lang="en-US" dirty="0" err="1"/>
              <a:t>methylolphenols</a:t>
            </a:r>
            <a:r>
              <a:rPr lang="en-US" dirty="0"/>
              <a:t> during cross-linking</a:t>
            </a:r>
            <a:endParaRPr lang="cs-CZ" dirty="0">
              <a:sym typeface="Symbol" panose="05050102010706020507" pitchFamily="18" charset="2"/>
            </a:endParaRPr>
          </a:p>
        </p:txBody>
      </p:sp>
      <p:pic>
        <p:nvPicPr>
          <p:cNvPr id="7" name="Obrázek 6">
            <a:extLst>
              <a:ext uri="{FF2B5EF4-FFF2-40B4-BE49-F238E27FC236}">
                <a16:creationId xmlns:a16="http://schemas.microsoft.com/office/drawing/2014/main" id="{B2C6D736-040D-C50A-0A02-EC7B17292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432" y="3670323"/>
            <a:ext cx="5983902" cy="2833437"/>
          </a:xfrm>
          <a:prstGeom prst="rect">
            <a:avLst/>
          </a:prstGeom>
        </p:spPr>
      </p:pic>
      <p:pic>
        <p:nvPicPr>
          <p:cNvPr id="12" name="Obrázek 11">
            <a:extLst>
              <a:ext uri="{FF2B5EF4-FFF2-40B4-BE49-F238E27FC236}">
                <a16:creationId xmlns:a16="http://schemas.microsoft.com/office/drawing/2014/main" id="{42093DF7-BF77-5204-E99B-4B0B50A29262}"/>
              </a:ext>
            </a:extLst>
          </p:cNvPr>
          <p:cNvPicPr>
            <a:picLocks noChangeAspect="1"/>
          </p:cNvPicPr>
          <p:nvPr/>
        </p:nvPicPr>
        <p:blipFill>
          <a:blip r:embed="rId4"/>
          <a:stretch>
            <a:fillRect/>
          </a:stretch>
        </p:blipFill>
        <p:spPr>
          <a:xfrm>
            <a:off x="8366454" y="4699237"/>
            <a:ext cx="3612782" cy="919267"/>
          </a:xfrm>
          <a:prstGeom prst="rect">
            <a:avLst/>
          </a:prstGeom>
        </p:spPr>
      </p:pic>
      <p:cxnSp>
        <p:nvCxnSpPr>
          <p:cNvPr id="14" name="Přímá spojnice se šipkou 13">
            <a:extLst>
              <a:ext uri="{FF2B5EF4-FFF2-40B4-BE49-F238E27FC236}">
                <a16:creationId xmlns:a16="http://schemas.microsoft.com/office/drawing/2014/main" id="{617F4AA7-FC05-4474-409C-9744330F3CA8}"/>
              </a:ext>
            </a:extLst>
          </p:cNvPr>
          <p:cNvCxnSpPr>
            <a:cxnSpLocks/>
          </p:cNvCxnSpPr>
          <p:nvPr/>
        </p:nvCxnSpPr>
        <p:spPr>
          <a:xfrm>
            <a:off x="7464152" y="3573016"/>
            <a:ext cx="2880320" cy="144016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4609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65</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Novolac</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oligomers resulting from the acid-catalyzed reaction of formaldehyde with phenol, with an excess of phenol</a:t>
            </a:r>
          </a:p>
          <a:p>
            <a:pPr lvl="1"/>
            <a:r>
              <a:rPr lang="en-US" dirty="0" err="1"/>
              <a:t>formaldehyde:phenol</a:t>
            </a:r>
            <a:r>
              <a:rPr lang="en-US" dirty="0"/>
              <a:t> ratio = 0.75 to 0.85:1</a:t>
            </a:r>
          </a:p>
          <a:p>
            <a:pPr lvl="1"/>
            <a:r>
              <a:rPr lang="en-US" dirty="0"/>
              <a:t>molar mass up to approximately 1000 g/mol (again units to lower tens of </a:t>
            </a:r>
            <a:r>
              <a:rPr lang="en-US" dirty="0" err="1"/>
              <a:t>mers</a:t>
            </a:r>
            <a:r>
              <a:rPr lang="en-US" dirty="0"/>
              <a:t>)</a:t>
            </a:r>
          </a:p>
          <a:p>
            <a:r>
              <a:rPr lang="en-US" dirty="0"/>
              <a:t>do not contain </a:t>
            </a:r>
            <a:r>
              <a:rPr lang="en-US" dirty="0" err="1"/>
              <a:t>methylol</a:t>
            </a:r>
            <a:r>
              <a:rPr lang="en-US" dirty="0"/>
              <a:t> groups</a:t>
            </a:r>
          </a:p>
          <a:p>
            <a:pPr lvl="1"/>
            <a:r>
              <a:rPr lang="en-US" dirty="0"/>
              <a:t>there is an excess of phenol, so the formaldehyde will react all of it</a:t>
            </a:r>
          </a:p>
          <a:p>
            <a:pPr lvl="1"/>
            <a:r>
              <a:rPr lang="en-US" dirty="0"/>
              <a:t>thanks to their absence, they are</a:t>
            </a:r>
            <a:r>
              <a:rPr lang="cs-CZ" dirty="0"/>
              <a:t> more</a:t>
            </a:r>
            <a:r>
              <a:rPr lang="en-US" dirty="0"/>
              <a:t> stable</a:t>
            </a:r>
          </a:p>
          <a:p>
            <a:r>
              <a:rPr lang="en-US" dirty="0"/>
              <a:t>they are thermoplastic substances</a:t>
            </a:r>
          </a:p>
          <a:p>
            <a:r>
              <a:rPr lang="en-US" dirty="0"/>
              <a:t>their cross-linking produces phenol-formaldehyde resins</a:t>
            </a:r>
            <a:endParaRPr lang="cs-CZ" dirty="0">
              <a:sym typeface="Symbol" panose="05050102010706020507" pitchFamily="18" charset="2"/>
            </a:endParaRPr>
          </a:p>
        </p:txBody>
      </p:sp>
      <p:pic>
        <p:nvPicPr>
          <p:cNvPr id="3" name="Obrázek 2">
            <a:extLst>
              <a:ext uri="{FF2B5EF4-FFF2-40B4-BE49-F238E27FC236}">
                <a16:creationId xmlns:a16="http://schemas.microsoft.com/office/drawing/2014/main" id="{1B3DE525-625F-BB68-E4F5-7406E3FCA5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4152" y="491439"/>
            <a:ext cx="4352488" cy="1080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25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66</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Polycondensates</a:t>
            </a:r>
            <a:r>
              <a:rPr lang="cs-CZ" sz="3600" b="1" dirty="0"/>
              <a:t> - </a:t>
            </a:r>
            <a:r>
              <a:rPr lang="cs-CZ" sz="3600" b="1" dirty="0" err="1"/>
              <a:t>phenol</a:t>
            </a:r>
            <a:r>
              <a:rPr lang="cs-CZ" sz="3600" b="1" dirty="0"/>
              <a:t>-formaldehyde </a:t>
            </a:r>
            <a:r>
              <a:rPr lang="cs-CZ" sz="3600" b="1" dirty="0" err="1"/>
              <a:t>resins</a:t>
            </a:r>
            <a:endParaRPr lang="cs-CZ" sz="3600" b="1" dirty="0">
              <a:ea typeface="+mn-ea"/>
              <a:cs typeface="+mn-cs"/>
            </a:endParaRPr>
          </a:p>
        </p:txBody>
      </p:sp>
      <p:sp>
        <p:nvSpPr>
          <p:cNvPr id="5" name="Zástupný symbol pro obsah 2"/>
          <p:cNvSpPr txBox="1">
            <a:spLocks/>
          </p:cNvSpPr>
          <p:nvPr/>
        </p:nvSpPr>
        <p:spPr>
          <a:xfrm>
            <a:off x="725122" y="2073995"/>
            <a:ext cx="4794814"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cs-CZ" dirty="0" err="1"/>
              <a:t>cross-linking</a:t>
            </a:r>
            <a:r>
              <a:rPr lang="cs-CZ" dirty="0"/>
              <a:t> </a:t>
            </a:r>
            <a:r>
              <a:rPr lang="cs-CZ" dirty="0" err="1"/>
              <a:t>of</a:t>
            </a:r>
            <a:r>
              <a:rPr lang="cs-CZ" dirty="0"/>
              <a:t> </a:t>
            </a:r>
            <a:r>
              <a:rPr lang="cs-CZ" dirty="0" err="1"/>
              <a:t>novolacs</a:t>
            </a:r>
            <a:r>
              <a:rPr lang="cs-CZ" dirty="0"/>
              <a:t> </a:t>
            </a:r>
            <a:r>
              <a:rPr lang="cs-CZ" dirty="0" err="1"/>
              <a:t>with</a:t>
            </a:r>
            <a:r>
              <a:rPr lang="cs-CZ" dirty="0"/>
              <a:t> formaldehyde-</a:t>
            </a:r>
            <a:r>
              <a:rPr lang="cs-CZ" dirty="0" err="1"/>
              <a:t>releasing</a:t>
            </a:r>
            <a:r>
              <a:rPr lang="cs-CZ" dirty="0"/>
              <a:t> </a:t>
            </a:r>
            <a:r>
              <a:rPr lang="cs-CZ" dirty="0" err="1"/>
              <a:t>substances</a:t>
            </a:r>
            <a:r>
              <a:rPr lang="cs-CZ" dirty="0"/>
              <a:t> (</a:t>
            </a:r>
            <a:r>
              <a:rPr lang="cs-CZ" dirty="0" err="1"/>
              <a:t>e.g</a:t>
            </a:r>
            <a:r>
              <a:rPr lang="cs-CZ" dirty="0"/>
              <a:t>. </a:t>
            </a:r>
            <a:r>
              <a:rPr lang="cs-CZ" dirty="0" err="1"/>
              <a:t>hexamethylenetetramine</a:t>
            </a:r>
            <a:r>
              <a:rPr lang="cs-CZ" dirty="0"/>
              <a:t> </a:t>
            </a:r>
            <a:r>
              <a:rPr lang="cs-CZ" dirty="0" err="1"/>
              <a:t>with</a:t>
            </a:r>
            <a:r>
              <a:rPr lang="cs-CZ" dirty="0"/>
              <a:t> </a:t>
            </a:r>
            <a:r>
              <a:rPr lang="cs-CZ" dirty="0" err="1"/>
              <a:t>water</a:t>
            </a:r>
            <a:r>
              <a:rPr lang="cs-CZ" dirty="0"/>
              <a:t>) </a:t>
            </a:r>
            <a:r>
              <a:rPr lang="cs-CZ" dirty="0" err="1"/>
              <a:t>at</a:t>
            </a:r>
            <a:r>
              <a:rPr lang="cs-CZ" dirty="0"/>
              <a:t> </a:t>
            </a:r>
            <a:r>
              <a:rPr lang="cs-CZ" dirty="0" err="1"/>
              <a:t>higher</a:t>
            </a:r>
            <a:r>
              <a:rPr lang="cs-CZ" dirty="0"/>
              <a:t> </a:t>
            </a:r>
            <a:r>
              <a:rPr lang="cs-CZ" dirty="0" err="1"/>
              <a:t>temperatures</a:t>
            </a:r>
            <a:r>
              <a:rPr lang="cs-CZ" dirty="0"/>
              <a:t> (160 °C)</a:t>
            </a:r>
          </a:p>
          <a:p>
            <a:pPr lvl="1"/>
            <a:r>
              <a:rPr lang="cs-CZ" dirty="0" err="1"/>
              <a:t>methylene</a:t>
            </a:r>
            <a:r>
              <a:rPr lang="cs-CZ" dirty="0"/>
              <a:t> </a:t>
            </a:r>
            <a:r>
              <a:rPr lang="cs-CZ" dirty="0" err="1"/>
              <a:t>bridges</a:t>
            </a:r>
            <a:endParaRPr lang="cs-CZ" dirty="0"/>
          </a:p>
          <a:p>
            <a:pPr lvl="1"/>
            <a:r>
              <a:rPr lang="cs-CZ" dirty="0" err="1"/>
              <a:t>benzylamine</a:t>
            </a:r>
            <a:r>
              <a:rPr lang="cs-CZ" dirty="0"/>
              <a:t> </a:t>
            </a:r>
            <a:r>
              <a:rPr lang="cs-CZ" dirty="0" err="1"/>
              <a:t>bridges</a:t>
            </a:r>
            <a:r>
              <a:rPr lang="cs-CZ" dirty="0"/>
              <a:t/>
            </a:r>
            <a:br>
              <a:rPr lang="cs-CZ" dirty="0"/>
            </a:br>
            <a:r>
              <a:rPr lang="cs-CZ" dirty="0"/>
              <a:t>(Ph-CH</a:t>
            </a:r>
            <a:r>
              <a:rPr lang="cs-CZ" baseline="-25000" dirty="0"/>
              <a:t>2</a:t>
            </a:r>
            <a:r>
              <a:rPr lang="cs-CZ" dirty="0"/>
              <a:t>-NH-)</a:t>
            </a:r>
            <a:endParaRPr lang="cs-CZ" dirty="0">
              <a:sym typeface="Symbol" panose="05050102010706020507" pitchFamily="18" charset="2"/>
            </a:endParaRPr>
          </a:p>
        </p:txBody>
      </p:sp>
      <p:pic>
        <p:nvPicPr>
          <p:cNvPr id="6" name="Obrázek 5">
            <a:extLst>
              <a:ext uri="{FF2B5EF4-FFF2-40B4-BE49-F238E27FC236}">
                <a16:creationId xmlns:a16="http://schemas.microsoft.com/office/drawing/2014/main" id="{312F6117-4C19-F2BD-47B2-7FCF462ECD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8496" y="1973984"/>
            <a:ext cx="5400600" cy="4514922"/>
          </a:xfrm>
          <a:prstGeom prst="rect">
            <a:avLst/>
          </a:prstGeom>
        </p:spPr>
      </p:pic>
      <p:sp>
        <p:nvSpPr>
          <p:cNvPr id="7" name="Ovál 6">
            <a:extLst>
              <a:ext uri="{FF2B5EF4-FFF2-40B4-BE49-F238E27FC236}">
                <a16:creationId xmlns:a16="http://schemas.microsoft.com/office/drawing/2014/main" id="{19ED3919-3731-C832-4175-816E5E5FA5C3}"/>
              </a:ext>
            </a:extLst>
          </p:cNvPr>
          <p:cNvSpPr/>
          <p:nvPr/>
        </p:nvSpPr>
        <p:spPr>
          <a:xfrm>
            <a:off x="6384600" y="2838080"/>
            <a:ext cx="504056" cy="648072"/>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9" name="Ovál 8">
            <a:extLst>
              <a:ext uri="{FF2B5EF4-FFF2-40B4-BE49-F238E27FC236}">
                <a16:creationId xmlns:a16="http://schemas.microsoft.com/office/drawing/2014/main" id="{FEDB0941-CBB1-11C0-A7F0-FA8BBBC6A614}"/>
              </a:ext>
            </a:extLst>
          </p:cNvPr>
          <p:cNvSpPr/>
          <p:nvPr/>
        </p:nvSpPr>
        <p:spPr>
          <a:xfrm rot="5400000">
            <a:off x="6888656" y="2191995"/>
            <a:ext cx="504056" cy="648072"/>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0" name="Ovál 9">
            <a:extLst>
              <a:ext uri="{FF2B5EF4-FFF2-40B4-BE49-F238E27FC236}">
                <a16:creationId xmlns:a16="http://schemas.microsoft.com/office/drawing/2014/main" id="{3D0D549C-7EB8-E419-473E-6162DE2B171B}"/>
              </a:ext>
            </a:extLst>
          </p:cNvPr>
          <p:cNvSpPr/>
          <p:nvPr/>
        </p:nvSpPr>
        <p:spPr>
          <a:xfrm>
            <a:off x="9751832" y="2838080"/>
            <a:ext cx="504056" cy="648072"/>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1" name="Ovál 10">
            <a:extLst>
              <a:ext uri="{FF2B5EF4-FFF2-40B4-BE49-F238E27FC236}">
                <a16:creationId xmlns:a16="http://schemas.microsoft.com/office/drawing/2014/main" id="{557F9249-4491-ECB8-D3A6-B15D674E72E9}"/>
              </a:ext>
            </a:extLst>
          </p:cNvPr>
          <p:cNvSpPr/>
          <p:nvPr/>
        </p:nvSpPr>
        <p:spPr>
          <a:xfrm rot="5400000">
            <a:off x="7968776" y="2187134"/>
            <a:ext cx="504056" cy="648072"/>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2" name="Ovál 11">
            <a:extLst>
              <a:ext uri="{FF2B5EF4-FFF2-40B4-BE49-F238E27FC236}">
                <a16:creationId xmlns:a16="http://schemas.microsoft.com/office/drawing/2014/main" id="{436F99AB-90CC-4021-4E76-DC6D51CEA050}"/>
              </a:ext>
            </a:extLst>
          </p:cNvPr>
          <p:cNvSpPr/>
          <p:nvPr/>
        </p:nvSpPr>
        <p:spPr>
          <a:xfrm rot="5400000">
            <a:off x="9076114" y="2186556"/>
            <a:ext cx="504056" cy="648072"/>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3" name="Ovál 12">
            <a:extLst>
              <a:ext uri="{FF2B5EF4-FFF2-40B4-BE49-F238E27FC236}">
                <a16:creationId xmlns:a16="http://schemas.microsoft.com/office/drawing/2014/main" id="{E65A7866-E109-9535-A41E-2CD9EEFE0E64}"/>
              </a:ext>
            </a:extLst>
          </p:cNvPr>
          <p:cNvSpPr/>
          <p:nvPr/>
        </p:nvSpPr>
        <p:spPr>
          <a:xfrm rot="6567436">
            <a:off x="6823210" y="3613301"/>
            <a:ext cx="504056" cy="648072"/>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4" name="Ovál 13">
            <a:extLst>
              <a:ext uri="{FF2B5EF4-FFF2-40B4-BE49-F238E27FC236}">
                <a16:creationId xmlns:a16="http://schemas.microsoft.com/office/drawing/2014/main" id="{05FD0401-3304-C525-9D02-D2D81C76A7D5}"/>
              </a:ext>
            </a:extLst>
          </p:cNvPr>
          <p:cNvSpPr/>
          <p:nvPr/>
        </p:nvSpPr>
        <p:spPr>
          <a:xfrm rot="11149416">
            <a:off x="7393337" y="4677379"/>
            <a:ext cx="576064" cy="1460974"/>
          </a:xfrm>
          <a:prstGeom prst="ellipse">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6" name="Zaoblený obdélník 5">
            <a:extLst>
              <a:ext uri="{FF2B5EF4-FFF2-40B4-BE49-F238E27FC236}">
                <a16:creationId xmlns:a16="http://schemas.microsoft.com/office/drawing/2014/main" id="{BC77DC81-CB2A-6F19-90F0-A3C3771EBB99}"/>
              </a:ext>
            </a:extLst>
          </p:cNvPr>
          <p:cNvSpPr/>
          <p:nvPr/>
        </p:nvSpPr>
        <p:spPr>
          <a:xfrm>
            <a:off x="1473552" y="4407566"/>
            <a:ext cx="2576333" cy="432049"/>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7" name="Zaoblený obdélník 11">
            <a:extLst>
              <a:ext uri="{FF2B5EF4-FFF2-40B4-BE49-F238E27FC236}">
                <a16:creationId xmlns:a16="http://schemas.microsoft.com/office/drawing/2014/main" id="{F548E79F-D243-0FCB-A12B-F2A6770E1155}"/>
              </a:ext>
            </a:extLst>
          </p:cNvPr>
          <p:cNvSpPr/>
          <p:nvPr/>
        </p:nvSpPr>
        <p:spPr>
          <a:xfrm>
            <a:off x="1503601" y="4861784"/>
            <a:ext cx="2576333" cy="406648"/>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38844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67</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Polycondensates</a:t>
            </a:r>
            <a:r>
              <a:rPr lang="cs-CZ" sz="3600" b="1" dirty="0"/>
              <a:t> - </a:t>
            </a:r>
            <a:r>
              <a:rPr lang="cs-CZ" sz="3600" b="1" dirty="0" err="1"/>
              <a:t>aminoplasts</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sym typeface="Symbol" panose="05050102010706020507" pitchFamily="18" charset="2"/>
              </a:rPr>
              <a:t>again, one reactant is formaldehyde (as in phenoplasts)</a:t>
            </a:r>
          </a:p>
          <a:p>
            <a:pPr lvl="1"/>
            <a:r>
              <a:rPr lang="en-US" dirty="0">
                <a:sym typeface="Symbol" panose="05050102010706020507" pitchFamily="18" charset="2"/>
              </a:rPr>
              <a:t>the second is a nitrogenous compound:</a:t>
            </a:r>
          </a:p>
          <a:p>
            <a:pPr lvl="2"/>
            <a:r>
              <a:rPr lang="en-US" dirty="0">
                <a:sym typeface="Symbol" panose="05050102010706020507" pitchFamily="18" charset="2"/>
              </a:rPr>
              <a:t>urea (up to tetrafunctional)</a:t>
            </a:r>
          </a:p>
          <a:p>
            <a:pPr lvl="2"/>
            <a:r>
              <a:rPr lang="en-US" dirty="0">
                <a:sym typeface="Symbol" panose="05050102010706020507" pitchFamily="18" charset="2"/>
              </a:rPr>
              <a:t>melamine (up to six functions)</a:t>
            </a:r>
            <a:endParaRPr lang="cs-CZ" dirty="0">
              <a:sym typeface="Symbol" panose="05050102010706020507" pitchFamily="18" charset="2"/>
            </a:endParaRPr>
          </a:p>
        </p:txBody>
      </p:sp>
      <p:pic>
        <p:nvPicPr>
          <p:cNvPr id="6" name="Obrázek 5">
            <a:extLst>
              <a:ext uri="{FF2B5EF4-FFF2-40B4-BE49-F238E27FC236}">
                <a16:creationId xmlns:a16="http://schemas.microsoft.com/office/drawing/2014/main" id="{038626F6-C6E7-A281-5CAC-720611A189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233" y="4199261"/>
            <a:ext cx="2387742" cy="1742838"/>
          </a:xfrm>
          <a:prstGeom prst="rect">
            <a:avLst/>
          </a:prstGeom>
        </p:spPr>
      </p:pic>
      <p:pic>
        <p:nvPicPr>
          <p:cNvPr id="9" name="Obrázek 8">
            <a:extLst>
              <a:ext uri="{FF2B5EF4-FFF2-40B4-BE49-F238E27FC236}">
                <a16:creationId xmlns:a16="http://schemas.microsoft.com/office/drawing/2014/main" id="{CB2E7BFA-E91E-4B5D-F492-74FF97A48A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432" y="4175578"/>
            <a:ext cx="1963142" cy="1800000"/>
          </a:xfrm>
          <a:prstGeom prst="rect">
            <a:avLst/>
          </a:prstGeom>
        </p:spPr>
      </p:pic>
      <p:sp>
        <p:nvSpPr>
          <p:cNvPr id="11" name="TextovéPole 10">
            <a:extLst>
              <a:ext uri="{FF2B5EF4-FFF2-40B4-BE49-F238E27FC236}">
                <a16:creationId xmlns:a16="http://schemas.microsoft.com/office/drawing/2014/main" id="{118C0A9C-E811-FC94-B28B-2C3BAEA992FE}"/>
              </a:ext>
            </a:extLst>
          </p:cNvPr>
          <p:cNvSpPr txBox="1"/>
          <p:nvPr/>
        </p:nvSpPr>
        <p:spPr>
          <a:xfrm>
            <a:off x="6168008" y="4809070"/>
            <a:ext cx="2387742" cy="523220"/>
          </a:xfrm>
          <a:prstGeom prst="rect">
            <a:avLst/>
          </a:prstGeom>
          <a:noFill/>
        </p:spPr>
        <p:txBody>
          <a:bodyPr wrap="square">
            <a:spAutoFit/>
          </a:bodyPr>
          <a:lstStyle/>
          <a:p>
            <a:pPr algn="ctr"/>
            <a:r>
              <a:rPr lang="cs-CZ" sz="2800" dirty="0">
                <a:latin typeface="+mn-lt"/>
              </a:rPr>
              <a:t>nebo</a:t>
            </a:r>
            <a:endParaRPr lang="cs-CZ" sz="4000" dirty="0">
              <a:latin typeface="+mn-lt"/>
            </a:endParaRPr>
          </a:p>
        </p:txBody>
      </p:sp>
      <p:sp>
        <p:nvSpPr>
          <p:cNvPr id="13" name="Kříž 12">
            <a:extLst>
              <a:ext uri="{FF2B5EF4-FFF2-40B4-BE49-F238E27FC236}">
                <a16:creationId xmlns:a16="http://schemas.microsoft.com/office/drawing/2014/main" id="{CBB73590-5DB3-BA48-4A1D-6B334B49686A}"/>
              </a:ext>
            </a:extLst>
          </p:cNvPr>
          <p:cNvSpPr/>
          <p:nvPr/>
        </p:nvSpPr>
        <p:spPr>
          <a:xfrm>
            <a:off x="3359696" y="4869160"/>
            <a:ext cx="403040" cy="403040"/>
          </a:xfrm>
          <a:prstGeom prst="plus">
            <a:avLst>
              <a:gd name="adj" fmla="val 45965"/>
            </a:avLst>
          </a:prstGeom>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pic>
        <p:nvPicPr>
          <p:cNvPr id="15" name="Obrázek 14">
            <a:extLst>
              <a:ext uri="{FF2B5EF4-FFF2-40B4-BE49-F238E27FC236}">
                <a16:creationId xmlns:a16="http://schemas.microsoft.com/office/drawing/2014/main" id="{D8A25809-4E7C-92F3-FFD3-BF3ED2163B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8017" y="3399558"/>
            <a:ext cx="4043983" cy="2985935"/>
          </a:xfrm>
          <a:prstGeom prst="rect">
            <a:avLst/>
          </a:prstGeom>
        </p:spPr>
      </p:pic>
      <p:sp>
        <p:nvSpPr>
          <p:cNvPr id="17" name="TextovéPole 16">
            <a:extLst>
              <a:ext uri="{FF2B5EF4-FFF2-40B4-BE49-F238E27FC236}">
                <a16:creationId xmlns:a16="http://schemas.microsoft.com/office/drawing/2014/main" id="{B14F616D-98EE-1B69-EDD2-233000022937}"/>
              </a:ext>
            </a:extLst>
          </p:cNvPr>
          <p:cNvSpPr txBox="1"/>
          <p:nvPr/>
        </p:nvSpPr>
        <p:spPr>
          <a:xfrm>
            <a:off x="771132" y="6056979"/>
            <a:ext cx="2387742" cy="400110"/>
          </a:xfrm>
          <a:prstGeom prst="rect">
            <a:avLst/>
          </a:prstGeom>
          <a:noFill/>
        </p:spPr>
        <p:txBody>
          <a:bodyPr wrap="square">
            <a:spAutoFit/>
          </a:bodyPr>
          <a:lstStyle/>
          <a:p>
            <a:pPr algn="ctr"/>
            <a:r>
              <a:rPr lang="cs-CZ" sz="2000" dirty="0">
                <a:solidFill>
                  <a:schemeClr val="bg1">
                    <a:lumMod val="50000"/>
                  </a:schemeClr>
                </a:solidFill>
                <a:latin typeface="+mn-lt"/>
              </a:rPr>
              <a:t>formaldehyde</a:t>
            </a:r>
            <a:endParaRPr lang="cs-CZ" sz="3200" dirty="0">
              <a:solidFill>
                <a:schemeClr val="bg1">
                  <a:lumMod val="50000"/>
                </a:schemeClr>
              </a:solidFill>
              <a:latin typeface="+mn-lt"/>
            </a:endParaRPr>
          </a:p>
        </p:txBody>
      </p:sp>
      <p:sp>
        <p:nvSpPr>
          <p:cNvPr id="19" name="TextovéPole 18">
            <a:extLst>
              <a:ext uri="{FF2B5EF4-FFF2-40B4-BE49-F238E27FC236}">
                <a16:creationId xmlns:a16="http://schemas.microsoft.com/office/drawing/2014/main" id="{7F19BCE5-1D9B-1B09-598C-E9CAE042334D}"/>
              </a:ext>
            </a:extLst>
          </p:cNvPr>
          <p:cNvSpPr txBox="1"/>
          <p:nvPr/>
        </p:nvSpPr>
        <p:spPr>
          <a:xfrm>
            <a:off x="4039019" y="6029607"/>
            <a:ext cx="2387742" cy="400110"/>
          </a:xfrm>
          <a:prstGeom prst="rect">
            <a:avLst/>
          </a:prstGeom>
          <a:noFill/>
        </p:spPr>
        <p:txBody>
          <a:bodyPr wrap="square">
            <a:spAutoFit/>
          </a:bodyPr>
          <a:lstStyle/>
          <a:p>
            <a:pPr algn="ctr"/>
            <a:r>
              <a:rPr lang="cs-CZ" sz="2000" dirty="0">
                <a:solidFill>
                  <a:schemeClr val="bg1">
                    <a:lumMod val="50000"/>
                  </a:schemeClr>
                </a:solidFill>
                <a:latin typeface="+mn-lt"/>
              </a:rPr>
              <a:t>urea</a:t>
            </a:r>
            <a:endParaRPr lang="cs-CZ" sz="3200" dirty="0">
              <a:solidFill>
                <a:schemeClr val="bg1">
                  <a:lumMod val="50000"/>
                </a:schemeClr>
              </a:solidFill>
              <a:latin typeface="+mn-lt"/>
            </a:endParaRPr>
          </a:p>
        </p:txBody>
      </p:sp>
      <p:sp>
        <p:nvSpPr>
          <p:cNvPr id="21" name="TextovéPole 20">
            <a:extLst>
              <a:ext uri="{FF2B5EF4-FFF2-40B4-BE49-F238E27FC236}">
                <a16:creationId xmlns:a16="http://schemas.microsoft.com/office/drawing/2014/main" id="{CFC08E73-B057-B53C-6B0C-0280FEB49A85}"/>
              </a:ext>
            </a:extLst>
          </p:cNvPr>
          <p:cNvSpPr txBox="1"/>
          <p:nvPr/>
        </p:nvSpPr>
        <p:spPr>
          <a:xfrm>
            <a:off x="8976137" y="6106105"/>
            <a:ext cx="2387742" cy="400110"/>
          </a:xfrm>
          <a:prstGeom prst="rect">
            <a:avLst/>
          </a:prstGeom>
          <a:noFill/>
        </p:spPr>
        <p:txBody>
          <a:bodyPr wrap="square">
            <a:spAutoFit/>
          </a:bodyPr>
          <a:lstStyle/>
          <a:p>
            <a:pPr algn="ctr"/>
            <a:r>
              <a:rPr lang="cs-CZ" sz="2000" dirty="0">
                <a:solidFill>
                  <a:schemeClr val="bg1">
                    <a:lumMod val="50000"/>
                  </a:schemeClr>
                </a:solidFill>
                <a:latin typeface="+mn-lt"/>
              </a:rPr>
              <a:t>melamine</a:t>
            </a:r>
            <a:endParaRPr lang="cs-CZ" sz="3200" dirty="0">
              <a:solidFill>
                <a:schemeClr val="bg1">
                  <a:lumMod val="50000"/>
                </a:schemeClr>
              </a:solidFill>
              <a:latin typeface="+mn-lt"/>
            </a:endParaRPr>
          </a:p>
        </p:txBody>
      </p:sp>
    </p:spTree>
    <p:extLst>
      <p:ext uri="{BB962C8B-B14F-4D97-AF65-F5344CB8AC3E}">
        <p14:creationId xmlns:p14="http://schemas.microsoft.com/office/powerpoint/2010/main" val="1120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en-US" sz="3600" b="1" dirty="0">
                <a:ea typeface="+mn-ea"/>
                <a:cs typeface="+mn-cs"/>
              </a:rPr>
              <a:t>Reaction of formaldehyde with urea or melamine</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sym typeface="Symbol" panose="05050102010706020507" pitchFamily="18" charset="2"/>
              </a:rPr>
              <a:t>depending on the reaction conditions:</a:t>
            </a:r>
          </a:p>
          <a:p>
            <a:pPr lvl="1"/>
            <a:r>
              <a:rPr lang="en-US" dirty="0">
                <a:sym typeface="Symbol" panose="05050102010706020507" pitchFamily="18" charset="2"/>
              </a:rPr>
              <a:t>mono- to </a:t>
            </a:r>
            <a:r>
              <a:rPr lang="en-US" dirty="0" err="1">
                <a:sym typeface="Symbol" panose="05050102010706020507" pitchFamily="18" charset="2"/>
              </a:rPr>
              <a:t>tetramethylolurea</a:t>
            </a:r>
            <a:endParaRPr lang="en-US" dirty="0">
              <a:sym typeface="Symbol" panose="05050102010706020507" pitchFamily="18" charset="2"/>
            </a:endParaRPr>
          </a:p>
          <a:p>
            <a:pPr lvl="1"/>
            <a:r>
              <a:rPr lang="en-US" dirty="0">
                <a:sym typeface="Symbol" panose="05050102010706020507" pitchFamily="18" charset="2"/>
              </a:rPr>
              <a:t>mono- to </a:t>
            </a:r>
            <a:r>
              <a:rPr lang="en-US" dirty="0" err="1">
                <a:sym typeface="Symbol" panose="05050102010706020507" pitchFamily="18" charset="2"/>
              </a:rPr>
              <a:t>hexamethylolmelamine</a:t>
            </a:r>
            <a:endParaRPr lang="cs-CZ" dirty="0">
              <a:sym typeface="Symbol" panose="05050102010706020507" pitchFamily="18" charset="2"/>
            </a:endParaRPr>
          </a:p>
        </p:txBody>
      </p:sp>
      <p:pic>
        <p:nvPicPr>
          <p:cNvPr id="3" name="Obrázek 2">
            <a:extLst>
              <a:ext uri="{FF2B5EF4-FFF2-40B4-BE49-F238E27FC236}">
                <a16:creationId xmlns:a16="http://schemas.microsoft.com/office/drawing/2014/main" id="{F7F23D4C-A4EF-C584-79FD-0EFABB5794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40" y="3507493"/>
            <a:ext cx="2158464" cy="1181507"/>
          </a:xfrm>
          <a:prstGeom prst="rect">
            <a:avLst/>
          </a:prstGeom>
        </p:spPr>
      </p:pic>
      <p:pic>
        <p:nvPicPr>
          <p:cNvPr id="10" name="Obrázek 9">
            <a:extLst>
              <a:ext uri="{FF2B5EF4-FFF2-40B4-BE49-F238E27FC236}">
                <a16:creationId xmlns:a16="http://schemas.microsoft.com/office/drawing/2014/main" id="{75407936-25FE-D7CE-2BE4-3C3A94643B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6153" y="3507493"/>
            <a:ext cx="2935951" cy="1260000"/>
          </a:xfrm>
          <a:prstGeom prst="rect">
            <a:avLst/>
          </a:prstGeom>
        </p:spPr>
      </p:pic>
      <p:pic>
        <p:nvPicPr>
          <p:cNvPr id="14" name="Obrázek 13">
            <a:extLst>
              <a:ext uri="{FF2B5EF4-FFF2-40B4-BE49-F238E27FC236}">
                <a16:creationId xmlns:a16="http://schemas.microsoft.com/office/drawing/2014/main" id="{252B46C8-F89A-74CF-8AA5-B77975CC21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9949" y="4802586"/>
            <a:ext cx="2780072" cy="1620000"/>
          </a:xfrm>
          <a:prstGeom prst="rect">
            <a:avLst/>
          </a:prstGeom>
        </p:spPr>
      </p:pic>
      <p:pic>
        <p:nvPicPr>
          <p:cNvPr id="18" name="Obrázek 17">
            <a:extLst>
              <a:ext uri="{FF2B5EF4-FFF2-40B4-BE49-F238E27FC236}">
                <a16:creationId xmlns:a16="http://schemas.microsoft.com/office/drawing/2014/main" id="{8137581C-996F-7E41-AD9B-72BF54E81B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90560" y="4767493"/>
            <a:ext cx="2841544" cy="1620000"/>
          </a:xfrm>
          <a:prstGeom prst="rect">
            <a:avLst/>
          </a:prstGeom>
        </p:spPr>
      </p:pic>
      <p:sp>
        <p:nvSpPr>
          <p:cNvPr id="22" name="TextovéPole 21">
            <a:extLst>
              <a:ext uri="{FF2B5EF4-FFF2-40B4-BE49-F238E27FC236}">
                <a16:creationId xmlns:a16="http://schemas.microsoft.com/office/drawing/2014/main" id="{45F5EDD2-9B2D-000B-8DB5-83E44419B74D}"/>
              </a:ext>
            </a:extLst>
          </p:cNvPr>
          <p:cNvSpPr txBox="1"/>
          <p:nvPr/>
        </p:nvSpPr>
        <p:spPr>
          <a:xfrm>
            <a:off x="1297598" y="3619784"/>
            <a:ext cx="976861" cy="400110"/>
          </a:xfrm>
          <a:prstGeom prst="rect">
            <a:avLst/>
          </a:prstGeom>
          <a:noFill/>
        </p:spPr>
        <p:txBody>
          <a:bodyPr wrap="square">
            <a:spAutoFit/>
          </a:bodyPr>
          <a:lstStyle/>
          <a:p>
            <a:pPr algn="ctr"/>
            <a:r>
              <a:rPr lang="cs-CZ" sz="2000" dirty="0">
                <a:solidFill>
                  <a:schemeClr val="bg1">
                    <a:lumMod val="50000"/>
                  </a:schemeClr>
                </a:solidFill>
                <a:latin typeface="+mn-lt"/>
              </a:rPr>
              <a:t>mono-</a:t>
            </a:r>
            <a:endParaRPr lang="cs-CZ" sz="3200" dirty="0">
              <a:solidFill>
                <a:schemeClr val="bg1">
                  <a:lumMod val="50000"/>
                </a:schemeClr>
              </a:solidFill>
              <a:latin typeface="+mn-lt"/>
            </a:endParaRPr>
          </a:p>
        </p:txBody>
      </p:sp>
      <p:sp>
        <p:nvSpPr>
          <p:cNvPr id="24" name="TextovéPole 23">
            <a:extLst>
              <a:ext uri="{FF2B5EF4-FFF2-40B4-BE49-F238E27FC236}">
                <a16:creationId xmlns:a16="http://schemas.microsoft.com/office/drawing/2014/main" id="{850E7801-C133-2390-2742-0568489038CC}"/>
              </a:ext>
            </a:extLst>
          </p:cNvPr>
          <p:cNvSpPr txBox="1"/>
          <p:nvPr/>
        </p:nvSpPr>
        <p:spPr>
          <a:xfrm>
            <a:off x="4436267" y="3619784"/>
            <a:ext cx="976861" cy="400110"/>
          </a:xfrm>
          <a:prstGeom prst="rect">
            <a:avLst/>
          </a:prstGeom>
          <a:noFill/>
        </p:spPr>
        <p:txBody>
          <a:bodyPr wrap="square">
            <a:spAutoFit/>
          </a:bodyPr>
          <a:lstStyle/>
          <a:p>
            <a:pPr algn="ctr"/>
            <a:r>
              <a:rPr lang="cs-CZ" sz="2000" dirty="0">
                <a:solidFill>
                  <a:schemeClr val="bg1">
                    <a:lumMod val="50000"/>
                  </a:schemeClr>
                </a:solidFill>
                <a:latin typeface="+mn-lt"/>
              </a:rPr>
              <a:t>di-</a:t>
            </a:r>
            <a:endParaRPr lang="cs-CZ" sz="3200" dirty="0">
              <a:solidFill>
                <a:schemeClr val="bg1">
                  <a:lumMod val="50000"/>
                </a:schemeClr>
              </a:solidFill>
              <a:latin typeface="+mn-lt"/>
            </a:endParaRPr>
          </a:p>
        </p:txBody>
      </p:sp>
      <p:sp>
        <p:nvSpPr>
          <p:cNvPr id="26" name="TextovéPole 25">
            <a:extLst>
              <a:ext uri="{FF2B5EF4-FFF2-40B4-BE49-F238E27FC236}">
                <a16:creationId xmlns:a16="http://schemas.microsoft.com/office/drawing/2014/main" id="{BDDFBF03-39AB-831D-C33E-4AF9EADCEA37}"/>
              </a:ext>
            </a:extLst>
          </p:cNvPr>
          <p:cNvSpPr txBox="1"/>
          <p:nvPr/>
        </p:nvSpPr>
        <p:spPr>
          <a:xfrm>
            <a:off x="1297597" y="4829402"/>
            <a:ext cx="976861" cy="400110"/>
          </a:xfrm>
          <a:prstGeom prst="rect">
            <a:avLst/>
          </a:prstGeom>
          <a:noFill/>
        </p:spPr>
        <p:txBody>
          <a:bodyPr wrap="square">
            <a:spAutoFit/>
          </a:bodyPr>
          <a:lstStyle/>
          <a:p>
            <a:pPr algn="ctr"/>
            <a:r>
              <a:rPr lang="cs-CZ" sz="2000" dirty="0" err="1">
                <a:solidFill>
                  <a:schemeClr val="bg1">
                    <a:lumMod val="50000"/>
                  </a:schemeClr>
                </a:solidFill>
                <a:latin typeface="+mn-lt"/>
              </a:rPr>
              <a:t>tri</a:t>
            </a:r>
            <a:r>
              <a:rPr lang="cs-CZ" sz="2000" dirty="0">
                <a:solidFill>
                  <a:schemeClr val="bg1">
                    <a:lumMod val="50000"/>
                  </a:schemeClr>
                </a:solidFill>
                <a:latin typeface="+mn-lt"/>
              </a:rPr>
              <a:t>-</a:t>
            </a:r>
            <a:endParaRPr lang="cs-CZ" sz="3200" dirty="0">
              <a:solidFill>
                <a:schemeClr val="bg1">
                  <a:lumMod val="50000"/>
                </a:schemeClr>
              </a:solidFill>
              <a:latin typeface="+mn-lt"/>
            </a:endParaRPr>
          </a:p>
        </p:txBody>
      </p:sp>
      <p:sp>
        <p:nvSpPr>
          <p:cNvPr id="28" name="TextovéPole 27">
            <a:extLst>
              <a:ext uri="{FF2B5EF4-FFF2-40B4-BE49-F238E27FC236}">
                <a16:creationId xmlns:a16="http://schemas.microsoft.com/office/drawing/2014/main" id="{CFD2C0A0-2503-6801-1EB4-7DDB6A933A56}"/>
              </a:ext>
            </a:extLst>
          </p:cNvPr>
          <p:cNvSpPr txBox="1"/>
          <p:nvPr/>
        </p:nvSpPr>
        <p:spPr>
          <a:xfrm>
            <a:off x="4436266" y="4785059"/>
            <a:ext cx="976861" cy="400110"/>
          </a:xfrm>
          <a:prstGeom prst="rect">
            <a:avLst/>
          </a:prstGeom>
          <a:noFill/>
        </p:spPr>
        <p:txBody>
          <a:bodyPr wrap="square">
            <a:spAutoFit/>
          </a:bodyPr>
          <a:lstStyle/>
          <a:p>
            <a:pPr algn="ctr"/>
            <a:r>
              <a:rPr lang="cs-CZ" sz="2000" dirty="0">
                <a:solidFill>
                  <a:schemeClr val="bg1">
                    <a:lumMod val="50000"/>
                  </a:schemeClr>
                </a:solidFill>
                <a:latin typeface="+mn-lt"/>
              </a:rPr>
              <a:t>tetra-</a:t>
            </a:r>
            <a:endParaRPr lang="cs-CZ" sz="3200" dirty="0">
              <a:solidFill>
                <a:schemeClr val="bg1">
                  <a:lumMod val="50000"/>
                </a:schemeClr>
              </a:solidFill>
              <a:latin typeface="+mn-lt"/>
            </a:endParaRPr>
          </a:p>
        </p:txBody>
      </p:sp>
      <p:pic>
        <p:nvPicPr>
          <p:cNvPr id="30" name="Obrázek 29">
            <a:extLst>
              <a:ext uri="{FF2B5EF4-FFF2-40B4-BE49-F238E27FC236}">
                <a16:creationId xmlns:a16="http://schemas.microsoft.com/office/drawing/2014/main" id="{FBD823FA-33F4-C01F-0432-ECC6E8BAC4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71144" y="2023900"/>
            <a:ext cx="2058510" cy="2001263"/>
          </a:xfrm>
          <a:prstGeom prst="rect">
            <a:avLst/>
          </a:prstGeom>
        </p:spPr>
      </p:pic>
      <p:pic>
        <p:nvPicPr>
          <p:cNvPr id="32" name="Obrázek 31">
            <a:extLst>
              <a:ext uri="{FF2B5EF4-FFF2-40B4-BE49-F238E27FC236}">
                <a16:creationId xmlns:a16="http://schemas.microsoft.com/office/drawing/2014/main" id="{2994E3B4-1F5D-850D-04E1-AB3B8831591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70598" y="4163269"/>
            <a:ext cx="2257813" cy="2192659"/>
          </a:xfrm>
          <a:prstGeom prst="rect">
            <a:avLst/>
          </a:prstGeom>
        </p:spPr>
      </p:pic>
      <p:sp>
        <p:nvSpPr>
          <p:cNvPr id="34" name="TextovéPole 33">
            <a:extLst>
              <a:ext uri="{FF2B5EF4-FFF2-40B4-BE49-F238E27FC236}">
                <a16:creationId xmlns:a16="http://schemas.microsoft.com/office/drawing/2014/main" id="{4008642C-251A-D30D-971E-6DB20278DCAF}"/>
              </a:ext>
            </a:extLst>
          </p:cNvPr>
          <p:cNvSpPr txBox="1"/>
          <p:nvPr/>
        </p:nvSpPr>
        <p:spPr>
          <a:xfrm>
            <a:off x="7982713" y="2641696"/>
            <a:ext cx="976861" cy="400110"/>
          </a:xfrm>
          <a:prstGeom prst="rect">
            <a:avLst/>
          </a:prstGeom>
          <a:noFill/>
        </p:spPr>
        <p:txBody>
          <a:bodyPr wrap="square">
            <a:spAutoFit/>
          </a:bodyPr>
          <a:lstStyle/>
          <a:p>
            <a:pPr algn="ctr"/>
            <a:r>
              <a:rPr lang="cs-CZ" sz="2000" dirty="0" err="1">
                <a:solidFill>
                  <a:schemeClr val="bg1">
                    <a:lumMod val="50000"/>
                  </a:schemeClr>
                </a:solidFill>
                <a:latin typeface="+mn-lt"/>
              </a:rPr>
              <a:t>tri</a:t>
            </a:r>
            <a:r>
              <a:rPr lang="cs-CZ" sz="2000" dirty="0">
                <a:solidFill>
                  <a:schemeClr val="bg1">
                    <a:lumMod val="50000"/>
                  </a:schemeClr>
                </a:solidFill>
                <a:latin typeface="+mn-lt"/>
              </a:rPr>
              <a:t>-</a:t>
            </a:r>
            <a:endParaRPr lang="cs-CZ" sz="3200" dirty="0">
              <a:solidFill>
                <a:schemeClr val="bg1">
                  <a:lumMod val="50000"/>
                </a:schemeClr>
              </a:solidFill>
              <a:latin typeface="+mn-lt"/>
            </a:endParaRPr>
          </a:p>
        </p:txBody>
      </p:sp>
      <p:sp>
        <p:nvSpPr>
          <p:cNvPr id="36" name="TextovéPole 35">
            <a:extLst>
              <a:ext uri="{FF2B5EF4-FFF2-40B4-BE49-F238E27FC236}">
                <a16:creationId xmlns:a16="http://schemas.microsoft.com/office/drawing/2014/main" id="{290F74E7-B51B-EB81-3CB9-11878BD22A29}"/>
              </a:ext>
            </a:extLst>
          </p:cNvPr>
          <p:cNvSpPr txBox="1"/>
          <p:nvPr/>
        </p:nvSpPr>
        <p:spPr>
          <a:xfrm>
            <a:off x="7961853" y="5749225"/>
            <a:ext cx="976861" cy="400110"/>
          </a:xfrm>
          <a:prstGeom prst="rect">
            <a:avLst/>
          </a:prstGeom>
          <a:noFill/>
        </p:spPr>
        <p:txBody>
          <a:bodyPr wrap="square">
            <a:spAutoFit/>
          </a:bodyPr>
          <a:lstStyle/>
          <a:p>
            <a:pPr algn="ctr"/>
            <a:r>
              <a:rPr lang="cs-CZ" sz="2000" dirty="0" err="1">
                <a:solidFill>
                  <a:schemeClr val="bg1">
                    <a:lumMod val="50000"/>
                  </a:schemeClr>
                </a:solidFill>
                <a:latin typeface="+mn-lt"/>
              </a:rPr>
              <a:t>hexa</a:t>
            </a:r>
            <a:r>
              <a:rPr lang="cs-CZ" sz="2000" dirty="0">
                <a:solidFill>
                  <a:schemeClr val="bg1">
                    <a:lumMod val="50000"/>
                  </a:schemeClr>
                </a:solidFill>
                <a:latin typeface="+mn-lt"/>
              </a:rPr>
              <a:t>-</a:t>
            </a:r>
            <a:endParaRPr lang="cs-CZ" sz="3200" dirty="0">
              <a:solidFill>
                <a:schemeClr val="bg1">
                  <a:lumMod val="50000"/>
                </a:schemeClr>
              </a:solidFill>
              <a:latin typeface="+mn-lt"/>
            </a:endParaRPr>
          </a:p>
        </p:txBody>
      </p:sp>
    </p:spTree>
    <p:extLst>
      <p:ext uri="{BB962C8B-B14F-4D97-AF65-F5344CB8AC3E}">
        <p14:creationId xmlns:p14="http://schemas.microsoft.com/office/powerpoint/2010/main" val="364679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9681DDE-A76A-40CD-953C-EA594A24E1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1876" y="2654693"/>
            <a:ext cx="6686652" cy="3659249"/>
          </a:xfrm>
          <a:prstGeom prst="rect">
            <a:avLst/>
          </a:prstGeom>
        </p:spPr>
      </p:pic>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69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Cross-linking</a:t>
            </a:r>
            <a:r>
              <a:rPr lang="cs-CZ" sz="3600" b="1" dirty="0">
                <a:ea typeface="+mn-ea"/>
                <a:cs typeface="+mn-cs"/>
              </a:rPr>
              <a:t> </a:t>
            </a:r>
            <a:r>
              <a:rPr lang="cs-CZ" sz="3600" b="1" dirty="0" err="1">
                <a:ea typeface="+mn-ea"/>
                <a:cs typeface="+mn-cs"/>
              </a:rPr>
              <a:t>of</a:t>
            </a:r>
            <a:r>
              <a:rPr lang="cs-CZ" sz="3600" b="1" dirty="0">
                <a:ea typeface="+mn-ea"/>
                <a:cs typeface="+mn-cs"/>
              </a:rPr>
              <a:t> </a:t>
            </a:r>
            <a:r>
              <a:rPr lang="cs-CZ" sz="3600" b="1" dirty="0" err="1">
                <a:ea typeface="+mn-ea"/>
                <a:cs typeface="+mn-cs"/>
              </a:rPr>
              <a:t>aminoplasts</a:t>
            </a:r>
            <a:endParaRPr lang="cs-CZ" sz="3600" b="1" dirty="0">
              <a:ea typeface="+mn-ea"/>
              <a:cs typeface="+mn-cs"/>
            </a:endParaRPr>
          </a:p>
        </p:txBody>
      </p:sp>
      <p:sp>
        <p:nvSpPr>
          <p:cNvPr id="5" name="Zástupný symbol pro obsah 2"/>
          <p:cNvSpPr txBox="1">
            <a:spLocks/>
          </p:cNvSpPr>
          <p:nvPr/>
        </p:nvSpPr>
        <p:spPr>
          <a:xfrm>
            <a:off x="725122" y="2073995"/>
            <a:ext cx="2850598"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sz="2400" dirty="0">
                <a:sym typeface="Symbol" panose="05050102010706020507" pitchFamily="18" charset="2"/>
              </a:rPr>
              <a:t>again increased temperature and acidic environment</a:t>
            </a:r>
          </a:p>
          <a:p>
            <a:r>
              <a:rPr lang="en-US" sz="2400" dirty="0">
                <a:sym typeface="Symbol" panose="05050102010706020507" pitchFamily="18" charset="2"/>
              </a:rPr>
              <a:t>again methylene and methyl ether bridges</a:t>
            </a:r>
          </a:p>
          <a:p>
            <a:r>
              <a:rPr lang="en-US" sz="2400" dirty="0">
                <a:sym typeface="Symbol" panose="05050102010706020507" pitchFamily="18" charset="2"/>
              </a:rPr>
              <a:t>due to the high functionality of urea and melamine, a very dense network is created</a:t>
            </a:r>
            <a:endParaRPr lang="cs-CZ" sz="2400" dirty="0">
              <a:sym typeface="Symbol" panose="05050102010706020507" pitchFamily="18" charset="2"/>
            </a:endParaRPr>
          </a:p>
        </p:txBody>
      </p:sp>
      <p:sp>
        <p:nvSpPr>
          <p:cNvPr id="11" name="Zaoblený obdélník 5">
            <a:extLst>
              <a:ext uri="{FF2B5EF4-FFF2-40B4-BE49-F238E27FC236}">
                <a16:creationId xmlns:a16="http://schemas.microsoft.com/office/drawing/2014/main" id="{F31667A5-CD99-BAA7-C538-915CB32AA5E2}"/>
              </a:ext>
            </a:extLst>
          </p:cNvPr>
          <p:cNvSpPr/>
          <p:nvPr/>
        </p:nvSpPr>
        <p:spPr>
          <a:xfrm>
            <a:off x="1754857" y="3204834"/>
            <a:ext cx="1388815" cy="324605"/>
          </a:xfrm>
          <a:prstGeom prst="roundRect">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2" name="Zaoblený obdélník 11">
            <a:extLst>
              <a:ext uri="{FF2B5EF4-FFF2-40B4-BE49-F238E27FC236}">
                <a16:creationId xmlns:a16="http://schemas.microsoft.com/office/drawing/2014/main" id="{0F017F82-3FDD-BB8A-E3E0-8C0E01CFFC77}"/>
              </a:ext>
            </a:extLst>
          </p:cNvPr>
          <p:cNvSpPr/>
          <p:nvPr/>
        </p:nvSpPr>
        <p:spPr>
          <a:xfrm>
            <a:off x="1559496" y="3562301"/>
            <a:ext cx="1747442" cy="336073"/>
          </a:xfrm>
          <a:prstGeom prst="roundRect">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pic>
        <p:nvPicPr>
          <p:cNvPr id="6" name="Obrázek 5">
            <a:extLst>
              <a:ext uri="{FF2B5EF4-FFF2-40B4-BE49-F238E27FC236}">
                <a16:creationId xmlns:a16="http://schemas.microsoft.com/office/drawing/2014/main" id="{98B50283-9E76-C1FC-7B5C-B793AA492F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6576" y="0"/>
            <a:ext cx="3435424" cy="3351249"/>
          </a:xfrm>
          <a:prstGeom prst="rect">
            <a:avLst/>
          </a:prstGeom>
        </p:spPr>
      </p:pic>
      <p:sp>
        <p:nvSpPr>
          <p:cNvPr id="13" name="Ovál 12">
            <a:extLst>
              <a:ext uri="{FF2B5EF4-FFF2-40B4-BE49-F238E27FC236}">
                <a16:creationId xmlns:a16="http://schemas.microsoft.com/office/drawing/2014/main" id="{F82429C7-3122-60D4-7EBC-6B1CAEEF5A7B}"/>
              </a:ext>
            </a:extLst>
          </p:cNvPr>
          <p:cNvSpPr/>
          <p:nvPr/>
        </p:nvSpPr>
        <p:spPr>
          <a:xfrm rot="5400000">
            <a:off x="9472946" y="970200"/>
            <a:ext cx="540000" cy="540000"/>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15" name="Ovál 14">
            <a:extLst>
              <a:ext uri="{FF2B5EF4-FFF2-40B4-BE49-F238E27FC236}">
                <a16:creationId xmlns:a16="http://schemas.microsoft.com/office/drawing/2014/main" id="{B1C3508E-561C-EA65-C43E-1894595BEBC4}"/>
              </a:ext>
            </a:extLst>
          </p:cNvPr>
          <p:cNvSpPr/>
          <p:nvPr/>
        </p:nvSpPr>
        <p:spPr>
          <a:xfrm>
            <a:off x="10581146" y="368713"/>
            <a:ext cx="821810" cy="1038319"/>
          </a:xfrm>
          <a:prstGeom prst="ellipse">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20" name="Ovál 19">
            <a:extLst>
              <a:ext uri="{FF2B5EF4-FFF2-40B4-BE49-F238E27FC236}">
                <a16:creationId xmlns:a16="http://schemas.microsoft.com/office/drawing/2014/main" id="{FFC02F5C-19D3-DE98-6D11-519208561693}"/>
              </a:ext>
            </a:extLst>
          </p:cNvPr>
          <p:cNvSpPr/>
          <p:nvPr/>
        </p:nvSpPr>
        <p:spPr>
          <a:xfrm rot="5400000">
            <a:off x="6029516" y="3734086"/>
            <a:ext cx="540000" cy="612008"/>
          </a:xfrm>
          <a:prstGeom prst="ellipse">
            <a:avLst/>
          </a:prstGeom>
          <a:solidFill>
            <a:schemeClr val="accent6">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
        <p:nvSpPr>
          <p:cNvPr id="23" name="Ovál 22">
            <a:extLst>
              <a:ext uri="{FF2B5EF4-FFF2-40B4-BE49-F238E27FC236}">
                <a16:creationId xmlns:a16="http://schemas.microsoft.com/office/drawing/2014/main" id="{95291000-B517-F0B9-8EDA-28B191D79163}"/>
              </a:ext>
            </a:extLst>
          </p:cNvPr>
          <p:cNvSpPr/>
          <p:nvPr/>
        </p:nvSpPr>
        <p:spPr>
          <a:xfrm>
            <a:off x="8303910" y="3701510"/>
            <a:ext cx="1055310" cy="830530"/>
          </a:xfrm>
          <a:prstGeom prst="ellipse">
            <a:avLst/>
          </a:prstGeom>
          <a:solidFill>
            <a:srgbClr val="FFC000">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95092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20"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a:t>
            </a:fld>
            <a:endParaRPr lang="cs-CZ" altLang="cs-CZ" sz="1400" dirty="0">
              <a:solidFill>
                <a:schemeClr val="tx1"/>
              </a:solidFill>
              <a:latin typeface="Insula" panose="03060702030608030705" pitchFamily="66" charset="0"/>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endParaRPr lang="cs-CZ" dirty="0"/>
          </a:p>
        </p:txBody>
      </p:sp>
      <p:pic>
        <p:nvPicPr>
          <p:cNvPr id="2052" name="Picture 4" descr="Arrhenius Theory and Reaction Coordinat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3612" y="1017969"/>
            <a:ext cx="6984776" cy="533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2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70</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t>Polycondensates</a:t>
            </a:r>
            <a:r>
              <a:rPr lang="cs-CZ" sz="3600" b="1" dirty="0"/>
              <a:t> - </a:t>
            </a:r>
            <a:r>
              <a:rPr lang="cs-CZ" sz="3600" b="1" dirty="0" err="1"/>
              <a:t>polysulphide</a:t>
            </a:r>
            <a:r>
              <a:rPr lang="cs-CZ" sz="3600" b="1" dirty="0"/>
              <a:t> </a:t>
            </a:r>
            <a:r>
              <a:rPr lang="cs-CZ" sz="3600" b="1" dirty="0" err="1"/>
              <a:t>rubber</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reaction of alkyl dihalides with inorganic polysulfides</a:t>
            </a:r>
          </a:p>
          <a:p>
            <a:r>
              <a:rPr lang="en-US" dirty="0"/>
              <a:t>oil-resistant rubbers, the torment of students during laboratory work</a:t>
            </a:r>
            <a:endParaRPr lang="cs-CZ" dirty="0"/>
          </a:p>
        </p:txBody>
      </p:sp>
      <p:pic>
        <p:nvPicPr>
          <p:cNvPr id="2" name="Obrázek 1"/>
          <p:cNvPicPr>
            <a:picLocks noChangeAspect="1"/>
          </p:cNvPicPr>
          <p:nvPr/>
        </p:nvPicPr>
        <p:blipFill>
          <a:blip r:embed="rId3"/>
          <a:stretch>
            <a:fillRect/>
          </a:stretch>
        </p:blipFill>
        <p:spPr>
          <a:xfrm>
            <a:off x="640452" y="4653136"/>
            <a:ext cx="4290758" cy="787618"/>
          </a:xfrm>
          <a:prstGeom prst="rect">
            <a:avLst/>
          </a:prstGeom>
        </p:spPr>
      </p:pic>
      <p:cxnSp>
        <p:nvCxnSpPr>
          <p:cNvPr id="9" name="Přímá spojnice se šipkou 8"/>
          <p:cNvCxnSpPr/>
          <p:nvPr/>
        </p:nvCxnSpPr>
        <p:spPr>
          <a:xfrm flipV="1">
            <a:off x="5168993" y="5043415"/>
            <a:ext cx="973630" cy="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Obrázek 9"/>
          <p:cNvPicPr>
            <a:picLocks noChangeAspect="1"/>
          </p:cNvPicPr>
          <p:nvPr/>
        </p:nvPicPr>
        <p:blipFill>
          <a:blip r:embed="rId4"/>
          <a:stretch>
            <a:fillRect/>
          </a:stretch>
        </p:blipFill>
        <p:spPr>
          <a:xfrm>
            <a:off x="6382229" y="4653136"/>
            <a:ext cx="5107400" cy="944595"/>
          </a:xfrm>
          <a:prstGeom prst="rect">
            <a:avLst/>
          </a:prstGeom>
        </p:spPr>
      </p:pic>
      <p:sp>
        <p:nvSpPr>
          <p:cNvPr id="11" name="Kříž 10"/>
          <p:cNvSpPr/>
          <p:nvPr/>
        </p:nvSpPr>
        <p:spPr>
          <a:xfrm>
            <a:off x="10344472" y="5043415"/>
            <a:ext cx="226034" cy="226034"/>
          </a:xfrm>
          <a:prstGeom prst="plus">
            <a:avLst>
              <a:gd name="adj" fmla="val 4726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2" name="Kříž 11"/>
          <p:cNvSpPr/>
          <p:nvPr/>
        </p:nvSpPr>
        <p:spPr>
          <a:xfrm>
            <a:off x="2914540" y="4930398"/>
            <a:ext cx="226034" cy="226034"/>
          </a:xfrm>
          <a:prstGeom prst="plus">
            <a:avLst>
              <a:gd name="adj" fmla="val 4726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118C0A9C-E811-FC94-B28B-2C3BAEA992FE}"/>
              </a:ext>
            </a:extLst>
          </p:cNvPr>
          <p:cNvSpPr txBox="1"/>
          <p:nvPr/>
        </p:nvSpPr>
        <p:spPr>
          <a:xfrm>
            <a:off x="10599115" y="5007767"/>
            <a:ext cx="432048" cy="400110"/>
          </a:xfrm>
          <a:prstGeom prst="rect">
            <a:avLst/>
          </a:prstGeom>
          <a:noFill/>
        </p:spPr>
        <p:txBody>
          <a:bodyPr wrap="square">
            <a:spAutoFit/>
          </a:bodyPr>
          <a:lstStyle/>
          <a:p>
            <a:pPr algn="ctr"/>
            <a:r>
              <a:rPr lang="cs-CZ" sz="2000" dirty="0">
                <a:latin typeface="+mn-lt"/>
              </a:rPr>
              <a:t>y</a:t>
            </a:r>
            <a:endParaRPr lang="cs-CZ" sz="3200" dirty="0">
              <a:latin typeface="+mn-lt"/>
            </a:endParaRPr>
          </a:p>
        </p:txBody>
      </p:sp>
    </p:spTree>
    <p:extLst>
      <p:ext uri="{BB962C8B-B14F-4D97-AF65-F5344CB8AC3E}">
        <p14:creationId xmlns:p14="http://schemas.microsoft.com/office/powerpoint/2010/main" val="78713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71</a:t>
            </a:fld>
            <a:endParaRPr lang="cs-CZ" altLang="cs-CZ" sz="1400" dirty="0">
              <a:solidFill>
                <a:schemeClr val="tx1"/>
              </a:solidFill>
              <a:latin typeface="Insula" panose="03060702030608030705" pitchFamily="66" charset="0"/>
            </a:endParaRPr>
          </a:p>
        </p:txBody>
      </p:sp>
      <p:graphicFrame>
        <p:nvGraphicFramePr>
          <p:cNvPr id="6" name="Tabulka 6">
            <a:extLst>
              <a:ext uri="{FF2B5EF4-FFF2-40B4-BE49-F238E27FC236}">
                <a16:creationId xmlns:a16="http://schemas.microsoft.com/office/drawing/2014/main" id="{B8600808-5262-4BC6-965F-BCA0E1D9214D}"/>
              </a:ext>
            </a:extLst>
          </p:cNvPr>
          <p:cNvGraphicFramePr>
            <a:graphicFrameLocks noGrp="1"/>
          </p:cNvGraphicFramePr>
          <p:nvPr>
            <p:extLst>
              <p:ext uri="{D42A27DB-BD31-4B8C-83A1-F6EECF244321}">
                <p14:modId xmlns:p14="http://schemas.microsoft.com/office/powerpoint/2010/main" val="215969316"/>
              </p:ext>
            </p:extLst>
          </p:nvPr>
        </p:nvGraphicFramePr>
        <p:xfrm>
          <a:off x="2032000" y="1268761"/>
          <a:ext cx="8127999" cy="5144813"/>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3942095059"/>
                    </a:ext>
                  </a:extLst>
                </a:gridCol>
                <a:gridCol w="2709333">
                  <a:extLst>
                    <a:ext uri="{9D8B030D-6E8A-4147-A177-3AD203B41FA5}">
                      <a16:colId xmlns:a16="http://schemas.microsoft.com/office/drawing/2014/main" val="1298320872"/>
                    </a:ext>
                  </a:extLst>
                </a:gridCol>
                <a:gridCol w="2709333">
                  <a:extLst>
                    <a:ext uri="{9D8B030D-6E8A-4147-A177-3AD203B41FA5}">
                      <a16:colId xmlns:a16="http://schemas.microsoft.com/office/drawing/2014/main" val="3389984067"/>
                    </a:ext>
                  </a:extLst>
                </a:gridCol>
              </a:tblGrid>
              <a:tr h="399553">
                <a:tc gridSpan="3">
                  <a:txBody>
                    <a:bodyPr/>
                    <a:lstStyle/>
                    <a:p>
                      <a:pPr algn="ctr"/>
                      <a:r>
                        <a:rPr lang="en-US" sz="2400" dirty="0"/>
                        <a:t>Table of reaction groups and their polycondensation products</a:t>
                      </a:r>
                      <a:endParaRPr lang="cs-CZ" sz="2400" dirty="0"/>
                    </a:p>
                  </a:txBody>
                  <a:tcPr anchor="ctr">
                    <a:lnB w="12700" cap="flat" cmpd="sng" algn="ctr">
                      <a:solidFill>
                        <a:schemeClr val="tx1"/>
                      </a:solidFill>
                      <a:prstDash val="solid"/>
                      <a:round/>
                      <a:headEnd type="none" w="med" len="med"/>
                      <a:tailEnd type="none" w="med" len="med"/>
                    </a:lnB>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911661809"/>
                  </a:ext>
                </a:extLst>
              </a:tr>
              <a:tr h="399553">
                <a:tc rowSpan="5">
                  <a:txBody>
                    <a:bodyPr/>
                    <a:lstStyle/>
                    <a:p>
                      <a:pPr algn="ctr"/>
                      <a:r>
                        <a:rPr lang="cs-CZ" sz="1600" dirty="0"/>
                        <a:t>-OH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-COOH</a:t>
                      </a:r>
                    </a:p>
                  </a:txBody>
                  <a:tcPr anchor="ctr">
                    <a:lnT w="12700" cap="flat" cmpd="sng" algn="ctr">
                      <a:solidFill>
                        <a:schemeClr val="tx1"/>
                      </a:solidFill>
                      <a:prstDash val="solid"/>
                      <a:round/>
                      <a:headEnd type="none" w="med" len="med"/>
                      <a:tailEnd type="none" w="med" len="med"/>
                    </a:lnT>
                  </a:tcPr>
                </a:tc>
                <a:tc rowSpan="3">
                  <a:txBody>
                    <a:bodyPr/>
                    <a:lstStyle/>
                    <a:p>
                      <a:pPr algn="ctr"/>
                      <a:r>
                        <a:rPr lang="cs-CZ" sz="1600" dirty="0"/>
                        <a:t>polyester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2322804859"/>
                  </a:ext>
                </a:extLst>
              </a:tr>
              <a:tr h="3995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-OH</a:t>
                      </a:r>
                    </a:p>
                  </a:txBody>
                  <a:tcPr anchor="ctr"/>
                </a:tc>
                <a:tc>
                  <a:txBody>
                    <a:bodyPr/>
                    <a:lstStyle/>
                    <a:p>
                      <a:pPr algn="ctr"/>
                      <a:r>
                        <a:rPr lang="cs-CZ" sz="1600" dirty="0"/>
                        <a:t>-COOR</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s-CZ" dirty="0"/>
                    </a:p>
                  </a:txBody>
                  <a:tcPr anchor="ctr"/>
                </a:tc>
                <a:extLst>
                  <a:ext uri="{0D108BD9-81ED-4DB2-BD59-A6C34878D82A}">
                    <a16:rowId xmlns:a16="http://schemas.microsoft.com/office/drawing/2014/main" val="1025322468"/>
                  </a:ext>
                </a:extLst>
              </a:tr>
              <a:tr h="39955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-OH</a:t>
                      </a:r>
                    </a:p>
                  </a:txBody>
                  <a:tcPr anchor="ctr"/>
                </a:tc>
                <a:tc>
                  <a:txBody>
                    <a:bodyPr/>
                    <a:lstStyle/>
                    <a:p>
                      <a:pPr algn="ctr"/>
                      <a:r>
                        <a:rPr lang="cs-CZ" sz="1600" dirty="0"/>
                        <a:t>-COOX</a:t>
                      </a:r>
                    </a:p>
                  </a:txBody>
                  <a:tcPr anchor="ctr">
                    <a:lnB w="12700" cap="flat" cmpd="sng" algn="ctr">
                      <a:solidFill>
                        <a:schemeClr val="tx1"/>
                      </a:solidFill>
                      <a:prstDash val="lgDash"/>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cs-CZ" dirty="0"/>
                    </a:p>
                  </a:txBody>
                  <a:tcPr anchor="ctr"/>
                </a:tc>
                <a:extLst>
                  <a:ext uri="{0D108BD9-81ED-4DB2-BD59-A6C34878D82A}">
                    <a16:rowId xmlns:a16="http://schemas.microsoft.com/office/drawing/2014/main" val="861960365"/>
                  </a:ext>
                </a:extLst>
              </a:tr>
              <a:tr h="399553">
                <a:tc vMerge="1">
                  <a:txBody>
                    <a:bodyPr/>
                    <a:lstStyle/>
                    <a:p>
                      <a:pPr algn="ctr"/>
                      <a:endParaRPr lang="cs-CZ" dirty="0"/>
                    </a:p>
                  </a:txBody>
                  <a:tcPr anchor="ctr"/>
                </a:tc>
                <a:tc>
                  <a:txBody>
                    <a:bodyPr/>
                    <a:lstStyle/>
                    <a:p>
                      <a:pPr algn="ctr"/>
                      <a:r>
                        <a:rPr lang="cs-CZ" sz="1600" dirty="0"/>
                        <a:t>-X</a:t>
                      </a:r>
                    </a:p>
                  </a:txBody>
                  <a:tcPr anchor="ctr">
                    <a:lnT w="12700" cap="flat" cmpd="sng" algn="ctr">
                      <a:solidFill>
                        <a:schemeClr val="tx1"/>
                      </a:solidFill>
                      <a:prstDash val="lgDash"/>
                      <a:round/>
                      <a:headEnd type="none" w="med" len="med"/>
                      <a:tailEnd type="none" w="med" len="med"/>
                    </a:lnT>
                  </a:tcPr>
                </a:tc>
                <a:tc rowSpan="2">
                  <a:txBody>
                    <a:bodyPr/>
                    <a:lstStyle/>
                    <a:p>
                      <a:pPr algn="ctr"/>
                      <a:r>
                        <a:rPr lang="cs-CZ" sz="1600" dirty="0" err="1"/>
                        <a:t>polyether</a:t>
                      </a:r>
                      <a:endParaRPr lang="cs-CZ" sz="1600" dirty="0"/>
                    </a:p>
                  </a:txBody>
                  <a:tcPr anchor="ctr">
                    <a:lnT w="12700" cap="flat" cmpd="sng" algn="ctr">
                      <a:solidFill>
                        <a:schemeClr val="tx1"/>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077204"/>
                  </a:ext>
                </a:extLst>
              </a:tr>
              <a:tr h="399553">
                <a:tc vMerge="1">
                  <a:txBody>
                    <a:bodyPr/>
                    <a:lstStyle/>
                    <a:p>
                      <a:pPr algn="ctr"/>
                      <a:endParaRPr lang="cs-CZ" dirty="0"/>
                    </a:p>
                  </a:txBody>
                  <a:tcPr anchor="ctr"/>
                </a:tc>
                <a:tc>
                  <a:txBody>
                    <a:bodyPr/>
                    <a:lstStyle/>
                    <a:p>
                      <a:pPr algn="ctr"/>
                      <a:r>
                        <a:rPr lang="cs-CZ" sz="1600" dirty="0"/>
                        <a:t>-OH</a:t>
                      </a:r>
                    </a:p>
                  </a:txBody>
                  <a:tcPr anchor="ctr">
                    <a:lnB w="12700" cap="flat" cmpd="sng" algn="ctr">
                      <a:solidFill>
                        <a:schemeClr val="tx1"/>
                      </a:solidFill>
                      <a:prstDash val="solid"/>
                      <a:round/>
                      <a:headEnd type="none" w="med" len="med"/>
                      <a:tailEnd type="none" w="med" len="med"/>
                    </a:lnB>
                  </a:tcPr>
                </a:tc>
                <a:tc vMerge="1">
                  <a:txBody>
                    <a:bodyPr/>
                    <a:lstStyle/>
                    <a:p>
                      <a:pPr algn="ctr"/>
                      <a:endParaRPr lang="cs-CZ" dirty="0"/>
                    </a:p>
                  </a:txBody>
                  <a:tcPr anchor="ctr"/>
                </a:tc>
                <a:extLst>
                  <a:ext uri="{0D108BD9-81ED-4DB2-BD59-A6C34878D82A}">
                    <a16:rowId xmlns:a16="http://schemas.microsoft.com/office/drawing/2014/main" val="4240253654"/>
                  </a:ext>
                </a:extLst>
              </a:tr>
              <a:tr h="399553">
                <a:tc rowSpan="3">
                  <a:txBody>
                    <a:bodyPr/>
                    <a:lstStyle/>
                    <a:p>
                      <a:pPr algn="ctr"/>
                      <a:r>
                        <a:rPr lang="cs-CZ" sz="1600" dirty="0"/>
                        <a:t>-NH</a:t>
                      </a:r>
                      <a:r>
                        <a:rPr lang="cs-CZ" sz="1600" baseline="-25000" dirty="0"/>
                        <a:t>2</a:t>
                      </a:r>
                      <a:r>
                        <a:rPr lang="cs-CZ" sz="1600" baseline="0" dirty="0"/>
                        <a:t/>
                      </a:r>
                      <a:br>
                        <a:rPr lang="cs-CZ" sz="1600" baseline="0" dirty="0"/>
                      </a:br>
                      <a:r>
                        <a:rPr lang="cs-CZ" sz="1600" baseline="0" dirty="0" smtClean="0"/>
                        <a:t>(</a:t>
                      </a:r>
                      <a:r>
                        <a:rPr lang="en-US" sz="1600" baseline="0" dirty="0" smtClean="0"/>
                        <a:t>may also apply to secondary</a:t>
                      </a:r>
                      <a:r>
                        <a:rPr lang="cs-CZ" sz="1600" baseline="0" dirty="0" smtClean="0"/>
                        <a:t>)</a:t>
                      </a:r>
                      <a:endParaRPr lang="cs-CZ" sz="1600" baseline="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a:t>-COOH</a:t>
                      </a:r>
                    </a:p>
                  </a:txBody>
                  <a:tcPr anchor="ctr">
                    <a:lnT w="12700" cap="flat" cmpd="sng" algn="ctr">
                      <a:solidFill>
                        <a:schemeClr val="tx1"/>
                      </a:solidFill>
                      <a:prstDash val="solid"/>
                      <a:round/>
                      <a:headEnd type="none" w="med" len="med"/>
                      <a:tailEnd type="none" w="med" len="med"/>
                    </a:lnT>
                  </a:tcPr>
                </a:tc>
                <a:tc rowSpan="3">
                  <a:txBody>
                    <a:bodyPr/>
                    <a:lstStyle/>
                    <a:p>
                      <a:pPr algn="ctr"/>
                      <a:r>
                        <a:rPr lang="cs-CZ" sz="1600" dirty="0"/>
                        <a:t>polyamide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776581"/>
                  </a:ext>
                </a:extLst>
              </a:tr>
              <a:tr h="399553">
                <a:tc vMerge="1">
                  <a:txBody>
                    <a:bodyPr/>
                    <a:lstStyle/>
                    <a:p>
                      <a:pPr algn="ctr"/>
                      <a:endParaRPr lang="cs-CZ" dirty="0"/>
                    </a:p>
                  </a:txBody>
                  <a:tcPr anchor="ctr"/>
                </a:tc>
                <a:tc>
                  <a:txBody>
                    <a:bodyPr/>
                    <a:lstStyle/>
                    <a:p>
                      <a:pPr algn="ctr"/>
                      <a:r>
                        <a:rPr lang="cs-CZ" sz="1600" dirty="0"/>
                        <a:t>-COOR</a:t>
                      </a:r>
                    </a:p>
                  </a:txBody>
                  <a:tcPr anchor="ctr"/>
                </a:tc>
                <a:tc vMerge="1">
                  <a:txBody>
                    <a:bodyPr/>
                    <a:lstStyle/>
                    <a:p>
                      <a:pPr algn="ctr"/>
                      <a:endParaRPr lang="cs-CZ" dirty="0"/>
                    </a:p>
                  </a:txBody>
                  <a:tcPr anchor="ctr"/>
                </a:tc>
                <a:extLst>
                  <a:ext uri="{0D108BD9-81ED-4DB2-BD59-A6C34878D82A}">
                    <a16:rowId xmlns:a16="http://schemas.microsoft.com/office/drawing/2014/main" val="2603195202"/>
                  </a:ext>
                </a:extLst>
              </a:tr>
              <a:tr h="399553">
                <a:tc vMerge="1">
                  <a:txBody>
                    <a:bodyPr/>
                    <a:lstStyle/>
                    <a:p>
                      <a:pPr algn="ctr"/>
                      <a:endParaRPr lang="cs-CZ" dirty="0"/>
                    </a:p>
                  </a:txBody>
                  <a:tcPr anchor="ctr"/>
                </a:tc>
                <a:tc>
                  <a:txBody>
                    <a:bodyPr/>
                    <a:lstStyle/>
                    <a:p>
                      <a:pPr algn="ctr"/>
                      <a:r>
                        <a:rPr lang="cs-CZ" sz="1600" dirty="0"/>
                        <a:t>-COOX</a:t>
                      </a:r>
                    </a:p>
                  </a:txBody>
                  <a:tcPr anchor="ctr">
                    <a:lnB w="12700" cap="flat" cmpd="sng" algn="ctr">
                      <a:solidFill>
                        <a:schemeClr val="tx1"/>
                      </a:solidFill>
                      <a:prstDash val="solid"/>
                      <a:round/>
                      <a:headEnd type="none" w="med" len="med"/>
                      <a:tailEnd type="none" w="med" len="med"/>
                    </a:lnB>
                  </a:tcPr>
                </a:tc>
                <a:tc vMerge="1">
                  <a:txBody>
                    <a:bodyPr/>
                    <a:lstStyle/>
                    <a:p>
                      <a:pPr algn="ctr"/>
                      <a:endParaRPr lang="cs-CZ" dirty="0"/>
                    </a:p>
                  </a:txBody>
                  <a:tcPr anchor="ctr"/>
                </a:tc>
                <a:extLst>
                  <a:ext uri="{0D108BD9-81ED-4DB2-BD59-A6C34878D82A}">
                    <a16:rowId xmlns:a16="http://schemas.microsoft.com/office/drawing/2014/main" val="1233065273"/>
                  </a:ext>
                </a:extLst>
              </a:tr>
              <a:tr h="399553">
                <a:tc>
                  <a:txBody>
                    <a:bodyPr/>
                    <a:lstStyle/>
                    <a:p>
                      <a:pPr algn="ctr"/>
                      <a:r>
                        <a:rPr lang="cs-CZ" sz="1600" baseline="0" dirty="0"/>
                        <a:t>-</a:t>
                      </a:r>
                      <a:r>
                        <a:rPr lang="cs-CZ" sz="1600" baseline="0" dirty="0" err="1"/>
                        <a:t>SiOH</a:t>
                      </a:r>
                      <a:endParaRPr lang="cs-CZ" sz="1600" baseline="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baseline="0" dirty="0"/>
                        <a:t>-</a:t>
                      </a:r>
                      <a:r>
                        <a:rPr lang="cs-CZ" sz="1600" baseline="0" dirty="0" err="1"/>
                        <a:t>SiOH</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600" dirty="0" err="1"/>
                        <a:t>polysiloxane</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563231"/>
                  </a:ext>
                </a:extLst>
              </a:tr>
              <a:tr h="545818">
                <a:tc rowSpan="2">
                  <a:txBody>
                    <a:bodyPr/>
                    <a:lstStyle/>
                    <a:p>
                      <a:pPr algn="ctr"/>
                      <a:r>
                        <a:rPr lang="cs-CZ" sz="1600" baseline="0" dirty="0"/>
                        <a:t>-CHO</a:t>
                      </a:r>
                    </a:p>
                  </a:txBody>
                  <a:tcPr anchor="ctr">
                    <a:lnT w="12700" cap="flat" cmpd="sng" algn="ctr">
                      <a:solidFill>
                        <a:schemeClr val="tx1"/>
                      </a:solidFill>
                      <a:prstDash val="solid"/>
                      <a:round/>
                      <a:headEnd type="none" w="med" len="med"/>
                      <a:tailEnd type="none" w="med" len="med"/>
                    </a:lnT>
                  </a:tcPr>
                </a:tc>
                <a:tc>
                  <a:txBody>
                    <a:bodyPr/>
                    <a:lstStyle/>
                    <a:p>
                      <a:pPr algn="ctr"/>
                      <a:r>
                        <a:rPr lang="cs-CZ" sz="1600" dirty="0" err="1" smtClean="0"/>
                        <a:t>aromatic</a:t>
                      </a:r>
                      <a:r>
                        <a:rPr lang="cs-CZ" sz="1600" dirty="0" smtClean="0"/>
                        <a:t> </a:t>
                      </a:r>
                      <a:r>
                        <a:rPr lang="cs-CZ" sz="1600" dirty="0" err="1" smtClean="0"/>
                        <a:t>alcohol</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algn="ctr"/>
                      <a:r>
                        <a:rPr lang="cs-CZ" sz="1600"/>
                        <a:t>phenol</a:t>
                      </a:r>
                      <a:r>
                        <a:rPr lang="cs-CZ" sz="1600" dirty="0"/>
                        <a:t>-formaldehyde </a:t>
                      </a:r>
                      <a:r>
                        <a:rPr lang="cs-CZ" sz="1600" dirty="0" err="1"/>
                        <a:t>resins</a:t>
                      </a:r>
                      <a:endParaRPr lang="cs-CZ" sz="160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val="3573303922"/>
                  </a:ext>
                </a:extLst>
              </a:tr>
              <a:tr h="545818">
                <a:tc vMerge="1">
                  <a:txBody>
                    <a:bodyPr/>
                    <a:lstStyle/>
                    <a:p>
                      <a:pPr algn="ctr"/>
                      <a:endParaRPr lang="cs-CZ" baseline="0" dirty="0"/>
                    </a:p>
                  </a:txBody>
                  <a:tcPr anchor="ctr"/>
                </a:tc>
                <a:tc>
                  <a:txBody>
                    <a:bodyPr/>
                    <a:lstStyle/>
                    <a:p>
                      <a:pPr algn="ctr"/>
                      <a:r>
                        <a:rPr lang="cs-CZ" sz="1600" dirty="0" smtClean="0"/>
                        <a:t>urea </a:t>
                      </a:r>
                      <a:r>
                        <a:rPr lang="cs-CZ" sz="1600" dirty="0" err="1" smtClean="0"/>
                        <a:t>derivates</a:t>
                      </a:r>
                      <a:endParaRPr lang="cs-CZ" sz="1600" dirty="0"/>
                    </a:p>
                  </a:txBody>
                  <a:tcPr anchor="ctr">
                    <a:lnT w="12700" cap="flat" cmpd="sng" algn="ctr">
                      <a:solidFill>
                        <a:schemeClr val="tx1"/>
                      </a:solidFill>
                      <a:prstDash val="lgDash"/>
                      <a:round/>
                      <a:headEnd type="none" w="med" len="med"/>
                      <a:tailEnd type="none" w="med" len="med"/>
                    </a:lnT>
                  </a:tcPr>
                </a:tc>
                <a:tc>
                  <a:txBody>
                    <a:bodyPr/>
                    <a:lstStyle/>
                    <a:p>
                      <a:pPr algn="ctr"/>
                      <a:r>
                        <a:rPr lang="cs-CZ" sz="1600" dirty="0"/>
                        <a:t>urea-formaldehyde </a:t>
                      </a:r>
                      <a:r>
                        <a:rPr lang="cs-CZ" sz="1600" dirty="0" err="1"/>
                        <a:t>resins</a:t>
                      </a:r>
                      <a:endParaRPr lang="cs-CZ" sz="1600" dirty="0"/>
                    </a:p>
                  </a:txBody>
                  <a:tcPr anchor="ctr">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val="643457758"/>
                  </a:ext>
                </a:extLst>
              </a:tr>
            </a:tbl>
          </a:graphicData>
        </a:graphic>
      </p:graphicFrame>
    </p:spTree>
    <p:extLst>
      <p:ext uri="{BB962C8B-B14F-4D97-AF65-F5344CB8AC3E}">
        <p14:creationId xmlns:p14="http://schemas.microsoft.com/office/powerpoint/2010/main" val="128038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72</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smtClean="0"/>
              <a:t>Step-</a:t>
            </a:r>
            <a:r>
              <a:rPr lang="cs-CZ" sz="3600" b="1" dirty="0" err="1" smtClean="0"/>
              <a:t>growth</a:t>
            </a:r>
            <a:r>
              <a:rPr lang="cs-CZ" sz="3600" b="1" dirty="0" smtClean="0"/>
              <a:t> </a:t>
            </a:r>
            <a:r>
              <a:rPr lang="cs-CZ" sz="3600" b="1" dirty="0" err="1"/>
              <a:t>polyreactions</a:t>
            </a:r>
            <a:r>
              <a:rPr lang="cs-CZ" sz="3600" b="1" dirty="0"/>
              <a:t> - </a:t>
            </a:r>
            <a:r>
              <a:rPr lang="cs-CZ" sz="3600" b="1" dirty="0" err="1"/>
              <a:t>polyaddition</a:t>
            </a:r>
            <a:endParaRPr lang="cs-CZ" sz="3600" b="1" dirty="0">
              <a:ea typeface="+mn-ea"/>
              <a:cs typeface="+mn-cs"/>
            </a:endParaRPr>
          </a:p>
        </p:txBody>
      </p:sp>
      <p:sp>
        <p:nvSpPr>
          <p:cNvPr id="5" name="Zástupný symbol pro obsah 2"/>
          <p:cNvSpPr txBox="1">
            <a:spLocks/>
          </p:cNvSpPr>
          <p:nvPr/>
        </p:nvSpPr>
        <p:spPr>
          <a:xfrm>
            <a:off x="742698" y="2073995"/>
            <a:ext cx="10712035" cy="4464495"/>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reaction without the formation of by-products</a:t>
            </a:r>
          </a:p>
          <a:p>
            <a:pPr lvl="1"/>
            <a:r>
              <a:rPr lang="en-US" dirty="0"/>
              <a:t>without changing the total composition of the product (only a change in structural units)</a:t>
            </a:r>
          </a:p>
          <a:p>
            <a:pPr lvl="2"/>
            <a:r>
              <a:rPr lang="en-US" dirty="0"/>
              <a:t>in a sense the simplest reaction to invent</a:t>
            </a:r>
          </a:p>
          <a:p>
            <a:pPr lvl="2"/>
            <a:r>
              <a:rPr lang="en-US" dirty="0"/>
              <a:t>I will evaluate the type of new bond and describe the rest so that there is nothing left</a:t>
            </a:r>
          </a:p>
          <a:p>
            <a:r>
              <a:rPr lang="en-US" dirty="0"/>
              <a:t>the balance of such reactions is usually strongly shifted in favor of the products</a:t>
            </a:r>
          </a:p>
          <a:p>
            <a:r>
              <a:rPr lang="en-US" dirty="0"/>
              <a:t>ring-opening polymerization (</a:t>
            </a:r>
            <a:r>
              <a:rPr lang="en-US" dirty="0" err="1"/>
              <a:t>ROP</a:t>
            </a:r>
            <a:r>
              <a:rPr lang="en-US" dirty="0"/>
              <a:t>) is sometimes also classified here</a:t>
            </a:r>
          </a:p>
          <a:p>
            <a:pPr lvl="1"/>
            <a:r>
              <a:rPr lang="en-US" dirty="0"/>
              <a:t>however, they show signs of chain polymerization</a:t>
            </a:r>
            <a:endParaRPr lang="cs-CZ" dirty="0"/>
          </a:p>
        </p:txBody>
      </p:sp>
    </p:spTree>
    <p:extLst>
      <p:ext uri="{BB962C8B-B14F-4D97-AF65-F5344CB8AC3E}">
        <p14:creationId xmlns:p14="http://schemas.microsoft.com/office/powerpoint/2010/main" val="2120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73</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err="1">
                <a:ea typeface="+mn-ea"/>
                <a:cs typeface="+mn-cs"/>
              </a:rPr>
              <a:t>PUR</a:t>
            </a:r>
            <a:endParaRPr lang="cs-CZ" sz="3600" b="1" dirty="0">
              <a:ea typeface="+mn-ea"/>
              <a:cs typeface="+mn-cs"/>
            </a:endParaRPr>
          </a:p>
        </p:txBody>
      </p:sp>
      <p:sp>
        <p:nvSpPr>
          <p:cNvPr id="5" name="Zástupný symbol pro obsah 2"/>
          <p:cNvSpPr txBox="1">
            <a:spLocks/>
          </p:cNvSpPr>
          <p:nvPr/>
        </p:nvSpPr>
        <p:spPr>
          <a:xfrm>
            <a:off x="725122" y="2073995"/>
            <a:ext cx="5370878" cy="4464495"/>
          </a:xfrm>
          <a:prstGeom prst="rect">
            <a:avLst/>
          </a:prstGeom>
        </p:spPr>
        <p:txBody>
          <a:bodyPr vert="horz" lIns="91440" tIns="45720" rIns="91440" bIns="45720" rtlCol="0">
            <a:normAutofit fontScale="92500"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insulation, adhesives</a:t>
            </a:r>
            <a:r>
              <a:rPr lang="en-US" dirty="0" smtClean="0"/>
              <a:t>,</a:t>
            </a:r>
            <a:r>
              <a:rPr lang="cs-CZ" dirty="0" smtClean="0"/>
              <a:t> </a:t>
            </a:r>
            <a:r>
              <a:rPr lang="cs-CZ" dirty="0" err="1" smtClean="0"/>
              <a:t>mounting</a:t>
            </a:r>
            <a:r>
              <a:rPr lang="cs-CZ" dirty="0" smtClean="0"/>
              <a:t> </a:t>
            </a:r>
            <a:r>
              <a:rPr lang="cs-CZ" dirty="0" err="1" smtClean="0"/>
              <a:t>foams</a:t>
            </a:r>
            <a:r>
              <a:rPr lang="cs-CZ" dirty="0" smtClean="0"/>
              <a:t>,</a:t>
            </a:r>
            <a:r>
              <a:rPr lang="en-US" dirty="0" smtClean="0"/>
              <a:t> </a:t>
            </a:r>
            <a:r>
              <a:rPr lang="en-US" dirty="0"/>
              <a:t>artificial leather</a:t>
            </a:r>
          </a:p>
          <a:p>
            <a:endParaRPr lang="en-US" dirty="0"/>
          </a:p>
          <a:p>
            <a:endParaRPr lang="en-US" dirty="0"/>
          </a:p>
          <a:p>
            <a:endParaRPr lang="en-US" dirty="0"/>
          </a:p>
          <a:p>
            <a:r>
              <a:rPr lang="en-US" dirty="0"/>
              <a:t>many possible side reactions:</a:t>
            </a:r>
          </a:p>
          <a:p>
            <a:pPr lvl="1"/>
            <a:r>
              <a:rPr lang="en-US" dirty="0"/>
              <a:t>foam </a:t>
            </a:r>
            <a:r>
              <a:rPr lang="en-US" dirty="0" err="1"/>
              <a:t>PUR</a:t>
            </a:r>
            <a:endParaRPr lang="en-US" dirty="0"/>
          </a:p>
          <a:p>
            <a:pPr lvl="2"/>
            <a:r>
              <a:rPr lang="en-US" dirty="0"/>
              <a:t>isocyanate + water</a:t>
            </a:r>
          </a:p>
          <a:p>
            <a:pPr lvl="1"/>
            <a:endParaRPr lang="en-US" dirty="0"/>
          </a:p>
          <a:p>
            <a:pPr lvl="1"/>
            <a:r>
              <a:rPr lang="en-US" dirty="0"/>
              <a:t>cross-linked </a:t>
            </a:r>
            <a:r>
              <a:rPr lang="en-US" dirty="0" err="1"/>
              <a:t>PUR</a:t>
            </a:r>
            <a:endParaRPr lang="en-US" dirty="0"/>
          </a:p>
          <a:p>
            <a:pPr lvl="2"/>
            <a:r>
              <a:rPr lang="en-US" dirty="0"/>
              <a:t>isocyanate + amine</a:t>
            </a:r>
            <a:endParaRPr lang="cs-CZ" dirty="0"/>
          </a:p>
        </p:txBody>
      </p:sp>
      <p:pic>
        <p:nvPicPr>
          <p:cNvPr id="37890" name="Picture 2" descr="Polyurethane and Its Derivatives | SpringerLin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0" y="2156853"/>
            <a:ext cx="5608454" cy="2559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7188338" y="2804925"/>
            <a:ext cx="1578239" cy="369332"/>
          </a:xfrm>
          <a:prstGeom prst="rect">
            <a:avLst/>
          </a:prstGeom>
          <a:solidFill>
            <a:schemeClr val="bg1"/>
          </a:solidFill>
        </p:spPr>
        <p:txBody>
          <a:bodyPr wrap="square" rtlCol="0">
            <a:spAutoFit/>
          </a:bodyPr>
          <a:lstStyle/>
          <a:p>
            <a:pPr algn="ctr"/>
            <a:r>
              <a:rPr lang="cs-CZ" i="1" dirty="0" err="1" smtClean="0">
                <a:solidFill>
                  <a:schemeClr val="tx1">
                    <a:lumMod val="50000"/>
                    <a:lumOff val="50000"/>
                  </a:schemeClr>
                </a:solidFill>
                <a:latin typeface="+mn-lt"/>
              </a:rPr>
              <a:t>diisocyanate</a:t>
            </a:r>
            <a:endParaRPr lang="cs-CZ" i="1" dirty="0">
              <a:solidFill>
                <a:schemeClr val="tx1">
                  <a:lumMod val="50000"/>
                  <a:lumOff val="50000"/>
                </a:schemeClr>
              </a:solidFill>
              <a:latin typeface="+mn-lt"/>
            </a:endParaRPr>
          </a:p>
        </p:txBody>
      </p:sp>
      <p:sp>
        <p:nvSpPr>
          <p:cNvPr id="7" name="TextovéPole 6"/>
          <p:cNvSpPr txBox="1"/>
          <p:nvPr/>
        </p:nvSpPr>
        <p:spPr>
          <a:xfrm>
            <a:off x="10056439" y="2646880"/>
            <a:ext cx="1866271" cy="646331"/>
          </a:xfrm>
          <a:prstGeom prst="rect">
            <a:avLst/>
          </a:prstGeom>
          <a:solidFill>
            <a:schemeClr val="bg1"/>
          </a:solidFill>
        </p:spPr>
        <p:txBody>
          <a:bodyPr wrap="square" rtlCol="0">
            <a:spAutoFit/>
          </a:bodyPr>
          <a:lstStyle/>
          <a:p>
            <a:pPr algn="ctr"/>
            <a:r>
              <a:rPr lang="cs-CZ" i="1" dirty="0" smtClean="0">
                <a:solidFill>
                  <a:schemeClr val="tx1">
                    <a:lumMod val="50000"/>
                    <a:lumOff val="50000"/>
                  </a:schemeClr>
                </a:solidFill>
                <a:latin typeface="+mn-lt"/>
              </a:rPr>
              <a:t>diol</a:t>
            </a:r>
            <a:br>
              <a:rPr lang="cs-CZ" i="1" dirty="0" smtClean="0">
                <a:solidFill>
                  <a:schemeClr val="tx1">
                    <a:lumMod val="50000"/>
                    <a:lumOff val="50000"/>
                  </a:schemeClr>
                </a:solidFill>
                <a:latin typeface="+mn-lt"/>
              </a:rPr>
            </a:br>
            <a:r>
              <a:rPr lang="cs-CZ" i="1" dirty="0" smtClean="0">
                <a:solidFill>
                  <a:schemeClr val="tx1">
                    <a:lumMod val="50000"/>
                    <a:lumOff val="50000"/>
                  </a:schemeClr>
                </a:solidFill>
                <a:latin typeface="+mn-lt"/>
              </a:rPr>
              <a:t>(</a:t>
            </a:r>
            <a:r>
              <a:rPr lang="cs-CZ" i="1" dirty="0" err="1" smtClean="0">
                <a:solidFill>
                  <a:schemeClr val="tx1">
                    <a:lumMod val="50000"/>
                    <a:lumOff val="50000"/>
                  </a:schemeClr>
                </a:solidFill>
                <a:latin typeface="+mn-lt"/>
              </a:rPr>
              <a:t>generally</a:t>
            </a:r>
            <a:r>
              <a:rPr lang="cs-CZ" i="1" dirty="0" smtClean="0">
                <a:solidFill>
                  <a:schemeClr val="tx1">
                    <a:lumMod val="50000"/>
                    <a:lumOff val="50000"/>
                  </a:schemeClr>
                </a:solidFill>
                <a:latin typeface="+mn-lt"/>
              </a:rPr>
              <a:t> </a:t>
            </a:r>
            <a:r>
              <a:rPr lang="cs-CZ" i="1" dirty="0" err="1">
                <a:solidFill>
                  <a:schemeClr val="tx1">
                    <a:lumMod val="50000"/>
                    <a:lumOff val="50000"/>
                  </a:schemeClr>
                </a:solidFill>
                <a:latin typeface="+mn-lt"/>
              </a:rPr>
              <a:t>polyol</a:t>
            </a:r>
            <a:r>
              <a:rPr lang="cs-CZ" i="1" dirty="0">
                <a:solidFill>
                  <a:schemeClr val="tx1">
                    <a:lumMod val="50000"/>
                    <a:lumOff val="50000"/>
                  </a:schemeClr>
                </a:solidFill>
                <a:latin typeface="+mn-lt"/>
              </a:rPr>
              <a:t>)</a:t>
            </a:r>
          </a:p>
        </p:txBody>
      </p:sp>
      <p:sp>
        <p:nvSpPr>
          <p:cNvPr id="9" name="TextovéPole 8"/>
          <p:cNvSpPr txBox="1"/>
          <p:nvPr/>
        </p:nvSpPr>
        <p:spPr>
          <a:xfrm>
            <a:off x="8111107" y="4461109"/>
            <a:ext cx="1578239" cy="369332"/>
          </a:xfrm>
          <a:prstGeom prst="rect">
            <a:avLst/>
          </a:prstGeom>
          <a:solidFill>
            <a:schemeClr val="bg1"/>
          </a:solidFill>
        </p:spPr>
        <p:txBody>
          <a:bodyPr wrap="square" rtlCol="0">
            <a:spAutoFit/>
          </a:bodyPr>
          <a:lstStyle/>
          <a:p>
            <a:pPr algn="ctr"/>
            <a:r>
              <a:rPr lang="cs-CZ" i="1" dirty="0" err="1">
                <a:solidFill>
                  <a:schemeClr val="tx1">
                    <a:lumMod val="50000"/>
                    <a:lumOff val="50000"/>
                  </a:schemeClr>
                </a:solidFill>
                <a:latin typeface="+mn-lt"/>
              </a:rPr>
              <a:t>polyurethane</a:t>
            </a:r>
            <a:endParaRPr lang="cs-CZ" i="1" dirty="0">
              <a:solidFill>
                <a:schemeClr val="tx1">
                  <a:lumMod val="50000"/>
                  <a:lumOff val="50000"/>
                </a:schemeClr>
              </a:solidFill>
              <a:latin typeface="+mn-lt"/>
            </a:endParaRPr>
          </a:p>
        </p:txBody>
      </p:sp>
      <p:sp>
        <p:nvSpPr>
          <p:cNvPr id="10" name="Obdélník 9"/>
          <p:cNvSpPr/>
          <p:nvPr/>
        </p:nvSpPr>
        <p:spPr>
          <a:xfrm>
            <a:off x="7422272" y="1628800"/>
            <a:ext cx="1051891" cy="369332"/>
          </a:xfrm>
          <a:prstGeom prst="rect">
            <a:avLst/>
          </a:prstGeom>
        </p:spPr>
        <p:txBody>
          <a:bodyPr wrap="none">
            <a:spAutoFit/>
          </a:bodyPr>
          <a:lstStyle/>
          <a:p>
            <a:r>
              <a:rPr lang="cs-CZ" i="1" dirty="0" err="1" smtClean="0">
                <a:solidFill>
                  <a:schemeClr val="tx1">
                    <a:lumMod val="50000"/>
                    <a:lumOff val="50000"/>
                  </a:schemeClr>
                </a:solidFill>
                <a:latin typeface="+mn-lt"/>
                <a:ea typeface="Verdana" panose="020B0604030504040204" pitchFamily="34" charset="0"/>
              </a:rPr>
              <a:t>rigid</a:t>
            </a:r>
            <a:r>
              <a:rPr lang="cs-CZ" i="1" dirty="0" smtClean="0">
                <a:solidFill>
                  <a:schemeClr val="tx1">
                    <a:lumMod val="50000"/>
                    <a:lumOff val="50000"/>
                  </a:schemeClr>
                </a:solidFill>
                <a:latin typeface="+mn-lt"/>
                <a:ea typeface="Verdana" panose="020B0604030504040204" pitchFamily="34" charset="0"/>
              </a:rPr>
              <a:t> part</a:t>
            </a:r>
            <a:endParaRPr lang="cs-CZ" dirty="0">
              <a:latin typeface="+mn-lt"/>
              <a:ea typeface="Verdana" panose="020B0604030504040204" pitchFamily="34" charset="0"/>
            </a:endParaRPr>
          </a:p>
        </p:txBody>
      </p:sp>
      <p:sp>
        <p:nvSpPr>
          <p:cNvPr id="13" name="Obdélník 12"/>
          <p:cNvSpPr/>
          <p:nvPr/>
        </p:nvSpPr>
        <p:spPr>
          <a:xfrm>
            <a:off x="10450989" y="1930758"/>
            <a:ext cx="986167" cy="369332"/>
          </a:xfrm>
          <a:prstGeom prst="rect">
            <a:avLst/>
          </a:prstGeom>
        </p:spPr>
        <p:txBody>
          <a:bodyPr wrap="none">
            <a:spAutoFit/>
          </a:bodyPr>
          <a:lstStyle/>
          <a:p>
            <a:r>
              <a:rPr lang="cs-CZ" i="1" dirty="0" smtClean="0">
                <a:solidFill>
                  <a:schemeClr val="tx1">
                    <a:lumMod val="50000"/>
                    <a:lumOff val="50000"/>
                  </a:schemeClr>
                </a:solidFill>
                <a:latin typeface="+mn-lt"/>
                <a:ea typeface="Verdana" panose="020B0604030504040204" pitchFamily="34" charset="0"/>
              </a:rPr>
              <a:t>soft part</a:t>
            </a:r>
            <a:endParaRPr lang="cs-CZ" dirty="0">
              <a:latin typeface="+mn-lt"/>
              <a:ea typeface="Verdana" panose="020B0604030504040204" pitchFamily="34" charset="0"/>
            </a:endParaRPr>
          </a:p>
        </p:txBody>
      </p:sp>
      <p:pic>
        <p:nvPicPr>
          <p:cNvPr id="12" name="Obrázek 11"/>
          <p:cNvPicPr>
            <a:picLocks noChangeAspect="1"/>
          </p:cNvPicPr>
          <p:nvPr/>
        </p:nvPicPr>
        <p:blipFill>
          <a:blip r:embed="rId4">
            <a:duotone>
              <a:schemeClr val="accent6">
                <a:shade val="45000"/>
                <a:satMod val="135000"/>
              </a:schemeClr>
              <a:prstClr val="white"/>
            </a:duotone>
          </a:blip>
          <a:stretch>
            <a:fillRect/>
          </a:stretch>
        </p:blipFill>
        <p:spPr>
          <a:xfrm>
            <a:off x="4519707" y="4933284"/>
            <a:ext cx="4105275" cy="476250"/>
          </a:xfrm>
          <a:prstGeom prst="rect">
            <a:avLst/>
          </a:prstGeom>
        </p:spPr>
      </p:pic>
      <p:pic>
        <p:nvPicPr>
          <p:cNvPr id="14" name="Obrázek 13"/>
          <p:cNvPicPr>
            <a:picLocks noChangeAspect="1"/>
          </p:cNvPicPr>
          <p:nvPr/>
        </p:nvPicPr>
        <p:blipFill>
          <a:blip r:embed="rId5">
            <a:duotone>
              <a:schemeClr val="accent6">
                <a:shade val="45000"/>
                <a:satMod val="135000"/>
              </a:schemeClr>
              <a:prstClr val="white"/>
            </a:duotone>
          </a:blip>
          <a:stretch>
            <a:fillRect/>
          </a:stretch>
        </p:blipFill>
        <p:spPr>
          <a:xfrm>
            <a:off x="4616411" y="5976352"/>
            <a:ext cx="4514850" cy="428625"/>
          </a:xfrm>
          <a:prstGeom prst="rect">
            <a:avLst/>
          </a:prstGeom>
        </p:spPr>
      </p:pic>
      <p:sp>
        <p:nvSpPr>
          <p:cNvPr id="15" name="Ovál 14"/>
          <p:cNvSpPr/>
          <p:nvPr/>
        </p:nvSpPr>
        <p:spPr>
          <a:xfrm>
            <a:off x="8095341" y="4933284"/>
            <a:ext cx="513875" cy="513875"/>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39828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74</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2766218"/>
            <a:ext cx="10515600" cy="1325563"/>
          </a:xfrm>
        </p:spPr>
        <p:txBody>
          <a:bodyPr>
            <a:normAutofit/>
          </a:bodyPr>
          <a:lstStyle/>
          <a:p>
            <a:pPr algn="ctr"/>
            <a:r>
              <a:rPr lang="cs-CZ" sz="5400" b="1" dirty="0" err="1">
                <a:ea typeface="+mn-ea"/>
                <a:cs typeface="+mn-cs"/>
              </a:rPr>
              <a:t>Industrial</a:t>
            </a:r>
            <a:r>
              <a:rPr lang="cs-CZ" sz="5400" b="1" dirty="0">
                <a:ea typeface="+mn-ea"/>
                <a:cs typeface="+mn-cs"/>
              </a:rPr>
              <a:t> </a:t>
            </a:r>
            <a:r>
              <a:rPr lang="cs-CZ" sz="5400" b="1" dirty="0" err="1">
                <a:ea typeface="+mn-ea"/>
                <a:cs typeface="+mn-cs"/>
              </a:rPr>
              <a:t>methods</a:t>
            </a:r>
            <a:r>
              <a:rPr lang="cs-CZ" sz="5400" b="1" dirty="0">
                <a:ea typeface="+mn-ea"/>
                <a:cs typeface="+mn-cs"/>
              </a:rPr>
              <a:t> </a:t>
            </a:r>
            <a:r>
              <a:rPr lang="cs-CZ" sz="5400" b="1" dirty="0" err="1">
                <a:ea typeface="+mn-ea"/>
                <a:cs typeface="+mn-cs"/>
              </a:rPr>
              <a:t>of</a:t>
            </a:r>
            <a:r>
              <a:rPr lang="cs-CZ" sz="5400" b="1" dirty="0">
                <a:ea typeface="+mn-ea"/>
                <a:cs typeface="+mn-cs"/>
              </a:rPr>
              <a:t> </a:t>
            </a:r>
            <a:r>
              <a:rPr lang="cs-CZ" sz="5400" b="1" dirty="0" err="1">
                <a:ea typeface="+mn-ea"/>
                <a:cs typeface="+mn-cs"/>
              </a:rPr>
              <a:t>polymerization</a:t>
            </a:r>
            <a:endParaRPr lang="cs-CZ" sz="5400" b="1" dirty="0">
              <a:ea typeface="+mn-ea"/>
              <a:cs typeface="+mn-cs"/>
            </a:endParaRPr>
          </a:p>
        </p:txBody>
      </p:sp>
    </p:spTree>
    <p:extLst>
      <p:ext uri="{BB962C8B-B14F-4D97-AF65-F5344CB8AC3E}">
        <p14:creationId xmlns:p14="http://schemas.microsoft.com/office/powerpoint/2010/main" val="200048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0776" y="2276873"/>
            <a:ext cx="11090448" cy="4176464"/>
          </a:xfrm>
        </p:spPr>
        <p:txBody>
          <a:bodyPr>
            <a:normAutofit/>
          </a:bodyPr>
          <a:lstStyle/>
          <a:p>
            <a:pPr marL="258763"/>
            <a:r>
              <a:rPr lang="en-US" sz="2000" dirty="0"/>
              <a:t>not only the reaction mechanism affects the polymerization outcome</a:t>
            </a:r>
          </a:p>
          <a:p>
            <a:pPr marL="258763"/>
            <a:r>
              <a:rPr lang="en-US" sz="2000" dirty="0"/>
              <a:t>during </a:t>
            </a:r>
            <a:r>
              <a:rPr lang="en-US" sz="2000" dirty="0" err="1"/>
              <a:t>polyreactions</a:t>
            </a:r>
            <a:r>
              <a:rPr lang="en-US" sz="2000" dirty="0"/>
              <a:t>, heat is usually generated (sometimes so high that the whole thing can catch fire or explode)</a:t>
            </a:r>
          </a:p>
          <a:p>
            <a:pPr marL="715963" lvl="1"/>
            <a:r>
              <a:rPr lang="en-US" sz="1600" dirty="0"/>
              <a:t>given that the conversion of most monomers to polymer has a negative enthalpy change </a:t>
            </a:r>
            <a:r>
              <a:rPr lang="en-US" sz="1600" dirty="0" err="1"/>
              <a:t>ΔH</a:t>
            </a:r>
            <a:r>
              <a:rPr lang="en-US" sz="1600" dirty="0"/>
              <a:t> and the temperature increases during the reaction</a:t>
            </a:r>
          </a:p>
          <a:p>
            <a:pPr marL="258763"/>
            <a:r>
              <a:rPr lang="en-US" sz="2000" dirty="0"/>
              <a:t>generally four methods of polymerization:</a:t>
            </a:r>
            <a:endParaRPr lang="cs-CZ" sz="2000" dirty="0"/>
          </a:p>
        </p:txBody>
      </p:sp>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a:solidFill>
                  <a:schemeClr val="tx1"/>
                </a:solidFill>
                <a:latin typeface="Insula" panose="03060702030608030705" pitchFamily="66" charset="0"/>
              </a:rPr>
              <a:pPr algn="ctr"/>
              <a:t>75</a:t>
            </a:fld>
            <a:endParaRPr lang="cs-CZ" altLang="cs-CZ" dirty="0">
              <a:solidFill>
                <a:schemeClr val="tx1"/>
              </a:solidFill>
              <a:latin typeface="Insula" panose="03060702030608030705" pitchFamily="66" charset="0"/>
            </a:endParaRPr>
          </a:p>
        </p:txBody>
      </p:sp>
      <p:sp>
        <p:nvSpPr>
          <p:cNvPr id="4"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b="1" dirty="0" err="1">
                <a:latin typeface="+mj-lt"/>
              </a:rPr>
              <a:t>Industrial</a:t>
            </a:r>
            <a:r>
              <a:rPr lang="cs-CZ" sz="3200" b="1" dirty="0">
                <a:latin typeface="+mj-lt"/>
              </a:rPr>
              <a:t> </a:t>
            </a:r>
            <a:r>
              <a:rPr lang="cs-CZ" sz="3200" b="1" dirty="0" err="1">
                <a:latin typeface="+mj-lt"/>
              </a:rPr>
              <a:t>methods</a:t>
            </a:r>
            <a:r>
              <a:rPr lang="cs-CZ" sz="3200" b="1" dirty="0">
                <a:latin typeface="+mj-lt"/>
              </a:rPr>
              <a:t> </a:t>
            </a:r>
            <a:r>
              <a:rPr lang="cs-CZ" sz="3200" b="1" dirty="0" err="1">
                <a:latin typeface="+mj-lt"/>
              </a:rPr>
              <a:t>of</a:t>
            </a:r>
            <a:r>
              <a:rPr lang="cs-CZ" sz="3200" b="1" dirty="0">
                <a:latin typeface="+mj-lt"/>
              </a:rPr>
              <a:t> </a:t>
            </a:r>
            <a:r>
              <a:rPr lang="cs-CZ" sz="3200" b="1" dirty="0" err="1">
                <a:latin typeface="+mj-lt"/>
              </a:rPr>
              <a:t>polymerization</a:t>
            </a:r>
            <a:endParaRPr lang="cs-CZ" sz="3200" b="1" dirty="0">
              <a:latin typeface="+mj-lt"/>
            </a:endParaRPr>
          </a:p>
        </p:txBody>
      </p:sp>
      <p:graphicFrame>
        <p:nvGraphicFramePr>
          <p:cNvPr id="5" name="Diagram 4">
            <a:extLst>
              <a:ext uri="{FF2B5EF4-FFF2-40B4-BE49-F238E27FC236}">
                <a16:creationId xmlns:a16="http://schemas.microsoft.com/office/drawing/2014/main" id="{58593963-90AC-4E75-84F9-F2C28AD336C9}"/>
              </a:ext>
            </a:extLst>
          </p:cNvPr>
          <p:cNvGraphicFramePr/>
          <p:nvPr>
            <p:extLst>
              <p:ext uri="{D42A27DB-BD31-4B8C-83A1-F6EECF244321}">
                <p14:modId xmlns:p14="http://schemas.microsoft.com/office/powerpoint/2010/main" val="1470176736"/>
              </p:ext>
            </p:extLst>
          </p:nvPr>
        </p:nvGraphicFramePr>
        <p:xfrm>
          <a:off x="553302" y="4436332"/>
          <a:ext cx="11087922" cy="1795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35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0775" y="2276873"/>
            <a:ext cx="7755245" cy="4176464"/>
          </a:xfrm>
        </p:spPr>
        <p:txBody>
          <a:bodyPr>
            <a:normAutofit fontScale="85000" lnSpcReduction="20000"/>
          </a:bodyPr>
          <a:lstStyle/>
          <a:p>
            <a:pPr marL="258763"/>
            <a:r>
              <a:rPr lang="en-US" sz="2400" dirty="0"/>
              <a:t>takes place directly in the monomer phase</a:t>
            </a:r>
          </a:p>
          <a:p>
            <a:pPr marL="715963" lvl="1"/>
            <a:r>
              <a:rPr lang="en-US" sz="2000" dirty="0"/>
              <a:t>I add an initiator to the monomer and let it react</a:t>
            </a:r>
          </a:p>
          <a:p>
            <a:pPr marL="715963" lvl="1"/>
            <a:r>
              <a:rPr lang="en-US" sz="2000" dirty="0"/>
              <a:t>radical or ionic</a:t>
            </a:r>
          </a:p>
          <a:p>
            <a:pPr marL="258763"/>
            <a:r>
              <a:rPr lang="en-US" sz="2400" dirty="0"/>
              <a:t>if the resulting polymer is soluble in its monomer, I get an increasingly viscous solution, which eventually solidifies (a real block of polymer - hence the older name of the method)</a:t>
            </a:r>
          </a:p>
          <a:p>
            <a:pPr marL="258763"/>
            <a:r>
              <a:rPr lang="en-US" sz="2400" dirty="0"/>
              <a:t>if the emerging polymer is not soluble in its monomer, a fine powder precipitated in the monomer is formed (I get a powder, so the label block polymerization is not entirely appropriate)</a:t>
            </a:r>
          </a:p>
          <a:p>
            <a:pPr marL="258763"/>
            <a:r>
              <a:rPr lang="en-US" sz="2400" dirty="0"/>
              <a:t>high product purity</a:t>
            </a:r>
          </a:p>
          <a:p>
            <a:pPr marL="715963" lvl="1"/>
            <a:r>
              <a:rPr lang="en-US" sz="2000" dirty="0"/>
              <a:t>there is nothing else except the initiator</a:t>
            </a:r>
          </a:p>
          <a:p>
            <a:pPr marL="258763"/>
            <a:r>
              <a:rPr lang="en-US" sz="2400" dirty="0"/>
              <a:t>difficult cooling</a:t>
            </a:r>
          </a:p>
          <a:p>
            <a:pPr marL="715963" lvl="1"/>
            <a:r>
              <a:rPr lang="en-US" sz="2000" dirty="0"/>
              <a:t>the reaction usually produces a lot of heat and I may not be able to cool it down inside the growing polymer</a:t>
            </a:r>
          </a:p>
          <a:p>
            <a:pPr marL="715963" lvl="1"/>
            <a:r>
              <a:rPr lang="en-US" sz="2000" dirty="0"/>
              <a:t>thermal decomposition of the resulting polymer or boiling of the monomer may occur (possibly catching fire)</a:t>
            </a:r>
            <a:endParaRPr lang="cs-CZ" sz="1600" dirty="0"/>
          </a:p>
        </p:txBody>
      </p:sp>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a:solidFill>
                  <a:schemeClr val="tx1"/>
                </a:solidFill>
                <a:latin typeface="Insula" panose="03060702030608030705" pitchFamily="66" charset="0"/>
              </a:rPr>
              <a:pPr algn="ctr"/>
              <a:t>76</a:t>
            </a:fld>
            <a:endParaRPr lang="cs-CZ" altLang="cs-CZ" dirty="0">
              <a:solidFill>
                <a:schemeClr val="tx1"/>
              </a:solidFill>
              <a:latin typeface="Insula" panose="03060702030608030705" pitchFamily="66" charset="0"/>
            </a:endParaRPr>
          </a:p>
        </p:txBody>
      </p:sp>
      <p:sp>
        <p:nvSpPr>
          <p:cNvPr id="4"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b="1" dirty="0">
                <a:latin typeface="+mj-lt"/>
              </a:rPr>
              <a:t>1. </a:t>
            </a:r>
            <a:r>
              <a:rPr lang="cs-CZ" sz="3200" b="1" dirty="0" err="1" smtClean="0">
                <a:latin typeface="+mj-lt"/>
              </a:rPr>
              <a:t>Bulk</a:t>
            </a:r>
            <a:r>
              <a:rPr lang="cs-CZ" sz="3200" b="1" dirty="0" smtClean="0">
                <a:latin typeface="+mj-lt"/>
              </a:rPr>
              <a:t> </a:t>
            </a:r>
            <a:r>
              <a:rPr lang="cs-CZ" sz="3200" b="1" dirty="0" err="1" smtClean="0">
                <a:latin typeface="+mj-lt"/>
              </a:rPr>
              <a:t>polymerization</a:t>
            </a:r>
            <a:endParaRPr lang="cs-CZ" sz="3200" b="1" dirty="0">
              <a:latin typeface="+mj-lt"/>
            </a:endParaRPr>
          </a:p>
        </p:txBody>
      </p:sp>
      <p:grpSp>
        <p:nvGrpSpPr>
          <p:cNvPr id="2" name="Skupina 1">
            <a:extLst>
              <a:ext uri="{FF2B5EF4-FFF2-40B4-BE49-F238E27FC236}">
                <a16:creationId xmlns:a16="http://schemas.microsoft.com/office/drawing/2014/main" id="{B5697113-92B9-4588-A361-9D5F2D36F6F1}"/>
              </a:ext>
            </a:extLst>
          </p:cNvPr>
          <p:cNvGrpSpPr/>
          <p:nvPr/>
        </p:nvGrpSpPr>
        <p:grpSpPr>
          <a:xfrm>
            <a:off x="8605375" y="2919859"/>
            <a:ext cx="3344388" cy="2778472"/>
            <a:chOff x="7630301" y="2463056"/>
            <a:chExt cx="4333726" cy="3600400"/>
          </a:xfrm>
        </p:grpSpPr>
        <p:sp>
          <p:nvSpPr>
            <p:cNvPr id="5" name="Obdélník 4">
              <a:extLst>
                <a:ext uri="{FF2B5EF4-FFF2-40B4-BE49-F238E27FC236}">
                  <a16:creationId xmlns:a16="http://schemas.microsoft.com/office/drawing/2014/main" id="{81EFEE32-7F19-4407-812D-6EFBAEED363A}"/>
                </a:ext>
              </a:extLst>
            </p:cNvPr>
            <p:cNvSpPr/>
            <p:nvPr/>
          </p:nvSpPr>
          <p:spPr>
            <a:xfrm>
              <a:off x="7630301" y="2463056"/>
              <a:ext cx="4333726" cy="3600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cs-CZ" sz="2800" dirty="0"/>
                <a:t>monomer</a:t>
              </a:r>
            </a:p>
          </p:txBody>
        </p:sp>
        <p:sp>
          <p:nvSpPr>
            <p:cNvPr id="10" name="TextovéPole 9">
              <a:extLst>
                <a:ext uri="{FF2B5EF4-FFF2-40B4-BE49-F238E27FC236}">
                  <a16:creationId xmlns:a16="http://schemas.microsoft.com/office/drawing/2014/main" id="{667D7C97-B21B-4E82-AE9F-012CEFCB7A07}"/>
                </a:ext>
              </a:extLst>
            </p:cNvPr>
            <p:cNvSpPr txBox="1"/>
            <p:nvPr/>
          </p:nvSpPr>
          <p:spPr>
            <a:xfrm>
              <a:off x="8043133" y="5000236"/>
              <a:ext cx="1220455" cy="478588"/>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11" name="TextovéPole 10">
              <a:extLst>
                <a:ext uri="{FF2B5EF4-FFF2-40B4-BE49-F238E27FC236}">
                  <a16:creationId xmlns:a16="http://schemas.microsoft.com/office/drawing/2014/main" id="{D6645273-C3ED-4D97-A1E2-AADEDDC7B49F}"/>
                </a:ext>
              </a:extLst>
            </p:cNvPr>
            <p:cNvSpPr txBox="1"/>
            <p:nvPr/>
          </p:nvSpPr>
          <p:spPr>
            <a:xfrm>
              <a:off x="10355661" y="5350040"/>
              <a:ext cx="1220455" cy="478588"/>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12" name="TextovéPole 11">
              <a:extLst>
                <a:ext uri="{FF2B5EF4-FFF2-40B4-BE49-F238E27FC236}">
                  <a16:creationId xmlns:a16="http://schemas.microsoft.com/office/drawing/2014/main" id="{BA0220B5-96F3-46C5-A6FA-939C8E9A741E}"/>
                </a:ext>
              </a:extLst>
            </p:cNvPr>
            <p:cNvSpPr txBox="1"/>
            <p:nvPr/>
          </p:nvSpPr>
          <p:spPr>
            <a:xfrm>
              <a:off x="9752463" y="3054931"/>
              <a:ext cx="1220455" cy="478588"/>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grpSp>
    </p:spTree>
    <p:extLst>
      <p:ext uri="{BB962C8B-B14F-4D97-AF65-F5344CB8AC3E}">
        <p14:creationId xmlns:p14="http://schemas.microsoft.com/office/powerpoint/2010/main" val="113317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0776" y="2276873"/>
            <a:ext cx="7345424" cy="4176464"/>
          </a:xfrm>
        </p:spPr>
        <p:txBody>
          <a:bodyPr>
            <a:normAutofit fontScale="70000" lnSpcReduction="20000"/>
          </a:bodyPr>
          <a:lstStyle/>
          <a:p>
            <a:pPr marL="258763"/>
            <a:r>
              <a:rPr lang="en-US" sz="2400" dirty="0"/>
              <a:t>in order to dissipate the reaction heat and cool the whole, I dissolve the monomer in a suitable cooling liquid and add the initiator</a:t>
            </a:r>
          </a:p>
          <a:p>
            <a:pPr marL="715963" lvl="1"/>
            <a:r>
              <a:rPr lang="en-US" sz="2000" dirty="0"/>
              <a:t>the monomer must therefore be soluble in the liquid</a:t>
            </a:r>
          </a:p>
          <a:p>
            <a:pPr marL="715963" lvl="1"/>
            <a:r>
              <a:rPr lang="en-US" sz="2000" dirty="0"/>
              <a:t>radical, ionic or coordination polymerization</a:t>
            </a:r>
          </a:p>
          <a:p>
            <a:pPr marL="258763"/>
            <a:r>
              <a:rPr lang="en-US" sz="2400" dirty="0"/>
              <a:t>easy cooling</a:t>
            </a:r>
          </a:p>
          <a:p>
            <a:pPr marL="715963" lvl="1"/>
            <a:r>
              <a:rPr lang="en-US" sz="2000" dirty="0"/>
              <a:t>lower product purity</a:t>
            </a:r>
          </a:p>
          <a:p>
            <a:pPr marL="715963" lvl="1"/>
            <a:r>
              <a:rPr lang="en-US" sz="2000" dirty="0"/>
              <a:t>there is a lot of solvent</a:t>
            </a:r>
          </a:p>
          <a:p>
            <a:pPr marL="258763"/>
            <a:r>
              <a:rPr lang="en-US" sz="2400" dirty="0"/>
              <a:t>lower average molar mass</a:t>
            </a:r>
          </a:p>
          <a:p>
            <a:pPr marL="715963" lvl="1"/>
            <a:r>
              <a:rPr lang="en-US" sz="2000" dirty="0"/>
              <a:t>lots of solvent molecules reduce the chance of the growth center hitting another monomer</a:t>
            </a:r>
          </a:p>
          <a:p>
            <a:pPr marL="715963" lvl="1"/>
            <a:r>
              <a:rPr lang="en-US" sz="2000" dirty="0"/>
              <a:t>growth centers are transferred to solvent molecules</a:t>
            </a:r>
          </a:p>
          <a:p>
            <a:pPr marL="258763"/>
            <a:r>
              <a:rPr lang="en-US" sz="2400" dirty="0"/>
              <a:t>if the polymer is soluble in the cooling liquid, I get a viscous solution</a:t>
            </a:r>
          </a:p>
          <a:p>
            <a:pPr marL="715963" lvl="1"/>
            <a:r>
              <a:rPr lang="en-US" sz="2000" dirty="0"/>
              <a:t>adhesives and coatings</a:t>
            </a:r>
          </a:p>
          <a:p>
            <a:pPr marL="715963" lvl="1"/>
            <a:r>
              <a:rPr lang="en-US" sz="2000" dirty="0"/>
              <a:t>or I can pour a non-solvent into the mixture and precipitate the polymer (precipitation reaction)</a:t>
            </a:r>
          </a:p>
          <a:p>
            <a:pPr marL="258763"/>
            <a:r>
              <a:rPr lang="en-US" sz="2400" dirty="0"/>
              <a:t>if the polymer is insoluble in the cooling liquid, it precipitates and I get a fine powder</a:t>
            </a:r>
            <a:endParaRPr lang="cs-CZ" sz="2400" dirty="0"/>
          </a:p>
        </p:txBody>
      </p:sp>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a:solidFill>
                  <a:schemeClr val="tx1"/>
                </a:solidFill>
                <a:latin typeface="Insula" panose="03060702030608030705" pitchFamily="66" charset="0"/>
              </a:rPr>
              <a:pPr algn="ctr"/>
              <a:t>77</a:t>
            </a:fld>
            <a:endParaRPr lang="cs-CZ" altLang="cs-CZ" dirty="0">
              <a:solidFill>
                <a:schemeClr val="tx1"/>
              </a:solidFill>
              <a:latin typeface="Insula" panose="03060702030608030705" pitchFamily="66" charset="0"/>
            </a:endParaRPr>
          </a:p>
        </p:txBody>
      </p:sp>
      <p:sp>
        <p:nvSpPr>
          <p:cNvPr id="4"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b="1" dirty="0">
                <a:latin typeface="+mj-lt"/>
              </a:rPr>
              <a:t>2. </a:t>
            </a:r>
            <a:r>
              <a:rPr lang="cs-CZ" sz="3200" b="1" dirty="0" err="1" smtClean="0">
                <a:latin typeface="+mj-lt"/>
              </a:rPr>
              <a:t>Solution</a:t>
            </a:r>
            <a:r>
              <a:rPr lang="cs-CZ" sz="3200" b="1" dirty="0" smtClean="0">
                <a:latin typeface="+mj-lt"/>
              </a:rPr>
              <a:t> </a:t>
            </a:r>
            <a:r>
              <a:rPr lang="cs-CZ" sz="3200" b="1" dirty="0" err="1" smtClean="0">
                <a:latin typeface="+mj-lt"/>
              </a:rPr>
              <a:t>polymerization</a:t>
            </a:r>
            <a:endParaRPr lang="cs-CZ" sz="3200" b="1" dirty="0">
              <a:latin typeface="+mj-lt"/>
            </a:endParaRPr>
          </a:p>
        </p:txBody>
      </p:sp>
      <p:grpSp>
        <p:nvGrpSpPr>
          <p:cNvPr id="5" name="Skupina 4">
            <a:extLst>
              <a:ext uri="{FF2B5EF4-FFF2-40B4-BE49-F238E27FC236}">
                <a16:creationId xmlns:a16="http://schemas.microsoft.com/office/drawing/2014/main" id="{7F6AEAAF-1FC6-4702-90C0-3F6E64326E35}"/>
              </a:ext>
            </a:extLst>
          </p:cNvPr>
          <p:cNvGrpSpPr/>
          <p:nvPr/>
        </p:nvGrpSpPr>
        <p:grpSpPr>
          <a:xfrm>
            <a:off x="8605375" y="2919859"/>
            <a:ext cx="3344388" cy="2778472"/>
            <a:chOff x="7630301" y="2463056"/>
            <a:chExt cx="4333726" cy="3600400"/>
          </a:xfrm>
        </p:grpSpPr>
        <p:sp>
          <p:nvSpPr>
            <p:cNvPr id="6" name="Obdélník 5">
              <a:extLst>
                <a:ext uri="{FF2B5EF4-FFF2-40B4-BE49-F238E27FC236}">
                  <a16:creationId xmlns:a16="http://schemas.microsoft.com/office/drawing/2014/main" id="{7FA66A6C-BE61-45C0-8FE4-8DBDB7972F2F}"/>
                </a:ext>
              </a:extLst>
            </p:cNvPr>
            <p:cNvSpPr/>
            <p:nvPr/>
          </p:nvSpPr>
          <p:spPr>
            <a:xfrm>
              <a:off x="7630301" y="2463056"/>
              <a:ext cx="4333726" cy="3600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cs-CZ" sz="2800" dirty="0" err="1" smtClean="0"/>
                <a:t>cooling</a:t>
              </a:r>
              <a:r>
                <a:rPr lang="cs-CZ" sz="2800" dirty="0" smtClean="0"/>
                <a:t> </a:t>
              </a:r>
              <a:r>
                <a:rPr lang="cs-CZ" sz="2800" dirty="0" err="1" smtClean="0"/>
                <a:t>liquid</a:t>
              </a:r>
              <a:endParaRPr lang="cs-CZ" sz="2800" dirty="0"/>
            </a:p>
          </p:txBody>
        </p:sp>
        <p:sp>
          <p:nvSpPr>
            <p:cNvPr id="7" name="TextovéPole 6">
              <a:extLst>
                <a:ext uri="{FF2B5EF4-FFF2-40B4-BE49-F238E27FC236}">
                  <a16:creationId xmlns:a16="http://schemas.microsoft.com/office/drawing/2014/main" id="{676FDC2E-4169-49DE-BD27-A453EA6866F1}"/>
                </a:ext>
              </a:extLst>
            </p:cNvPr>
            <p:cNvSpPr txBox="1"/>
            <p:nvPr/>
          </p:nvSpPr>
          <p:spPr>
            <a:xfrm>
              <a:off x="8391196" y="5056967"/>
              <a:ext cx="1220455" cy="478588"/>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9" name="TextovéPole 8">
              <a:extLst>
                <a:ext uri="{FF2B5EF4-FFF2-40B4-BE49-F238E27FC236}">
                  <a16:creationId xmlns:a16="http://schemas.microsoft.com/office/drawing/2014/main" id="{BA4E63F5-5DA2-42DE-8C2F-DF988082E1F5}"/>
                </a:ext>
              </a:extLst>
            </p:cNvPr>
            <p:cNvSpPr txBox="1"/>
            <p:nvPr/>
          </p:nvSpPr>
          <p:spPr>
            <a:xfrm>
              <a:off x="10615402" y="5497098"/>
              <a:ext cx="1220455" cy="478588"/>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10" name="TextovéPole 9">
              <a:extLst>
                <a:ext uri="{FF2B5EF4-FFF2-40B4-BE49-F238E27FC236}">
                  <a16:creationId xmlns:a16="http://schemas.microsoft.com/office/drawing/2014/main" id="{AF65B45A-E5BB-4858-B5E2-C4B659314C21}"/>
                </a:ext>
              </a:extLst>
            </p:cNvPr>
            <p:cNvSpPr txBox="1"/>
            <p:nvPr/>
          </p:nvSpPr>
          <p:spPr>
            <a:xfrm>
              <a:off x="9752463" y="3054931"/>
              <a:ext cx="1220455" cy="478588"/>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grpSp>
      <p:sp>
        <p:nvSpPr>
          <p:cNvPr id="11" name="TextovéPole 10">
            <a:extLst>
              <a:ext uri="{FF2B5EF4-FFF2-40B4-BE49-F238E27FC236}">
                <a16:creationId xmlns:a16="http://schemas.microsoft.com/office/drawing/2014/main" id="{D00B1451-8574-4F6B-8E6D-62A24ACC3A6B}"/>
              </a:ext>
            </a:extLst>
          </p:cNvPr>
          <p:cNvSpPr txBox="1"/>
          <p:nvPr/>
        </p:nvSpPr>
        <p:spPr>
          <a:xfrm>
            <a:off x="8738625" y="3121576"/>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
        <p:nvSpPr>
          <p:cNvPr id="12" name="TextovéPole 11">
            <a:extLst>
              <a:ext uri="{FF2B5EF4-FFF2-40B4-BE49-F238E27FC236}">
                <a16:creationId xmlns:a16="http://schemas.microsoft.com/office/drawing/2014/main" id="{11D661E7-DEFC-4341-B40C-0A0CF00B0663}"/>
              </a:ext>
            </a:extLst>
          </p:cNvPr>
          <p:cNvSpPr txBox="1"/>
          <p:nvPr/>
        </p:nvSpPr>
        <p:spPr>
          <a:xfrm>
            <a:off x="9394882" y="3744709"/>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
        <p:nvSpPr>
          <p:cNvPr id="13" name="TextovéPole 12">
            <a:extLst>
              <a:ext uri="{FF2B5EF4-FFF2-40B4-BE49-F238E27FC236}">
                <a16:creationId xmlns:a16="http://schemas.microsoft.com/office/drawing/2014/main" id="{9CBB9DD0-A76D-479F-BBF3-CD20D140E2CB}"/>
              </a:ext>
            </a:extLst>
          </p:cNvPr>
          <p:cNvSpPr txBox="1"/>
          <p:nvPr/>
        </p:nvSpPr>
        <p:spPr>
          <a:xfrm>
            <a:off x="10708568" y="2999238"/>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
        <p:nvSpPr>
          <p:cNvPr id="14" name="TextovéPole 13">
            <a:extLst>
              <a:ext uri="{FF2B5EF4-FFF2-40B4-BE49-F238E27FC236}">
                <a16:creationId xmlns:a16="http://schemas.microsoft.com/office/drawing/2014/main" id="{874BF1AB-921B-41E9-88D8-5AC41E1712D9}"/>
              </a:ext>
            </a:extLst>
          </p:cNvPr>
          <p:cNvSpPr txBox="1"/>
          <p:nvPr/>
        </p:nvSpPr>
        <p:spPr>
          <a:xfrm>
            <a:off x="8846088" y="4513561"/>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
        <p:nvSpPr>
          <p:cNvPr id="15" name="TextovéPole 14">
            <a:extLst>
              <a:ext uri="{FF2B5EF4-FFF2-40B4-BE49-F238E27FC236}">
                <a16:creationId xmlns:a16="http://schemas.microsoft.com/office/drawing/2014/main" id="{E1DFACBE-EDE5-46E4-96B8-E3F3DF7ADFFE}"/>
              </a:ext>
            </a:extLst>
          </p:cNvPr>
          <p:cNvSpPr txBox="1"/>
          <p:nvPr/>
        </p:nvSpPr>
        <p:spPr>
          <a:xfrm>
            <a:off x="8706184" y="5273659"/>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
        <p:nvSpPr>
          <p:cNvPr id="16" name="TextovéPole 15">
            <a:extLst>
              <a:ext uri="{FF2B5EF4-FFF2-40B4-BE49-F238E27FC236}">
                <a16:creationId xmlns:a16="http://schemas.microsoft.com/office/drawing/2014/main" id="{247CF627-880E-47AE-BE86-B4BF5492672B}"/>
              </a:ext>
            </a:extLst>
          </p:cNvPr>
          <p:cNvSpPr txBox="1"/>
          <p:nvPr/>
        </p:nvSpPr>
        <p:spPr>
          <a:xfrm>
            <a:off x="10789992" y="4485383"/>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
        <p:nvSpPr>
          <p:cNvPr id="17" name="TextovéPole 16">
            <a:extLst>
              <a:ext uri="{FF2B5EF4-FFF2-40B4-BE49-F238E27FC236}">
                <a16:creationId xmlns:a16="http://schemas.microsoft.com/office/drawing/2014/main" id="{CE6DC2B9-5A02-4DE3-95CA-0BEA401C66C4}"/>
              </a:ext>
            </a:extLst>
          </p:cNvPr>
          <p:cNvSpPr txBox="1"/>
          <p:nvPr/>
        </p:nvSpPr>
        <p:spPr>
          <a:xfrm>
            <a:off x="10164958" y="5016103"/>
            <a:ext cx="1156900" cy="369332"/>
          </a:xfrm>
          <a:prstGeom prst="rect">
            <a:avLst/>
          </a:prstGeom>
          <a:noFill/>
        </p:spPr>
        <p:txBody>
          <a:bodyPr wrap="square" rtlCol="0">
            <a:spAutoFit/>
          </a:bodyPr>
          <a:lstStyle/>
          <a:p>
            <a:pPr algn="ctr"/>
            <a:r>
              <a:rPr lang="cs-CZ" dirty="0">
                <a:solidFill>
                  <a:schemeClr val="accent6">
                    <a:lumMod val="75000"/>
                  </a:schemeClr>
                </a:solidFill>
                <a:latin typeface="+mn-lt"/>
              </a:rPr>
              <a:t>monomer</a:t>
            </a:r>
          </a:p>
        </p:txBody>
      </p:sp>
    </p:spTree>
    <p:extLst>
      <p:ext uri="{BB962C8B-B14F-4D97-AF65-F5344CB8AC3E}">
        <p14:creationId xmlns:p14="http://schemas.microsoft.com/office/powerpoint/2010/main" val="170179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4905" y="2204864"/>
            <a:ext cx="6693223" cy="4116785"/>
          </a:xfrm>
        </p:spPr>
        <p:txBody>
          <a:bodyPr>
            <a:normAutofit fontScale="55000" lnSpcReduction="20000"/>
          </a:bodyPr>
          <a:lstStyle/>
          <a:p>
            <a:r>
              <a:rPr lang="en-US" sz="3200" dirty="0"/>
              <a:t>called </a:t>
            </a:r>
            <a:r>
              <a:rPr lang="en-US" sz="3200" dirty="0" smtClean="0"/>
              <a:t>pearl</a:t>
            </a:r>
            <a:r>
              <a:rPr lang="cs-CZ" sz="3200" dirty="0" smtClean="0"/>
              <a:t> </a:t>
            </a:r>
            <a:r>
              <a:rPr lang="cs-CZ" sz="3200" dirty="0" err="1" smtClean="0"/>
              <a:t>or</a:t>
            </a:r>
            <a:r>
              <a:rPr lang="cs-CZ" sz="3200" dirty="0" smtClean="0"/>
              <a:t> </a:t>
            </a:r>
            <a:r>
              <a:rPr lang="cs-CZ" sz="3200" dirty="0" err="1" smtClean="0"/>
              <a:t>bead</a:t>
            </a:r>
            <a:r>
              <a:rPr lang="cs-CZ" sz="3200" dirty="0" smtClean="0"/>
              <a:t> </a:t>
            </a:r>
            <a:r>
              <a:rPr lang="cs-CZ" sz="3200" dirty="0" err="1" smtClean="0"/>
              <a:t>polymerization</a:t>
            </a:r>
            <a:endParaRPr lang="en-US" sz="3200" dirty="0"/>
          </a:p>
          <a:p>
            <a:r>
              <a:rPr lang="en-US" sz="3200" dirty="0"/>
              <a:t>at the beginning we have an emulsion of the monomer phase (monomer + initiator dissolved in it) in the immiscible phase of the cooling liquid</a:t>
            </a:r>
          </a:p>
          <a:p>
            <a:pPr lvl="1"/>
            <a:r>
              <a:rPr lang="en-US" sz="2800" dirty="0"/>
              <a:t>monomer phase mostly non-polar, cooling liquid polar (e.g. water)</a:t>
            </a:r>
          </a:p>
          <a:p>
            <a:r>
              <a:rPr lang="en-US" sz="3200" dirty="0"/>
              <a:t>the </a:t>
            </a:r>
            <a:r>
              <a:rPr lang="en-US" sz="3200" dirty="0" err="1"/>
              <a:t>polyreaction</a:t>
            </a:r>
            <a:r>
              <a:rPr lang="en-US" sz="3200" dirty="0"/>
              <a:t> creates a suspension of solid spherical polymer particles in a cooling liquid (therefore suspension or bead)</a:t>
            </a:r>
          </a:p>
          <a:p>
            <a:r>
              <a:rPr lang="en-US" sz="3200" dirty="0"/>
              <a:t>I stabilize the emulsion by stirring</a:t>
            </a:r>
          </a:p>
          <a:p>
            <a:r>
              <a:rPr lang="en-US" sz="3200" dirty="0"/>
              <a:t>as with the soup with oil meshes, by stirring I make sure that the meshes stay small and do not combine into larger ones</a:t>
            </a:r>
          </a:p>
          <a:p>
            <a:pPr lvl="1"/>
            <a:r>
              <a:rPr lang="en-US" sz="2800" dirty="0"/>
              <a:t>if the droplets made a big drop, I wouldn't cool it</a:t>
            </a:r>
          </a:p>
          <a:p>
            <a:pPr lvl="1"/>
            <a:r>
              <a:rPr lang="en-US" sz="2800" dirty="0"/>
              <a:t>the droplet size is usually around 1 mm</a:t>
            </a:r>
          </a:p>
          <a:p>
            <a:pPr lvl="1"/>
            <a:r>
              <a:rPr lang="en-US" sz="2800" dirty="0"/>
              <a:t>the amount and size of the droplets depends mainly on the mixing speed</a:t>
            </a:r>
            <a:endParaRPr lang="cs-CZ" sz="2500" dirty="0"/>
          </a:p>
        </p:txBody>
      </p:sp>
      <p:sp>
        <p:nvSpPr>
          <p:cNvPr id="8" name="Zástupný symbol pro číslo snímku 7"/>
          <p:cNvSpPr>
            <a:spLocks noGrp="1"/>
          </p:cNvSpPr>
          <p:nvPr>
            <p:ph type="sldNum" sz="quarter" idx="12"/>
          </p:nvPr>
        </p:nvSpPr>
        <p:spPr>
          <a:xfrm>
            <a:off x="11430942" y="6355928"/>
            <a:ext cx="510952"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78</a:t>
            </a:fld>
            <a:endParaRPr lang="cs-CZ" altLang="cs-CZ" sz="1400" dirty="0">
              <a:solidFill>
                <a:schemeClr val="tx1"/>
              </a:solidFill>
              <a:latin typeface="Insula" panose="03060702030608030705" pitchFamily="66" charset="0"/>
            </a:endParaRPr>
          </a:p>
        </p:txBody>
      </p:sp>
      <p:sp>
        <p:nvSpPr>
          <p:cNvPr id="6"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b="1" dirty="0">
                <a:latin typeface="+mj-lt"/>
              </a:rPr>
              <a:t>3. </a:t>
            </a:r>
            <a:r>
              <a:rPr lang="cs-CZ" sz="3200" b="1" dirty="0" err="1">
                <a:latin typeface="+mj-lt"/>
              </a:rPr>
              <a:t>Suspension</a:t>
            </a:r>
            <a:r>
              <a:rPr lang="cs-CZ" sz="3200" b="1" dirty="0">
                <a:latin typeface="+mj-lt"/>
              </a:rPr>
              <a:t> </a:t>
            </a:r>
            <a:r>
              <a:rPr lang="cs-CZ" sz="3200" b="1" dirty="0" err="1">
                <a:latin typeface="+mj-lt"/>
              </a:rPr>
              <a:t>polymerization</a:t>
            </a:r>
            <a:endParaRPr lang="cs-CZ" sz="3200" b="1" dirty="0">
              <a:latin typeface="+mj-lt"/>
            </a:endParaRPr>
          </a:p>
        </p:txBody>
      </p:sp>
      <p:grpSp>
        <p:nvGrpSpPr>
          <p:cNvPr id="7" name="Skupina 6">
            <a:extLst>
              <a:ext uri="{FF2B5EF4-FFF2-40B4-BE49-F238E27FC236}">
                <a16:creationId xmlns:a16="http://schemas.microsoft.com/office/drawing/2014/main" id="{3FBC6F29-7EF2-402B-B098-FA76E67ADD52}"/>
              </a:ext>
            </a:extLst>
          </p:cNvPr>
          <p:cNvGrpSpPr/>
          <p:nvPr/>
        </p:nvGrpSpPr>
        <p:grpSpPr>
          <a:xfrm>
            <a:off x="7630301" y="2463056"/>
            <a:ext cx="4333726" cy="3600400"/>
            <a:chOff x="7630301" y="2463056"/>
            <a:chExt cx="4333726" cy="3600400"/>
          </a:xfrm>
        </p:grpSpPr>
        <p:sp>
          <p:nvSpPr>
            <p:cNvPr id="2" name="Obdélník 1">
              <a:extLst>
                <a:ext uri="{FF2B5EF4-FFF2-40B4-BE49-F238E27FC236}">
                  <a16:creationId xmlns:a16="http://schemas.microsoft.com/office/drawing/2014/main" id="{B87A557D-4740-4615-B5B2-2A8917C21448}"/>
                </a:ext>
              </a:extLst>
            </p:cNvPr>
            <p:cNvSpPr/>
            <p:nvPr/>
          </p:nvSpPr>
          <p:spPr>
            <a:xfrm>
              <a:off x="7630301" y="2463056"/>
              <a:ext cx="4333726" cy="3600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5" name="Ovál 4">
              <a:extLst>
                <a:ext uri="{FF2B5EF4-FFF2-40B4-BE49-F238E27FC236}">
                  <a16:creationId xmlns:a16="http://schemas.microsoft.com/office/drawing/2014/main" id="{79AF10B5-E839-49E3-ADA0-EB35226C8EF3}"/>
                </a:ext>
              </a:extLst>
            </p:cNvPr>
            <p:cNvSpPr/>
            <p:nvPr/>
          </p:nvSpPr>
          <p:spPr>
            <a:xfrm>
              <a:off x="8040216" y="2855156"/>
              <a:ext cx="1728192" cy="172819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sz="2000" dirty="0"/>
                <a:t>monomer</a:t>
              </a:r>
              <a:br>
                <a:rPr lang="cs-CZ" sz="2000" dirty="0"/>
              </a:br>
              <a:r>
                <a:rPr lang="cs-CZ" sz="2000" dirty="0"/>
                <a:t>+</a:t>
              </a:r>
              <a:br>
                <a:rPr lang="cs-CZ" sz="2000" dirty="0"/>
              </a:br>
              <a:r>
                <a:rPr lang="cs-CZ" sz="2000" dirty="0" err="1" smtClean="0"/>
                <a:t>initiator</a:t>
              </a:r>
              <a:endParaRPr lang="cs-CZ" sz="2000" dirty="0"/>
            </a:p>
          </p:txBody>
        </p:sp>
        <p:sp>
          <p:nvSpPr>
            <p:cNvPr id="9" name="Ovál 8">
              <a:extLst>
                <a:ext uri="{FF2B5EF4-FFF2-40B4-BE49-F238E27FC236}">
                  <a16:creationId xmlns:a16="http://schemas.microsoft.com/office/drawing/2014/main" id="{10F790E1-E0D6-44FF-A4B5-8DE625A561AC}"/>
                </a:ext>
              </a:extLst>
            </p:cNvPr>
            <p:cNvSpPr/>
            <p:nvPr/>
          </p:nvSpPr>
          <p:spPr>
            <a:xfrm>
              <a:off x="9645761" y="4583348"/>
              <a:ext cx="1220456" cy="122045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sz="1200" dirty="0"/>
                <a:t>monomer</a:t>
              </a:r>
              <a:br>
                <a:rPr lang="cs-CZ" sz="1200" dirty="0"/>
              </a:br>
              <a:r>
                <a:rPr lang="cs-CZ" sz="1200" dirty="0"/>
                <a:t>+</a:t>
              </a:r>
              <a:br>
                <a:rPr lang="cs-CZ" sz="1200" dirty="0"/>
              </a:br>
              <a:r>
                <a:rPr lang="cs-CZ" sz="1200" dirty="0" err="1" smtClean="0"/>
                <a:t>initiator</a:t>
              </a:r>
              <a:endParaRPr lang="cs-CZ" sz="1200" dirty="0"/>
            </a:p>
          </p:txBody>
        </p:sp>
        <p:sp>
          <p:nvSpPr>
            <p:cNvPr id="10" name="Ovál 9">
              <a:extLst>
                <a:ext uri="{FF2B5EF4-FFF2-40B4-BE49-F238E27FC236}">
                  <a16:creationId xmlns:a16="http://schemas.microsoft.com/office/drawing/2014/main" id="{C6FFAA1D-07B8-43F7-8189-896C5A8163AC}"/>
                </a:ext>
              </a:extLst>
            </p:cNvPr>
            <p:cNvSpPr/>
            <p:nvPr/>
          </p:nvSpPr>
          <p:spPr>
            <a:xfrm>
              <a:off x="10416639" y="2846953"/>
              <a:ext cx="1220456" cy="122045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sz="1200" dirty="0"/>
                <a:t>monomer</a:t>
              </a:r>
              <a:br>
                <a:rPr lang="cs-CZ" sz="1200" dirty="0"/>
              </a:br>
              <a:r>
                <a:rPr lang="cs-CZ" sz="1200" dirty="0"/>
                <a:t>+</a:t>
              </a:r>
              <a:br>
                <a:rPr lang="cs-CZ" sz="1200" dirty="0"/>
              </a:br>
              <a:r>
                <a:rPr lang="cs-CZ" sz="1200" dirty="0" err="1" smtClean="0"/>
                <a:t>initiator</a:t>
              </a:r>
              <a:endParaRPr lang="cs-CZ" sz="1200" dirty="0"/>
            </a:p>
          </p:txBody>
        </p:sp>
        <p:sp>
          <p:nvSpPr>
            <p:cNvPr id="11" name="TextovéPole 10">
              <a:extLst>
                <a:ext uri="{FF2B5EF4-FFF2-40B4-BE49-F238E27FC236}">
                  <a16:creationId xmlns:a16="http://schemas.microsoft.com/office/drawing/2014/main" id="{4BBEDCD7-791F-47F5-B458-4FD80BC1D4FB}"/>
                </a:ext>
              </a:extLst>
            </p:cNvPr>
            <p:cNvSpPr txBox="1"/>
            <p:nvPr/>
          </p:nvSpPr>
          <p:spPr>
            <a:xfrm>
              <a:off x="8043132" y="5000236"/>
              <a:ext cx="1220456" cy="646331"/>
            </a:xfrm>
            <a:prstGeom prst="rect">
              <a:avLst/>
            </a:prstGeom>
            <a:noFill/>
          </p:spPr>
          <p:txBody>
            <a:bodyPr wrap="square" rtlCol="0">
              <a:spAutoFit/>
            </a:bodyPr>
            <a:lstStyle/>
            <a:p>
              <a:pPr algn="ctr"/>
              <a:r>
                <a:rPr lang="cs-CZ" dirty="0" err="1" smtClean="0">
                  <a:latin typeface="+mn-lt"/>
                </a:rPr>
                <a:t>cooling</a:t>
              </a:r>
              <a:r>
                <a:rPr lang="cs-CZ" dirty="0" smtClean="0">
                  <a:latin typeface="+mn-lt"/>
                </a:rPr>
                <a:t> </a:t>
              </a:r>
              <a:r>
                <a:rPr lang="cs-CZ" dirty="0" err="1" smtClean="0">
                  <a:latin typeface="+mn-lt"/>
                </a:rPr>
                <a:t>liquid</a:t>
              </a:r>
              <a:endParaRPr lang="cs-CZ" dirty="0">
                <a:latin typeface="+mn-lt"/>
              </a:endParaRPr>
            </a:p>
          </p:txBody>
        </p:sp>
      </p:grpSp>
    </p:spTree>
    <p:extLst>
      <p:ext uri="{BB962C8B-B14F-4D97-AF65-F5344CB8AC3E}">
        <p14:creationId xmlns:p14="http://schemas.microsoft.com/office/powerpoint/2010/main" val="159352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4905" y="2204864"/>
            <a:ext cx="8133383" cy="4116785"/>
          </a:xfrm>
        </p:spPr>
        <p:txBody>
          <a:bodyPr>
            <a:normAutofit fontScale="85000" lnSpcReduction="20000"/>
          </a:bodyPr>
          <a:lstStyle/>
          <a:p>
            <a:pPr marL="258763"/>
            <a:r>
              <a:rPr lang="en-US" sz="3300" dirty="0"/>
              <a:t>the amount of coolant makes it easy to cool down</a:t>
            </a:r>
          </a:p>
          <a:p>
            <a:pPr marL="258763"/>
            <a:r>
              <a:rPr lang="en-US" sz="3300" dirty="0"/>
              <a:t>I have to add stabilizers</a:t>
            </a:r>
          </a:p>
          <a:p>
            <a:pPr marL="715963" lvl="1"/>
            <a:r>
              <a:rPr lang="en-US" sz="2900" dirty="0"/>
              <a:t>during the growth of the macromolecules the droplets become sticky and would stick together, so I cover them on the surface with something to prevent them from sticking together</a:t>
            </a:r>
          </a:p>
          <a:p>
            <a:pPr marL="1173163" lvl="2"/>
            <a:r>
              <a:rPr lang="en-US" sz="2500" dirty="0"/>
              <a:t>either a substance clinging to the surface of the droplets (like flouring dough on a roll)</a:t>
            </a:r>
          </a:p>
          <a:p>
            <a:pPr marL="1173163" lvl="2"/>
            <a:r>
              <a:rPr lang="en-US" sz="2500" dirty="0"/>
              <a:t>or something to increase the viscosity of the coolant so that the droplets cannot get close to each other</a:t>
            </a:r>
          </a:p>
          <a:p>
            <a:pPr marL="715963" lvl="1"/>
            <a:r>
              <a:rPr lang="en-US" sz="2900" dirty="0"/>
              <a:t>it reduces the purity of the product</a:t>
            </a:r>
          </a:p>
          <a:p>
            <a:pPr marL="258763"/>
            <a:r>
              <a:rPr lang="en-US" sz="3300" dirty="0"/>
              <a:t>used e.g. for PS, PVC, </a:t>
            </a:r>
            <a:r>
              <a:rPr lang="en-US" sz="3300" dirty="0" err="1"/>
              <a:t>PMMA</a:t>
            </a:r>
            <a:endParaRPr lang="cs-CZ" sz="3400" dirty="0"/>
          </a:p>
        </p:txBody>
      </p:sp>
      <p:sp>
        <p:nvSpPr>
          <p:cNvPr id="8" name="Zástupný symbol pro číslo snímku 7"/>
          <p:cNvSpPr>
            <a:spLocks noGrp="1"/>
          </p:cNvSpPr>
          <p:nvPr>
            <p:ph type="sldNum" sz="quarter" idx="12"/>
          </p:nvPr>
        </p:nvSpPr>
        <p:spPr>
          <a:xfrm>
            <a:off x="11430942" y="6355928"/>
            <a:ext cx="510952"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79</a:t>
            </a:fld>
            <a:endParaRPr lang="cs-CZ" altLang="cs-CZ" sz="1400" dirty="0">
              <a:solidFill>
                <a:schemeClr val="tx1"/>
              </a:solidFill>
              <a:latin typeface="Insula" panose="03060702030608030705" pitchFamily="66" charset="0"/>
            </a:endParaRPr>
          </a:p>
        </p:txBody>
      </p:sp>
      <p:sp>
        <p:nvSpPr>
          <p:cNvPr id="6"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dirty="0"/>
              <a:t>3. </a:t>
            </a:r>
            <a:r>
              <a:rPr lang="cs-CZ" sz="3200" dirty="0" err="1"/>
              <a:t>Suspension</a:t>
            </a:r>
            <a:r>
              <a:rPr lang="cs-CZ" sz="3200" dirty="0"/>
              <a:t> </a:t>
            </a:r>
            <a:r>
              <a:rPr lang="cs-CZ" sz="3200" dirty="0" err="1"/>
              <a:t>polymerization</a:t>
            </a:r>
            <a:endParaRPr lang="cs-CZ" sz="3200" dirty="0"/>
          </a:p>
        </p:txBody>
      </p:sp>
      <p:pic>
        <p:nvPicPr>
          <p:cNvPr id="3076" name="Picture 4" descr="Jak udělat dobré těsto zásady při pečení | jaktak.cz">
            <a:extLst>
              <a:ext uri="{FF2B5EF4-FFF2-40B4-BE49-F238E27FC236}">
                <a16:creationId xmlns:a16="http://schemas.microsoft.com/office/drawing/2014/main" id="{6CE84591-036E-4810-A817-E42DAB9A61D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814696" y="4149080"/>
            <a:ext cx="3136935" cy="20372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The way these bubbles aligned on my spoon in my soup : r/mildlyinteresting">
            <a:extLst>
              <a:ext uri="{FF2B5EF4-FFF2-40B4-BE49-F238E27FC236}">
                <a16:creationId xmlns:a16="http://schemas.microsoft.com/office/drawing/2014/main" id="{5AD8C862-871E-46A0-B306-145AB21CE22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816031" y="2023670"/>
            <a:ext cx="3135600" cy="2040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14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8</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t>2. </a:t>
            </a:r>
            <a:r>
              <a:rPr lang="cs-CZ" sz="3600" b="1" dirty="0" err="1"/>
              <a:t>Thermodynamic</a:t>
            </a:r>
            <a:r>
              <a:rPr lang="cs-CZ" sz="3600" b="1" dirty="0"/>
              <a:t> </a:t>
            </a:r>
            <a:r>
              <a:rPr lang="cs-CZ" sz="3600" b="1" dirty="0" err="1"/>
              <a:t>condition</a:t>
            </a:r>
            <a:endParaRPr lang="cs-CZ" sz="3600" b="1" dirty="0">
              <a:ea typeface="+mn-ea"/>
              <a:cs typeface="+mn-cs"/>
            </a:endParaRPr>
          </a:p>
        </p:txBody>
      </p:sp>
      <p:sp>
        <p:nvSpPr>
          <p:cNvPr id="5" name="Zástupný symbol pro obsah 2"/>
          <p:cNvSpPr txBox="1">
            <a:spLocks/>
          </p:cNvSpPr>
          <p:nvPr/>
        </p:nvSpPr>
        <p:spPr>
          <a:xfrm>
            <a:off x="725122" y="2348880"/>
            <a:ext cx="7980009" cy="4189610"/>
          </a:xfrm>
          <a:prstGeom prst="rect">
            <a:avLst/>
          </a:prstGeom>
        </p:spPr>
        <p:txBody>
          <a:bodyPr vert="horz" lIns="91440" tIns="45720" rIns="91440" bIns="45720" rtlCol="0">
            <a:normAutofit/>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cs-CZ" dirty="0"/>
              <a:t>∆𝐺 = 0 = ∆𝐻 − 𝑇∆S</a:t>
            </a:r>
          </a:p>
        </p:txBody>
      </p:sp>
      <p:graphicFrame>
        <p:nvGraphicFramePr>
          <p:cNvPr id="2" name="Tabulka 1"/>
          <p:cNvGraphicFramePr>
            <a:graphicFrameLocks noGrp="1"/>
          </p:cNvGraphicFramePr>
          <p:nvPr>
            <p:extLst>
              <p:ext uri="{D42A27DB-BD31-4B8C-83A1-F6EECF244321}">
                <p14:modId xmlns:p14="http://schemas.microsoft.com/office/powerpoint/2010/main" val="621750898"/>
              </p:ext>
            </p:extLst>
          </p:nvPr>
        </p:nvGraphicFramePr>
        <p:xfrm>
          <a:off x="853827" y="3198045"/>
          <a:ext cx="6587025" cy="1371600"/>
        </p:xfrm>
        <a:graphic>
          <a:graphicData uri="http://schemas.openxmlformats.org/drawingml/2006/table">
            <a:tbl>
              <a:tblPr firstRow="1" bandRow="1">
                <a:tableStyleId>{5940675A-B579-460E-94D1-54222C63F5DA}</a:tableStyleId>
              </a:tblPr>
              <a:tblGrid>
                <a:gridCol w="1317405">
                  <a:extLst>
                    <a:ext uri="{9D8B030D-6E8A-4147-A177-3AD203B41FA5}">
                      <a16:colId xmlns:a16="http://schemas.microsoft.com/office/drawing/2014/main" val="365665651"/>
                    </a:ext>
                  </a:extLst>
                </a:gridCol>
                <a:gridCol w="1317405">
                  <a:extLst>
                    <a:ext uri="{9D8B030D-6E8A-4147-A177-3AD203B41FA5}">
                      <a16:colId xmlns:a16="http://schemas.microsoft.com/office/drawing/2014/main" val="1889127733"/>
                    </a:ext>
                  </a:extLst>
                </a:gridCol>
                <a:gridCol w="1317405">
                  <a:extLst>
                    <a:ext uri="{9D8B030D-6E8A-4147-A177-3AD203B41FA5}">
                      <a16:colId xmlns:a16="http://schemas.microsoft.com/office/drawing/2014/main" val="770731801"/>
                    </a:ext>
                  </a:extLst>
                </a:gridCol>
                <a:gridCol w="1317405">
                  <a:extLst>
                    <a:ext uri="{9D8B030D-6E8A-4147-A177-3AD203B41FA5}">
                      <a16:colId xmlns:a16="http://schemas.microsoft.com/office/drawing/2014/main" val="4267285012"/>
                    </a:ext>
                  </a:extLst>
                </a:gridCol>
                <a:gridCol w="1317405">
                  <a:extLst>
                    <a:ext uri="{9D8B030D-6E8A-4147-A177-3AD203B41FA5}">
                      <a16:colId xmlns:a16="http://schemas.microsoft.com/office/drawing/2014/main" val="3748543168"/>
                    </a:ext>
                  </a:extLst>
                </a:gridCol>
              </a:tblGrid>
              <a:tr h="370840">
                <a:tc>
                  <a:txBody>
                    <a:bodyPr/>
                    <a:lstStyle/>
                    <a:p>
                      <a:pPr algn="ctr"/>
                      <a:r>
                        <a:rPr lang="el-GR" sz="2400" b="1" cap="none" spc="0" dirty="0">
                          <a:ln w="0"/>
                          <a:solidFill>
                            <a:schemeClr val="tx1"/>
                          </a:solidFill>
                          <a:effectLst/>
                        </a:rPr>
                        <a:t>Δ</a:t>
                      </a:r>
                      <a:r>
                        <a:rPr lang="cs-CZ" sz="2400" b="1" cap="none" spc="0" dirty="0">
                          <a:ln w="0"/>
                          <a:solidFill>
                            <a:schemeClr val="tx1"/>
                          </a:solidFill>
                          <a:effectLst/>
                        </a:rPr>
                        <a:t>H</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cs-CZ" sz="2400" b="0" kern="1200" cap="none" spc="0" dirty="0">
                          <a:ln w="0"/>
                          <a:solidFill>
                            <a:schemeClr val="tx1"/>
                          </a:solidFill>
                          <a:effectLst/>
                          <a:latin typeface="+mn-lt"/>
                          <a:ea typeface="+mn-ea"/>
                          <a:cs typeface="+mn-cs"/>
                        </a:rPr>
                        <a:t>&lt; 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0" kern="1200" cap="none" spc="0" dirty="0">
                          <a:ln w="0"/>
                          <a:solidFill>
                            <a:schemeClr val="tx1"/>
                          </a:solidFill>
                          <a:effectLst/>
                          <a:latin typeface="+mn-lt"/>
                          <a:ea typeface="+mn-ea"/>
                          <a:cs typeface="+mn-cs"/>
                        </a:rPr>
                        <a:t>&lt; 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cs-CZ" sz="2400" b="0" kern="1200" cap="none" spc="0" dirty="0">
                          <a:ln w="0"/>
                          <a:solidFill>
                            <a:schemeClr val="tx1"/>
                          </a:solidFill>
                          <a:effectLst/>
                          <a:latin typeface="+mn-lt"/>
                          <a:ea typeface="+mn-ea"/>
                          <a:cs typeface="+mn-cs"/>
                        </a:rPr>
                        <a:t>&gt; 0</a:t>
                      </a:r>
                      <a:endParaRPr lang="cs-CZ" sz="2400" b="0" cap="none" spc="0" dirty="0">
                        <a:ln w="0"/>
                        <a:solidFill>
                          <a:schemeClr val="tx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0" kern="1200" cap="none" spc="0" dirty="0">
                          <a:ln w="0"/>
                          <a:solidFill>
                            <a:schemeClr val="tx1"/>
                          </a:solidFill>
                          <a:effectLst/>
                          <a:latin typeface="+mn-lt"/>
                          <a:ea typeface="+mn-ea"/>
                          <a:cs typeface="+mn-cs"/>
                        </a:rPr>
                        <a:t>&gt; 0</a:t>
                      </a:r>
                      <a:endParaRPr lang="cs-CZ" sz="2400" b="0" cap="none" spc="0" dirty="0">
                        <a:ln w="0"/>
                        <a:solidFill>
                          <a:schemeClr val="tx1"/>
                        </a:solidFill>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5637987"/>
                  </a:ext>
                </a:extLst>
              </a:tr>
              <a:tr h="370840">
                <a:tc>
                  <a:txBody>
                    <a:bodyPr/>
                    <a:lstStyle/>
                    <a:p>
                      <a:pPr algn="ctr"/>
                      <a:r>
                        <a:rPr lang="el-GR" sz="2400" b="1" cap="none" spc="0" dirty="0">
                          <a:ln w="0"/>
                          <a:solidFill>
                            <a:schemeClr val="tx1"/>
                          </a:solidFill>
                          <a:effectLst/>
                        </a:rPr>
                        <a:t>Δ</a:t>
                      </a:r>
                      <a:r>
                        <a:rPr lang="cs-CZ" sz="2400" b="1" cap="none" spc="0" dirty="0">
                          <a:ln w="0"/>
                          <a:solidFill>
                            <a:schemeClr val="tx1"/>
                          </a:solidFill>
                          <a:effectLst/>
                        </a:rPr>
                        <a:t>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0" kern="1200" cap="none" spc="0" dirty="0">
                          <a:ln w="0"/>
                          <a:solidFill>
                            <a:schemeClr val="tx1"/>
                          </a:solidFill>
                          <a:effectLst/>
                          <a:latin typeface="+mn-lt"/>
                          <a:ea typeface="+mn-ea"/>
                          <a:cs typeface="+mn-cs"/>
                        </a:rPr>
                        <a:t>&lt; 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400" b="0" kern="1200" cap="none" spc="0" dirty="0">
                          <a:ln w="0"/>
                          <a:solidFill>
                            <a:schemeClr val="tx1"/>
                          </a:solidFill>
                          <a:effectLst/>
                          <a:latin typeface="+mn-lt"/>
                          <a:ea typeface="+mn-ea"/>
                          <a:cs typeface="+mn-cs"/>
                        </a:rPr>
                        <a:t>&gt; 0</a:t>
                      </a:r>
                      <a:endParaRPr lang="cs-CZ" sz="2400" b="0" cap="none" spc="0" dirty="0">
                        <a:ln w="0"/>
                        <a:solidFill>
                          <a:schemeClr val="tx1"/>
                        </a:solidFill>
                        <a:effectLs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0" kern="1200" cap="none" spc="0" dirty="0">
                          <a:ln w="0"/>
                          <a:solidFill>
                            <a:schemeClr val="tx1"/>
                          </a:solidFill>
                          <a:effectLst/>
                          <a:latin typeface="+mn-lt"/>
                          <a:ea typeface="+mn-ea"/>
                          <a:cs typeface="+mn-cs"/>
                        </a:rPr>
                        <a:t>&lt; 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2400" b="0" kern="1200" cap="none" spc="0" dirty="0">
                          <a:ln w="0"/>
                          <a:solidFill>
                            <a:schemeClr val="tx1"/>
                          </a:solidFill>
                          <a:effectLst/>
                          <a:latin typeface="+mn-lt"/>
                          <a:ea typeface="+mn-ea"/>
                          <a:cs typeface="+mn-cs"/>
                        </a:rPr>
                        <a:t>&gt; 0</a:t>
                      </a:r>
                      <a:endParaRPr lang="cs-CZ" sz="2400" b="0" cap="none" spc="0" dirty="0">
                        <a:ln w="0"/>
                        <a:solidFill>
                          <a:schemeClr val="tx1"/>
                        </a:solidFill>
                        <a:effectLs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070032"/>
                  </a:ext>
                </a:extLst>
              </a:tr>
              <a:tr h="370840">
                <a:tc>
                  <a:txBody>
                    <a:bodyPr/>
                    <a:lstStyle/>
                    <a:p>
                      <a:pPr algn="ctr"/>
                      <a:endParaRPr lang="cs-CZ" sz="2400" b="0" cap="none" spc="0" dirty="0">
                        <a:ln w="0"/>
                        <a:solidFill>
                          <a:schemeClr val="tx1"/>
                        </a:solidFill>
                        <a:effectLst/>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1" kern="1200" cap="none" spc="0" dirty="0" err="1">
                          <a:ln w="0"/>
                          <a:solidFill>
                            <a:schemeClr val="tx1"/>
                          </a:solidFill>
                          <a:effectLst/>
                          <a:latin typeface="+mn-lt"/>
                          <a:ea typeface="+mn-ea"/>
                          <a:cs typeface="+mn-cs"/>
                        </a:rPr>
                        <a:t>T</a:t>
                      </a:r>
                      <a:r>
                        <a:rPr lang="cs-CZ" sz="2400" b="1" kern="1200" cap="none" spc="0" baseline="-25000" dirty="0" err="1">
                          <a:ln w="0"/>
                          <a:solidFill>
                            <a:schemeClr val="tx1"/>
                          </a:solidFill>
                          <a:effectLst/>
                          <a:latin typeface="+mn-lt"/>
                          <a:ea typeface="+mn-ea"/>
                          <a:cs typeface="+mn-cs"/>
                        </a:rPr>
                        <a:t>c</a:t>
                      </a:r>
                      <a:endParaRPr lang="cs-CZ" sz="2400" b="1" kern="1200" cap="none" spc="0" baseline="-25000" dirty="0">
                        <a:ln w="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cs-CZ" sz="2400" b="1" kern="1200" cap="none" spc="0" dirty="0" err="1">
                          <a:ln w="0"/>
                          <a:solidFill>
                            <a:schemeClr val="tx1"/>
                          </a:solidFill>
                          <a:effectLst/>
                          <a:latin typeface="+mn-lt"/>
                          <a:ea typeface="+mn-ea"/>
                          <a:cs typeface="+mn-cs"/>
                        </a:rPr>
                        <a:t>always</a:t>
                      </a:r>
                      <a:endParaRPr lang="cs-CZ" sz="2400" b="1" kern="1200" cap="none" spc="0" dirty="0">
                        <a:ln w="0"/>
                        <a:solidFill>
                          <a:schemeClr val="tx1"/>
                        </a:solidFill>
                        <a:effectLst/>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1" kern="1200" cap="none" spc="0" dirty="0" err="1">
                          <a:ln w="0"/>
                          <a:solidFill>
                            <a:schemeClr val="tx1"/>
                          </a:solidFill>
                          <a:effectLst/>
                          <a:latin typeface="+mn-lt"/>
                          <a:ea typeface="+mn-ea"/>
                          <a:cs typeface="+mn-cs"/>
                        </a:rPr>
                        <a:t>never</a:t>
                      </a:r>
                      <a:endParaRPr lang="cs-CZ" sz="2400" b="1" kern="1200" cap="none" spc="0" dirty="0">
                        <a:ln w="0"/>
                        <a:solidFill>
                          <a:schemeClr val="tx1"/>
                        </a:solidFill>
                        <a:effectLst/>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cs-CZ" sz="2400" b="1" kern="1200" cap="none" spc="0" dirty="0" err="1">
                          <a:ln w="0"/>
                          <a:solidFill>
                            <a:schemeClr val="tx1"/>
                          </a:solidFill>
                          <a:effectLst/>
                          <a:latin typeface="+mn-lt"/>
                          <a:ea typeface="+mn-ea"/>
                          <a:cs typeface="+mn-cs"/>
                        </a:rPr>
                        <a:t>T</a:t>
                      </a:r>
                      <a:r>
                        <a:rPr lang="cs-CZ" sz="2400" b="1" kern="1200" cap="none" spc="0" baseline="-25000" dirty="0" err="1">
                          <a:ln w="0"/>
                          <a:solidFill>
                            <a:schemeClr val="tx1"/>
                          </a:solidFill>
                          <a:effectLst/>
                          <a:latin typeface="+mn-lt"/>
                          <a:ea typeface="+mn-ea"/>
                          <a:cs typeface="+mn-cs"/>
                        </a:rPr>
                        <a:t>f</a:t>
                      </a:r>
                      <a:endParaRPr lang="cs-CZ" sz="2400" b="1" kern="1200" cap="none" spc="0" baseline="-25000" dirty="0">
                        <a:ln w="0"/>
                        <a:solidFill>
                          <a:schemeClr val="tx1"/>
                        </a:solidFill>
                        <a:effectLst/>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7945788"/>
                  </a:ext>
                </a:extLst>
              </a:tr>
            </a:tbl>
          </a:graphicData>
        </a:graphic>
      </p:graphicFrame>
      <p:graphicFrame>
        <p:nvGraphicFramePr>
          <p:cNvPr id="3" name="Tabulka 2"/>
          <p:cNvGraphicFramePr>
            <a:graphicFrameLocks noGrp="1"/>
          </p:cNvGraphicFramePr>
          <p:nvPr/>
        </p:nvGraphicFramePr>
        <p:xfrm>
          <a:off x="2057400" y="4070350"/>
          <a:ext cx="208280" cy="609600"/>
        </p:xfrm>
        <a:graphic>
          <a:graphicData uri="http://schemas.openxmlformats.org/drawingml/2006/table">
            <a:tbl>
              <a:tblPr/>
              <a:tblGrid>
                <a:gridCol w="208280">
                  <a:extLst>
                    <a:ext uri="{9D8B030D-6E8A-4147-A177-3AD203B41FA5}">
                      <a16:colId xmlns:a16="http://schemas.microsoft.com/office/drawing/2014/main" val="3988714070"/>
                    </a:ext>
                  </a:extLst>
                </a:gridCol>
              </a:tblGrid>
              <a:tr h="609600">
                <a:tc>
                  <a:txBody>
                    <a:bodyPr/>
                    <a:lstStyle/>
                    <a:p>
                      <a:endParaRPr lang="cs-CZ" dirty="0"/>
                    </a:p>
                  </a:txBody>
                  <a:tcPr>
                    <a:lnL>
                      <a:noFill/>
                    </a:lnL>
                    <a:lnR>
                      <a:noFill/>
                    </a:lnR>
                    <a:lnT>
                      <a:noFill/>
                    </a:lnT>
                    <a:lnB>
                      <a:noFill/>
                    </a:lnB>
                  </a:tcPr>
                </a:tc>
                <a:extLst>
                  <a:ext uri="{0D108BD9-81ED-4DB2-BD59-A6C34878D82A}">
                    <a16:rowId xmlns:a16="http://schemas.microsoft.com/office/drawing/2014/main" val="2710213085"/>
                  </a:ext>
                </a:extLst>
              </a:tr>
            </a:tbl>
          </a:graphicData>
        </a:graphic>
      </p:graphicFrame>
      <p:sp>
        <p:nvSpPr>
          <p:cNvPr id="11" name="Obdélník 10"/>
          <p:cNvSpPr/>
          <p:nvPr/>
        </p:nvSpPr>
        <p:spPr>
          <a:xfrm>
            <a:off x="853826" y="5097830"/>
            <a:ext cx="8671635" cy="1323439"/>
          </a:xfrm>
          <a:prstGeom prst="rect">
            <a:avLst/>
          </a:prstGeom>
        </p:spPr>
        <p:txBody>
          <a:bodyPr wrap="square">
            <a:spAutoFit/>
          </a:bodyPr>
          <a:lstStyle/>
          <a:p>
            <a:pPr marL="342900" indent="-342900">
              <a:buFont typeface="Arial" panose="020B0604020202020204" pitchFamily="34" charset="0"/>
              <a:buChar char="•"/>
            </a:pPr>
            <a:r>
              <a:rPr lang="en-US" sz="2000" dirty="0"/>
              <a:t>T</a:t>
            </a:r>
            <a:r>
              <a:rPr lang="en-US" sz="2000" baseline="-25000" dirty="0"/>
              <a:t>c</a:t>
            </a:r>
            <a:r>
              <a:rPr lang="en-US" sz="2000" dirty="0"/>
              <a:t> … ceiling temperature</a:t>
            </a:r>
          </a:p>
          <a:p>
            <a:pPr marL="800100" lvl="1" indent="-342900">
              <a:buFont typeface="Arial" panose="020B0604020202020204" pitchFamily="34" charset="0"/>
              <a:buChar char="•"/>
            </a:pPr>
            <a:r>
              <a:rPr lang="en-US" sz="2000" dirty="0"/>
              <a:t>after exceeding it, polymerization stops, because </a:t>
            </a:r>
            <a:r>
              <a:rPr lang="en-US" sz="2000" dirty="0" err="1"/>
              <a:t>ΔG</a:t>
            </a:r>
            <a:r>
              <a:rPr lang="en-US" sz="2000" dirty="0"/>
              <a:t>&gt;0</a:t>
            </a:r>
          </a:p>
          <a:p>
            <a:pPr marL="342900" indent="-342900">
              <a:buFont typeface="Arial" panose="020B0604020202020204" pitchFamily="34" charset="0"/>
              <a:buChar char="•"/>
            </a:pPr>
            <a:r>
              <a:rPr lang="en-US" sz="2000" dirty="0"/>
              <a:t>T</a:t>
            </a:r>
            <a:r>
              <a:rPr lang="en-US" sz="2000" baseline="-25000" dirty="0"/>
              <a:t>f</a:t>
            </a:r>
            <a:r>
              <a:rPr lang="en-US" sz="2000" dirty="0"/>
              <a:t> … floor temperature</a:t>
            </a:r>
          </a:p>
          <a:p>
            <a:pPr marL="800100" lvl="1" indent="-342900">
              <a:buFont typeface="Arial" panose="020B0604020202020204" pitchFamily="34" charset="0"/>
              <a:buChar char="•"/>
            </a:pPr>
            <a:r>
              <a:rPr lang="en-US" sz="2000" dirty="0"/>
              <a:t>the reaction does not run until it is exceeded, since </a:t>
            </a:r>
            <a:r>
              <a:rPr lang="en-US" sz="2000" dirty="0" err="1"/>
              <a:t>ΔG</a:t>
            </a:r>
            <a:r>
              <a:rPr lang="en-US" sz="2000" dirty="0"/>
              <a:t>&gt;0</a:t>
            </a:r>
            <a:endParaRPr lang="cs-CZ" sz="2000" dirty="0"/>
          </a:p>
        </p:txBody>
      </p:sp>
      <p:pic>
        <p:nvPicPr>
          <p:cNvPr id="34818" name="Picture 2" descr="Záhada na motivy lva a gryfa. O ztracené rotundě rozhodne soutěž — ČT24 —  Česká televize"/>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21568" t="8141" r="24941" b="11555"/>
          <a:stretch/>
        </p:blipFill>
        <p:spPr bwMode="auto">
          <a:xfrm>
            <a:off x="9172024" y="3363718"/>
            <a:ext cx="2520000" cy="2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820" name="Picture 4" descr="Klášter v Kladrubech fotka"/>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172024" y="1088507"/>
            <a:ext cx="2520000" cy="204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Obdélník 11"/>
          <p:cNvSpPr/>
          <p:nvPr/>
        </p:nvSpPr>
        <p:spPr>
          <a:xfrm>
            <a:off x="9171127" y="562805"/>
            <a:ext cx="1544052" cy="523220"/>
          </a:xfrm>
          <a:prstGeom prst="rect">
            <a:avLst/>
          </a:prstGeom>
        </p:spPr>
        <p:txBody>
          <a:bodyPr wrap="square">
            <a:spAutoFit/>
          </a:bodyPr>
          <a:lstStyle/>
          <a:p>
            <a:pPr algn="ctr"/>
            <a:r>
              <a:rPr lang="cs-CZ" sz="1400" i="1" dirty="0" err="1">
                <a:latin typeface="+mn-lt"/>
              </a:rPr>
              <a:t>ceiling</a:t>
            </a:r>
            <a:r>
              <a:rPr lang="cs-CZ" sz="1400" i="1" dirty="0">
                <a:latin typeface="+mn-lt"/>
              </a:rPr>
              <a:t> </a:t>
            </a:r>
            <a:r>
              <a:rPr lang="cs-CZ" sz="1400" i="1" dirty="0" err="1">
                <a:latin typeface="+mn-lt"/>
              </a:rPr>
              <a:t>vault</a:t>
            </a:r>
            <a:r>
              <a:rPr lang="cs-CZ" sz="1400" i="1" dirty="0">
                <a:latin typeface="+mn-lt"/>
              </a:rPr>
              <a:t> in Kladruby (</a:t>
            </a:r>
            <a:r>
              <a:rPr lang="cs-CZ" sz="1400" i="1" dirty="0" err="1">
                <a:latin typeface="+mn-lt"/>
              </a:rPr>
              <a:t>Santiny</a:t>
            </a:r>
            <a:r>
              <a:rPr lang="cs-CZ" sz="1400" i="1" dirty="0">
                <a:latin typeface="+mn-lt"/>
              </a:rPr>
              <a:t>)</a:t>
            </a:r>
          </a:p>
        </p:txBody>
      </p:sp>
      <p:sp>
        <p:nvSpPr>
          <p:cNvPr id="15" name="Obdélník 14"/>
          <p:cNvSpPr/>
          <p:nvPr/>
        </p:nvSpPr>
        <p:spPr>
          <a:xfrm>
            <a:off x="9141447" y="5872739"/>
            <a:ext cx="2520000" cy="523220"/>
          </a:xfrm>
          <a:prstGeom prst="rect">
            <a:avLst/>
          </a:prstGeom>
        </p:spPr>
        <p:txBody>
          <a:bodyPr wrap="square">
            <a:spAutoFit/>
          </a:bodyPr>
          <a:lstStyle/>
          <a:p>
            <a:pPr algn="ctr"/>
            <a:r>
              <a:rPr lang="en-US" sz="1400" i="1" dirty="0">
                <a:latin typeface="+mn-lt"/>
                <a:ea typeface="Verdana" panose="020B0604030504040204" pitchFamily="34" charset="0"/>
              </a:rPr>
              <a:t>paving in the rotunda of St. Wenceslas in Prague (</a:t>
            </a:r>
            <a:r>
              <a:rPr lang="en-US" sz="1400" i="1" dirty="0" err="1">
                <a:latin typeface="+mn-lt"/>
                <a:ea typeface="Verdana" panose="020B0604030504040204" pitchFamily="34" charset="0"/>
              </a:rPr>
              <a:t>MatFyz</a:t>
            </a:r>
            <a:r>
              <a:rPr lang="en-US" sz="1400" i="1" dirty="0">
                <a:latin typeface="+mn-lt"/>
                <a:ea typeface="Verdana" panose="020B0604030504040204" pitchFamily="34" charset="0"/>
              </a:rPr>
              <a:t>)</a:t>
            </a:r>
            <a:endParaRPr lang="cs-CZ" sz="1400" i="1" dirty="0">
              <a:latin typeface="+mn-lt"/>
              <a:ea typeface="Verdana" panose="020B0604030504040204" pitchFamily="34" charset="0"/>
            </a:endParaRPr>
          </a:p>
        </p:txBody>
      </p:sp>
    </p:spTree>
    <p:extLst>
      <p:ext uri="{BB962C8B-B14F-4D97-AF65-F5344CB8AC3E}">
        <p14:creationId xmlns:p14="http://schemas.microsoft.com/office/powerpoint/2010/main" val="3188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Skupina 8">
            <a:extLst>
              <a:ext uri="{FF2B5EF4-FFF2-40B4-BE49-F238E27FC236}">
                <a16:creationId xmlns:a16="http://schemas.microsoft.com/office/drawing/2014/main" id="{89DDADB2-4C90-4067-8D9B-DF17873F998E}"/>
              </a:ext>
            </a:extLst>
          </p:cNvPr>
          <p:cNvGrpSpPr/>
          <p:nvPr/>
        </p:nvGrpSpPr>
        <p:grpSpPr>
          <a:xfrm>
            <a:off x="7630301" y="2463056"/>
            <a:ext cx="4333726" cy="3602845"/>
            <a:chOff x="7630301" y="2463056"/>
            <a:chExt cx="4333726" cy="3602845"/>
          </a:xfrm>
        </p:grpSpPr>
        <p:sp>
          <p:nvSpPr>
            <p:cNvPr id="10" name="Obdélník 9">
              <a:extLst>
                <a:ext uri="{FF2B5EF4-FFF2-40B4-BE49-F238E27FC236}">
                  <a16:creationId xmlns:a16="http://schemas.microsoft.com/office/drawing/2014/main" id="{C4516DC9-51E8-4CFF-BF45-7BB22A36729E}"/>
                </a:ext>
              </a:extLst>
            </p:cNvPr>
            <p:cNvSpPr/>
            <p:nvPr/>
          </p:nvSpPr>
          <p:spPr>
            <a:xfrm>
              <a:off x="7630301" y="2463056"/>
              <a:ext cx="4333726" cy="3600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11" name="Ovál 10">
              <a:extLst>
                <a:ext uri="{FF2B5EF4-FFF2-40B4-BE49-F238E27FC236}">
                  <a16:creationId xmlns:a16="http://schemas.microsoft.com/office/drawing/2014/main" id="{6174C0A3-BAB5-45F3-BF51-46C5613A0FF0}"/>
                </a:ext>
              </a:extLst>
            </p:cNvPr>
            <p:cNvSpPr/>
            <p:nvPr/>
          </p:nvSpPr>
          <p:spPr>
            <a:xfrm>
              <a:off x="8040216" y="2855156"/>
              <a:ext cx="1728192" cy="1728192"/>
            </a:xfrm>
            <a:prstGeom prst="ellipse">
              <a:avLst/>
            </a:prstGeom>
            <a:ln w="88900" cmpd="sng">
              <a:solidFill>
                <a:schemeClr val="accent2">
                  <a:lumMod val="75000"/>
                </a:schemeClr>
              </a:solidFill>
              <a:prstDash val="sysDot"/>
            </a:ln>
          </p:spPr>
          <p:style>
            <a:lnRef idx="3">
              <a:schemeClr val="lt1"/>
            </a:lnRef>
            <a:fillRef idx="1">
              <a:schemeClr val="accent6"/>
            </a:fillRef>
            <a:effectRef idx="1">
              <a:schemeClr val="accent6"/>
            </a:effectRef>
            <a:fontRef idx="minor">
              <a:schemeClr val="lt1"/>
            </a:fontRef>
          </p:style>
          <p:txBody>
            <a:bodyPr rtlCol="0" anchor="ctr"/>
            <a:lstStyle/>
            <a:p>
              <a:pPr algn="ctr"/>
              <a:r>
                <a:rPr lang="cs-CZ" sz="2000" dirty="0"/>
                <a:t>monomer</a:t>
              </a:r>
            </a:p>
          </p:txBody>
        </p:sp>
        <p:sp>
          <p:nvSpPr>
            <p:cNvPr id="12" name="Ovál 11">
              <a:extLst>
                <a:ext uri="{FF2B5EF4-FFF2-40B4-BE49-F238E27FC236}">
                  <a16:creationId xmlns:a16="http://schemas.microsoft.com/office/drawing/2014/main" id="{F40A2BE2-6157-4DB1-B7F3-3686868E30F8}"/>
                </a:ext>
              </a:extLst>
            </p:cNvPr>
            <p:cNvSpPr/>
            <p:nvPr/>
          </p:nvSpPr>
          <p:spPr>
            <a:xfrm>
              <a:off x="9645761" y="4583348"/>
              <a:ext cx="1220456" cy="1220456"/>
            </a:xfrm>
            <a:prstGeom prst="ellipse">
              <a:avLst/>
            </a:prstGeom>
            <a:ln w="88900" cmpd="sng">
              <a:solidFill>
                <a:schemeClr val="accent2">
                  <a:lumMod val="75000"/>
                </a:schemeClr>
              </a:solidFill>
              <a:prstDash val="sysDot"/>
            </a:ln>
          </p:spPr>
          <p:style>
            <a:lnRef idx="3">
              <a:schemeClr val="lt1"/>
            </a:lnRef>
            <a:fillRef idx="1">
              <a:schemeClr val="accent6"/>
            </a:fillRef>
            <a:effectRef idx="1">
              <a:schemeClr val="accent6"/>
            </a:effectRef>
            <a:fontRef idx="minor">
              <a:schemeClr val="lt1"/>
            </a:fontRef>
          </p:style>
          <p:txBody>
            <a:bodyPr rtlCol="0" anchor="ctr"/>
            <a:lstStyle/>
            <a:p>
              <a:pPr algn="ctr"/>
              <a:r>
                <a:rPr lang="cs-CZ" sz="1200" dirty="0"/>
                <a:t>monomer</a:t>
              </a:r>
            </a:p>
          </p:txBody>
        </p:sp>
        <p:sp>
          <p:nvSpPr>
            <p:cNvPr id="13" name="Ovál 12">
              <a:extLst>
                <a:ext uri="{FF2B5EF4-FFF2-40B4-BE49-F238E27FC236}">
                  <a16:creationId xmlns:a16="http://schemas.microsoft.com/office/drawing/2014/main" id="{AC7396DB-FBBB-473B-9558-6E43863ECA96}"/>
                </a:ext>
              </a:extLst>
            </p:cNvPr>
            <p:cNvSpPr/>
            <p:nvPr/>
          </p:nvSpPr>
          <p:spPr>
            <a:xfrm>
              <a:off x="10416639" y="2846953"/>
              <a:ext cx="1220456" cy="1220456"/>
            </a:xfrm>
            <a:prstGeom prst="ellipse">
              <a:avLst/>
            </a:prstGeom>
            <a:ln w="88900" cmpd="sng">
              <a:solidFill>
                <a:schemeClr val="accent2">
                  <a:lumMod val="75000"/>
                </a:schemeClr>
              </a:solidFill>
              <a:prstDash val="sysDot"/>
            </a:ln>
          </p:spPr>
          <p:style>
            <a:lnRef idx="3">
              <a:schemeClr val="lt1"/>
            </a:lnRef>
            <a:fillRef idx="1">
              <a:schemeClr val="accent6"/>
            </a:fillRef>
            <a:effectRef idx="1">
              <a:schemeClr val="accent6"/>
            </a:effectRef>
            <a:fontRef idx="minor">
              <a:schemeClr val="lt1"/>
            </a:fontRef>
          </p:style>
          <p:txBody>
            <a:bodyPr rtlCol="0" anchor="ctr"/>
            <a:lstStyle/>
            <a:p>
              <a:pPr algn="ctr"/>
              <a:r>
                <a:rPr lang="cs-CZ" sz="1200" dirty="0"/>
                <a:t>monomer</a:t>
              </a:r>
            </a:p>
          </p:txBody>
        </p:sp>
        <p:sp>
          <p:nvSpPr>
            <p:cNvPr id="14" name="TextovéPole 13">
              <a:extLst>
                <a:ext uri="{FF2B5EF4-FFF2-40B4-BE49-F238E27FC236}">
                  <a16:creationId xmlns:a16="http://schemas.microsoft.com/office/drawing/2014/main" id="{28477D65-E947-4633-8047-6AB851179F32}"/>
                </a:ext>
              </a:extLst>
            </p:cNvPr>
            <p:cNvSpPr txBox="1"/>
            <p:nvPr/>
          </p:nvSpPr>
          <p:spPr>
            <a:xfrm>
              <a:off x="7882402" y="5111794"/>
              <a:ext cx="1497706" cy="954107"/>
            </a:xfrm>
            <a:prstGeom prst="rect">
              <a:avLst/>
            </a:prstGeom>
            <a:noFill/>
          </p:spPr>
          <p:txBody>
            <a:bodyPr wrap="square" rtlCol="0">
              <a:spAutoFit/>
            </a:bodyPr>
            <a:lstStyle/>
            <a:p>
              <a:pPr algn="ctr"/>
              <a:r>
                <a:rPr lang="cs-CZ" sz="2800" dirty="0" err="1" smtClean="0">
                  <a:latin typeface="+mn-lt"/>
                </a:rPr>
                <a:t>cooling</a:t>
              </a:r>
              <a:r>
                <a:rPr lang="cs-CZ" sz="2800" dirty="0" smtClean="0">
                  <a:latin typeface="+mn-lt"/>
                </a:rPr>
                <a:t> </a:t>
              </a:r>
              <a:r>
                <a:rPr lang="cs-CZ" sz="2800" dirty="0" err="1" smtClean="0">
                  <a:latin typeface="+mn-lt"/>
                </a:rPr>
                <a:t>liquid</a:t>
              </a:r>
              <a:endParaRPr lang="cs-CZ" sz="2800" dirty="0">
                <a:latin typeface="+mn-lt"/>
              </a:endParaRPr>
            </a:p>
          </p:txBody>
        </p:sp>
      </p:grpSp>
      <p:sp>
        <p:nvSpPr>
          <p:cNvPr id="3" name="Zástupný symbol pro obsah 2"/>
          <p:cNvSpPr>
            <a:spLocks noGrp="1"/>
          </p:cNvSpPr>
          <p:nvPr>
            <p:ph idx="1"/>
          </p:nvPr>
        </p:nvSpPr>
        <p:spPr>
          <a:xfrm>
            <a:off x="379910" y="2204864"/>
            <a:ext cx="7250392" cy="4116785"/>
          </a:xfrm>
        </p:spPr>
        <p:txBody>
          <a:bodyPr>
            <a:normAutofit fontScale="85000" lnSpcReduction="10000"/>
          </a:bodyPr>
          <a:lstStyle/>
          <a:p>
            <a:pPr marL="258763"/>
            <a:r>
              <a:rPr lang="en-US" sz="2400" dirty="0"/>
              <a:t>based on a monomer immiscible with the cooling liquid, in which the initiator and emulsifier (= surfactant, surfactant) are dissolved</a:t>
            </a:r>
          </a:p>
          <a:p>
            <a:pPr marL="715963" lvl="1"/>
            <a:r>
              <a:rPr lang="en-US" sz="2000" dirty="0"/>
              <a:t>above the critical micellar concentration, the emulsifier forms micelles in which the monomer is enclosed (it doesn't want to be in the cooling liquid and likes to stuff itself inside the micelles)</a:t>
            </a:r>
          </a:p>
          <a:p>
            <a:pPr marL="715963" lvl="1"/>
            <a:r>
              <a:rPr lang="en-US" sz="2000" dirty="0"/>
              <a:t>compared to suspension micelles, the micelles are mainly stabilized by the emulsifier and not so much by mixing or additives</a:t>
            </a:r>
          </a:p>
          <a:p>
            <a:pPr marL="258763"/>
            <a:r>
              <a:rPr lang="en-US" sz="2400" dirty="0"/>
              <a:t>the </a:t>
            </a:r>
            <a:r>
              <a:rPr lang="en-US" sz="2400" dirty="0" err="1"/>
              <a:t>polyreaction</a:t>
            </a:r>
            <a:r>
              <a:rPr lang="en-US" sz="2400" dirty="0"/>
              <a:t> takes place inside the micelles, where the monomer is practically pure</a:t>
            </a:r>
          </a:p>
          <a:p>
            <a:pPr marL="258763"/>
            <a:r>
              <a:rPr lang="en-US" sz="2400" dirty="0"/>
              <a:t>micelle size is in units of μm (compared to 1 mm for suspension)</a:t>
            </a:r>
          </a:p>
          <a:p>
            <a:pPr marL="258763"/>
            <a:r>
              <a:rPr lang="en-US" sz="2400" dirty="0"/>
              <a:t>the </a:t>
            </a:r>
            <a:r>
              <a:rPr lang="en-US" sz="2400" dirty="0" err="1"/>
              <a:t>polyreaction</a:t>
            </a:r>
            <a:r>
              <a:rPr lang="en-US" sz="2400" dirty="0"/>
              <a:t> starts when the initiator gets into the droplet</a:t>
            </a:r>
            <a:endParaRPr lang="cs-CZ" sz="2000" dirty="0"/>
          </a:p>
        </p:txBody>
      </p:sp>
      <p:sp>
        <p:nvSpPr>
          <p:cNvPr id="8" name="Zástupný symbol pro číslo snímku 7"/>
          <p:cNvSpPr>
            <a:spLocks noGrp="1"/>
          </p:cNvSpPr>
          <p:nvPr>
            <p:ph type="sldNum" sz="quarter" idx="12"/>
          </p:nvPr>
        </p:nvSpPr>
        <p:spPr>
          <a:xfrm>
            <a:off x="11430942" y="6355928"/>
            <a:ext cx="510952"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80</a:t>
            </a:fld>
            <a:endParaRPr lang="cs-CZ" altLang="cs-CZ" sz="1400" dirty="0">
              <a:solidFill>
                <a:schemeClr val="tx1"/>
              </a:solidFill>
              <a:latin typeface="Insula" panose="03060702030608030705" pitchFamily="66" charset="0"/>
            </a:endParaRPr>
          </a:p>
        </p:txBody>
      </p:sp>
      <p:sp>
        <p:nvSpPr>
          <p:cNvPr id="6"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b="1" dirty="0">
                <a:latin typeface="+mj-lt"/>
              </a:rPr>
              <a:t>4. </a:t>
            </a:r>
            <a:r>
              <a:rPr lang="cs-CZ" sz="3200" b="1" dirty="0" err="1">
                <a:latin typeface="+mj-lt"/>
              </a:rPr>
              <a:t>Emulsion</a:t>
            </a:r>
            <a:r>
              <a:rPr lang="cs-CZ" sz="3200" b="1" dirty="0">
                <a:latin typeface="+mj-lt"/>
              </a:rPr>
              <a:t> </a:t>
            </a:r>
            <a:r>
              <a:rPr lang="cs-CZ" sz="3200" b="1" dirty="0" err="1">
                <a:latin typeface="+mj-lt"/>
              </a:rPr>
              <a:t>polymerization</a:t>
            </a:r>
            <a:endParaRPr lang="cs-CZ" sz="3200" b="1" dirty="0">
              <a:latin typeface="+mj-lt"/>
            </a:endParaRPr>
          </a:p>
        </p:txBody>
      </p:sp>
      <p:sp>
        <p:nvSpPr>
          <p:cNvPr id="15" name="TextovéPole 14">
            <a:extLst>
              <a:ext uri="{FF2B5EF4-FFF2-40B4-BE49-F238E27FC236}">
                <a16:creationId xmlns:a16="http://schemas.microsoft.com/office/drawing/2014/main" id="{C594718C-F53A-4E8D-8A6B-F8A7530FAEBF}"/>
              </a:ext>
            </a:extLst>
          </p:cNvPr>
          <p:cNvSpPr txBox="1"/>
          <p:nvPr/>
        </p:nvSpPr>
        <p:spPr>
          <a:xfrm>
            <a:off x="9768408" y="4007006"/>
            <a:ext cx="941840" cy="369332"/>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16" name="TextovéPole 15">
            <a:extLst>
              <a:ext uri="{FF2B5EF4-FFF2-40B4-BE49-F238E27FC236}">
                <a16:creationId xmlns:a16="http://schemas.microsoft.com/office/drawing/2014/main" id="{798F18CE-9767-4664-BF3C-0B2B766746B7}"/>
              </a:ext>
            </a:extLst>
          </p:cNvPr>
          <p:cNvSpPr txBox="1"/>
          <p:nvPr/>
        </p:nvSpPr>
        <p:spPr>
          <a:xfrm>
            <a:off x="10960022" y="5534706"/>
            <a:ext cx="941840" cy="369332"/>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17" name="TextovéPole 16">
            <a:extLst>
              <a:ext uri="{FF2B5EF4-FFF2-40B4-BE49-F238E27FC236}">
                <a16:creationId xmlns:a16="http://schemas.microsoft.com/office/drawing/2014/main" id="{2D66068E-6909-4708-8E66-76F6A2A76CF4}"/>
              </a:ext>
            </a:extLst>
          </p:cNvPr>
          <p:cNvSpPr txBox="1"/>
          <p:nvPr/>
        </p:nvSpPr>
        <p:spPr>
          <a:xfrm>
            <a:off x="9924377" y="2468077"/>
            <a:ext cx="941840" cy="369332"/>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18" name="TextovéPole 17">
            <a:extLst>
              <a:ext uri="{FF2B5EF4-FFF2-40B4-BE49-F238E27FC236}">
                <a16:creationId xmlns:a16="http://schemas.microsoft.com/office/drawing/2014/main" id="{0E39420D-A527-4C70-AE91-DD6FBF818414}"/>
              </a:ext>
            </a:extLst>
          </p:cNvPr>
          <p:cNvSpPr txBox="1"/>
          <p:nvPr/>
        </p:nvSpPr>
        <p:spPr>
          <a:xfrm>
            <a:off x="7882402" y="4682226"/>
            <a:ext cx="941840" cy="369332"/>
          </a:xfrm>
          <a:prstGeom prst="rect">
            <a:avLst/>
          </a:prstGeom>
          <a:noFill/>
        </p:spPr>
        <p:txBody>
          <a:bodyPr wrap="square" rtlCol="0">
            <a:spAutoFit/>
          </a:bodyPr>
          <a:lstStyle/>
          <a:p>
            <a:pPr algn="ctr"/>
            <a:r>
              <a:rPr lang="cs-CZ" dirty="0" err="1" smtClean="0">
                <a:solidFill>
                  <a:srgbClr val="FFFF00"/>
                </a:solidFill>
                <a:latin typeface="+mn-lt"/>
              </a:rPr>
              <a:t>initiator</a:t>
            </a:r>
            <a:endParaRPr lang="cs-CZ" dirty="0">
              <a:solidFill>
                <a:srgbClr val="FFFF00"/>
              </a:solidFill>
              <a:latin typeface="+mn-lt"/>
            </a:endParaRPr>
          </a:p>
        </p:txBody>
      </p:sp>
      <p:sp>
        <p:nvSpPr>
          <p:cNvPr id="2" name="Obdélník 1">
            <a:extLst>
              <a:ext uri="{FF2B5EF4-FFF2-40B4-BE49-F238E27FC236}">
                <a16:creationId xmlns:a16="http://schemas.microsoft.com/office/drawing/2014/main" id="{4210CE62-8271-4B89-9147-954A23A28B80}"/>
              </a:ext>
            </a:extLst>
          </p:cNvPr>
          <p:cNvSpPr/>
          <p:nvPr/>
        </p:nvSpPr>
        <p:spPr>
          <a:xfrm rot="16200000">
            <a:off x="7990356" y="2669160"/>
            <a:ext cx="1827941" cy="1978098"/>
          </a:xfrm>
          <a:prstGeom prst="rect">
            <a:avLst/>
          </a:prstGeom>
          <a:noFill/>
        </p:spPr>
        <p:txBody>
          <a:bodyPr wrap="none" lIns="91440" tIns="45720" rIns="91440" bIns="45720">
            <a:prstTxWarp prst="textCircle">
              <a:avLst>
                <a:gd name="adj" fmla="val 11155781"/>
              </a:avLst>
            </a:prstTxWarp>
            <a:spAutoFit/>
          </a:bodyPr>
          <a:lstStyle/>
          <a:p>
            <a:pPr algn="ctr"/>
            <a:r>
              <a:rPr lang="cs-CZ" dirty="0" err="1" smtClean="0">
                <a:ln w="0"/>
                <a:solidFill>
                  <a:schemeClr val="accent2">
                    <a:lumMod val="75000"/>
                  </a:schemeClr>
                </a:solidFill>
              </a:rPr>
              <a:t>surfactant</a:t>
            </a:r>
            <a:endParaRPr lang="cs-CZ" dirty="0">
              <a:ln w="0"/>
              <a:solidFill>
                <a:schemeClr val="accent2">
                  <a:lumMod val="75000"/>
                </a:schemeClr>
              </a:solidFill>
            </a:endParaRPr>
          </a:p>
        </p:txBody>
      </p:sp>
      <p:sp>
        <p:nvSpPr>
          <p:cNvPr id="20" name="Obdélník 19">
            <a:extLst>
              <a:ext uri="{FF2B5EF4-FFF2-40B4-BE49-F238E27FC236}">
                <a16:creationId xmlns:a16="http://schemas.microsoft.com/office/drawing/2014/main" id="{0B0194AC-C306-48D3-9DC3-915BA255EEA2}"/>
              </a:ext>
            </a:extLst>
          </p:cNvPr>
          <p:cNvSpPr/>
          <p:nvPr/>
        </p:nvSpPr>
        <p:spPr>
          <a:xfrm>
            <a:off x="10245235" y="2701175"/>
            <a:ext cx="1508800" cy="1490189"/>
          </a:xfrm>
          <a:prstGeom prst="rect">
            <a:avLst/>
          </a:prstGeom>
          <a:noFill/>
        </p:spPr>
        <p:txBody>
          <a:bodyPr wrap="none" lIns="91440" tIns="45720" rIns="91440" bIns="45720">
            <a:prstTxWarp prst="textCircle">
              <a:avLst>
                <a:gd name="adj" fmla="val 11155781"/>
              </a:avLst>
            </a:prstTxWarp>
            <a:spAutoFit/>
          </a:bodyPr>
          <a:lstStyle/>
          <a:p>
            <a:pPr algn="ctr"/>
            <a:r>
              <a:rPr lang="cs-CZ" sz="1400" dirty="0" err="1" smtClean="0">
                <a:ln w="0"/>
                <a:solidFill>
                  <a:schemeClr val="accent2">
                    <a:lumMod val="75000"/>
                  </a:schemeClr>
                </a:solidFill>
              </a:rPr>
              <a:t>surfactant</a:t>
            </a:r>
            <a:endParaRPr lang="cs-CZ" sz="1400" dirty="0">
              <a:ln w="0"/>
              <a:solidFill>
                <a:schemeClr val="accent2">
                  <a:lumMod val="75000"/>
                </a:schemeClr>
              </a:solidFill>
            </a:endParaRPr>
          </a:p>
        </p:txBody>
      </p:sp>
      <p:sp>
        <p:nvSpPr>
          <p:cNvPr id="21" name="Obdélník 20">
            <a:extLst>
              <a:ext uri="{FF2B5EF4-FFF2-40B4-BE49-F238E27FC236}">
                <a16:creationId xmlns:a16="http://schemas.microsoft.com/office/drawing/2014/main" id="{5CCA1353-8996-4383-97A5-96626C9F902D}"/>
              </a:ext>
            </a:extLst>
          </p:cNvPr>
          <p:cNvSpPr/>
          <p:nvPr/>
        </p:nvSpPr>
        <p:spPr>
          <a:xfrm>
            <a:off x="9511752" y="4433968"/>
            <a:ext cx="1508800" cy="1490189"/>
          </a:xfrm>
          <a:prstGeom prst="rect">
            <a:avLst/>
          </a:prstGeom>
          <a:noFill/>
        </p:spPr>
        <p:txBody>
          <a:bodyPr wrap="none" lIns="91440" tIns="45720" rIns="91440" bIns="45720">
            <a:prstTxWarp prst="textCircle">
              <a:avLst>
                <a:gd name="adj" fmla="val 11155781"/>
              </a:avLst>
            </a:prstTxWarp>
            <a:spAutoFit/>
          </a:bodyPr>
          <a:lstStyle/>
          <a:p>
            <a:pPr algn="ctr"/>
            <a:r>
              <a:rPr lang="cs-CZ" sz="1400" dirty="0" err="1" smtClean="0">
                <a:ln w="0"/>
                <a:solidFill>
                  <a:schemeClr val="accent2">
                    <a:lumMod val="75000"/>
                  </a:schemeClr>
                </a:solidFill>
              </a:rPr>
              <a:t>surfactant</a:t>
            </a:r>
            <a:endParaRPr lang="cs-CZ" sz="1400" dirty="0">
              <a:ln w="0"/>
              <a:solidFill>
                <a:schemeClr val="accent2">
                  <a:lumMod val="75000"/>
                </a:schemeClr>
              </a:solidFill>
            </a:endParaRPr>
          </a:p>
        </p:txBody>
      </p:sp>
    </p:spTree>
    <p:extLst>
      <p:ext uri="{BB962C8B-B14F-4D97-AF65-F5344CB8AC3E}">
        <p14:creationId xmlns:p14="http://schemas.microsoft.com/office/powerpoint/2010/main" val="290179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79909" y="2204864"/>
            <a:ext cx="6508179" cy="4116785"/>
          </a:xfrm>
        </p:spPr>
        <p:txBody>
          <a:bodyPr>
            <a:normAutofit fontScale="92500" lnSpcReduction="10000"/>
          </a:bodyPr>
          <a:lstStyle/>
          <a:p>
            <a:pPr marL="258763"/>
            <a:r>
              <a:rPr lang="en-US" dirty="0"/>
              <a:t>higher average molar masses</a:t>
            </a:r>
          </a:p>
          <a:p>
            <a:pPr marL="258763"/>
            <a:r>
              <a:rPr lang="en-US" dirty="0"/>
              <a:t>easy cooling</a:t>
            </a:r>
          </a:p>
          <a:p>
            <a:pPr marL="258763"/>
            <a:r>
              <a:rPr lang="en-US" dirty="0"/>
              <a:t>after all, a less pure product</a:t>
            </a:r>
          </a:p>
          <a:p>
            <a:pPr marL="258763"/>
            <a:r>
              <a:rPr lang="en-US" dirty="0"/>
              <a:t>the result of the </a:t>
            </a:r>
            <a:r>
              <a:rPr lang="en-US" dirty="0" err="1"/>
              <a:t>polyreaction</a:t>
            </a:r>
            <a:r>
              <a:rPr lang="en-US" dirty="0"/>
              <a:t> is the so-called latex</a:t>
            </a:r>
          </a:p>
          <a:p>
            <a:pPr marL="487363" lvl="1" indent="0">
              <a:buNone/>
            </a:pPr>
            <a:r>
              <a:rPr lang="en-US" dirty="0"/>
              <a:t>= stable emulsion of polymer particles with a size of about 1 μm dispersed in a cooling liquid (hence emulsion polymerization)</a:t>
            </a:r>
          </a:p>
          <a:p>
            <a:pPr marL="715963" lvl="1"/>
            <a:r>
              <a:rPr lang="en-US" dirty="0"/>
              <a:t>suitable for paint materials</a:t>
            </a:r>
          </a:p>
          <a:p>
            <a:pPr marL="715963" lvl="1"/>
            <a:r>
              <a:rPr lang="en-US" dirty="0"/>
              <a:t>a polymer can be obtained by precipitation</a:t>
            </a:r>
          </a:p>
          <a:p>
            <a:pPr marL="258763"/>
            <a:r>
              <a:rPr lang="cs-CZ" dirty="0" err="1" smtClean="0"/>
              <a:t>usually</a:t>
            </a:r>
            <a:r>
              <a:rPr lang="cs-CZ" dirty="0" smtClean="0"/>
              <a:t> </a:t>
            </a:r>
            <a:r>
              <a:rPr lang="cs-CZ" dirty="0" err="1" smtClean="0"/>
              <a:t>for</a:t>
            </a:r>
            <a:r>
              <a:rPr lang="en-US" dirty="0" smtClean="0"/>
              <a:t> </a:t>
            </a:r>
            <a:r>
              <a:rPr lang="cs-CZ" dirty="0" smtClean="0"/>
              <a:t>latex/</a:t>
            </a:r>
            <a:r>
              <a:rPr lang="cs-CZ" dirty="0" err="1" smtClean="0"/>
              <a:t>rubber</a:t>
            </a:r>
            <a:endParaRPr lang="cs-CZ" dirty="0"/>
          </a:p>
        </p:txBody>
      </p:sp>
      <p:sp>
        <p:nvSpPr>
          <p:cNvPr id="8" name="Zástupný symbol pro číslo snímku 7"/>
          <p:cNvSpPr>
            <a:spLocks noGrp="1"/>
          </p:cNvSpPr>
          <p:nvPr>
            <p:ph type="sldNum" sz="quarter" idx="12"/>
          </p:nvPr>
        </p:nvSpPr>
        <p:spPr>
          <a:xfrm>
            <a:off x="11430942" y="6355928"/>
            <a:ext cx="510952"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81</a:t>
            </a:fld>
            <a:endParaRPr lang="cs-CZ" altLang="cs-CZ" sz="1400" dirty="0">
              <a:solidFill>
                <a:schemeClr val="tx1"/>
              </a:solidFill>
              <a:latin typeface="Insula" panose="03060702030608030705" pitchFamily="66" charset="0"/>
            </a:endParaRPr>
          </a:p>
        </p:txBody>
      </p:sp>
      <p:sp>
        <p:nvSpPr>
          <p:cNvPr id="6" name="Zástupný symbol pro obsah 2"/>
          <p:cNvSpPr txBox="1">
            <a:spLocks/>
          </p:cNvSpPr>
          <p:nvPr/>
        </p:nvSpPr>
        <p:spPr>
          <a:xfrm>
            <a:off x="554907" y="1323294"/>
            <a:ext cx="11090448" cy="864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cs-CZ" sz="3200" b="1" dirty="0">
                <a:latin typeface="+mj-lt"/>
              </a:rPr>
              <a:t>4. </a:t>
            </a:r>
            <a:r>
              <a:rPr lang="cs-CZ" sz="3200" b="1" dirty="0" err="1">
                <a:latin typeface="+mj-lt"/>
              </a:rPr>
              <a:t>Emulsion</a:t>
            </a:r>
            <a:r>
              <a:rPr lang="cs-CZ" sz="3200" b="1" dirty="0">
                <a:latin typeface="+mj-lt"/>
              </a:rPr>
              <a:t> </a:t>
            </a:r>
            <a:r>
              <a:rPr lang="cs-CZ" sz="3200" b="1" dirty="0" err="1">
                <a:latin typeface="+mj-lt"/>
              </a:rPr>
              <a:t>polymerization</a:t>
            </a:r>
            <a:endParaRPr lang="cs-CZ" sz="3200" b="1" dirty="0">
              <a:latin typeface="+mj-lt"/>
            </a:endParaRPr>
          </a:p>
        </p:txBody>
      </p:sp>
      <p:pic>
        <p:nvPicPr>
          <p:cNvPr id="5" name="Obrázek 4">
            <a:extLst>
              <a:ext uri="{FF2B5EF4-FFF2-40B4-BE49-F238E27FC236}">
                <a16:creationId xmlns:a16="http://schemas.microsoft.com/office/drawing/2014/main" id="{51989682-FC05-44A4-BC20-701674C5EA6F}"/>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032104" y="1822107"/>
            <a:ext cx="4032448" cy="4561407"/>
          </a:xfrm>
          <a:prstGeom prst="rect">
            <a:avLst/>
          </a:prstGeom>
          <a:ln w="38100" cap="sq">
            <a:noFill/>
            <a:prstDash val="solid"/>
            <a:miter lim="800000"/>
          </a:ln>
          <a:effectLst/>
        </p:spPr>
      </p:pic>
    </p:spTree>
    <p:extLst>
      <p:ext uri="{BB962C8B-B14F-4D97-AF65-F5344CB8AC3E}">
        <p14:creationId xmlns:p14="http://schemas.microsoft.com/office/powerpoint/2010/main" val="111949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0942" y="6355928"/>
            <a:ext cx="510952"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82</a:t>
            </a:fld>
            <a:endParaRPr lang="cs-CZ" altLang="cs-CZ" sz="1400" dirty="0">
              <a:solidFill>
                <a:schemeClr val="tx1"/>
              </a:solidFill>
              <a:latin typeface="Insula" panose="03060702030608030705" pitchFamily="66" charset="0"/>
            </a:endParaRPr>
          </a:p>
        </p:txBody>
      </p:sp>
      <p:pic>
        <p:nvPicPr>
          <p:cNvPr id="7" name="Picture 2" descr="https://www.researchgate.net/profile/Andreas-Thuenemann/publication/328337266/figure/fig1/AS:684834594766852@1540288699835/Schematic-representation-of-the-polymerization-reactor-A-Reactor-B-stirrer-C_W640.jpg">
            <a:extLst>
              <a:ext uri="{FF2B5EF4-FFF2-40B4-BE49-F238E27FC236}">
                <a16:creationId xmlns:a16="http://schemas.microsoft.com/office/drawing/2014/main" id="{63CF812D-400D-4F8A-9859-3E8D62A3893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5023" y="1124744"/>
            <a:ext cx="4841953" cy="4191316"/>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a:extLst>
              <a:ext uri="{FF2B5EF4-FFF2-40B4-BE49-F238E27FC236}">
                <a16:creationId xmlns:a16="http://schemas.microsoft.com/office/drawing/2014/main" id="{3E8F5625-042A-4234-B6F6-4261D322A424}"/>
              </a:ext>
            </a:extLst>
          </p:cNvPr>
          <p:cNvSpPr/>
          <p:nvPr/>
        </p:nvSpPr>
        <p:spPr>
          <a:xfrm>
            <a:off x="580764" y="5380517"/>
            <a:ext cx="11030470" cy="1015663"/>
          </a:xfrm>
          <a:prstGeom prst="rect">
            <a:avLst/>
          </a:prstGeom>
        </p:spPr>
        <p:txBody>
          <a:bodyPr wrap="square">
            <a:spAutoFit/>
          </a:bodyPr>
          <a:lstStyle/>
          <a:p>
            <a:pPr marL="0" lvl="1" algn="ctr"/>
            <a:r>
              <a:rPr lang="cs-CZ" sz="2000" dirty="0" err="1">
                <a:latin typeface="+mn-lt"/>
              </a:rPr>
              <a:t>Emulsion</a:t>
            </a:r>
            <a:r>
              <a:rPr lang="cs-CZ" sz="2000" dirty="0">
                <a:latin typeface="+mn-lt"/>
              </a:rPr>
              <a:t> </a:t>
            </a:r>
            <a:r>
              <a:rPr lang="cs-CZ" sz="2000" dirty="0" err="1">
                <a:latin typeface="+mn-lt"/>
              </a:rPr>
              <a:t>polymerization</a:t>
            </a:r>
            <a:r>
              <a:rPr lang="cs-CZ" sz="2000" dirty="0">
                <a:latin typeface="+mn-lt"/>
              </a:rPr>
              <a:t> </a:t>
            </a:r>
            <a:r>
              <a:rPr lang="cs-CZ" sz="2000" dirty="0" err="1">
                <a:latin typeface="+mn-lt"/>
              </a:rPr>
              <a:t>reactor</a:t>
            </a:r>
            <a:r>
              <a:rPr lang="cs-CZ" sz="2000" dirty="0">
                <a:latin typeface="+mn-lt"/>
              </a:rPr>
              <a:t> (</a:t>
            </a:r>
            <a:r>
              <a:rPr lang="cs-CZ" sz="2000" dirty="0" err="1">
                <a:latin typeface="+mn-lt"/>
              </a:rPr>
              <a:t>here</a:t>
            </a:r>
            <a:r>
              <a:rPr lang="cs-CZ" sz="2000" dirty="0">
                <a:latin typeface="+mn-lt"/>
              </a:rPr>
              <a:t> </a:t>
            </a:r>
            <a:r>
              <a:rPr lang="cs-CZ" sz="2000" dirty="0" err="1">
                <a:latin typeface="+mn-lt"/>
              </a:rPr>
              <a:t>for</a:t>
            </a:r>
            <a:r>
              <a:rPr lang="cs-CZ" sz="2000" dirty="0">
                <a:latin typeface="+mn-lt"/>
              </a:rPr>
              <a:t> </a:t>
            </a:r>
            <a:r>
              <a:rPr lang="cs-CZ" sz="2000" dirty="0" err="1">
                <a:latin typeface="+mn-lt"/>
              </a:rPr>
              <a:t>PVDF</a:t>
            </a:r>
            <a:r>
              <a:rPr lang="cs-CZ" sz="2000" dirty="0">
                <a:latin typeface="+mn-lt"/>
              </a:rPr>
              <a:t> </a:t>
            </a:r>
            <a:r>
              <a:rPr lang="cs-CZ" sz="2000" dirty="0" err="1">
                <a:latin typeface="+mn-lt"/>
              </a:rPr>
              <a:t>aqueous</a:t>
            </a:r>
            <a:r>
              <a:rPr lang="cs-CZ" sz="2000" dirty="0">
                <a:latin typeface="+mn-lt"/>
              </a:rPr>
              <a:t> </a:t>
            </a:r>
            <a:r>
              <a:rPr lang="cs-CZ" sz="2000" dirty="0" err="1" smtClean="0">
                <a:latin typeface="+mn-lt"/>
              </a:rPr>
              <a:t>emulsion</a:t>
            </a:r>
            <a:r>
              <a:rPr lang="cs-CZ" sz="2000" dirty="0" smtClean="0">
                <a:latin typeface="+mn-lt"/>
              </a:rPr>
              <a:t>)</a:t>
            </a:r>
            <a:br>
              <a:rPr lang="cs-CZ" sz="2000" dirty="0" smtClean="0">
                <a:latin typeface="+mn-lt"/>
              </a:rPr>
            </a:br>
            <a:r>
              <a:rPr lang="cs-CZ" sz="2000" dirty="0" smtClean="0">
                <a:latin typeface="+mn-lt"/>
              </a:rPr>
              <a:t>A </a:t>
            </a:r>
            <a:r>
              <a:rPr lang="cs-CZ" sz="2000" dirty="0">
                <a:latin typeface="+mn-lt"/>
              </a:rPr>
              <a:t>– </a:t>
            </a:r>
            <a:r>
              <a:rPr lang="cs-CZ" sz="2000" dirty="0" err="1">
                <a:latin typeface="+mn-lt"/>
              </a:rPr>
              <a:t>Reactor</a:t>
            </a:r>
            <a:r>
              <a:rPr lang="cs-CZ" sz="2000" dirty="0">
                <a:latin typeface="+mn-lt"/>
              </a:rPr>
              <a:t>, B – </a:t>
            </a:r>
            <a:r>
              <a:rPr lang="cs-CZ" sz="2000" dirty="0" err="1">
                <a:latin typeface="+mn-lt"/>
              </a:rPr>
              <a:t>Stirrer</a:t>
            </a:r>
            <a:r>
              <a:rPr lang="cs-CZ" sz="2000" dirty="0">
                <a:latin typeface="+mn-lt"/>
              </a:rPr>
              <a:t>, C – </a:t>
            </a:r>
            <a:r>
              <a:rPr lang="cs-CZ" sz="2000" dirty="0" err="1">
                <a:latin typeface="+mn-lt"/>
              </a:rPr>
              <a:t>Stream</a:t>
            </a:r>
            <a:r>
              <a:rPr lang="cs-CZ" sz="2000" dirty="0">
                <a:latin typeface="+mn-lt"/>
              </a:rPr>
              <a:t> </a:t>
            </a:r>
            <a:r>
              <a:rPr lang="cs-CZ" sz="2000" dirty="0" err="1">
                <a:latin typeface="+mn-lt"/>
              </a:rPr>
              <a:t>splitter</a:t>
            </a:r>
            <a:r>
              <a:rPr lang="cs-CZ" sz="2000" dirty="0">
                <a:latin typeface="+mn-lt"/>
              </a:rPr>
              <a:t>, D – Monomer </a:t>
            </a:r>
            <a:r>
              <a:rPr lang="cs-CZ" sz="2000" dirty="0" err="1">
                <a:latin typeface="+mn-lt"/>
              </a:rPr>
              <a:t>dispenser</a:t>
            </a:r>
            <a:r>
              <a:rPr lang="cs-CZ" sz="2000" dirty="0">
                <a:latin typeface="+mn-lt"/>
              </a:rPr>
              <a:t>, E – </a:t>
            </a:r>
            <a:r>
              <a:rPr lang="cs-CZ" sz="2000" dirty="0" err="1">
                <a:latin typeface="+mn-lt"/>
              </a:rPr>
              <a:t>Stirrer</a:t>
            </a:r>
            <a:r>
              <a:rPr lang="cs-CZ" sz="2000" dirty="0">
                <a:latin typeface="+mn-lt"/>
              </a:rPr>
              <a:t> motor </a:t>
            </a:r>
            <a:r>
              <a:rPr lang="cs-CZ" sz="2000" dirty="0" err="1">
                <a:latin typeface="+mn-lt"/>
              </a:rPr>
              <a:t>with</a:t>
            </a:r>
            <a:r>
              <a:rPr lang="cs-CZ" sz="2000" dirty="0">
                <a:latin typeface="+mn-lt"/>
              </a:rPr>
              <a:t> </a:t>
            </a:r>
            <a:r>
              <a:rPr lang="cs-CZ" sz="2000" dirty="0" err="1" smtClean="0">
                <a:latin typeface="+mn-lt"/>
              </a:rPr>
              <a:t>stirring</a:t>
            </a:r>
            <a:r>
              <a:rPr lang="cs-CZ" sz="2000" dirty="0" smtClean="0">
                <a:latin typeface="+mn-lt"/>
              </a:rPr>
              <a:t> </a:t>
            </a:r>
            <a:r>
              <a:rPr lang="cs-CZ" sz="2000" dirty="0" err="1" smtClean="0">
                <a:latin typeface="+mn-lt"/>
              </a:rPr>
              <a:t>resistance</a:t>
            </a:r>
            <a:r>
              <a:rPr lang="cs-CZ" sz="2000" dirty="0" smtClean="0">
                <a:latin typeface="+mn-lt"/>
              </a:rPr>
              <a:t> </a:t>
            </a:r>
            <a:r>
              <a:rPr lang="cs-CZ" sz="2000" dirty="0" err="1">
                <a:latin typeface="+mn-lt"/>
              </a:rPr>
              <a:t>control</a:t>
            </a:r>
            <a:r>
              <a:rPr lang="cs-CZ" sz="2000" dirty="0">
                <a:latin typeface="+mn-lt"/>
              </a:rPr>
              <a:t>, F – </a:t>
            </a:r>
            <a:r>
              <a:rPr lang="cs-CZ" sz="2000" dirty="0" err="1">
                <a:latin typeface="+mn-lt"/>
              </a:rPr>
              <a:t>Safety</a:t>
            </a:r>
            <a:r>
              <a:rPr lang="cs-CZ" sz="2000" dirty="0">
                <a:latin typeface="+mn-lt"/>
              </a:rPr>
              <a:t> </a:t>
            </a:r>
            <a:r>
              <a:rPr lang="cs-CZ" sz="2000" dirty="0" err="1">
                <a:latin typeface="+mn-lt"/>
              </a:rPr>
              <a:t>sensors</a:t>
            </a:r>
            <a:r>
              <a:rPr lang="cs-CZ" sz="2000" dirty="0">
                <a:latin typeface="+mn-lt"/>
              </a:rPr>
              <a:t> and </a:t>
            </a:r>
            <a:r>
              <a:rPr lang="cs-CZ" sz="2000" dirty="0" err="1">
                <a:latin typeface="+mn-lt"/>
              </a:rPr>
              <a:t>fuses</a:t>
            </a:r>
            <a:r>
              <a:rPr lang="cs-CZ" sz="2000" dirty="0">
                <a:latin typeface="+mn-lt"/>
              </a:rPr>
              <a:t>, G – </a:t>
            </a:r>
            <a:r>
              <a:rPr lang="cs-CZ" sz="2000" dirty="0" err="1">
                <a:latin typeface="+mn-lt"/>
              </a:rPr>
              <a:t>Bottom</a:t>
            </a:r>
            <a:r>
              <a:rPr lang="cs-CZ" sz="2000" dirty="0">
                <a:latin typeface="+mn-lt"/>
              </a:rPr>
              <a:t> </a:t>
            </a:r>
            <a:r>
              <a:rPr lang="cs-CZ" sz="2000" dirty="0" err="1">
                <a:latin typeface="+mn-lt"/>
              </a:rPr>
              <a:t>valve</a:t>
            </a:r>
            <a:endParaRPr lang="cs-CZ" sz="2000" dirty="0">
              <a:latin typeface="+mn-lt"/>
            </a:endParaRPr>
          </a:p>
        </p:txBody>
      </p:sp>
    </p:spTree>
    <p:extLst>
      <p:ext uri="{BB962C8B-B14F-4D97-AF65-F5344CB8AC3E}">
        <p14:creationId xmlns:p14="http://schemas.microsoft.com/office/powerpoint/2010/main" val="256856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83</a:t>
            </a:fld>
            <a:endParaRPr lang="cs-CZ" altLang="cs-CZ" sz="1400" dirty="0">
              <a:solidFill>
                <a:schemeClr val="tx1"/>
              </a:solidFill>
              <a:latin typeface="Insula" panose="03060702030608030705" pitchFamily="66" charset="0"/>
            </a:endParaRPr>
          </a:p>
        </p:txBody>
      </p:sp>
      <p:sp>
        <p:nvSpPr>
          <p:cNvPr id="6" name="Nadpis 1"/>
          <p:cNvSpPr>
            <a:spLocks noGrp="1"/>
          </p:cNvSpPr>
          <p:nvPr>
            <p:ph type="title"/>
          </p:nvPr>
        </p:nvSpPr>
        <p:spPr>
          <a:xfrm>
            <a:off x="3431400" y="2766218"/>
            <a:ext cx="5329200" cy="1325563"/>
          </a:xfrm>
        </p:spPr>
        <p:txBody>
          <a:bodyPr>
            <a:noAutofit/>
          </a:bodyPr>
          <a:lstStyle/>
          <a:p>
            <a:pPr algn="ctr"/>
            <a:r>
              <a:rPr lang="en-US" sz="6000" dirty="0">
                <a:ln w="0"/>
                <a:effectLst>
                  <a:outerShdw blurRad="38100" dist="19050" dir="2700000" algn="tl" rotWithShape="0">
                    <a:schemeClr val="dk1">
                      <a:alpha val="40000"/>
                    </a:schemeClr>
                  </a:outerShdw>
                </a:effectLst>
                <a:ea typeface="+mn-ea"/>
                <a:cs typeface="+mn-cs"/>
              </a:rPr>
              <a:t>Thank you for your attention</a:t>
            </a:r>
            <a:endParaRPr lang="cs-CZ" sz="6000" dirty="0">
              <a:ln w="0"/>
              <a:effectLst>
                <a:outerShdw blurRad="38100" dist="19050" dir="2700000" algn="tl" rotWithShape="0">
                  <a:schemeClr val="dk1">
                    <a:alpha val="40000"/>
                  </a:schemeClr>
                </a:outerShdw>
              </a:effectLst>
              <a:ea typeface="+mn-ea"/>
              <a:cs typeface="+mn-cs"/>
            </a:endParaRPr>
          </a:p>
        </p:txBody>
      </p:sp>
    </p:spTree>
    <p:extLst>
      <p:ext uri="{BB962C8B-B14F-4D97-AF65-F5344CB8AC3E}">
        <p14:creationId xmlns:p14="http://schemas.microsoft.com/office/powerpoint/2010/main" val="189218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7"/>
          <p:cNvSpPr>
            <a:spLocks noGrp="1"/>
          </p:cNvSpPr>
          <p:nvPr>
            <p:ph type="sldNum" sz="quarter" idx="12"/>
          </p:nvPr>
        </p:nvSpPr>
        <p:spPr>
          <a:xfrm>
            <a:off x="11437156" y="6355928"/>
            <a:ext cx="509736" cy="365125"/>
          </a:xfrm>
        </p:spPr>
        <p:txBody>
          <a:bodyPr/>
          <a:lstStyle/>
          <a:p>
            <a:pPr algn="ctr"/>
            <a:fld id="{9AB16E5B-2A38-4E87-B666-09C0DAC24ABE}" type="slidenum">
              <a:rPr lang="cs-CZ" altLang="cs-CZ" sz="1400">
                <a:solidFill>
                  <a:schemeClr val="tx1"/>
                </a:solidFill>
                <a:latin typeface="Insula" panose="03060702030608030705" pitchFamily="66" charset="0"/>
              </a:rPr>
              <a:pPr algn="ctr"/>
              <a:t>9</a:t>
            </a:fld>
            <a:endParaRPr lang="cs-CZ" altLang="cs-CZ" sz="1400" dirty="0">
              <a:solidFill>
                <a:schemeClr val="tx1"/>
              </a:solidFill>
              <a:latin typeface="Insula" panose="03060702030608030705" pitchFamily="66" charset="0"/>
            </a:endParaRPr>
          </a:p>
        </p:txBody>
      </p:sp>
      <p:sp>
        <p:nvSpPr>
          <p:cNvPr id="4" name="Nadpis 1"/>
          <p:cNvSpPr>
            <a:spLocks noGrp="1"/>
          </p:cNvSpPr>
          <p:nvPr>
            <p:ph type="title"/>
          </p:nvPr>
        </p:nvSpPr>
        <p:spPr>
          <a:xfrm>
            <a:off x="838200" y="908720"/>
            <a:ext cx="10515600" cy="1325563"/>
          </a:xfrm>
        </p:spPr>
        <p:txBody>
          <a:bodyPr>
            <a:normAutofit/>
          </a:bodyPr>
          <a:lstStyle/>
          <a:p>
            <a:pPr algn="ctr"/>
            <a:r>
              <a:rPr lang="cs-CZ" sz="3600" b="1" dirty="0">
                <a:ea typeface="+mn-ea"/>
                <a:cs typeface="+mn-cs"/>
              </a:rPr>
              <a:t>3. </a:t>
            </a:r>
            <a:r>
              <a:rPr lang="cs-CZ" sz="3600" b="1" dirty="0" err="1">
                <a:ea typeface="+mn-ea"/>
                <a:cs typeface="+mn-cs"/>
              </a:rPr>
              <a:t>Kinetic</a:t>
            </a:r>
            <a:r>
              <a:rPr lang="cs-CZ" sz="3600" b="1" dirty="0">
                <a:ea typeface="+mn-ea"/>
                <a:cs typeface="+mn-cs"/>
              </a:rPr>
              <a:t> </a:t>
            </a:r>
            <a:r>
              <a:rPr lang="cs-CZ" sz="3600" b="1" dirty="0" err="1">
                <a:ea typeface="+mn-ea"/>
                <a:cs typeface="+mn-cs"/>
              </a:rPr>
              <a:t>condition</a:t>
            </a:r>
            <a:endParaRPr lang="cs-CZ" sz="3600" b="1" dirty="0">
              <a:ea typeface="+mn-ea"/>
              <a:cs typeface="+mn-cs"/>
            </a:endParaRPr>
          </a:p>
        </p:txBody>
      </p:sp>
      <p:sp>
        <p:nvSpPr>
          <p:cNvPr id="5" name="Zástupný symbol pro obsah 2"/>
          <p:cNvSpPr txBox="1">
            <a:spLocks/>
          </p:cNvSpPr>
          <p:nvPr/>
        </p:nvSpPr>
        <p:spPr>
          <a:xfrm>
            <a:off x="725122" y="2073995"/>
            <a:ext cx="10741756" cy="4464495"/>
          </a:xfrm>
          <a:prstGeom prst="rect">
            <a:avLst/>
          </a:prstGeom>
        </p:spPr>
        <p:txBody>
          <a:bodyPr vert="horz" lIns="91440" tIns="45720" rIns="91440" bIns="45720" rtlCol="0">
            <a:normAutofit lnSpcReduction="10000"/>
          </a:bodyPr>
          <a:lstStyle>
            <a:lvl1pPr marL="228600" indent="-228600" defTabSz="914400" eaLnBrk="1" latinLnBrk="0" hangingPunct="1">
              <a:lnSpc>
                <a:spcPct val="90000"/>
              </a:lnSpc>
              <a:spcBef>
                <a:spcPts val="1000"/>
              </a:spcBef>
              <a:buFont typeface="Arial" panose="020B0604020202020204" pitchFamily="34" charset="0"/>
              <a:buChar char="•"/>
              <a:defRPr sz="2800">
                <a:latin typeface="+mn-lt"/>
                <a:cs typeface="+mn-cs"/>
              </a:defRPr>
            </a:lvl1pPr>
            <a:lvl2pPr marL="685800" indent="-228600" defTabSz="914400"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defTabSz="914400"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the </a:t>
            </a:r>
            <a:r>
              <a:rPr lang="en-US" dirty="0" err="1"/>
              <a:t>polyreaction</a:t>
            </a:r>
            <a:r>
              <a:rPr lang="en-US" dirty="0"/>
              <a:t> must be faster than other reactions (e.g. termination of growth, </a:t>
            </a:r>
            <a:r>
              <a:rPr lang="en-US" dirty="0" err="1"/>
              <a:t>depolymerization</a:t>
            </a:r>
            <a:r>
              <a:rPr lang="en-US" dirty="0"/>
              <a:t>, etc.)</a:t>
            </a:r>
          </a:p>
          <a:p>
            <a:pPr lvl="1"/>
            <a:r>
              <a:rPr lang="en-US" dirty="0"/>
              <a:t>monomers must preferentially grow into macromolecules and not something else</a:t>
            </a:r>
            <a:endParaRPr lang="cs-CZ" dirty="0"/>
          </a:p>
          <a:p>
            <a:pPr marL="457200" lvl="1" indent="0" algn="ctr">
              <a:spcBef>
                <a:spcPts val="1200"/>
              </a:spcBef>
              <a:spcAft>
                <a:spcPts val="1200"/>
              </a:spcAft>
              <a:buNone/>
            </a:pPr>
            <a:r>
              <a:rPr lang="cs-CZ" dirty="0" err="1"/>
              <a:t>v</a:t>
            </a:r>
            <a:r>
              <a:rPr lang="cs-CZ" baseline="-25000" dirty="0" err="1"/>
              <a:t>growth</a:t>
            </a:r>
            <a:r>
              <a:rPr lang="cs-CZ" baseline="-25000" dirty="0"/>
              <a:t> </a:t>
            </a:r>
            <a:r>
              <a:rPr lang="cs-CZ" dirty="0"/>
              <a:t>≫ </a:t>
            </a:r>
            <a:r>
              <a:rPr lang="cs-CZ" dirty="0" err="1"/>
              <a:t>v</a:t>
            </a:r>
            <a:r>
              <a:rPr lang="cs-CZ" baseline="-25000" dirty="0" err="1"/>
              <a:t>rest</a:t>
            </a:r>
            <a:endParaRPr lang="cs-CZ" baseline="-25000" dirty="0"/>
          </a:p>
          <a:p>
            <a:r>
              <a:rPr lang="en-US" dirty="0"/>
              <a:t>the monomer must be </a:t>
            </a:r>
            <a:r>
              <a:rPr lang="en-US" dirty="0" err="1"/>
              <a:t>activatable</a:t>
            </a:r>
            <a:endParaRPr lang="en-US" dirty="0"/>
          </a:p>
          <a:p>
            <a:pPr lvl="1"/>
            <a:r>
              <a:rPr lang="en-US" dirty="0"/>
              <a:t>a reactive intermediate must be formed</a:t>
            </a:r>
          </a:p>
          <a:p>
            <a:pPr lvl="2"/>
            <a:r>
              <a:rPr lang="en-US" dirty="0"/>
              <a:t>dependent on the monomer structure</a:t>
            </a:r>
          </a:p>
          <a:p>
            <a:pPr lvl="1"/>
            <a:r>
              <a:rPr lang="en-US" dirty="0"/>
              <a:t>activation</a:t>
            </a:r>
          </a:p>
          <a:p>
            <a:pPr lvl="2"/>
            <a:r>
              <a:rPr lang="en-US" dirty="0"/>
              <a:t>radicals</a:t>
            </a:r>
          </a:p>
          <a:p>
            <a:pPr lvl="2"/>
            <a:r>
              <a:rPr lang="en-US" dirty="0"/>
              <a:t>ions</a:t>
            </a:r>
          </a:p>
          <a:p>
            <a:pPr lvl="2"/>
            <a:r>
              <a:rPr lang="en-US" dirty="0"/>
              <a:t>complexes</a:t>
            </a:r>
            <a:endParaRPr lang="cs-CZ" dirty="0"/>
          </a:p>
        </p:txBody>
      </p:sp>
      <p:pic>
        <p:nvPicPr>
          <p:cNvPr id="39938" name="Picture 2" descr="2,660 Kinetic Vector Images, Kinetic Illustrations | Depositphot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48128" y="3988453"/>
            <a:ext cx="4032448" cy="235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5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9524</TotalTime>
  <Words>4628</Words>
  <Application>Microsoft Office PowerPoint</Application>
  <PresentationFormat>Širokoúhlá obrazovka</PresentationFormat>
  <Paragraphs>963</Paragraphs>
  <Slides>83</Slides>
  <Notes>81</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83</vt:i4>
      </vt:variant>
    </vt:vector>
  </HeadingPairs>
  <TitlesOfParts>
    <vt:vector size="93" baseType="lpstr">
      <vt:lpstr>Arial</vt:lpstr>
      <vt:lpstr>Calibri</vt:lpstr>
      <vt:lpstr>Calibri Light</vt:lpstr>
      <vt:lpstr>Cambria Math</vt:lpstr>
      <vt:lpstr>Insula</vt:lpstr>
      <vt:lpstr>Symbol</vt:lpstr>
      <vt:lpstr>Times New Roman</vt:lpstr>
      <vt:lpstr>Verdana</vt:lpstr>
      <vt:lpstr>Motiv Office</vt:lpstr>
      <vt:lpstr>Obrázek</vt:lpstr>
      <vt:lpstr>Prezentace aplikace PowerPoint</vt:lpstr>
      <vt:lpstr>Synthesis of polymers</vt:lpstr>
      <vt:lpstr>Three conditions of monomer polymerizability</vt:lpstr>
      <vt:lpstr>1. Chemical condition</vt:lpstr>
      <vt:lpstr>2. Thermodynamic condition</vt:lpstr>
      <vt:lpstr>2. Thermodynamic condition</vt:lpstr>
      <vt:lpstr>Prezentace aplikace PowerPoint</vt:lpstr>
      <vt:lpstr>2. Thermodynamic condition</vt:lpstr>
      <vt:lpstr>3. Kinetic condition</vt:lpstr>
      <vt:lpstr>Prezentace aplikace PowerPoint</vt:lpstr>
      <vt:lpstr>Chain and step reactions</vt:lpstr>
      <vt:lpstr>Chain-growth polyreaction</vt:lpstr>
      <vt:lpstr>The chain reaction mechanism is influenced by:</vt:lpstr>
      <vt:lpstr>Dependence of polymerization chain reaction degree on conversion</vt:lpstr>
      <vt:lpstr>Characteristic features of chain polyreaction</vt:lpstr>
      <vt:lpstr>Chain-growth polyreactions - radical</vt:lpstr>
      <vt:lpstr>Initiation (radical polyreactions)</vt:lpstr>
      <vt:lpstr>1. Initiation</vt:lpstr>
      <vt:lpstr>Ways of initiation</vt:lpstr>
      <vt:lpstr>2. Propagation</vt:lpstr>
      <vt:lpstr>3. Termination</vt:lpstr>
      <vt:lpstr>Mechanism of disproportionation</vt:lpstr>
      <vt:lpstr>Transfer reactions</vt:lpstr>
      <vt:lpstr>LDPE</vt:lpstr>
      <vt:lpstr>Chain-growth polyreactions - ionic</vt:lpstr>
      <vt:lpstr>Chain-growth polyreactions - ionic</vt:lpstr>
      <vt:lpstr>Kinetic condition for vinyl monomers</vt:lpstr>
      <vt:lpstr>Inductive and mesomeric effect</vt:lpstr>
      <vt:lpstr>Inductive effect (I)</vt:lpstr>
      <vt:lpstr>Mezomeric effect (M)</vt:lpstr>
      <vt:lpstr>Mezomeric effect (M)</vt:lpstr>
      <vt:lpstr>Examples of action of I and M</vt:lpstr>
      <vt:lpstr>Cationic polymerization</vt:lpstr>
      <vt:lpstr>Anionic polymerization</vt:lpstr>
      <vt:lpstr>Chain-growth polyreactions - coordination</vt:lpstr>
      <vt:lpstr>Chain-growth polyreactions - coordination</vt:lpstr>
      <vt:lpstr>Ziegler-Natta catalyst</vt:lpstr>
      <vt:lpstr>Tacticity of macromolecules</vt:lpstr>
      <vt:lpstr>1. Constitution (regularity)</vt:lpstr>
      <vt:lpstr>HDPE, UHMWPE</vt:lpstr>
      <vt:lpstr>Polypropylene (PP)</vt:lpstr>
      <vt:lpstr>Chain-growth polyreactions – Ring opening</vt:lpstr>
      <vt:lpstr>Chain-growth polyreactions - Ring opening</vt:lpstr>
      <vt:lpstr>Chain-growth polyreactions - Ring opening</vt:lpstr>
      <vt:lpstr>Reaction of caprolactone and caprolactam</vt:lpstr>
      <vt:lpstr>Step-growth polyreactions</vt:lpstr>
      <vt:lpstr>Step-growth polyreactions</vt:lpstr>
      <vt:lpstr>Dependence of degree of polymerization of stepwise polyreactions on conversion</vt:lpstr>
      <vt:lpstr>Step-growth polyreactions</vt:lpstr>
      <vt:lpstr>Carothers equation (for linear polymerization)</vt:lpstr>
      <vt:lpstr>Dependence of the molecular size distribution on the degree of conversion p (Flory distribution curves)</vt:lpstr>
      <vt:lpstr>Equilibrium constant I</vt:lpstr>
      <vt:lpstr>Equilibrium constant II</vt:lpstr>
      <vt:lpstr>Equilibrium constant III</vt:lpstr>
      <vt:lpstr>Equilibrium constant IV</vt:lpstr>
      <vt:lpstr>Prezentace aplikace PowerPoint</vt:lpstr>
      <vt:lpstr>Prezentace aplikace PowerPoint</vt:lpstr>
      <vt:lpstr>Prezentace aplikace PowerPoint</vt:lpstr>
      <vt:lpstr>Polycondensates - PET</vt:lpstr>
      <vt:lpstr>Polycondensates - epoxy resins</vt:lpstr>
      <vt:lpstr>Polycondensates - phenoplasts</vt:lpstr>
      <vt:lpstr>Resol</vt:lpstr>
      <vt:lpstr>Examples of condensations of methylolphenols</vt:lpstr>
      <vt:lpstr>Resins</vt:lpstr>
      <vt:lpstr>Novolac</vt:lpstr>
      <vt:lpstr>Polycondensates - phenol-formaldehyde resins</vt:lpstr>
      <vt:lpstr>Polycondensates - aminoplasts</vt:lpstr>
      <vt:lpstr>Reaction of formaldehyde with urea or melamine</vt:lpstr>
      <vt:lpstr>Cross-linking of aminoplasts</vt:lpstr>
      <vt:lpstr>Polycondensates - polysulphide rubber</vt:lpstr>
      <vt:lpstr>Prezentace aplikace PowerPoint</vt:lpstr>
      <vt:lpstr>Step-growth polyreactions - polyaddition</vt:lpstr>
      <vt:lpstr>PUR</vt:lpstr>
      <vt:lpstr>Industrial methods of polymerization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attention</vt:lpstr>
    </vt:vector>
  </TitlesOfParts>
  <Company>PEGAS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Vyšší výkon linek</dc:title>
  <dc:creator>Kadlc</dc:creator>
  <cp:lastModifiedBy>Pavel Holec</cp:lastModifiedBy>
  <cp:revision>1160</cp:revision>
  <cp:lastPrinted>2012-10-08T09:32:30Z</cp:lastPrinted>
  <dcterms:created xsi:type="dcterms:W3CDTF">2002-03-19T18:58:51Z</dcterms:created>
  <dcterms:modified xsi:type="dcterms:W3CDTF">2023-12-11T07:25:43Z</dcterms:modified>
</cp:coreProperties>
</file>