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5" r:id="rId14"/>
    <p:sldId id="276" r:id="rId15"/>
    <p:sldId id="277" r:id="rId16"/>
    <p:sldId id="280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9" r:id="rId41"/>
    <p:sldId id="310" r:id="rId42"/>
    <p:sldId id="312" r:id="rId43"/>
    <p:sldId id="313" r:id="rId44"/>
    <p:sldId id="314" r:id="rId45"/>
    <p:sldId id="318" r:id="rId46"/>
    <p:sldId id="319" r:id="rId47"/>
    <p:sldId id="323" r:id="rId48"/>
    <p:sldId id="324" r:id="rId49"/>
    <p:sldId id="325" r:id="rId50"/>
    <p:sldId id="328" r:id="rId51"/>
    <p:sldId id="329" r:id="rId52"/>
    <p:sldId id="331" r:id="rId53"/>
    <p:sldId id="333" r:id="rId54"/>
    <p:sldId id="334" r:id="rId55"/>
    <p:sldId id="335" r:id="rId56"/>
    <p:sldId id="340" r:id="rId57"/>
    <p:sldId id="342" r:id="rId58"/>
    <p:sldId id="343" r:id="rId59"/>
    <p:sldId id="344" r:id="rId60"/>
    <p:sldId id="345" r:id="rId61"/>
    <p:sldId id="346" r:id="rId62"/>
    <p:sldId id="347" r:id="rId63"/>
    <p:sldId id="348" r:id="rId64"/>
    <p:sldId id="350" r:id="rId65"/>
    <p:sldId id="351" r:id="rId66"/>
    <p:sldId id="352" r:id="rId67"/>
    <p:sldId id="353" r:id="rId68"/>
    <p:sldId id="257" r:id="rId69"/>
    <p:sldId id="258" r:id="rId7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8F4E-6F18-4A65-B910-1EF00425D69B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C9D6-45EB-4D1C-ADE1-DE324FB824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97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8F4E-6F18-4A65-B910-1EF00425D69B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C9D6-45EB-4D1C-ADE1-DE324FB824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70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8F4E-6F18-4A65-B910-1EF00425D69B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C9D6-45EB-4D1C-ADE1-DE324FB824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475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F83C886-9E4D-4A3B-B3AE-74456896210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94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8F4E-6F18-4A65-B910-1EF00425D69B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C9D6-45EB-4D1C-ADE1-DE324FB824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58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8F4E-6F18-4A65-B910-1EF00425D69B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C9D6-45EB-4D1C-ADE1-DE324FB824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512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8F4E-6F18-4A65-B910-1EF00425D69B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C9D6-45EB-4D1C-ADE1-DE324FB824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49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8F4E-6F18-4A65-B910-1EF00425D69B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C9D6-45EB-4D1C-ADE1-DE324FB824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67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8F4E-6F18-4A65-B910-1EF00425D69B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C9D6-45EB-4D1C-ADE1-DE324FB824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42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8F4E-6F18-4A65-B910-1EF00425D69B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C9D6-45EB-4D1C-ADE1-DE324FB824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25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8F4E-6F18-4A65-B910-1EF00425D69B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C9D6-45EB-4D1C-ADE1-DE324FB824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18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8F4E-6F18-4A65-B910-1EF00425D69B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C9D6-45EB-4D1C-ADE1-DE324FB824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41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F8F4E-6F18-4A65-B910-1EF00425D69B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FC9D6-45EB-4D1C-ADE1-DE324FB824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482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cs-CZ" dirty="0"/>
              <a:t>Sexuálně přenosné choroby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08511"/>
            <a:ext cx="6400800" cy="1752600"/>
          </a:xfrm>
        </p:spPr>
        <p:txBody>
          <a:bodyPr>
            <a:normAutofit/>
          </a:bodyPr>
          <a:lstStyle/>
          <a:p>
            <a:r>
              <a:rPr lang="cs-CZ" dirty="0"/>
              <a:t>Pohlavní choroby</a:t>
            </a:r>
          </a:p>
          <a:p>
            <a:r>
              <a:rPr lang="cs-CZ" dirty="0"/>
              <a:t>STD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635896" y="4901098"/>
            <a:ext cx="1575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+mn-lt"/>
              </a:rPr>
              <a:t>Petr Křepelka</a:t>
            </a:r>
          </a:p>
        </p:txBody>
      </p:sp>
    </p:spTree>
    <p:extLst>
      <p:ext uri="{BB962C8B-B14F-4D97-AF65-F5344CB8AC3E}">
        <p14:creationId xmlns:p14="http://schemas.microsoft.com/office/powerpoint/2010/main" val="1425416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Dlouhodobé komplikace u muže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Epididymitis - neplodnost</a:t>
            </a:r>
          </a:p>
        </p:txBody>
      </p:sp>
    </p:spTree>
    <p:extLst>
      <p:ext uri="{BB962C8B-B14F-4D97-AF65-F5344CB8AC3E}">
        <p14:creationId xmlns:p14="http://schemas.microsoft.com/office/powerpoint/2010/main" val="3279268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Dlouhodobé komplikace u ženy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Hluboký pánevní zánět</a:t>
            </a:r>
          </a:p>
          <a:p>
            <a:r>
              <a:rPr lang="cs-CZ"/>
              <a:t>Mimoděložní těhotenství</a:t>
            </a:r>
          </a:p>
          <a:p>
            <a:r>
              <a:rPr lang="cs-CZ"/>
              <a:t>Perihepatitis</a:t>
            </a:r>
          </a:p>
          <a:p>
            <a:r>
              <a:rPr lang="cs-CZ"/>
              <a:t>Pánevní absces</a:t>
            </a:r>
          </a:p>
          <a:p>
            <a:r>
              <a:rPr lang="cs-CZ"/>
              <a:t>Neplodnost</a:t>
            </a:r>
          </a:p>
        </p:txBody>
      </p:sp>
    </p:spTree>
    <p:extLst>
      <p:ext uri="{BB962C8B-B14F-4D97-AF65-F5344CB8AC3E}">
        <p14:creationId xmlns:p14="http://schemas.microsoft.com/office/powerpoint/2010/main" val="3593450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Diagnóza kapavky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Mikroskopické vyšetření výtěru z míst infekce</a:t>
            </a:r>
          </a:p>
          <a:p>
            <a:r>
              <a:rPr lang="cs-CZ"/>
              <a:t>DNA testování</a:t>
            </a:r>
          </a:p>
          <a:p>
            <a:r>
              <a:rPr lang="cs-CZ"/>
              <a:t>Kultivační vyšetření</a:t>
            </a:r>
          </a:p>
        </p:txBody>
      </p:sp>
    </p:spTree>
    <p:extLst>
      <p:ext uri="{BB962C8B-B14F-4D97-AF65-F5344CB8AC3E}">
        <p14:creationId xmlns:p14="http://schemas.microsoft.com/office/powerpoint/2010/main" val="2167625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Léčba kapavky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Antibiotika -  penicilin, tetracykliny, ceftriaxon, ciprofloxacin, ofloxacin</a:t>
            </a:r>
          </a:p>
          <a:p>
            <a:r>
              <a:rPr lang="cs-CZ"/>
              <a:t>Kontrolní kultivační a mikroskopické vyšetření 3x během menses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277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Prevence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Uvážlivý sexuální život</a:t>
            </a:r>
          </a:p>
          <a:p>
            <a:r>
              <a:rPr lang="cs-CZ"/>
              <a:t>Bariérové kontracepční metody - kondom</a:t>
            </a:r>
          </a:p>
        </p:txBody>
      </p:sp>
    </p:spTree>
    <p:extLst>
      <p:ext uri="{BB962C8B-B14F-4D97-AF65-F5344CB8AC3E}">
        <p14:creationId xmlns:p14="http://schemas.microsoft.com/office/powerpoint/2010/main" val="322052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Syfilis – příjice, lues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Pohlavní choroba, chronický průběh</a:t>
            </a:r>
          </a:p>
          <a:p>
            <a:r>
              <a:rPr lang="cs-CZ"/>
              <a:t>Etiologie – spirila - Treponema pallidum (Spirocheta pallida)</a:t>
            </a:r>
          </a:p>
          <a:p>
            <a:r>
              <a:rPr lang="cs-CZ"/>
              <a:t>1905 Schaudin,Hoffmann</a:t>
            </a:r>
          </a:p>
          <a:p>
            <a:pPr>
              <a:buFontTx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798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Průběh syphilis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Primární stádium  - 3 týdny</a:t>
            </a:r>
          </a:p>
          <a:p>
            <a:pPr>
              <a:lnSpc>
                <a:spcPct val="90000"/>
              </a:lnSpc>
            </a:pPr>
            <a:r>
              <a:rPr lang="cs-CZ"/>
              <a:t>Od vniknutí treponem do organismu – po vytvoření primárního komplexu</a:t>
            </a:r>
          </a:p>
          <a:p>
            <a:pPr>
              <a:lnSpc>
                <a:spcPct val="90000"/>
              </a:lnSpc>
            </a:pPr>
            <a:r>
              <a:rPr lang="cs-CZ"/>
              <a:t>Primární komplex - místo vstupu infekce – ulcus durum – tvrdý vřed +  zduření regionálních uzlin </a:t>
            </a:r>
          </a:p>
          <a:p>
            <a:pPr>
              <a:lnSpc>
                <a:spcPct val="90000"/>
              </a:lnSpc>
            </a:pPr>
            <a:r>
              <a:rPr lang="cs-CZ"/>
              <a:t>Přenos -  nejčastěji pohlavním stykem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4839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685800" y="457200"/>
          <a:ext cx="7696200" cy="537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602Photo" r:id="rId3" imgW="3543795" imgH="2476190" progId="602Photo.Image">
                  <p:embed/>
                </p:oleObj>
              </mc:Choice>
              <mc:Fallback>
                <p:oleObj name="602Photo" r:id="rId3" imgW="3543795" imgH="2476190" progId="602Photo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57200"/>
                        <a:ext cx="7696200" cy="537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7403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Průběh syphilis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Sekundární stádium – 9 – 10 týdnů po infekci</a:t>
            </a:r>
          </a:p>
          <a:p>
            <a:r>
              <a:rPr lang="cs-CZ"/>
              <a:t>Pomnožení treponem v krevním oběhu</a:t>
            </a:r>
          </a:p>
          <a:p>
            <a:r>
              <a:rPr lang="cs-CZ"/>
              <a:t>Exanthem – makulopapulosní vyrážka</a:t>
            </a:r>
          </a:p>
          <a:p>
            <a:r>
              <a:rPr lang="cs-CZ"/>
              <a:t>Kondylomata lata – v místě tření a vlhka</a:t>
            </a:r>
          </a:p>
        </p:txBody>
      </p:sp>
    </p:spTree>
    <p:extLst>
      <p:ext uri="{BB962C8B-B14F-4D97-AF65-F5344CB8AC3E}">
        <p14:creationId xmlns:p14="http://schemas.microsoft.com/office/powerpoint/2010/main" val="1425775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herpes-coldsores.com/std/images/syphililsfe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3382963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http://www.herpes-coldsores.com/std/images/syphililsha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3382963" cy="355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780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Pohlavní choroby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Kapavka</a:t>
            </a:r>
          </a:p>
          <a:p>
            <a:r>
              <a:rPr lang="cs-CZ"/>
              <a:t>Syfilis</a:t>
            </a:r>
          </a:p>
          <a:p>
            <a:r>
              <a:rPr lang="cs-CZ"/>
              <a:t>Ulcus molle</a:t>
            </a:r>
          </a:p>
          <a:p>
            <a:r>
              <a:rPr lang="cs-CZ"/>
              <a:t>Lymfogranulomatosis inguinalis</a:t>
            </a:r>
          </a:p>
        </p:txBody>
      </p:sp>
    </p:spTree>
    <p:extLst>
      <p:ext uri="{BB962C8B-B14F-4D97-AF65-F5344CB8AC3E}">
        <p14:creationId xmlns:p14="http://schemas.microsoft.com/office/powerpoint/2010/main" val="3302766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http://www.verhuetung-abc.de/images/Luessekundaer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657600" cy="24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ondylomata Lata Fr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7763"/>
            <a:ext cx="3017838" cy="456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Comment 5"/>
          <p:cNvSpPr>
            <a:spLocks noChangeArrowheads="1"/>
          </p:cNvSpPr>
          <p:nvPr/>
        </p:nvSpPr>
        <p:spPr bwMode="auto">
          <a:xfrm>
            <a:off x="381000" y="4114800"/>
            <a:ext cx="4191000" cy="86360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rgbClr val="000000"/>
                </a:solidFill>
                <a:latin typeface="Arial" pitchFamily="34" charset="0"/>
              </a:rPr>
              <a:t>Projevy druhého stádia lues</a:t>
            </a:r>
            <a:endParaRPr lang="cs-CZ" sz="2000">
              <a:solidFill>
                <a:srgbClr val="000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cs-CZ" sz="20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751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609600" y="457200"/>
          <a:ext cx="4506913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602Photo" r:id="rId3" imgW="3533333" imgH="4600000" progId="602Photo.Image">
                  <p:embed/>
                </p:oleObj>
              </mc:Choice>
              <mc:Fallback>
                <p:oleObj name="602Photo" r:id="rId3" imgW="3533333" imgH="4600000" progId="602Photo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4506913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Comment 4"/>
          <p:cNvSpPr>
            <a:spLocks noChangeArrowheads="1"/>
          </p:cNvSpPr>
          <p:nvPr/>
        </p:nvSpPr>
        <p:spPr bwMode="auto">
          <a:xfrm>
            <a:off x="6019800" y="1066800"/>
            <a:ext cx="2590800" cy="86360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rgbClr val="000000"/>
                </a:solidFill>
                <a:latin typeface="Arial" pitchFamily="34" charset="0"/>
              </a:rPr>
              <a:t>Condylomata lata</a:t>
            </a:r>
            <a:endParaRPr lang="cs-CZ" sz="2000">
              <a:solidFill>
                <a:srgbClr val="000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cs-CZ" sz="20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00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Terciární syphilis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Rozvoj za 5-10 let</a:t>
            </a:r>
          </a:p>
          <a:p>
            <a:r>
              <a:rPr lang="cs-CZ"/>
              <a:t>Granulační zánět</a:t>
            </a:r>
          </a:p>
          <a:p>
            <a:r>
              <a:rPr lang="cs-CZ"/>
              <a:t>Tuberózní, tuberoulcerózní syphilis</a:t>
            </a:r>
          </a:p>
          <a:p>
            <a:r>
              <a:rPr lang="cs-CZ"/>
              <a:t>Specifická granulační tkáň – gumma</a:t>
            </a:r>
          </a:p>
          <a:p>
            <a:r>
              <a:rPr lang="cs-CZ"/>
              <a:t>Postižení kostí – ostitis gummosa, kardiovaskulárního aparátu – mesaortitis syphylitica, aneurysma aorty</a:t>
            </a:r>
          </a:p>
        </p:txBody>
      </p:sp>
    </p:spTree>
    <p:extLst>
      <p:ext uri="{BB962C8B-B14F-4D97-AF65-F5344CB8AC3E}">
        <p14:creationId xmlns:p14="http://schemas.microsoft.com/office/powerpoint/2010/main" val="4278240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http://uhavax.hartford.edu/bugl/images/syph%20gumma%20n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68313"/>
            <a:ext cx="6324600" cy="591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625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Terciární syphilis nervového systému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Syphylis cerebrospinalis – postihuje mozek, míchu, mozkové pleny</a:t>
            </a:r>
          </a:p>
          <a:p>
            <a:r>
              <a:rPr lang="cs-CZ"/>
              <a:t>Parenchymatózní neurosyfilis – degenerativní změny mozkové a míšní tkáně – paralysis progresiva, tabes dorsalis, taboparalysis</a:t>
            </a:r>
          </a:p>
        </p:txBody>
      </p:sp>
    </p:spTree>
    <p:extLst>
      <p:ext uri="{BB962C8B-B14F-4D97-AF65-F5344CB8AC3E}">
        <p14:creationId xmlns:p14="http://schemas.microsoft.com/office/powerpoint/2010/main" val="2668497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 descr="http://www.kumc.edu/instruction/medicine/pathology/ed/ch_28/c28_s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60463"/>
            <a:ext cx="6858000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991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 descr="http://medic.med.uth.tmc.edu/edprog/Path/infdis/infect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685800"/>
            <a:ext cx="7997825" cy="543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337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Měkký vřed – ulcus molle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Haemophillus Ducrei</a:t>
            </a:r>
          </a:p>
          <a:p>
            <a:r>
              <a:rPr lang="cs-CZ" sz="2800"/>
              <a:t>Inkubační doba 1-3 dny</a:t>
            </a:r>
          </a:p>
          <a:p>
            <a:r>
              <a:rPr lang="cs-CZ" sz="2800"/>
              <a:t>Přenos pouze pohlavním stykem</a:t>
            </a:r>
          </a:p>
          <a:p>
            <a:r>
              <a:rPr lang="cs-CZ" sz="2800"/>
              <a:t>Častěji postihuje muže</a:t>
            </a:r>
          </a:p>
          <a:p>
            <a:r>
              <a:rPr lang="cs-CZ" sz="2800"/>
              <a:t>Ulcus molle – v místě infekce</a:t>
            </a:r>
          </a:p>
          <a:p>
            <a:r>
              <a:rPr lang="cs-CZ" sz="2800"/>
              <a:t>Regionální lymfadenitis – bolestivé zduření uzlin</a:t>
            </a:r>
          </a:p>
          <a:p>
            <a:r>
              <a:rPr lang="cs-CZ" sz="2800"/>
              <a:t>Léčba –tetracyklinová antibiotika </a:t>
            </a:r>
          </a:p>
        </p:txBody>
      </p:sp>
    </p:spTree>
    <p:extLst>
      <p:ext uri="{BB962C8B-B14F-4D97-AF65-F5344CB8AC3E}">
        <p14:creationId xmlns:p14="http://schemas.microsoft.com/office/powerpoint/2010/main" val="45920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http://www.geilundsafe.at/std/pics/ulc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762000"/>
            <a:ext cx="373538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120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63494" name="Picture 6" descr="Ulcus Mo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381476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157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Lymfogranulomatosis inguinalis</a:t>
            </a:r>
            <a:br>
              <a:rPr lang="cs-CZ"/>
            </a:br>
            <a:endParaRPr lang="cs-CZ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Chlamydia trachomatis</a:t>
            </a:r>
          </a:p>
          <a:p>
            <a:r>
              <a:rPr lang="cs-CZ"/>
              <a:t>Inkubační doba 14 dní</a:t>
            </a:r>
          </a:p>
          <a:p>
            <a:r>
              <a:rPr lang="cs-CZ"/>
              <a:t>Ulcerózní primární afekce</a:t>
            </a:r>
          </a:p>
          <a:p>
            <a:r>
              <a:rPr lang="cs-CZ"/>
              <a:t>Zduření tříselných uzlin, vytvoření paketů uzlin s tvorbou hnisavých píštělí</a:t>
            </a:r>
          </a:p>
          <a:p>
            <a:r>
              <a:rPr lang="cs-CZ"/>
              <a:t>Výskyt v tropických oblastech</a:t>
            </a:r>
          </a:p>
          <a:p>
            <a:r>
              <a:rPr lang="cs-CZ"/>
              <a:t>Léčba – tetracyklinová antibiotika</a:t>
            </a:r>
          </a:p>
        </p:txBody>
      </p:sp>
    </p:spTree>
    <p:extLst>
      <p:ext uri="{BB962C8B-B14F-4D97-AF65-F5344CB8AC3E}">
        <p14:creationId xmlns:p14="http://schemas.microsoft.com/office/powerpoint/2010/main" val="252847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Gonorrhoea - kapavka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Nejčastější pohlavní choroba</a:t>
            </a:r>
          </a:p>
          <a:p>
            <a:r>
              <a:rPr lang="cs-CZ"/>
              <a:t>Původce – Neisseria gonorrhoea – gramnegativní diplokok</a:t>
            </a:r>
          </a:p>
          <a:p>
            <a:r>
              <a:rPr lang="cs-CZ"/>
              <a:t>Místa pomnožení bakterie – močová trubice, děložní hrdlo, spojivka, rektum – vejcovod (rozvoj hlubokého pánevního zánětu)</a:t>
            </a:r>
          </a:p>
          <a:p>
            <a:pPr>
              <a:buFontTx/>
              <a:buNone/>
            </a:pPr>
            <a:endParaRPr lang="cs-CZ"/>
          </a:p>
          <a:p>
            <a:endParaRPr lang="cs-CZ"/>
          </a:p>
          <a:p>
            <a:pPr>
              <a:buFontTx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104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750"/>
            <a:ext cx="8229600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948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 descr="http://www.medic.mie-u.ac.jp/derma/bilddb/bilder/cd18/img0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709613"/>
            <a:ext cx="7818438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73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Pohlavně přenosné virosy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Herpesvirové onemocnění – HSV</a:t>
            </a:r>
          </a:p>
          <a:p>
            <a:r>
              <a:rPr lang="cs-CZ"/>
              <a:t>Papilomvirové onemocnění – HPV</a:t>
            </a:r>
          </a:p>
          <a:p>
            <a:r>
              <a:rPr lang="cs-CZ"/>
              <a:t>Cytomegalovirové onemocnění – CMV</a:t>
            </a:r>
          </a:p>
          <a:p>
            <a:r>
              <a:rPr lang="cs-CZ"/>
              <a:t>Hepatitis B</a:t>
            </a:r>
          </a:p>
          <a:p>
            <a:r>
              <a:rPr lang="cs-CZ"/>
              <a:t>AIDS - HIV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357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Herpes genitalis</a:t>
            </a:r>
          </a:p>
        </p:txBody>
      </p:sp>
    </p:spTree>
    <p:extLst>
      <p:ext uri="{BB962C8B-B14F-4D97-AF65-F5344CB8AC3E}">
        <p14:creationId xmlns:p14="http://schemas.microsoft.com/office/powerpoint/2010/main" val="570542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Herpesvirus progenitalis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/>
              <a:t>HSV 2</a:t>
            </a:r>
          </a:p>
          <a:p>
            <a:pPr>
              <a:lnSpc>
                <a:spcPct val="90000"/>
              </a:lnSpc>
            </a:pPr>
            <a:r>
              <a:rPr lang="cs-CZ" sz="2800"/>
              <a:t>Infekce pohlavním stykem u mladých jedinců</a:t>
            </a:r>
          </a:p>
          <a:p>
            <a:pPr>
              <a:lnSpc>
                <a:spcPct val="90000"/>
              </a:lnSpc>
            </a:pPr>
            <a:r>
              <a:rPr lang="cs-CZ" sz="2800"/>
              <a:t>Bolest, pálení, řezání v oblasti rodidel</a:t>
            </a:r>
          </a:p>
          <a:p>
            <a:pPr>
              <a:lnSpc>
                <a:spcPct val="90000"/>
              </a:lnSpc>
            </a:pPr>
            <a:r>
              <a:rPr lang="cs-CZ" sz="2800"/>
              <a:t>Výsev puchýřků</a:t>
            </a:r>
          </a:p>
          <a:p>
            <a:pPr>
              <a:lnSpc>
                <a:spcPct val="90000"/>
              </a:lnSpc>
            </a:pPr>
            <a:r>
              <a:rPr lang="cs-CZ" sz="2800"/>
              <a:t>Zduření regionálních uzlin</a:t>
            </a:r>
          </a:p>
          <a:p>
            <a:pPr>
              <a:lnSpc>
                <a:spcPct val="90000"/>
              </a:lnSpc>
            </a:pPr>
            <a:r>
              <a:rPr lang="cs-CZ" sz="2800"/>
              <a:t>Otok rodidel</a:t>
            </a:r>
          </a:p>
          <a:p>
            <a:pPr>
              <a:lnSpc>
                <a:spcPct val="90000"/>
              </a:lnSpc>
            </a:pPr>
            <a:r>
              <a:rPr lang="cs-CZ" sz="2800"/>
              <a:t>Anurie</a:t>
            </a:r>
          </a:p>
          <a:p>
            <a:pPr>
              <a:lnSpc>
                <a:spcPct val="90000"/>
              </a:lnSpc>
            </a:pPr>
            <a:r>
              <a:rPr lang="cs-CZ" sz="2800"/>
              <a:t>Febrilie</a:t>
            </a:r>
          </a:p>
          <a:p>
            <a:pPr>
              <a:lnSpc>
                <a:spcPct val="90000"/>
              </a:lnSpc>
            </a:pPr>
            <a:r>
              <a:rPr lang="cs-CZ" sz="2800"/>
              <a:t>Sekundární bakteriální infekce</a:t>
            </a:r>
          </a:p>
        </p:txBody>
      </p:sp>
    </p:spTree>
    <p:extLst>
      <p:ext uri="{BB962C8B-B14F-4D97-AF65-F5344CB8AC3E}">
        <p14:creationId xmlns:p14="http://schemas.microsoft.com/office/powerpoint/2010/main" val="3053426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Diagnóza HSV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Typický klinický průběh</a:t>
            </a:r>
          </a:p>
          <a:p>
            <a:r>
              <a:rPr lang="cs-CZ"/>
              <a:t>Imunofluorescenční mikroskopie</a:t>
            </a:r>
          </a:p>
          <a:p>
            <a:r>
              <a:rPr lang="cs-CZ"/>
              <a:t>Elektronová mikroskopie</a:t>
            </a:r>
          </a:p>
          <a:p>
            <a:r>
              <a:rPr lang="cs-CZ"/>
              <a:t>Serologické vyšetření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732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HSV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Antivirotika</a:t>
            </a:r>
            <a:endParaRPr lang="cs-CZ" dirty="0"/>
          </a:p>
          <a:p>
            <a:r>
              <a:rPr lang="cs-CZ" dirty="0" err="1"/>
              <a:t>Acyclovir-Zovirax</a:t>
            </a:r>
            <a:endParaRPr lang="cs-CZ" dirty="0"/>
          </a:p>
          <a:p>
            <a:r>
              <a:rPr lang="cs-CZ" dirty="0" err="1"/>
              <a:t>Valacyclovir-Valtrex</a:t>
            </a:r>
            <a:endParaRPr lang="cs-CZ" dirty="0"/>
          </a:p>
          <a:p>
            <a:r>
              <a:rPr lang="cs-CZ" dirty="0" err="1"/>
              <a:t>Penciclovir-Denavir</a:t>
            </a:r>
            <a:endParaRPr lang="cs-CZ" dirty="0"/>
          </a:p>
          <a:p>
            <a:r>
              <a:rPr lang="cs-CZ" dirty="0" err="1"/>
              <a:t>Famciclovir-Famvir</a:t>
            </a:r>
            <a:endParaRPr lang="cs-CZ" dirty="0"/>
          </a:p>
          <a:p>
            <a:pPr>
              <a:buFontTx/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457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Léčba HSV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Symptomatická léčba</a:t>
            </a:r>
          </a:p>
          <a:p>
            <a:r>
              <a:rPr lang="cs-CZ" dirty="0"/>
              <a:t>Analgetika</a:t>
            </a:r>
          </a:p>
          <a:p>
            <a:r>
              <a:rPr lang="cs-CZ" dirty="0"/>
              <a:t>Antibiotika</a:t>
            </a:r>
          </a:p>
          <a:p>
            <a:r>
              <a:rPr lang="cs-CZ" dirty="0"/>
              <a:t>Permanentní cévka</a:t>
            </a:r>
          </a:p>
        </p:txBody>
      </p:sp>
    </p:spTree>
    <p:extLst>
      <p:ext uri="{BB962C8B-B14F-4D97-AF65-F5344CB8AC3E}">
        <p14:creationId xmlns:p14="http://schemas.microsoft.com/office/powerpoint/2010/main" val="1379815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SV va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85875"/>
            <a:ext cx="29146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HSV lab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0"/>
            <a:ext cx="2914650" cy="196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5442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Humánní papilomaviry - HPV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Afinita ke kůži a sliznicím – vznik verukózních (bradavičnatých) afekcí</a:t>
            </a:r>
          </a:p>
          <a:p>
            <a:r>
              <a:rPr lang="cs-CZ"/>
              <a:t>70 typů virů</a:t>
            </a:r>
          </a:p>
          <a:p>
            <a:r>
              <a:rPr lang="cs-CZ"/>
              <a:t>6,11,16,18,31,35 – pohlavně přenosné</a:t>
            </a:r>
          </a:p>
          <a:p>
            <a:r>
              <a:rPr lang="cs-CZ"/>
              <a:t>6,11 – penis, vulva</a:t>
            </a:r>
          </a:p>
          <a:p>
            <a:r>
              <a:rPr lang="cs-CZ"/>
              <a:t>16,18 – pochva, rectum cervix, uretra – podílí se na vzniku cervikálního karcinomu</a:t>
            </a:r>
          </a:p>
        </p:txBody>
      </p:sp>
    </p:spTree>
    <p:extLst>
      <p:ext uri="{BB962C8B-B14F-4D97-AF65-F5344CB8AC3E}">
        <p14:creationId xmlns:p14="http://schemas.microsoft.com/office/powerpoint/2010/main" val="245301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Způsob přenosu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Pohlavní styk – kontakt penis – vagina , pravděpodobnost infekce muže 30-50%, ženy 60-90%</a:t>
            </a:r>
          </a:p>
          <a:p>
            <a:pPr>
              <a:lnSpc>
                <a:spcPct val="90000"/>
              </a:lnSpc>
            </a:pPr>
            <a:r>
              <a:rPr lang="cs-CZ"/>
              <a:t>Z matky na novorozence během porodu – konjunktivitis – Blenorrhoea neonatorum – povinnost kredeisace !</a:t>
            </a:r>
          </a:p>
          <a:p>
            <a:pPr>
              <a:lnSpc>
                <a:spcPct val="90000"/>
              </a:lnSpc>
            </a:pPr>
            <a:r>
              <a:rPr lang="cs-CZ"/>
              <a:t>Infekce dětí – pochva, ústa, rektum – pohlavní zneužití, kontaminace sekrety</a:t>
            </a:r>
          </a:p>
        </p:txBody>
      </p:sp>
    </p:spTree>
    <p:extLst>
      <p:ext uri="{BB962C8B-B14F-4D97-AF65-F5344CB8AC3E}">
        <p14:creationId xmlns:p14="http://schemas.microsoft.com/office/powerpoint/2010/main" val="1547446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Přenos papilomavirů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Převážně pohlavním stykem – vaginální, orální, anální</a:t>
            </a:r>
          </a:p>
          <a:p>
            <a:r>
              <a:rPr lang="cs-CZ"/>
              <a:t>Suprese imunitního systému</a:t>
            </a:r>
          </a:p>
          <a:p>
            <a:r>
              <a:rPr lang="cs-CZ"/>
              <a:t>Výsev kondylomů za 3-4 měsíce po infekci</a:t>
            </a:r>
          </a:p>
          <a:p>
            <a:r>
              <a:rPr lang="cs-CZ"/>
              <a:t>Vzhled kondylomů variabilní</a:t>
            </a:r>
          </a:p>
          <a:p>
            <a:r>
              <a:rPr lang="cs-CZ"/>
              <a:t>Možný přenos z matky na plod během porodu</a:t>
            </a:r>
          </a:p>
        </p:txBody>
      </p:sp>
    </p:spTree>
    <p:extLst>
      <p:ext uri="{BB962C8B-B14F-4D97-AF65-F5344CB8AC3E}">
        <p14:creationId xmlns:p14="http://schemas.microsoft.com/office/powerpoint/2010/main" val="2343589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Diagnóza HPV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52600"/>
            <a:ext cx="3735388" cy="4114800"/>
          </a:xfrm>
        </p:spPr>
        <p:txBody>
          <a:bodyPr/>
          <a:lstStyle/>
          <a:p>
            <a:r>
              <a:rPr lang="cs-CZ" sz="2800"/>
              <a:t>Typická vzhled kondylomat</a:t>
            </a:r>
          </a:p>
          <a:p>
            <a:r>
              <a:rPr lang="cs-CZ" sz="2800"/>
              <a:t>Cytologie – koilocyty</a:t>
            </a:r>
          </a:p>
          <a:p>
            <a:r>
              <a:rPr lang="cs-CZ" sz="2800"/>
              <a:t>Biopsie – histologické vyšetření</a:t>
            </a:r>
          </a:p>
          <a:p>
            <a:pPr>
              <a:buFontTx/>
              <a:buNone/>
            </a:pPr>
            <a:endParaRPr lang="cs-CZ" sz="2800"/>
          </a:p>
        </p:txBody>
      </p:sp>
      <p:pic>
        <p:nvPicPr>
          <p:cNvPr id="88069" name="Picture 5" descr="Condylomata acuminata Frau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8463" y="1752600"/>
            <a:ext cx="26812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4333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f.uni-lj.si/acta-apa/acta-apa-01-1/olmo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63600"/>
            <a:ext cx="79248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4270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Léčba HPV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Kryotherapie</a:t>
            </a:r>
            <a:endParaRPr lang="cs-CZ" dirty="0"/>
          </a:p>
          <a:p>
            <a:r>
              <a:rPr lang="cs-CZ" dirty="0"/>
              <a:t>Laserová ablace či </a:t>
            </a:r>
            <a:r>
              <a:rPr lang="cs-CZ" dirty="0" err="1"/>
              <a:t>vaporizace</a:t>
            </a:r>
            <a:endParaRPr lang="cs-CZ" dirty="0"/>
          </a:p>
          <a:p>
            <a:r>
              <a:rPr lang="cs-CZ" dirty="0"/>
              <a:t>Chirurgická ablace</a:t>
            </a:r>
          </a:p>
          <a:p>
            <a:r>
              <a:rPr lang="cs-CZ" dirty="0" err="1"/>
              <a:t>Elektrokauterizace</a:t>
            </a:r>
            <a:endParaRPr lang="cs-CZ" dirty="0"/>
          </a:p>
          <a:p>
            <a:r>
              <a:rPr lang="cs-CZ" dirty="0"/>
              <a:t>Interferon </a:t>
            </a:r>
          </a:p>
        </p:txBody>
      </p:sp>
    </p:spTree>
    <p:extLst>
      <p:ext uri="{BB962C8B-B14F-4D97-AF65-F5344CB8AC3E}">
        <p14:creationId xmlns:p14="http://schemas.microsoft.com/office/powerpoint/2010/main" val="19990789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Cytomegalovirová infekce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Cytomegalovirus – CMV</a:t>
            </a:r>
          </a:p>
          <a:p>
            <a:r>
              <a:rPr lang="cs-CZ"/>
              <a:t>Oportunní infekce – 50% populace, 90 % nemocných AIDS</a:t>
            </a:r>
          </a:p>
          <a:p>
            <a:r>
              <a:rPr lang="cs-CZ"/>
              <a:t>Nejčastější forma onemocnění – retinitis</a:t>
            </a:r>
          </a:p>
          <a:p>
            <a:r>
              <a:rPr lang="cs-CZ"/>
              <a:t>Poruchy plodnosti, infertilita</a:t>
            </a:r>
          </a:p>
          <a:p>
            <a:r>
              <a:rPr lang="cs-CZ"/>
              <a:t>Možný přenos z matky na plod</a:t>
            </a:r>
          </a:p>
          <a:p>
            <a:r>
              <a:rPr lang="cs-CZ"/>
              <a:t>Léčba – antivirotika - Ganciclovir</a:t>
            </a:r>
          </a:p>
        </p:txBody>
      </p:sp>
    </p:spTree>
    <p:extLst>
      <p:ext uri="{BB962C8B-B14F-4D97-AF65-F5344CB8AC3E}">
        <p14:creationId xmlns:p14="http://schemas.microsoft.com/office/powerpoint/2010/main" val="1654901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Hepatitis B</a:t>
            </a:r>
          </a:p>
        </p:txBody>
      </p:sp>
    </p:spTree>
    <p:extLst>
      <p:ext uri="{BB962C8B-B14F-4D97-AF65-F5344CB8AC3E}">
        <p14:creationId xmlns:p14="http://schemas.microsoft.com/office/powerpoint/2010/main" val="11941253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Hepatitis B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Virus hepatitis B</a:t>
            </a:r>
          </a:p>
          <a:p>
            <a:r>
              <a:rPr lang="cs-CZ"/>
              <a:t>Inkubační doba 4 týdny – 6 měs.</a:t>
            </a:r>
          </a:p>
          <a:p>
            <a:r>
              <a:rPr lang="cs-CZ"/>
              <a:t>Přenos – krevní cestou, pohlavním stykem, z matky na plod</a:t>
            </a:r>
          </a:p>
          <a:p>
            <a:r>
              <a:rPr lang="cs-CZ"/>
              <a:t>Nebezpečí – chronická hepatitis B, jaterní cirhóza, hepatocelulární karcinom</a:t>
            </a:r>
          </a:p>
        </p:txBody>
      </p:sp>
    </p:spTree>
    <p:extLst>
      <p:ext uri="{BB962C8B-B14F-4D97-AF65-F5344CB8AC3E}">
        <p14:creationId xmlns:p14="http://schemas.microsoft.com/office/powerpoint/2010/main" val="31226115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AIDS</a:t>
            </a:r>
          </a:p>
        </p:txBody>
      </p:sp>
    </p:spTree>
    <p:extLst>
      <p:ext uri="{BB962C8B-B14F-4D97-AF65-F5344CB8AC3E}">
        <p14:creationId xmlns:p14="http://schemas.microsoft.com/office/powerpoint/2010/main" val="19647031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AIDS - </a:t>
            </a:r>
            <a:r>
              <a:rPr lang="cs-CZ" sz="3200" b="1" dirty="0" err="1"/>
              <a:t>Acquired</a:t>
            </a:r>
            <a:br>
              <a:rPr lang="cs-CZ" sz="3200" b="1" dirty="0"/>
            </a:br>
            <a:r>
              <a:rPr lang="cs-CZ" sz="3200" b="1" dirty="0" err="1"/>
              <a:t>imunodeficiency</a:t>
            </a:r>
            <a:r>
              <a:rPr lang="cs-CZ" sz="3200" b="1" dirty="0"/>
              <a:t> syndrome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HIV –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immunodeficiency</a:t>
            </a:r>
            <a:r>
              <a:rPr lang="cs-CZ" dirty="0"/>
              <a:t> virus</a:t>
            </a:r>
          </a:p>
          <a:p>
            <a:r>
              <a:rPr lang="cs-CZ" dirty="0"/>
              <a:t>Čeleď </a:t>
            </a:r>
            <a:r>
              <a:rPr lang="cs-CZ" dirty="0" err="1"/>
              <a:t>Retroviridae</a:t>
            </a:r>
            <a:r>
              <a:rPr lang="cs-CZ" dirty="0"/>
              <a:t>, rod </a:t>
            </a:r>
            <a:r>
              <a:rPr lang="cs-CZ" dirty="0" err="1"/>
              <a:t>Lentivirus</a:t>
            </a:r>
            <a:r>
              <a:rPr lang="cs-CZ" dirty="0"/>
              <a:t> </a:t>
            </a:r>
          </a:p>
          <a:p>
            <a:r>
              <a:rPr lang="cs-CZ" dirty="0"/>
              <a:t>RNA virus</a:t>
            </a:r>
          </a:p>
          <a:p>
            <a:r>
              <a:rPr lang="cs-CZ" dirty="0"/>
              <a:t>Genetickou informaci zabuduje do genomu hostitelské buňky, kde </a:t>
            </a:r>
            <a:r>
              <a:rPr lang="cs-CZ" dirty="0" err="1"/>
              <a:t>persistuje</a:t>
            </a:r>
            <a:r>
              <a:rPr lang="cs-CZ" dirty="0"/>
              <a:t>  po celý život</a:t>
            </a:r>
          </a:p>
          <a:p>
            <a:r>
              <a:rPr lang="cs-CZ" dirty="0"/>
              <a:t>Napadá T lymfocyty s receptorem  CD4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46777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HIV – 2 typy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HIV 1 – Evropa, Asie, Amerika</a:t>
            </a:r>
          </a:p>
          <a:p>
            <a:r>
              <a:rPr lang="cs-CZ"/>
              <a:t>HIV 2 - Afrika</a:t>
            </a:r>
          </a:p>
        </p:txBody>
      </p:sp>
    </p:spTree>
    <p:extLst>
      <p:ext uri="{BB962C8B-B14F-4D97-AF65-F5344CB8AC3E}">
        <p14:creationId xmlns:p14="http://schemas.microsoft.com/office/powerpoint/2010/main" val="271051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Symptomy gonorrhoey u muže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Inkubační doba 3-5 dní </a:t>
            </a:r>
          </a:p>
          <a:p>
            <a:r>
              <a:rPr lang="cs-CZ"/>
              <a:t>Smetanovitý nebo zelený výtok z močové trubice</a:t>
            </a:r>
          </a:p>
          <a:p>
            <a:r>
              <a:rPr lang="cs-CZ"/>
              <a:t>Bolestivá mikce</a:t>
            </a:r>
          </a:p>
          <a:p>
            <a:r>
              <a:rPr lang="cs-CZ"/>
              <a:t>Bolestivost varlat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1124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Klinický obraz a diagnostika</a:t>
            </a:r>
            <a:br>
              <a:rPr lang="cs-CZ"/>
            </a:br>
            <a:r>
              <a:rPr lang="cs-CZ"/>
              <a:t>Primoinfekce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Od získání infekce do rozvinutí choroby – období několika let – průměr 10,5 roku</a:t>
            </a:r>
          </a:p>
          <a:p>
            <a:pPr>
              <a:lnSpc>
                <a:spcPct val="90000"/>
              </a:lnSpc>
            </a:pPr>
            <a:r>
              <a:rPr lang="cs-CZ"/>
              <a:t>Po infekci – 3-8 týdnů – rozvoj primoinfekce – chřipkové onemocnění, exantém, meningitida, polyradikuloneuritida, lymfopenie, leukopenie</a:t>
            </a:r>
          </a:p>
          <a:p>
            <a:pPr>
              <a:lnSpc>
                <a:spcPct val="90000"/>
              </a:lnSpc>
            </a:pPr>
            <a:r>
              <a:rPr lang="cs-CZ"/>
              <a:t>Spontánně odezní </a:t>
            </a:r>
          </a:p>
        </p:txBody>
      </p:sp>
    </p:spTree>
    <p:extLst>
      <p:ext uri="{BB962C8B-B14F-4D97-AF65-F5344CB8AC3E}">
        <p14:creationId xmlns:p14="http://schemas.microsoft.com/office/powerpoint/2010/main" val="739951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Klinický průběh a diagnostika</a:t>
            </a:r>
            <a:br>
              <a:rPr lang="cs-CZ"/>
            </a:br>
            <a:r>
              <a:rPr lang="cs-CZ"/>
              <a:t>Latence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Období latence</a:t>
            </a:r>
          </a:p>
          <a:p>
            <a:r>
              <a:rPr lang="cs-CZ"/>
              <a:t>Lymfadenopatie – PGL – perzistující generalizovaná lymfadenopatie</a:t>
            </a:r>
          </a:p>
          <a:p>
            <a:r>
              <a:rPr lang="cs-CZ"/>
              <a:t>Postupný pokles CD4 lymfocytů</a:t>
            </a:r>
          </a:p>
          <a:p>
            <a:r>
              <a:rPr lang="cs-CZ"/>
              <a:t>Přechod z asymptomatické do symptomatické fáze choroby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2794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Klinický průběh a diagnostika</a:t>
            </a:r>
            <a:br>
              <a:rPr lang="cs-CZ"/>
            </a:br>
            <a:r>
              <a:rPr lang="cs-CZ"/>
              <a:t>Symptomatické onemocnění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4114800"/>
          </a:xfrm>
        </p:spPr>
        <p:txBody>
          <a:bodyPr/>
          <a:lstStyle/>
          <a:p>
            <a:r>
              <a:rPr lang="cs-CZ"/>
              <a:t>Orofaryngeální kandidóza</a:t>
            </a:r>
          </a:p>
          <a:p>
            <a:r>
              <a:rPr lang="cs-CZ"/>
              <a:t>Herpesvirové infekce</a:t>
            </a:r>
          </a:p>
          <a:p>
            <a:r>
              <a:rPr lang="cs-CZ"/>
              <a:t>Kandidové vulvovaginitidy</a:t>
            </a:r>
          </a:p>
          <a:p>
            <a:r>
              <a:rPr lang="cs-CZ"/>
              <a:t>Únava, horečky, hubnutí</a:t>
            </a:r>
          </a:p>
        </p:txBody>
      </p:sp>
    </p:spTree>
    <p:extLst>
      <p:ext uri="{BB962C8B-B14F-4D97-AF65-F5344CB8AC3E}">
        <p14:creationId xmlns:p14="http://schemas.microsoft.com/office/powerpoint/2010/main" val="7785082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Indikativní onemocnění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err="1"/>
              <a:t>pneumocystová</a:t>
            </a:r>
            <a:r>
              <a:rPr lang="cs-CZ" sz="2800" dirty="0"/>
              <a:t> pneumonie </a:t>
            </a:r>
          </a:p>
          <a:p>
            <a:pPr>
              <a:lnSpc>
                <a:spcPct val="90000"/>
              </a:lnSpc>
            </a:pPr>
            <a:r>
              <a:rPr lang="cs-CZ" sz="2800" dirty="0" err="1"/>
              <a:t>toxoplazmová</a:t>
            </a:r>
            <a:r>
              <a:rPr lang="cs-CZ" sz="2800" dirty="0"/>
              <a:t> encefalitida </a:t>
            </a:r>
          </a:p>
          <a:p>
            <a:pPr>
              <a:lnSpc>
                <a:spcPct val="90000"/>
              </a:lnSpc>
            </a:pPr>
            <a:r>
              <a:rPr lang="cs-CZ" sz="2800" dirty="0" err="1"/>
              <a:t>ezofageální</a:t>
            </a:r>
            <a:r>
              <a:rPr lang="cs-CZ" sz="2800" dirty="0"/>
              <a:t>, tracheální, bronchiální nebo plicní kandidóza 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chronický anální herpes simplex nebo herpetická bronchitida, pneumonie nebo ezofagitida 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CMV retinitida 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generalizovaná CMV infekce (kromě jater a sleziny) </a:t>
            </a:r>
          </a:p>
        </p:txBody>
      </p:sp>
    </p:spTree>
    <p:extLst>
      <p:ext uri="{BB962C8B-B14F-4D97-AF65-F5344CB8AC3E}">
        <p14:creationId xmlns:p14="http://schemas.microsoft.com/office/powerpoint/2010/main" val="33624727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Indikativní onemocnění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/>
              <a:t>progresivní multifokální </a:t>
            </a:r>
            <a:r>
              <a:rPr lang="cs-CZ" sz="2800" dirty="0" err="1"/>
              <a:t>leukoencefalopatie</a:t>
            </a:r>
            <a:r>
              <a:rPr lang="cs-CZ" sz="2800" dirty="0"/>
              <a:t> 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recidivující salmonelová bakteriémie 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recidivující pneumonie v průběhu 1 roku 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chronická intestinální </a:t>
            </a:r>
            <a:r>
              <a:rPr lang="cs-CZ" sz="2800" dirty="0" err="1"/>
              <a:t>kryptosporidióza</a:t>
            </a:r>
            <a:r>
              <a:rPr lang="cs-CZ" sz="2800" dirty="0"/>
              <a:t> 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chronická intestinální </a:t>
            </a:r>
            <a:r>
              <a:rPr lang="cs-CZ" sz="2800" dirty="0" err="1"/>
              <a:t>isosporóza</a:t>
            </a:r>
            <a:r>
              <a:rPr lang="cs-CZ" sz="2800" dirty="0"/>
              <a:t> </a:t>
            </a:r>
          </a:p>
          <a:p>
            <a:pPr>
              <a:lnSpc>
                <a:spcPct val="90000"/>
              </a:lnSpc>
            </a:pPr>
            <a:r>
              <a:rPr lang="cs-CZ" sz="2800" dirty="0" err="1"/>
              <a:t>extrapulmonální</a:t>
            </a:r>
            <a:r>
              <a:rPr lang="cs-CZ" sz="2800" dirty="0"/>
              <a:t> kryptokoková infekce 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diseminovaná nebo </a:t>
            </a:r>
            <a:r>
              <a:rPr lang="cs-CZ" sz="2800" dirty="0" err="1"/>
              <a:t>extrapulmonální</a:t>
            </a:r>
            <a:r>
              <a:rPr lang="cs-CZ" sz="2800" dirty="0"/>
              <a:t> histoplazmóza 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diseminovaná </a:t>
            </a:r>
            <a:r>
              <a:rPr lang="cs-CZ" sz="2800" dirty="0" err="1"/>
              <a:t>kokcidioidomykóza</a:t>
            </a:r>
            <a:r>
              <a:rPr lang="cs-CZ" sz="28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800" dirty="0"/>
          </a:p>
          <a:p>
            <a:pPr>
              <a:lnSpc>
                <a:spcPct val="90000"/>
              </a:lnSpc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578089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Indikativní onemocnění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/>
              <a:t>tuberkulóza </a:t>
            </a:r>
          </a:p>
          <a:p>
            <a:pPr>
              <a:lnSpc>
                <a:spcPct val="90000"/>
              </a:lnSpc>
            </a:pPr>
            <a:r>
              <a:rPr lang="cs-CZ" sz="2800" dirty="0" err="1"/>
              <a:t>disseminovaná</a:t>
            </a:r>
            <a:r>
              <a:rPr lang="cs-CZ" sz="2800" dirty="0"/>
              <a:t> nebo </a:t>
            </a:r>
            <a:r>
              <a:rPr lang="cs-CZ" sz="2800" dirty="0" err="1"/>
              <a:t>extrapulmonální</a:t>
            </a:r>
            <a:r>
              <a:rPr lang="cs-CZ" sz="2800" dirty="0"/>
              <a:t> atypická </a:t>
            </a:r>
            <a:r>
              <a:rPr lang="cs-CZ" sz="2800" dirty="0" err="1"/>
              <a:t>mykobakterióza</a:t>
            </a:r>
            <a:r>
              <a:rPr lang="cs-CZ" sz="2800" dirty="0"/>
              <a:t> </a:t>
            </a:r>
          </a:p>
          <a:p>
            <a:pPr>
              <a:lnSpc>
                <a:spcPct val="90000"/>
              </a:lnSpc>
            </a:pPr>
            <a:r>
              <a:rPr lang="cs-CZ" sz="2800" dirty="0" err="1"/>
              <a:t>Kaposiho</a:t>
            </a:r>
            <a:r>
              <a:rPr lang="cs-CZ" sz="2800" dirty="0"/>
              <a:t> sarkom 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maligní lymfomy (</a:t>
            </a:r>
            <a:r>
              <a:rPr lang="cs-CZ" sz="2800" dirty="0" err="1"/>
              <a:t>Burkittův</a:t>
            </a:r>
            <a:r>
              <a:rPr lang="cs-CZ" sz="2800" dirty="0"/>
              <a:t>, </a:t>
            </a:r>
            <a:r>
              <a:rPr lang="cs-CZ" sz="2800" dirty="0" err="1"/>
              <a:t>imunoblastický</a:t>
            </a:r>
            <a:r>
              <a:rPr lang="cs-CZ" sz="2800" dirty="0"/>
              <a:t>        a </a:t>
            </a:r>
            <a:r>
              <a:rPr lang="cs-CZ" sz="2800" dirty="0" err="1"/>
              <a:t>primámícerebrální</a:t>
            </a:r>
            <a:r>
              <a:rPr lang="cs-CZ" sz="2800" dirty="0"/>
              <a:t> lymfom) 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invazivní karcinom děložního hrdla 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HIV encefalopatie </a:t>
            </a:r>
          </a:p>
          <a:p>
            <a:pPr>
              <a:lnSpc>
                <a:spcPct val="90000"/>
              </a:lnSpc>
            </a:pPr>
            <a:r>
              <a:rPr lang="cs-CZ" sz="2800" dirty="0" err="1"/>
              <a:t>wasting</a:t>
            </a:r>
            <a:r>
              <a:rPr lang="cs-CZ" sz="2800" dirty="0"/>
              <a:t> syndrom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737034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Laboratorní diagnostika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Průkaz specifických HIV protilátek-nutno opakovat za 3 </a:t>
            </a:r>
            <a:r>
              <a:rPr lang="cs-CZ" dirty="0" err="1"/>
              <a:t>měs</a:t>
            </a:r>
            <a:r>
              <a:rPr lang="cs-CZ" dirty="0"/>
              <a:t>.</a:t>
            </a:r>
          </a:p>
          <a:p>
            <a:r>
              <a:rPr lang="cs-CZ" dirty="0"/>
              <a:t>Průkaz viru HIV</a:t>
            </a:r>
          </a:p>
          <a:p>
            <a:r>
              <a:rPr lang="cs-CZ" dirty="0"/>
              <a:t>Průkaz virového genomu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0899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Cesty přenosu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Zdroj – nemocný člověk</a:t>
            </a:r>
          </a:p>
          <a:p>
            <a:r>
              <a:rPr lang="cs-CZ"/>
              <a:t>Přenos – krevní</a:t>
            </a:r>
          </a:p>
          <a:p>
            <a:pPr>
              <a:buFontTx/>
              <a:buNone/>
            </a:pPr>
            <a:r>
              <a:rPr lang="cs-CZ"/>
              <a:t>               - sexuální</a:t>
            </a:r>
          </a:p>
          <a:p>
            <a:pPr>
              <a:buFontTx/>
              <a:buNone/>
            </a:pPr>
            <a:r>
              <a:rPr lang="cs-CZ"/>
              <a:t>               - z matky na dítě</a:t>
            </a:r>
          </a:p>
        </p:txBody>
      </p:sp>
    </p:spTree>
    <p:extLst>
      <p:ext uri="{BB962C8B-B14F-4D97-AF65-F5344CB8AC3E}">
        <p14:creationId xmlns:p14="http://schemas.microsoft.com/office/powerpoint/2010/main" val="40891587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Přenos krevní cestou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HIV kontaminovanou krví nebo krevními deriváty </a:t>
            </a:r>
          </a:p>
          <a:p>
            <a:r>
              <a:rPr lang="cs-CZ" dirty="0"/>
              <a:t>společným používáním jehel, stříkaček, event. roztoku drogy u injekčních uživatelů drog </a:t>
            </a:r>
          </a:p>
          <a:p>
            <a:r>
              <a:rPr lang="cs-CZ" dirty="0"/>
              <a:t>při krvavých sexuálních praktikách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23426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Sexuální přenos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spermatem, vaginálním sekretem při homo- i heterosexuálním styku </a:t>
            </a:r>
          </a:p>
          <a:p>
            <a:pPr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599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Symptomy u ženy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52600"/>
            <a:ext cx="6889576" cy="4114800"/>
          </a:xfrm>
        </p:spPr>
        <p:txBody>
          <a:bodyPr/>
          <a:lstStyle/>
          <a:p>
            <a:r>
              <a:rPr lang="cs-CZ" sz="2800" dirty="0"/>
              <a:t>Inkubační doba 5-7 dní</a:t>
            </a:r>
          </a:p>
          <a:p>
            <a:r>
              <a:rPr lang="cs-CZ" sz="2800" dirty="0"/>
              <a:t>Smetanovitý nebo zelený, hnisavý nebo krvavý vaginální výtok</a:t>
            </a:r>
          </a:p>
          <a:p>
            <a:r>
              <a:rPr lang="cs-CZ" sz="2800" dirty="0"/>
              <a:t>Dysurie</a:t>
            </a:r>
          </a:p>
          <a:p>
            <a:pPr>
              <a:buFontTx/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448074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Přenos z matky na plod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vertikální přenos (antenatálně, perinatálně, ev. mateřským mlékem) </a:t>
            </a:r>
          </a:p>
          <a:p>
            <a:pPr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94490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Léčba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Oportunní infekce</a:t>
            </a:r>
          </a:p>
          <a:p>
            <a:r>
              <a:rPr lang="cs-CZ" dirty="0"/>
              <a:t>Protivirová terapie</a:t>
            </a:r>
          </a:p>
          <a:p>
            <a:r>
              <a:rPr lang="cs-CZ" dirty="0"/>
              <a:t>Zpomalení rozvoje imunologického deficitu</a:t>
            </a:r>
          </a:p>
          <a:p>
            <a:r>
              <a:rPr lang="cs-CZ" dirty="0"/>
              <a:t>Snížení rizika přenosu viru z matky na plod</a:t>
            </a:r>
          </a:p>
          <a:p>
            <a:r>
              <a:rPr lang="cs-CZ" dirty="0"/>
              <a:t>AZT - </a:t>
            </a:r>
            <a:r>
              <a:rPr lang="cs-CZ" dirty="0" err="1"/>
              <a:t>azidothymidin</a:t>
            </a:r>
            <a:r>
              <a:rPr lang="cs-CZ" dirty="0"/>
              <a:t> </a:t>
            </a:r>
          </a:p>
          <a:p>
            <a:pPr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51906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38200" indent="-838200"/>
            <a:r>
              <a:rPr lang="cs-CZ" b="1" dirty="0"/>
              <a:t>Epidemiologická opatření</a:t>
            </a:r>
            <a:br>
              <a:rPr lang="cs-CZ" dirty="0"/>
            </a:br>
            <a:r>
              <a:rPr lang="cs-CZ" b="1" dirty="0"/>
              <a:t>preventivní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výchova, vedoucí ke změnám přístupů a chování v sexuálním životě </a:t>
            </a:r>
          </a:p>
          <a:p>
            <a:r>
              <a:rPr lang="cs-CZ" dirty="0"/>
              <a:t>zajišťování bezpečnosti krevních konzerv  a derivátů testováním všech darovaných krví </a:t>
            </a:r>
          </a:p>
          <a:p>
            <a:r>
              <a:rPr lang="cs-CZ" dirty="0"/>
              <a:t>diskutován je program výměny jehel a stříkaček u injekčních uživatelů drog </a:t>
            </a:r>
          </a:p>
          <a:p>
            <a:pPr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7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38200" indent="-838200"/>
            <a:r>
              <a:rPr lang="cs-CZ" b="1"/>
              <a:t>Epidemiologická opatření</a:t>
            </a:r>
            <a:br>
              <a:rPr lang="cs-CZ" b="1"/>
            </a:br>
            <a:r>
              <a:rPr lang="cs-CZ" b="1"/>
              <a:t>represivní </a:t>
            </a:r>
            <a:br>
              <a:rPr lang="cs-CZ" b="1"/>
            </a:br>
            <a:endParaRPr lang="cs-CZ" b="1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hlášení HIV pozitivity, onemocnění AIDS  a úmrtí Národní referenční laboratoři pro AIDS </a:t>
            </a:r>
          </a:p>
          <a:p>
            <a:r>
              <a:rPr lang="cs-CZ" dirty="0"/>
              <a:t>žádná karanténní opatření ani omezování společenského styku nejsou uplatňována; výkon povolání je omezován pouze zdravotním stavem, nikoliv nálezem HIV pozitivity</a:t>
            </a:r>
          </a:p>
        </p:txBody>
      </p:sp>
    </p:spTree>
    <p:extLst>
      <p:ext uri="{BB962C8B-B14F-4D97-AF65-F5344CB8AC3E}">
        <p14:creationId xmlns:p14="http://schemas.microsoft.com/office/powerpoint/2010/main" val="39904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Pediculosis pubis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Veš ohambní – Phtirus pubis – členovec     1 mm velký</a:t>
            </a:r>
          </a:p>
          <a:p>
            <a:r>
              <a:rPr lang="cs-CZ"/>
              <a:t>Přenos pohlavním stykem</a:t>
            </a:r>
          </a:p>
          <a:p>
            <a:r>
              <a:rPr lang="cs-CZ"/>
              <a:t>Veš sedí u folikulu a klade vejce na pubické chlupy</a:t>
            </a:r>
          </a:p>
          <a:p>
            <a:r>
              <a:rPr lang="cs-CZ"/>
              <a:t>5-10 dnů – vývoj hnidy – 5 – 10 dnů – vývoj vši – životnost vši 6 týdnů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7395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osms.otago.ac.nz/whatsupdoc/images/pubic-louse-S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2286000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http://www.healthcentral.com/mhc/fullsize/26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www.stdservices.on.net/images/std/crabs_scabies/Slide10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4960938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7070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Příznaky pediculózy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Svědění v oblasti pubického ochlupení</a:t>
            </a:r>
          </a:p>
          <a:p>
            <a:r>
              <a:rPr lang="cs-CZ"/>
              <a:t>Iritace, škrábání – exkoriace</a:t>
            </a:r>
          </a:p>
          <a:p>
            <a:r>
              <a:rPr lang="cs-CZ"/>
              <a:t>Veš patrna pouhým okem</a:t>
            </a:r>
          </a:p>
          <a:p>
            <a:r>
              <a:rPr lang="cs-CZ"/>
              <a:t>Někdy modré skvrny n kůži</a:t>
            </a:r>
          </a:p>
        </p:txBody>
      </p:sp>
    </p:spTree>
    <p:extLst>
      <p:ext uri="{BB962C8B-B14F-4D97-AF65-F5344CB8AC3E}">
        <p14:creationId xmlns:p14="http://schemas.microsoft.com/office/powerpoint/2010/main" val="28071661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Léčba pedikulózy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Depilace</a:t>
            </a:r>
          </a:p>
          <a:p>
            <a:r>
              <a:rPr lang="cs-CZ"/>
              <a:t>Insekticidní šampony, krémy</a:t>
            </a:r>
          </a:p>
          <a:p>
            <a:r>
              <a:rPr lang="cs-CZ"/>
              <a:t>Léčbu nutno zopakovat za 1 týden</a:t>
            </a:r>
          </a:p>
        </p:txBody>
      </p:sp>
    </p:spTree>
    <p:extLst>
      <p:ext uri="{BB962C8B-B14F-4D97-AF65-F5344CB8AC3E}">
        <p14:creationId xmlns:p14="http://schemas.microsoft.com/office/powerpoint/2010/main" val="5085094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Gynekologické záněty a STD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6905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cs-CZ" dirty="0">
                <a:latin typeface="Desyrel" pitchFamily="2" charset="0"/>
              </a:rPr>
              <a:t>Děkuji za pozornost</a:t>
            </a:r>
            <a:br>
              <a:rPr lang="cs-CZ" dirty="0">
                <a:latin typeface="Desyrel" pitchFamily="2" charset="0"/>
              </a:rPr>
            </a:br>
            <a:r>
              <a:rPr lang="cs-CZ" dirty="0">
                <a:latin typeface="Desyrel" pitchFamily="2" charset="0"/>
              </a:rPr>
              <a:t>Petr Křepelka</a:t>
            </a:r>
          </a:p>
        </p:txBody>
      </p:sp>
    </p:spTree>
    <p:extLst>
      <p:ext uri="{BB962C8B-B14F-4D97-AF65-F5344CB8AC3E}">
        <p14:creationId xmlns:p14="http://schemas.microsoft.com/office/powerpoint/2010/main" val="105926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Symptomy u ženy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Krvácení mimo cyklus</a:t>
            </a:r>
          </a:p>
          <a:p>
            <a:r>
              <a:rPr lang="cs-CZ"/>
              <a:t>Dyspareunie</a:t>
            </a:r>
          </a:p>
          <a:p>
            <a:r>
              <a:rPr lang="cs-CZ"/>
              <a:t>Bolesti v podbřišku</a:t>
            </a:r>
          </a:p>
          <a:p>
            <a:r>
              <a:rPr lang="cs-CZ"/>
              <a:t>Tenesmy konečníku</a:t>
            </a:r>
          </a:p>
        </p:txBody>
      </p:sp>
    </p:spTree>
    <p:extLst>
      <p:ext uri="{BB962C8B-B14F-4D97-AF65-F5344CB8AC3E}">
        <p14:creationId xmlns:p14="http://schemas.microsoft.com/office/powerpoint/2010/main" val="1799776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Rektální kapavka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Svědění</a:t>
            </a:r>
          </a:p>
          <a:p>
            <a:r>
              <a:rPr lang="cs-CZ"/>
              <a:t>Zácpa</a:t>
            </a:r>
          </a:p>
          <a:p>
            <a:r>
              <a:rPr lang="cs-CZ"/>
              <a:t>Krvácení z konečníku</a:t>
            </a:r>
          </a:p>
          <a:p>
            <a:r>
              <a:rPr lang="cs-CZ"/>
              <a:t>Hnisavý výtok</a:t>
            </a:r>
          </a:p>
          <a:p>
            <a:r>
              <a:rPr lang="cs-CZ"/>
              <a:t>Bolestivá defekace</a:t>
            </a:r>
          </a:p>
        </p:txBody>
      </p:sp>
    </p:spTree>
    <p:extLst>
      <p:ext uri="{BB962C8B-B14F-4D97-AF65-F5344CB8AC3E}">
        <p14:creationId xmlns:p14="http://schemas.microsoft.com/office/powerpoint/2010/main" val="200863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Nejčastější formy kapavky u ženy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Urethritis</a:t>
            </a:r>
          </a:p>
          <a:p>
            <a:r>
              <a:rPr lang="cs-CZ"/>
              <a:t>Cervicistis</a:t>
            </a:r>
          </a:p>
          <a:p>
            <a:r>
              <a:rPr lang="cs-CZ"/>
              <a:t>Bartholinitis</a:t>
            </a:r>
          </a:p>
          <a:p>
            <a:r>
              <a:rPr lang="cs-CZ"/>
              <a:t>Adnexitis</a:t>
            </a:r>
          </a:p>
          <a:p>
            <a:r>
              <a:rPr lang="cs-CZ"/>
              <a:t>Vulvovaginitis (u dětí)</a:t>
            </a:r>
          </a:p>
        </p:txBody>
      </p:sp>
    </p:spTree>
    <p:extLst>
      <p:ext uri="{BB962C8B-B14F-4D97-AF65-F5344CB8AC3E}">
        <p14:creationId xmlns:p14="http://schemas.microsoft.com/office/powerpoint/2010/main" val="25104319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1215</Words>
  <Application>Microsoft Office PowerPoint</Application>
  <PresentationFormat>Předvádění na obrazovce (4:3)</PresentationFormat>
  <Paragraphs>270</Paragraphs>
  <Slides>69</Slides>
  <Notes>0</Notes>
  <HiddenSlides>8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69</vt:i4>
      </vt:variant>
    </vt:vector>
  </HeadingPairs>
  <TitlesOfParts>
    <vt:vector size="74" baseType="lpstr">
      <vt:lpstr>Arial</vt:lpstr>
      <vt:lpstr>Calibri</vt:lpstr>
      <vt:lpstr>Desyrel</vt:lpstr>
      <vt:lpstr>Motiv systému Office</vt:lpstr>
      <vt:lpstr>602Photo</vt:lpstr>
      <vt:lpstr>Sexuálně přenosné choroby</vt:lpstr>
      <vt:lpstr>Pohlavní choroby</vt:lpstr>
      <vt:lpstr>Gonorrhoea - kapavka</vt:lpstr>
      <vt:lpstr>Způsob přenosu</vt:lpstr>
      <vt:lpstr>Symptomy gonorrhoey u muže</vt:lpstr>
      <vt:lpstr>Symptomy u ženy</vt:lpstr>
      <vt:lpstr>Symptomy u ženy</vt:lpstr>
      <vt:lpstr>Rektální kapavka</vt:lpstr>
      <vt:lpstr>Nejčastější formy kapavky u ženy</vt:lpstr>
      <vt:lpstr>Dlouhodobé komplikace u muže</vt:lpstr>
      <vt:lpstr>Dlouhodobé komplikace u ženy</vt:lpstr>
      <vt:lpstr>Diagnóza kapavky</vt:lpstr>
      <vt:lpstr>Léčba kapavky </vt:lpstr>
      <vt:lpstr>Prevence</vt:lpstr>
      <vt:lpstr>Syfilis – příjice, lues</vt:lpstr>
      <vt:lpstr>Průběh syphilis</vt:lpstr>
      <vt:lpstr>Prezentace aplikace PowerPoint</vt:lpstr>
      <vt:lpstr>Průběh syphilis</vt:lpstr>
      <vt:lpstr>Prezentace aplikace PowerPoint</vt:lpstr>
      <vt:lpstr>Prezentace aplikace PowerPoint</vt:lpstr>
      <vt:lpstr>Prezentace aplikace PowerPoint</vt:lpstr>
      <vt:lpstr>Terciární syphilis</vt:lpstr>
      <vt:lpstr>Prezentace aplikace PowerPoint</vt:lpstr>
      <vt:lpstr>Terciární syphilis nervového systému</vt:lpstr>
      <vt:lpstr>Prezentace aplikace PowerPoint</vt:lpstr>
      <vt:lpstr>Prezentace aplikace PowerPoint</vt:lpstr>
      <vt:lpstr>Měkký vřed – ulcus molle</vt:lpstr>
      <vt:lpstr>Prezentace aplikace PowerPoint</vt:lpstr>
      <vt:lpstr>Lymfogranulomatosis inguinalis </vt:lpstr>
      <vt:lpstr>Prezentace aplikace PowerPoint</vt:lpstr>
      <vt:lpstr>Prezentace aplikace PowerPoint</vt:lpstr>
      <vt:lpstr>Pohlavně přenosné virosy</vt:lpstr>
      <vt:lpstr>Herpes genitalis</vt:lpstr>
      <vt:lpstr>Herpesvirus progenitalis</vt:lpstr>
      <vt:lpstr>Diagnóza HSV</vt:lpstr>
      <vt:lpstr>Léčba HSV</vt:lpstr>
      <vt:lpstr>Léčba HSV</vt:lpstr>
      <vt:lpstr>Prezentace aplikace PowerPoint</vt:lpstr>
      <vt:lpstr>Humánní papilomaviry - HPV</vt:lpstr>
      <vt:lpstr>Přenos papilomavirů</vt:lpstr>
      <vt:lpstr>Diagnóza HPV</vt:lpstr>
      <vt:lpstr>Prezentace aplikace PowerPoint</vt:lpstr>
      <vt:lpstr>Léčba HPV</vt:lpstr>
      <vt:lpstr>Cytomegalovirová infekce</vt:lpstr>
      <vt:lpstr>Hepatitis B</vt:lpstr>
      <vt:lpstr>Hepatitis B</vt:lpstr>
      <vt:lpstr>AIDS</vt:lpstr>
      <vt:lpstr>AIDS - Acquired imunodeficiency syndrome</vt:lpstr>
      <vt:lpstr>HIV – 2 typy</vt:lpstr>
      <vt:lpstr>Klinický obraz a diagnostika Primoinfekce</vt:lpstr>
      <vt:lpstr>Klinický průběh a diagnostika Latence</vt:lpstr>
      <vt:lpstr>Klinický průběh a diagnostika Symptomatické onemocnění</vt:lpstr>
      <vt:lpstr>Indikativní onemocnění</vt:lpstr>
      <vt:lpstr>Indikativní onemocnění</vt:lpstr>
      <vt:lpstr>Indikativní onemocnění</vt:lpstr>
      <vt:lpstr>Laboratorní diagnostika</vt:lpstr>
      <vt:lpstr>Cesty přenosu</vt:lpstr>
      <vt:lpstr>Přenos krevní cestou</vt:lpstr>
      <vt:lpstr>Sexuální přenos</vt:lpstr>
      <vt:lpstr>Přenos z matky na plod</vt:lpstr>
      <vt:lpstr>Léčba</vt:lpstr>
      <vt:lpstr>Epidemiologická opatření preventivní  </vt:lpstr>
      <vt:lpstr>Epidemiologická opatření represivní  </vt:lpstr>
      <vt:lpstr>Pediculosis pubis</vt:lpstr>
      <vt:lpstr>Prezentace aplikace PowerPoint</vt:lpstr>
      <vt:lpstr>Příznaky pediculózy</vt:lpstr>
      <vt:lpstr>Léčba pedikulózy</vt:lpstr>
      <vt:lpstr>Otázky</vt:lpstr>
      <vt:lpstr>Děkuji za pozornost Petr Křepelka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Sexuálně přenosné choroby</dc:title>
  <dc:creator>UPMD</dc:creator>
  <cp:lastModifiedBy>Křepelka, Petr</cp:lastModifiedBy>
  <cp:revision>4</cp:revision>
  <dcterms:created xsi:type="dcterms:W3CDTF">2012-01-07T15:12:06Z</dcterms:created>
  <dcterms:modified xsi:type="dcterms:W3CDTF">2020-02-27T17:25:29Z</dcterms:modified>
</cp:coreProperties>
</file>