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94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36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1A466-69D7-4716-A346-6089CA141085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88A42-510F-4B7E-BABD-9EB97B00F2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8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D9B03C-D964-406C-80A6-BB14F70E698C}" type="slidenum">
              <a:rPr lang="cs-CZ" altLang="cs-CZ" smtClean="0"/>
              <a:pPr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7F6178-01E3-4BDB-A6AC-D93A51ECCA74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C4334-7EC5-4E43-AB48-2D3DD60CD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0C532B-3F30-4C93-96E9-750E282BB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7873DB-37E1-4CD3-9849-FB12FCB12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18E01C-A17F-472A-A66B-CCC04B86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0F5A86-A610-4087-8465-D29AB414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C656E-D1E9-4834-A534-42543AB5C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C68A5E-34C8-4AAE-9A9A-E55CC205E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8764B5-B0DC-4A61-8EF6-3F932080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78DA6B-4E54-461B-8EAF-96578984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0CA857-E09A-4417-BC5F-042A87C0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88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BB60DB8-F287-4AEB-88C4-D46CE977A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5694D9-C842-4563-8B0F-8ACB21518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F1586B-D5FF-469F-9FB1-E91F5B99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E4B5AF-B939-4294-8FE6-24B2B9C3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CD67C-E700-48C3-AC23-EB1CB290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5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05BD5-0D83-4906-A874-775AE8D6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09D94-634E-406A-8F85-78FA640BB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FF3AC1-FD9C-483A-B24F-F5968063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E70DBA-5C05-40CC-AB92-EE4F978A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B1081-3C1C-46B5-9F0C-00C10660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29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F4E31-1BD7-4974-B09B-2E278B25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7C7F71-2C67-4007-9A01-8259902C4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223E12-FE01-4C48-843D-DAE85DE9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C52DA0-E57C-491A-83FA-D4AF7B3B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FE80C3-490D-4DE6-A787-9F0A30C7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36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BB898-A0A6-4291-91B1-DA90414D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78F1EE-5946-4E9D-8AD2-3C5228371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44AEF3-2CB9-4E3E-9A62-D42347A6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63CFD5-BD5C-4B97-B7CA-462C67B6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1B8C72-99C8-44AF-9FE2-CC52FE27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86C688-899B-4B8F-8CB9-DC7F1AD4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3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37260-6002-4220-A4CA-C58843D3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79C819-C782-41C2-B598-027536F07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609D20-842D-45B9-81A2-23D57F948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653DBA-5F70-4F29-AD76-7394112CA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F9AFEE-C69A-4997-8D9D-31DF3FDE6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C027BA-7B5F-4F44-8E45-5B81B210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7BBAA3-FE04-4390-AFD2-4920B0CF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B6689D-C675-409B-96F8-41129208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55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5F414-67DD-4A74-AD3E-3AA5AAC7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87743C-2A62-4EED-AFDC-CE9E78F7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6187A5-5314-4DE5-B2A9-479872CE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0865CB-D550-4037-8B82-8E848855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38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12F8531-CAEB-4D5B-8981-641261B7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BD32E0-1B0E-4D31-95DC-AEC52B7D1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1FA796-F887-4115-903B-BF1F0E15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76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39BAE-FDF7-4228-9D46-3F448A1E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CD1F1-54D9-4606-9DB8-4A79D1817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DB50E2-145D-4BB1-BD2A-2781CFC39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B6647A-C83C-49C2-BB0A-D362796B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7944DD-A92A-4B2D-A82A-5A5F8FC9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6DCDE0-5186-43F7-BE1F-E2D9254E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02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1FC7E-E4AB-40E9-91AB-7AF72D1F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85A19A-4A8A-4031-88D2-71A081DD2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C03162-6772-4637-8B72-993DD5C8C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075109-23E6-4F9A-AB1F-E87AF826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4D7019-DDDA-46E1-856D-288C7800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D20C8C-F3F7-4267-95A1-E7480274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2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FE455C1-9BD4-4463-9AC2-94633E9B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989BC6-F5D2-4C8D-8F32-00E1E95ED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25E999-17D2-4DE9-8778-AAD9A127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F5B9-7718-429F-9F63-BCE70270AC47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F762E-5BA0-4470-9FA5-653D6194B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076BCD-FBDE-4D81-B86F-D41AF1636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6DC9-6A7B-437D-A4C9-2C82A77776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50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Resuscitace novorozence</a:t>
            </a:r>
          </a:p>
        </p:txBody>
      </p:sp>
    </p:spTree>
    <p:extLst>
      <p:ext uri="{BB962C8B-B14F-4D97-AF65-F5344CB8AC3E}">
        <p14:creationId xmlns:p14="http://schemas.microsoft.com/office/powerpoint/2010/main" val="307267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796843" y="260351"/>
            <a:ext cx="1670714" cy="1323439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latin typeface="Calibri" pitchFamily="34" charset="0"/>
              </a:rPr>
              <a:t>Hodnocení:</a:t>
            </a:r>
            <a:r>
              <a:rPr lang="cs-CZ" altLang="cs-CZ" sz="2000" b="1">
                <a:solidFill>
                  <a:srgbClr val="000066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000">
                <a:solidFill>
                  <a:srgbClr val="000066"/>
                </a:solidFill>
                <a:latin typeface="Calibri" pitchFamily="34" charset="0"/>
              </a:rPr>
              <a:t>Srdeční akce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000">
                <a:solidFill>
                  <a:srgbClr val="000066"/>
                </a:solidFill>
                <a:latin typeface="Calibri" pitchFamily="34" charset="0"/>
              </a:rPr>
              <a:t>Dýchání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000">
                <a:solidFill>
                  <a:srgbClr val="000066"/>
                </a:solidFill>
                <a:latin typeface="Calibri" pitchFamily="34" charset="0"/>
              </a:rPr>
              <a:t>Tonus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4583114" y="981075"/>
            <a:ext cx="3457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664201" y="333375"/>
            <a:ext cx="1800225" cy="306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1400" b="1" dirty="0"/>
              <a:t>Dýchání + AS </a:t>
            </a:r>
            <a:r>
              <a:rPr lang="en-US" sz="1400" b="1" dirty="0">
                <a:cs typeface="Times New Roman" pitchFamily="18" charset="0"/>
              </a:rPr>
              <a:t>&gt;</a:t>
            </a:r>
            <a:r>
              <a:rPr lang="cs-CZ" sz="1400" b="1" dirty="0">
                <a:cs typeface="Times New Roman" pitchFamily="18" charset="0"/>
              </a:rPr>
              <a:t>100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040688" y="765175"/>
            <a:ext cx="1905000" cy="400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Calibri" pitchFamily="34" charset="0"/>
              </a:rPr>
              <a:t>Observační péče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575050" y="1628776"/>
            <a:ext cx="1588" cy="1223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108975" y="1844675"/>
            <a:ext cx="132292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/>
              <a:t>Apnoe, </a:t>
            </a:r>
            <a:r>
              <a:rPr lang="cs-CZ" sz="1400" b="1" dirty="0" err="1"/>
              <a:t>gasping</a:t>
            </a:r>
            <a:endParaRPr lang="cs-CZ" sz="1400" b="1" dirty="0"/>
          </a:p>
          <a:p>
            <a:pPr algn="ctr">
              <a:defRPr/>
            </a:pPr>
            <a:r>
              <a:rPr lang="cs-CZ" sz="1400" b="1" dirty="0"/>
              <a:t>AS </a:t>
            </a:r>
            <a:r>
              <a:rPr lang="en-US" sz="1400" b="1" dirty="0">
                <a:cs typeface="Times New Roman" pitchFamily="18" charset="0"/>
              </a:rPr>
              <a:t>&lt;</a:t>
            </a:r>
            <a:r>
              <a:rPr lang="cs-CZ" sz="1400" b="1" dirty="0">
                <a:cs typeface="Times New Roman" pitchFamily="18" charset="0"/>
              </a:rPr>
              <a:t> 100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525714" y="2852739"/>
            <a:ext cx="2187575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Calibri" pitchFamily="34" charset="0"/>
              </a:rPr>
              <a:t>Zprůchodni HDC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Calibri" pitchFamily="34" charset="0"/>
              </a:rPr>
              <a:t>5 inflačních dechů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</a:rPr>
              <a:t>(SpO</a:t>
            </a:r>
            <a:r>
              <a:rPr lang="cs-CZ" altLang="cs-CZ" sz="1400" baseline="-2500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cs-CZ" altLang="cs-CZ" sz="1400">
                <a:solidFill>
                  <a:schemeClr val="tx1"/>
                </a:solidFill>
                <a:latin typeface="Calibri" pitchFamily="34" charset="0"/>
              </a:rPr>
              <a:t> monitoring)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4008438" y="3789363"/>
            <a:ext cx="0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216275" y="3789363"/>
            <a:ext cx="0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00601" y="3500438"/>
            <a:ext cx="2663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464426" y="3284538"/>
            <a:ext cx="2555875" cy="400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Calibri" pitchFamily="34" charset="0"/>
              </a:rPr>
              <a:t>Postresuscitační péče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620544" y="2852738"/>
            <a:ext cx="154305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/>
              <a:t>Efektivní ventilace</a:t>
            </a:r>
          </a:p>
          <a:p>
            <a:pPr algn="ctr">
              <a:defRPr/>
            </a:pPr>
            <a:r>
              <a:rPr lang="cs-CZ" sz="1400" b="1" dirty="0"/>
              <a:t>AS </a:t>
            </a:r>
            <a:r>
              <a:rPr lang="en-US" sz="1400" b="1" dirty="0">
                <a:cs typeface="Times New Roman" pitchFamily="18" charset="0"/>
              </a:rPr>
              <a:t>&gt;</a:t>
            </a:r>
            <a:r>
              <a:rPr lang="cs-CZ" sz="1400" b="1" dirty="0">
                <a:cs typeface="Times New Roman" pitchFamily="18" charset="0"/>
              </a:rPr>
              <a:t> 100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648075" y="4941889"/>
            <a:ext cx="0" cy="3587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5937251" y="5949951"/>
            <a:ext cx="38322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</a:rPr>
              <a:t>ILCOR </a:t>
            </a:r>
            <a:r>
              <a:rPr lang="cs-CZ" dirty="0" err="1">
                <a:latin typeface="+mj-lt"/>
              </a:rPr>
              <a:t>Neonatal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Resuscitation</a:t>
            </a:r>
            <a:r>
              <a:rPr lang="cs-CZ" dirty="0">
                <a:latin typeface="+mj-lt"/>
              </a:rPr>
              <a:t> Diagram </a:t>
            </a:r>
          </a:p>
          <a:p>
            <a:pPr algn="ctr">
              <a:defRPr/>
            </a:pPr>
            <a:r>
              <a:rPr lang="cs-CZ" dirty="0">
                <a:latin typeface="+mj-lt"/>
              </a:rPr>
              <a:t>2010 (upraveno)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1827213" y="1073151"/>
            <a:ext cx="615950" cy="461963"/>
          </a:xfrm>
          <a:prstGeom prst="rect">
            <a:avLst/>
          </a:prstGeom>
          <a:solidFill>
            <a:srgbClr val="FFC00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0066"/>
                </a:solidFill>
                <a:latin typeface="+mj-lt"/>
              </a:rPr>
              <a:t>30</a:t>
            </a:r>
            <a:r>
              <a:rPr lang="cs-CZ" sz="2400" dirty="0">
                <a:solidFill>
                  <a:srgbClr val="000066"/>
                </a:solidFill>
                <a:latin typeface="+mj-lt"/>
                <a:sym typeface="Symbol" pitchFamily="18" charset="2"/>
              </a:rPr>
              <a:t>s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1857649" y="3933825"/>
            <a:ext cx="111229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/>
              <a:t>Apnoe,</a:t>
            </a:r>
          </a:p>
          <a:p>
            <a:pPr algn="ctr">
              <a:defRPr/>
            </a:pPr>
            <a:r>
              <a:rPr lang="cs-CZ" sz="1400" b="1" dirty="0"/>
              <a:t>AS nestoupá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495551" y="4581525"/>
            <a:ext cx="3022687" cy="338554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Calibri" pitchFamily="34" charset="0"/>
              </a:rPr>
              <a:t>Insuflace, HCD - pohyby hrudníku</a:t>
            </a:r>
            <a:endParaRPr lang="en-US" altLang="cs-CZ" sz="1600" b="1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4686734" y="5084763"/>
            <a:ext cx="149932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/>
              <a:t>Hrudník se zvedá,</a:t>
            </a:r>
          </a:p>
          <a:p>
            <a:pPr algn="ctr">
              <a:defRPr/>
            </a:pPr>
            <a:r>
              <a:rPr lang="cs-CZ" sz="1400" b="1" dirty="0"/>
              <a:t>AS </a:t>
            </a:r>
            <a:r>
              <a:rPr lang="en-US" sz="1400" b="1" dirty="0"/>
              <a:t>&lt;</a:t>
            </a:r>
            <a:r>
              <a:rPr lang="cs-CZ" sz="1400" b="1" dirty="0"/>
              <a:t> 60 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994026" y="5300663"/>
            <a:ext cx="1249363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Calibri" pitchFamily="34" charset="0"/>
              </a:rPr>
              <a:t>NSM 3:1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4266806" y="3933825"/>
            <a:ext cx="168353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/>
              <a:t>Hrudník se nezvedá,</a:t>
            </a:r>
          </a:p>
          <a:p>
            <a:pPr algn="ctr">
              <a:defRPr/>
            </a:pPr>
            <a:r>
              <a:rPr lang="cs-CZ" sz="1400" b="1" dirty="0"/>
              <a:t>Sleduj SpO</a:t>
            </a:r>
            <a:r>
              <a:rPr lang="cs-CZ" sz="1400" b="1" baseline="-25000" dirty="0"/>
              <a:t>2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513514" y="3933825"/>
            <a:ext cx="1411287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Preductalní SpO</a:t>
            </a:r>
            <a:r>
              <a:rPr lang="cs-CZ" altLang="cs-CZ" sz="1400" baseline="-250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2.min 60%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3.min 70%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4.min 80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5 min 85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10.mn 90</a:t>
            </a:r>
            <a:endParaRPr lang="en-US" altLang="cs-CZ" sz="140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847850" y="5013326"/>
            <a:ext cx="615950" cy="461963"/>
          </a:xfrm>
          <a:prstGeom prst="rect">
            <a:avLst/>
          </a:prstGeom>
          <a:solidFill>
            <a:srgbClr val="FFC00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0066"/>
                </a:solidFill>
                <a:latin typeface="+mj-lt"/>
              </a:rPr>
              <a:t>60</a:t>
            </a:r>
            <a:r>
              <a:rPr lang="cs-CZ" sz="2400" dirty="0">
                <a:solidFill>
                  <a:srgbClr val="000066"/>
                </a:solidFill>
                <a:latin typeface="+mj-lt"/>
                <a:sym typeface="Symbol" pitchFamily="18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3007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Zásady péče o novorozence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1864256"/>
            <a:ext cx="7543800" cy="4969736"/>
          </a:xfrm>
        </p:spPr>
        <p:txBody>
          <a:bodyPr rtlCol="0">
            <a:normAutofit fontScale="77500" lnSpcReduction="20000"/>
          </a:bodyPr>
          <a:lstStyle/>
          <a:p>
            <a:pPr marL="274320" indent="-274320">
              <a:defRPr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Odložené přerušení pupečníku u nekomplikovaného porodu</a:t>
            </a:r>
          </a:p>
          <a:p>
            <a:pPr marL="274320" indent="-274320">
              <a:defRPr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Zahájení ventilace u donošených novorozenců vždy vzduchem. Zvyšovat koncentraci kyslíku pouze při </a:t>
            </a:r>
            <a:r>
              <a:rPr lang="cs-CZ" sz="3100" dirty="0" err="1">
                <a:latin typeface="Arial" panose="020B0604020202020204" pitchFamily="34" charset="0"/>
                <a:cs typeface="Arial" panose="020B0604020202020204" pitchFamily="34" charset="0"/>
              </a:rPr>
              <a:t>hypoxémii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potvrzené pulzním </a:t>
            </a:r>
            <a:r>
              <a:rPr lang="cs-CZ" sz="3100" dirty="0" err="1">
                <a:latin typeface="Arial" panose="020B0604020202020204" pitchFamily="34" charset="0"/>
                <a:cs typeface="Arial" panose="020B0604020202020204" pitchFamily="34" charset="0"/>
              </a:rPr>
              <a:t>oxymetrem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274320" indent="-274320">
              <a:defRPr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Zahájení ventilace u nedonošených novorozenců pod 32. gestační týden s koncentrací kyslíku, která odpovídá adekvátním hodnotám </a:t>
            </a:r>
            <a:r>
              <a:rPr lang="cs-CZ" sz="3100" dirty="0" err="1">
                <a:latin typeface="Arial" panose="020B0604020202020204" pitchFamily="34" charset="0"/>
                <a:cs typeface="Arial" panose="020B0604020202020204" pitchFamily="34" charset="0"/>
              </a:rPr>
              <a:t>oxygenace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274320" indent="-274320">
              <a:defRPr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Novorozence pod 28. gestační týden nesušíme a okamžitě umístíme do plastikového sáčku a/nebo folie pod zdroj tepla. Plastikový sáček a/nebo folii odstraňujeme až po přijetí na RES/JIP a stabilizaci teploty.</a:t>
            </a:r>
          </a:p>
          <a:p>
            <a:pPr marL="274320" indent="-274320">
              <a:defRPr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Teplota místnosti na porodním sále by neměla být nižší než 26 stupňů Celsia</a:t>
            </a:r>
          </a:p>
          <a:p>
            <a:pPr marL="274320" indent="-274320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64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Nedonošený novorozenec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Novorozenec ELBW nemusí být rychle po porodu růžový</a:t>
            </a:r>
          </a:p>
          <a:p>
            <a:pPr eaLnBrk="1" hangingPunct="1"/>
            <a:r>
              <a:rPr lang="cs-CZ" altLang="cs-CZ"/>
              <a:t>V prvních 5 minutách: pozvolný nárůst SpO2 </a:t>
            </a:r>
          </a:p>
          <a:p>
            <a:pPr eaLnBrk="1" hangingPunct="1"/>
            <a:r>
              <a:rPr lang="cs-CZ" altLang="cs-CZ"/>
              <a:t>Indikací pro vyšší FiO2 je bradykardie  (AS &lt; 80-100)</a:t>
            </a:r>
          </a:p>
          <a:p>
            <a:pPr eaLnBrk="1" hangingPunct="1"/>
            <a:r>
              <a:rPr lang="cs-CZ" altLang="cs-CZ"/>
              <a:t>SpO2 &lt; 95 %</a:t>
            </a:r>
          </a:p>
          <a:p>
            <a:pPr eaLnBrk="1" hangingPunct="1"/>
            <a:r>
              <a:rPr lang="cs-CZ" altLang="cs-CZ"/>
              <a:t>Iniciální frakce inspirovaného kyslíku u ELBW: 30%</a:t>
            </a:r>
          </a:p>
          <a:p>
            <a:pPr eaLnBrk="1" hangingPunct="1"/>
            <a:r>
              <a:rPr lang="cs-CZ" altLang="cs-CZ"/>
              <a:t>Nastavení funkčního end-expiračního tlaku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713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19288" y="5157788"/>
            <a:ext cx="8229600" cy="1143000"/>
          </a:xfrm>
        </p:spPr>
        <p:txBody>
          <a:bodyPr rtlCol="0"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r>
              <a:rPr lang="cs-CZ" dirty="0">
                <a:latin typeface="Desyrel" pitchFamily="2" charset="0"/>
              </a:rPr>
              <a:t>Děkuji za pozornost</a:t>
            </a:r>
            <a:br>
              <a:rPr lang="cs-CZ" dirty="0">
                <a:latin typeface="Desyrel" pitchFamily="2" charset="0"/>
              </a:rPr>
            </a:br>
            <a:r>
              <a:rPr lang="cs-CZ" dirty="0">
                <a:latin typeface="Desyrel"/>
                <a:ea typeface="Calibri"/>
                <a:cs typeface="Times New Roman"/>
              </a:rPr>
              <a:t>Petr Křepelka</a:t>
            </a:r>
            <a:br>
              <a:rPr lang="cs-CZ" sz="1800" dirty="0">
                <a:ea typeface="Calibri"/>
                <a:cs typeface="Times New Roman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522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452689" y="2071688"/>
          <a:ext cx="7286625" cy="4000500"/>
        </p:xfrm>
        <a:graphic>
          <a:graphicData uri="http://schemas.openxmlformats.org/drawingml/2006/table">
            <a:tbl>
              <a:tblPr/>
              <a:tblGrid>
                <a:gridCol w="178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Dýchání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Nepravidelné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Pravidelné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Flexe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Aktivní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Reflexy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Grimasa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Pláč, kašel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Bledá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Lividní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Růžová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83" name="Nadpis 3"/>
          <p:cNvSpPr>
            <a:spLocks noGrp="1"/>
          </p:cNvSpPr>
          <p:nvPr>
            <p:ph type="title" idx="4294967295"/>
          </p:nvPr>
        </p:nvSpPr>
        <p:spPr>
          <a:xfrm>
            <a:off x="1524000" y="465139"/>
            <a:ext cx="7772400" cy="7699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Skore podle Apgarové</a:t>
            </a:r>
          </a:p>
        </p:txBody>
      </p:sp>
    </p:spTree>
    <p:extLst>
      <p:ext uri="{BB962C8B-B14F-4D97-AF65-F5344CB8AC3E}">
        <p14:creationId xmlns:p14="http://schemas.microsoft.com/office/powerpoint/2010/main" val="218326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 idx="4294967295"/>
          </p:nvPr>
        </p:nvSpPr>
        <p:spPr>
          <a:xfrm>
            <a:off x="1524000" y="465139"/>
            <a:ext cx="7772400" cy="76993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5400" dirty="0"/>
              <a:t>Priority resuscitace</a:t>
            </a:r>
          </a:p>
        </p:txBody>
      </p:sp>
      <p:sp>
        <p:nvSpPr>
          <p:cNvPr id="8195" name="Rovnoramenný trojúhelník 3"/>
          <p:cNvSpPr>
            <a:spLocks noChangeArrowheads="1"/>
          </p:cNvSpPr>
          <p:nvPr/>
        </p:nvSpPr>
        <p:spPr bwMode="auto">
          <a:xfrm rot="10800000">
            <a:off x="2095501" y="1357314"/>
            <a:ext cx="8215313" cy="5214937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80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196" name="TextovéPole 5"/>
          <p:cNvSpPr txBox="1">
            <a:spLocks noChangeArrowheads="1"/>
          </p:cNvSpPr>
          <p:nvPr/>
        </p:nvSpPr>
        <p:spPr bwMode="auto">
          <a:xfrm>
            <a:off x="2595564" y="1571626"/>
            <a:ext cx="750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Osušit – zahřát – polohovat – odsát – taktilně stimulovat</a:t>
            </a:r>
          </a:p>
        </p:txBody>
      </p:sp>
      <p:sp>
        <p:nvSpPr>
          <p:cNvPr id="8197" name="TextovéPole 6"/>
          <p:cNvSpPr txBox="1">
            <a:spLocks noChangeArrowheads="1"/>
          </p:cNvSpPr>
          <p:nvPr/>
        </p:nvSpPr>
        <p:spPr bwMode="auto">
          <a:xfrm>
            <a:off x="5319713" y="2071689"/>
            <a:ext cx="1562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rgbClr val="FFFF00"/>
                </a:solidFill>
                <a:latin typeface="Calibri" pitchFamily="34" charset="0"/>
                <a:cs typeface="Arial" charset="0"/>
              </a:rPr>
              <a:t>Ventilace </a:t>
            </a:r>
          </a:p>
        </p:txBody>
      </p:sp>
      <p:sp>
        <p:nvSpPr>
          <p:cNvPr id="8198" name="TextovéPole 7"/>
          <p:cNvSpPr txBox="1">
            <a:spLocks noChangeArrowheads="1"/>
          </p:cNvSpPr>
          <p:nvPr/>
        </p:nvSpPr>
        <p:spPr bwMode="auto">
          <a:xfrm>
            <a:off x="5310188" y="2643189"/>
            <a:ext cx="1562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rgbClr val="FFFF00"/>
                </a:solidFill>
                <a:latin typeface="Calibri" pitchFamily="34" charset="0"/>
                <a:cs typeface="Arial" charset="0"/>
              </a:rPr>
              <a:t>O2</a:t>
            </a:r>
          </a:p>
        </p:txBody>
      </p:sp>
      <p:sp>
        <p:nvSpPr>
          <p:cNvPr id="8199" name="TextovéPole 8"/>
          <p:cNvSpPr txBox="1">
            <a:spLocks noChangeArrowheads="1"/>
          </p:cNvSpPr>
          <p:nvPr/>
        </p:nvSpPr>
        <p:spPr bwMode="auto">
          <a:xfrm>
            <a:off x="4667250" y="3286126"/>
            <a:ext cx="277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rgbClr val="FFFF00"/>
                </a:solidFill>
                <a:latin typeface="Calibri" pitchFamily="34" charset="0"/>
                <a:cs typeface="Arial" charset="0"/>
              </a:rPr>
              <a:t>Komprese hrudníku</a:t>
            </a:r>
          </a:p>
        </p:txBody>
      </p:sp>
      <p:sp>
        <p:nvSpPr>
          <p:cNvPr id="8200" name="TextovéPole 9"/>
          <p:cNvSpPr txBox="1">
            <a:spLocks noChangeArrowheads="1"/>
          </p:cNvSpPr>
          <p:nvPr/>
        </p:nvSpPr>
        <p:spPr bwMode="auto">
          <a:xfrm>
            <a:off x="4748214" y="3967164"/>
            <a:ext cx="2776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rgbClr val="FFFF00"/>
                </a:solidFill>
                <a:latin typeface="Calibri" pitchFamily="34" charset="0"/>
                <a:cs typeface="Arial" charset="0"/>
              </a:rPr>
              <a:t>Intubace</a:t>
            </a:r>
          </a:p>
        </p:txBody>
      </p:sp>
      <p:sp>
        <p:nvSpPr>
          <p:cNvPr id="8201" name="TextovéPole 10"/>
          <p:cNvSpPr txBox="1">
            <a:spLocks noChangeArrowheads="1"/>
          </p:cNvSpPr>
          <p:nvPr/>
        </p:nvSpPr>
        <p:spPr bwMode="auto">
          <a:xfrm>
            <a:off x="4748214" y="4598989"/>
            <a:ext cx="27765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rgbClr val="FFFF00"/>
                </a:solidFill>
                <a:latin typeface="Calibri" pitchFamily="34" charset="0"/>
                <a:cs typeface="Arial" charset="0"/>
              </a:rPr>
              <a:t>Medikamentózní léčba</a:t>
            </a:r>
          </a:p>
        </p:txBody>
      </p:sp>
    </p:spTree>
    <p:extLst>
      <p:ext uri="{BB962C8B-B14F-4D97-AF65-F5344CB8AC3E}">
        <p14:creationId xmlns:p14="http://schemas.microsoft.com/office/powerpoint/2010/main" val="146973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xfrm>
            <a:off x="1524000" y="465139"/>
            <a:ext cx="7772400" cy="7699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Základní resuscitace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/>
              <a:t>A – airways – udržuj volné dýchací cesty</a:t>
            </a:r>
          </a:p>
          <a:p>
            <a:pPr eaLnBrk="1" hangingPunct="1"/>
            <a:r>
              <a:rPr lang="cs-CZ" altLang="cs-CZ"/>
              <a:t>B – breath – dýchání</a:t>
            </a:r>
          </a:p>
          <a:p>
            <a:pPr eaLnBrk="1" hangingPunct="1"/>
            <a:r>
              <a:rPr lang="cs-CZ" altLang="cs-CZ"/>
              <a:t>C – circulation - oběh</a:t>
            </a:r>
          </a:p>
        </p:txBody>
      </p:sp>
    </p:spTree>
    <p:extLst>
      <p:ext uri="{BB962C8B-B14F-4D97-AF65-F5344CB8AC3E}">
        <p14:creationId xmlns:p14="http://schemas.microsoft.com/office/powerpoint/2010/main" val="144467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800100"/>
            <a:ext cx="7772400" cy="762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Resuscitace noorozence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/>
              <a:t>Teplo</a:t>
            </a:r>
          </a:p>
          <a:p>
            <a:pPr eaLnBrk="1" hangingPunct="1"/>
            <a:r>
              <a:rPr lang="cs-CZ" altLang="cs-CZ"/>
              <a:t>Dýchací cesty</a:t>
            </a:r>
          </a:p>
          <a:p>
            <a:pPr eaLnBrk="1" hangingPunct="1"/>
            <a:r>
              <a:rPr lang="cs-CZ" altLang="cs-CZ"/>
              <a:t>Ventilace</a:t>
            </a:r>
          </a:p>
          <a:p>
            <a:pPr eaLnBrk="1" hangingPunct="1"/>
            <a:r>
              <a:rPr lang="cs-CZ" altLang="cs-CZ"/>
              <a:t>Dechová frekvence pod 30/min. – pokračovat ve ventilaci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444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/>
              <a:t>Zahájení ventilace</a:t>
            </a:r>
          </a:p>
        </p:txBody>
      </p:sp>
      <p:sp>
        <p:nvSpPr>
          <p:cNvPr id="11267" name="Zástupný symbol pro obsah 4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/>
              <a:t>Apnoe, lapavé dýchání</a:t>
            </a:r>
          </a:p>
          <a:p>
            <a:pPr eaLnBrk="1" hangingPunct="1"/>
            <a:r>
              <a:rPr lang="cs-CZ" altLang="cs-CZ"/>
              <a:t>Akce srdeční pod 100/min.</a:t>
            </a:r>
          </a:p>
          <a:p>
            <a:pPr eaLnBrk="1" hangingPunct="1"/>
            <a:r>
              <a:rPr lang="cs-CZ" altLang="cs-CZ"/>
              <a:t>Cyanosa při aplikaci 02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54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1524000" y="465139"/>
            <a:ext cx="7772400" cy="7699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Nepřímá srdeční masáž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/>
              <a:t>Adekvátní stimulace a ventilace O2</a:t>
            </a:r>
          </a:p>
          <a:p>
            <a:pPr eaLnBrk="1" hangingPunct="1"/>
            <a:r>
              <a:rPr lang="cs-CZ" altLang="cs-CZ"/>
              <a:t>Akce srdeční pod 60/min.</a:t>
            </a:r>
          </a:p>
          <a:p>
            <a:pPr eaLnBrk="1" hangingPunct="1"/>
            <a:r>
              <a:rPr lang="cs-CZ" altLang="cs-CZ"/>
              <a:t>Akce srdeční 60-80 bez tendence se zvyšovat</a:t>
            </a:r>
          </a:p>
          <a:p>
            <a:pPr eaLnBrk="1" hangingPunct="1"/>
            <a:r>
              <a:rPr lang="cs-CZ" altLang="cs-CZ"/>
              <a:t>Komprese-ventilace = 3:1</a:t>
            </a:r>
            <a:endParaRPr lang="en-US" altLang="cs-CZ"/>
          </a:p>
          <a:p>
            <a:pPr eaLnBrk="1" hangingPunct="1"/>
            <a:r>
              <a:rPr lang="cs-CZ" altLang="cs-CZ"/>
              <a:t>Při akci nad 80 – ukončit kompresi hrudníku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033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Neopuff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>
              <a:defRPr/>
            </a:pPr>
            <a:r>
              <a:rPr lang="cs-CZ" dirty="0"/>
              <a:t>Pneumaticky poháněný resuscitátor</a:t>
            </a:r>
          </a:p>
          <a:p>
            <a:pPr marL="274320" indent="-274320">
              <a:defRPr/>
            </a:pPr>
            <a:r>
              <a:rPr lang="cs-CZ" dirty="0"/>
              <a:t>Řízená a přesná podpora dýchání u novorozenců a kojenců na porodním sále, NICU a lůžkových odděleních</a:t>
            </a:r>
          </a:p>
          <a:p>
            <a:pPr marL="274320" indent="-274320">
              <a:defRPr/>
            </a:pPr>
            <a:r>
              <a:rPr lang="cs-CZ" dirty="0"/>
              <a:t>Připojení na zdroj kyslíku a/nebo směs se vzduchem výhradně přes průtokoměr</a:t>
            </a:r>
          </a:p>
          <a:p>
            <a:pPr marL="274320" indent="-274320">
              <a:defRPr/>
            </a:pPr>
            <a:r>
              <a:rPr lang="cs-CZ" dirty="0"/>
              <a:t>Doporučený průtok 5-15 l/minutu!!!!!</a:t>
            </a:r>
          </a:p>
          <a:p>
            <a:pPr marL="274320" indent="-274320">
              <a:defRPr/>
            </a:pPr>
            <a:r>
              <a:rPr lang="cs-CZ" dirty="0"/>
              <a:t>Tlakový ventil s maximálním nastavením 80 cm H2O </a:t>
            </a:r>
          </a:p>
          <a:p>
            <a:pPr marL="274320" indent="-274320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81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Neopuff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altLang="cs-CZ"/>
              <a:t>Při použití se nastavuje maximální inspirační tlak a bezpečnostní limit maximálního tlaku</a:t>
            </a:r>
          </a:p>
          <a:p>
            <a:pPr algn="just" eaLnBrk="1" hangingPunct="1"/>
            <a:r>
              <a:rPr lang="cs-CZ" altLang="cs-CZ"/>
              <a:t>Tlak PEEP se řídí regulací úniku plynu z T-konektoru, na který se nasazuje dýchací maska nebo kanyla. </a:t>
            </a:r>
          </a:p>
          <a:p>
            <a:pPr algn="just" eaLnBrk="1" hangingPunct="1"/>
            <a:r>
              <a:rPr lang="cs-CZ" altLang="cs-CZ"/>
              <a:t>Přikládáním a uvolňováním prstu na výstup regulačního ventilu na T-konektoru se přepíná mezi inspirací a exspirací.</a:t>
            </a:r>
          </a:p>
          <a:p>
            <a:pPr algn="just" eaLnBrk="1" hangingPunct="1"/>
            <a:r>
              <a:rPr lang="cs-CZ" altLang="cs-CZ"/>
              <a:t>Rozsah PEEP je cca 1-9 mbar, rozsah maximálního inspiračního tlaku (PIP) je cca 5-70 mbar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6880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506</Words>
  <Application>Microsoft Office PowerPoint</Application>
  <PresentationFormat>Širokoúhlá obrazovka</PresentationFormat>
  <Paragraphs>110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Desyrel</vt:lpstr>
      <vt:lpstr>Motiv Office</vt:lpstr>
      <vt:lpstr>Resuscitace novorozence</vt:lpstr>
      <vt:lpstr>Skore podle Apgarové</vt:lpstr>
      <vt:lpstr>Priority resuscitace</vt:lpstr>
      <vt:lpstr>Základní resuscitace</vt:lpstr>
      <vt:lpstr>Resuscitace noorozence</vt:lpstr>
      <vt:lpstr>Zahájení ventilace</vt:lpstr>
      <vt:lpstr>Nepřímá srdeční masáž</vt:lpstr>
      <vt:lpstr>Neopuff</vt:lpstr>
      <vt:lpstr>Neopuff</vt:lpstr>
      <vt:lpstr>Prezentace aplikace PowerPoint</vt:lpstr>
      <vt:lpstr>Zásady péče o novorozence</vt:lpstr>
      <vt:lpstr>Nedonošený novorozenec</vt:lpstr>
      <vt:lpstr>Děkuji za pozornost Petr Křepelka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Resuscitace novorozence</dc:title>
  <dc:creator>Křepelka, Petr</dc:creator>
  <cp:lastModifiedBy>Křepelka, Petr</cp:lastModifiedBy>
  <cp:revision>1</cp:revision>
  <dcterms:created xsi:type="dcterms:W3CDTF">2020-05-22T08:22:33Z</dcterms:created>
  <dcterms:modified xsi:type="dcterms:W3CDTF">2020-05-22T08:28:30Z</dcterms:modified>
</cp:coreProperties>
</file>